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568" r:id="rId3"/>
    <p:sldId id="533" r:id="rId4"/>
    <p:sldId id="551" r:id="rId5"/>
    <p:sldId id="564" r:id="rId6"/>
    <p:sldId id="569" r:id="rId7"/>
    <p:sldId id="570" r:id="rId8"/>
    <p:sldId id="571" r:id="rId9"/>
    <p:sldId id="572" r:id="rId10"/>
    <p:sldId id="565" r:id="rId11"/>
    <p:sldId id="573" r:id="rId12"/>
    <p:sldId id="566" r:id="rId13"/>
    <p:sldId id="555" r:id="rId14"/>
    <p:sldId id="556" r:id="rId15"/>
    <p:sldId id="5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67A"/>
    <a:srgbClr val="111AC9"/>
    <a:srgbClr val="0000FF"/>
    <a:srgbClr val="006600"/>
    <a:srgbClr val="93C3F7"/>
    <a:srgbClr val="4195F1"/>
    <a:srgbClr val="57A1F3"/>
    <a:srgbClr val="ADD1F9"/>
    <a:srgbClr val="FB998F"/>
    <a:srgbClr val="F96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45" autoAdjust="0"/>
    <p:restoredTop sz="86538" autoAdjust="0"/>
  </p:normalViewPr>
  <p:slideViewPr>
    <p:cSldViewPr>
      <p:cViewPr varScale="1">
        <p:scale>
          <a:sx n="102" d="100"/>
          <a:sy n="102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C5DC3-3CED-4347-B0D2-AC6E3C1E019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094E8-884F-473B-BA6D-65B55E0A3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through streams in the code.</a:t>
            </a:r>
          </a:p>
          <a:p>
            <a:r>
              <a:rPr lang="en-US" dirty="0" smtClean="0"/>
              <a:t>Mass at</a:t>
            </a:r>
            <a:r>
              <a:rPr lang="en-US" baseline="0" dirty="0" smtClean="0"/>
              <a:t> the junctions.</a:t>
            </a:r>
          </a:p>
          <a:p>
            <a:r>
              <a:rPr lang="en-US" baseline="0" dirty="0" smtClean="0"/>
              <a:t>Files modified to include parameters for each 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4E8-884F-473B-BA6D-65B55E0A35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through streams in the code.</a:t>
            </a:r>
          </a:p>
          <a:p>
            <a:r>
              <a:rPr lang="en-US" dirty="0" smtClean="0"/>
              <a:t>Mass at</a:t>
            </a:r>
            <a:r>
              <a:rPr lang="en-US" baseline="0" dirty="0" smtClean="0"/>
              <a:t> the junctions.</a:t>
            </a:r>
          </a:p>
          <a:p>
            <a:r>
              <a:rPr lang="en-US" baseline="0" dirty="0" smtClean="0"/>
              <a:t>Files modified to include parameters for each 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4E8-884F-473B-BA6D-65B55E0A35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through streams in the code.</a:t>
            </a:r>
          </a:p>
          <a:p>
            <a:r>
              <a:rPr lang="en-US" dirty="0" smtClean="0"/>
              <a:t>Mass at</a:t>
            </a:r>
            <a:r>
              <a:rPr lang="en-US" baseline="0" dirty="0" smtClean="0"/>
              <a:t> the junctions.</a:t>
            </a:r>
          </a:p>
          <a:p>
            <a:r>
              <a:rPr lang="en-US" baseline="0" dirty="0" smtClean="0"/>
              <a:t>Files modified to include parameters for each 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4E8-884F-473B-BA6D-65B55E0A35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through streams in the code.</a:t>
            </a:r>
          </a:p>
          <a:p>
            <a:r>
              <a:rPr lang="en-US" dirty="0" smtClean="0"/>
              <a:t>Mass at</a:t>
            </a:r>
            <a:r>
              <a:rPr lang="en-US" baseline="0" dirty="0" smtClean="0"/>
              <a:t> the junctions.</a:t>
            </a:r>
          </a:p>
          <a:p>
            <a:r>
              <a:rPr lang="en-US" baseline="0" dirty="0" smtClean="0"/>
              <a:t>Files modified to include parameters for each 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094E8-884F-473B-BA6D-65B55E0A35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F1B2-AA6D-47B1-8A24-0C1F8180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285F-3A64-4D84-B839-7833AD891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9092-7926-4E56-A429-C39B6FE37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98A9-1825-4CD8-B415-E1D708955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54B1-EB57-48BC-959B-C0C0FEAC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C81E-4AD9-4C5A-97AD-850CD77F9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ED235-B7A0-41A4-AB26-E941B676E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8A60-F946-40DB-A620-D79CEC78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D2CC-06B2-4145-A3F4-FC72AD20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7BA78-231B-4CDD-B5CB-321B2ED9E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ED720-52B6-47B2-B66E-7E453E3E9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BBB9-C657-4E24-B466-F991B5ECD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FA56-442E-4E04-BD7C-33519186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F285-ADEA-4537-83F4-61ADA474C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64B70F-1C44-4E08-835A-350358AAA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" y="46519"/>
            <a:ext cx="9146615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091076"/>
            <a:ext cx="8839200" cy="1956924"/>
          </a:xfrm>
          <a:solidFill>
            <a:schemeClr val="accent1">
              <a:alpha val="30000"/>
            </a:schemeClr>
          </a:solidFill>
          <a:ln w="38100" cmpd="dbl">
            <a:solidFill>
              <a:schemeClr val="tx1"/>
            </a:solidFill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Recent enhancements of the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OTIS model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to simulate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cs typeface="Arial" pitchFamily="34" charset="0"/>
              </a:rPr>
              <a:t>multi-species reactive transport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111AC9"/>
                </a:solidFill>
                <a:cs typeface="Arial" pitchFamily="34" charset="0"/>
              </a:rPr>
              <a:t>stream-aquifer systems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28" name="Group 12"/>
          <p:cNvGrpSpPr>
            <a:grpSpLocks noChangeAspect="1"/>
          </p:cNvGrpSpPr>
          <p:nvPr/>
        </p:nvGrpSpPr>
        <p:grpSpPr bwMode="auto">
          <a:xfrm>
            <a:off x="3437092" y="3683480"/>
            <a:ext cx="1968739" cy="812320"/>
            <a:chOff x="1980" y="1620"/>
            <a:chExt cx="8640" cy="367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1" name="Freeform 13"/>
            <p:cNvSpPr>
              <a:spLocks noEditPoints="1"/>
            </p:cNvSpPr>
            <p:nvPr/>
          </p:nvSpPr>
          <p:spPr bwMode="auto">
            <a:xfrm>
              <a:off x="6779" y="2978"/>
              <a:ext cx="1829" cy="1476"/>
            </a:xfrm>
            <a:custGeom>
              <a:avLst/>
              <a:gdLst>
                <a:gd name="T0" fmla="*/ 4700 w 676"/>
                <a:gd name="T1" fmla="*/ 3171 h 546"/>
                <a:gd name="T2" fmla="*/ 4245 w 676"/>
                <a:gd name="T3" fmla="*/ 3522 h 546"/>
                <a:gd name="T4" fmla="*/ 3837 w 676"/>
                <a:gd name="T5" fmla="*/ 3595 h 546"/>
                <a:gd name="T6" fmla="*/ 3515 w 676"/>
                <a:gd name="T7" fmla="*/ 3566 h 546"/>
                <a:gd name="T8" fmla="*/ 3368 w 676"/>
                <a:gd name="T9" fmla="*/ 3493 h 546"/>
                <a:gd name="T10" fmla="*/ 3047 w 676"/>
                <a:gd name="T11" fmla="*/ 3201 h 546"/>
                <a:gd name="T12" fmla="*/ 2841 w 676"/>
                <a:gd name="T13" fmla="*/ 2747 h 546"/>
                <a:gd name="T14" fmla="*/ 3368 w 676"/>
                <a:gd name="T15" fmla="*/ 2411 h 546"/>
                <a:gd name="T16" fmla="*/ 4786 w 676"/>
                <a:gd name="T17" fmla="*/ 2149 h 546"/>
                <a:gd name="T18" fmla="*/ 4670 w 676"/>
                <a:gd name="T19" fmla="*/ 1811 h 546"/>
                <a:gd name="T20" fmla="*/ 4481 w 676"/>
                <a:gd name="T21" fmla="*/ 1535 h 546"/>
                <a:gd name="T22" fmla="*/ 4188 w 676"/>
                <a:gd name="T23" fmla="*/ 1330 h 546"/>
                <a:gd name="T24" fmla="*/ 3820 w 676"/>
                <a:gd name="T25" fmla="*/ 1214 h 546"/>
                <a:gd name="T26" fmla="*/ 3515 w 676"/>
                <a:gd name="T27" fmla="*/ 1198 h 546"/>
                <a:gd name="T28" fmla="*/ 3368 w 676"/>
                <a:gd name="T29" fmla="*/ 1214 h 546"/>
                <a:gd name="T30" fmla="*/ 2898 w 676"/>
                <a:gd name="T31" fmla="*/ 1300 h 546"/>
                <a:gd name="T32" fmla="*/ 2503 w 676"/>
                <a:gd name="T33" fmla="*/ 1462 h 546"/>
                <a:gd name="T34" fmla="*/ 2181 w 676"/>
                <a:gd name="T35" fmla="*/ 1725 h 546"/>
                <a:gd name="T36" fmla="*/ 1962 w 676"/>
                <a:gd name="T37" fmla="*/ 2076 h 546"/>
                <a:gd name="T38" fmla="*/ 1875 w 676"/>
                <a:gd name="T39" fmla="*/ 2514 h 546"/>
                <a:gd name="T40" fmla="*/ 1889 w 676"/>
                <a:gd name="T41" fmla="*/ 2865 h 546"/>
                <a:gd name="T42" fmla="*/ 2064 w 676"/>
                <a:gd name="T43" fmla="*/ 3333 h 546"/>
                <a:gd name="T44" fmla="*/ 1815 w 676"/>
                <a:gd name="T45" fmla="*/ 3493 h 546"/>
                <a:gd name="T46" fmla="*/ 1626 w 676"/>
                <a:gd name="T47" fmla="*/ 3509 h 546"/>
                <a:gd name="T48" fmla="*/ 1480 w 676"/>
                <a:gd name="T49" fmla="*/ 3436 h 546"/>
                <a:gd name="T50" fmla="*/ 1361 w 676"/>
                <a:gd name="T51" fmla="*/ 3274 h 546"/>
                <a:gd name="T52" fmla="*/ 1331 w 676"/>
                <a:gd name="T53" fmla="*/ 3011 h 546"/>
                <a:gd name="T54" fmla="*/ 2167 w 676"/>
                <a:gd name="T55" fmla="*/ 1244 h 546"/>
                <a:gd name="T56" fmla="*/ 1215 w 676"/>
                <a:gd name="T57" fmla="*/ 0 h 546"/>
                <a:gd name="T58" fmla="*/ 1142 w 676"/>
                <a:gd name="T59" fmla="*/ 262 h 546"/>
                <a:gd name="T60" fmla="*/ 996 w 676"/>
                <a:gd name="T61" fmla="*/ 614 h 546"/>
                <a:gd name="T62" fmla="*/ 777 w 676"/>
                <a:gd name="T63" fmla="*/ 876 h 546"/>
                <a:gd name="T64" fmla="*/ 235 w 676"/>
                <a:gd name="T65" fmla="*/ 1244 h 546"/>
                <a:gd name="T66" fmla="*/ 381 w 676"/>
                <a:gd name="T67" fmla="*/ 1506 h 546"/>
                <a:gd name="T68" fmla="*/ 395 w 676"/>
                <a:gd name="T69" fmla="*/ 3274 h 546"/>
                <a:gd name="T70" fmla="*/ 541 w 676"/>
                <a:gd name="T71" fmla="*/ 3625 h 546"/>
                <a:gd name="T72" fmla="*/ 820 w 676"/>
                <a:gd name="T73" fmla="*/ 3858 h 546"/>
                <a:gd name="T74" fmla="*/ 1112 w 676"/>
                <a:gd name="T75" fmla="*/ 3960 h 546"/>
                <a:gd name="T76" fmla="*/ 1640 w 676"/>
                <a:gd name="T77" fmla="*/ 3917 h 546"/>
                <a:gd name="T78" fmla="*/ 2064 w 676"/>
                <a:gd name="T79" fmla="*/ 3625 h 546"/>
                <a:gd name="T80" fmla="*/ 2300 w 676"/>
                <a:gd name="T81" fmla="*/ 3595 h 546"/>
                <a:gd name="T82" fmla="*/ 2738 w 676"/>
                <a:gd name="T83" fmla="*/ 3858 h 546"/>
                <a:gd name="T84" fmla="*/ 3220 w 676"/>
                <a:gd name="T85" fmla="*/ 3977 h 546"/>
                <a:gd name="T86" fmla="*/ 3469 w 676"/>
                <a:gd name="T87" fmla="*/ 3990 h 546"/>
                <a:gd name="T88" fmla="*/ 3777 w 676"/>
                <a:gd name="T89" fmla="*/ 3977 h 546"/>
                <a:gd name="T90" fmla="*/ 4172 w 676"/>
                <a:gd name="T91" fmla="*/ 3874 h 546"/>
                <a:gd name="T92" fmla="*/ 4481 w 676"/>
                <a:gd name="T93" fmla="*/ 3712 h 546"/>
                <a:gd name="T94" fmla="*/ 4773 w 676"/>
                <a:gd name="T95" fmla="*/ 3406 h 546"/>
                <a:gd name="T96" fmla="*/ 4862 w 676"/>
                <a:gd name="T97" fmla="*/ 2968 h 546"/>
                <a:gd name="T98" fmla="*/ 3412 w 676"/>
                <a:gd name="T99" fmla="*/ 1446 h 546"/>
                <a:gd name="T100" fmla="*/ 3601 w 676"/>
                <a:gd name="T101" fmla="*/ 1506 h 546"/>
                <a:gd name="T102" fmla="*/ 3820 w 676"/>
                <a:gd name="T103" fmla="*/ 1754 h 546"/>
                <a:gd name="T104" fmla="*/ 3893 w 676"/>
                <a:gd name="T105" fmla="*/ 2133 h 546"/>
                <a:gd name="T106" fmla="*/ 2841 w 676"/>
                <a:gd name="T107" fmla="*/ 2133 h 546"/>
                <a:gd name="T108" fmla="*/ 2957 w 676"/>
                <a:gd name="T109" fmla="*/ 1754 h 546"/>
                <a:gd name="T110" fmla="*/ 3176 w 676"/>
                <a:gd name="T111" fmla="*/ 1506 h 546"/>
                <a:gd name="T112" fmla="*/ 3368 w 676"/>
                <a:gd name="T113" fmla="*/ 1446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6"/>
                <a:gd name="T172" fmla="*/ 0 h 546"/>
                <a:gd name="T173" fmla="*/ 676 w 676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6" h="546">
                  <a:moveTo>
                    <a:pt x="664" y="406"/>
                  </a:moveTo>
                  <a:lnTo>
                    <a:pt x="664" y="406"/>
                  </a:lnTo>
                  <a:lnTo>
                    <a:pt x="642" y="434"/>
                  </a:lnTo>
                  <a:lnTo>
                    <a:pt x="620" y="456"/>
                  </a:lnTo>
                  <a:lnTo>
                    <a:pt x="600" y="472"/>
                  </a:lnTo>
                  <a:lnTo>
                    <a:pt x="580" y="482"/>
                  </a:lnTo>
                  <a:lnTo>
                    <a:pt x="562" y="488"/>
                  </a:lnTo>
                  <a:lnTo>
                    <a:pt x="542" y="492"/>
                  </a:lnTo>
                  <a:lnTo>
                    <a:pt x="524" y="492"/>
                  </a:lnTo>
                  <a:lnTo>
                    <a:pt x="504" y="492"/>
                  </a:lnTo>
                  <a:lnTo>
                    <a:pt x="480" y="488"/>
                  </a:lnTo>
                  <a:lnTo>
                    <a:pt x="470" y="484"/>
                  </a:lnTo>
                  <a:lnTo>
                    <a:pt x="460" y="478"/>
                  </a:lnTo>
                  <a:lnTo>
                    <a:pt x="444" y="468"/>
                  </a:lnTo>
                  <a:lnTo>
                    <a:pt x="430" y="454"/>
                  </a:lnTo>
                  <a:lnTo>
                    <a:pt x="416" y="438"/>
                  </a:lnTo>
                  <a:lnTo>
                    <a:pt x="404" y="418"/>
                  </a:lnTo>
                  <a:lnTo>
                    <a:pt x="396" y="398"/>
                  </a:lnTo>
                  <a:lnTo>
                    <a:pt x="388" y="376"/>
                  </a:lnTo>
                  <a:lnTo>
                    <a:pt x="384" y="354"/>
                  </a:lnTo>
                  <a:lnTo>
                    <a:pt x="384" y="330"/>
                  </a:lnTo>
                  <a:lnTo>
                    <a:pt x="460" y="330"/>
                  </a:lnTo>
                  <a:lnTo>
                    <a:pt x="660" y="330"/>
                  </a:lnTo>
                  <a:lnTo>
                    <a:pt x="654" y="294"/>
                  </a:lnTo>
                  <a:lnTo>
                    <a:pt x="650" y="278"/>
                  </a:lnTo>
                  <a:lnTo>
                    <a:pt x="644" y="264"/>
                  </a:lnTo>
                  <a:lnTo>
                    <a:pt x="638" y="248"/>
                  </a:lnTo>
                  <a:lnTo>
                    <a:pt x="630" y="234"/>
                  </a:lnTo>
                  <a:lnTo>
                    <a:pt x="622" y="222"/>
                  </a:lnTo>
                  <a:lnTo>
                    <a:pt x="612" y="210"/>
                  </a:lnTo>
                  <a:lnTo>
                    <a:pt x="600" y="200"/>
                  </a:lnTo>
                  <a:lnTo>
                    <a:pt x="586" y="190"/>
                  </a:lnTo>
                  <a:lnTo>
                    <a:pt x="572" y="182"/>
                  </a:lnTo>
                  <a:lnTo>
                    <a:pt x="556" y="176"/>
                  </a:lnTo>
                  <a:lnTo>
                    <a:pt x="540" y="170"/>
                  </a:lnTo>
                  <a:lnTo>
                    <a:pt x="522" y="166"/>
                  </a:lnTo>
                  <a:lnTo>
                    <a:pt x="502" y="164"/>
                  </a:lnTo>
                  <a:lnTo>
                    <a:pt x="480" y="164"/>
                  </a:lnTo>
                  <a:lnTo>
                    <a:pt x="470" y="164"/>
                  </a:lnTo>
                  <a:lnTo>
                    <a:pt x="460" y="166"/>
                  </a:lnTo>
                  <a:lnTo>
                    <a:pt x="438" y="168"/>
                  </a:lnTo>
                  <a:lnTo>
                    <a:pt x="416" y="172"/>
                  </a:lnTo>
                  <a:lnTo>
                    <a:pt x="396" y="178"/>
                  </a:lnTo>
                  <a:lnTo>
                    <a:pt x="376" y="184"/>
                  </a:lnTo>
                  <a:lnTo>
                    <a:pt x="358" y="192"/>
                  </a:lnTo>
                  <a:lnTo>
                    <a:pt x="342" y="200"/>
                  </a:lnTo>
                  <a:lnTo>
                    <a:pt x="326" y="212"/>
                  </a:lnTo>
                  <a:lnTo>
                    <a:pt x="310" y="224"/>
                  </a:lnTo>
                  <a:lnTo>
                    <a:pt x="298" y="236"/>
                  </a:lnTo>
                  <a:lnTo>
                    <a:pt x="286" y="252"/>
                  </a:lnTo>
                  <a:lnTo>
                    <a:pt x="276" y="268"/>
                  </a:lnTo>
                  <a:lnTo>
                    <a:pt x="268" y="284"/>
                  </a:lnTo>
                  <a:lnTo>
                    <a:pt x="262" y="304"/>
                  </a:lnTo>
                  <a:lnTo>
                    <a:pt x="258" y="324"/>
                  </a:lnTo>
                  <a:lnTo>
                    <a:pt x="256" y="344"/>
                  </a:lnTo>
                  <a:lnTo>
                    <a:pt x="254" y="368"/>
                  </a:lnTo>
                  <a:lnTo>
                    <a:pt x="258" y="392"/>
                  </a:lnTo>
                  <a:lnTo>
                    <a:pt x="262" y="416"/>
                  </a:lnTo>
                  <a:lnTo>
                    <a:pt x="272" y="438"/>
                  </a:lnTo>
                  <a:lnTo>
                    <a:pt x="282" y="456"/>
                  </a:lnTo>
                  <a:lnTo>
                    <a:pt x="264" y="470"/>
                  </a:lnTo>
                  <a:lnTo>
                    <a:pt x="248" y="478"/>
                  </a:lnTo>
                  <a:lnTo>
                    <a:pt x="238" y="480"/>
                  </a:lnTo>
                  <a:lnTo>
                    <a:pt x="230" y="480"/>
                  </a:lnTo>
                  <a:lnTo>
                    <a:pt x="222" y="480"/>
                  </a:lnTo>
                  <a:lnTo>
                    <a:pt x="214" y="478"/>
                  </a:lnTo>
                  <a:lnTo>
                    <a:pt x="208" y="474"/>
                  </a:lnTo>
                  <a:lnTo>
                    <a:pt x="202" y="470"/>
                  </a:lnTo>
                  <a:lnTo>
                    <a:pt x="196" y="464"/>
                  </a:lnTo>
                  <a:lnTo>
                    <a:pt x="190" y="456"/>
                  </a:lnTo>
                  <a:lnTo>
                    <a:pt x="186" y="448"/>
                  </a:lnTo>
                  <a:lnTo>
                    <a:pt x="184" y="438"/>
                  </a:lnTo>
                  <a:lnTo>
                    <a:pt x="182" y="426"/>
                  </a:lnTo>
                  <a:lnTo>
                    <a:pt x="182" y="412"/>
                  </a:lnTo>
                  <a:lnTo>
                    <a:pt x="180" y="206"/>
                  </a:lnTo>
                  <a:lnTo>
                    <a:pt x="296" y="206"/>
                  </a:lnTo>
                  <a:lnTo>
                    <a:pt x="296" y="170"/>
                  </a:lnTo>
                  <a:lnTo>
                    <a:pt x="180" y="170"/>
                  </a:lnTo>
                  <a:lnTo>
                    <a:pt x="180" y="6"/>
                  </a:lnTo>
                  <a:lnTo>
                    <a:pt x="166" y="0"/>
                  </a:lnTo>
                  <a:lnTo>
                    <a:pt x="162" y="18"/>
                  </a:lnTo>
                  <a:lnTo>
                    <a:pt x="156" y="36"/>
                  </a:lnTo>
                  <a:lnTo>
                    <a:pt x="150" y="54"/>
                  </a:lnTo>
                  <a:lnTo>
                    <a:pt x="144" y="68"/>
                  </a:lnTo>
                  <a:lnTo>
                    <a:pt x="136" y="84"/>
                  </a:lnTo>
                  <a:lnTo>
                    <a:pt x="126" y="96"/>
                  </a:lnTo>
                  <a:lnTo>
                    <a:pt x="118" y="110"/>
                  </a:lnTo>
                  <a:lnTo>
                    <a:pt x="106" y="120"/>
                  </a:lnTo>
                  <a:lnTo>
                    <a:pt x="84" y="140"/>
                  </a:lnTo>
                  <a:lnTo>
                    <a:pt x="58" y="156"/>
                  </a:lnTo>
                  <a:lnTo>
                    <a:pt x="32" y="170"/>
                  </a:lnTo>
                  <a:lnTo>
                    <a:pt x="2" y="178"/>
                  </a:lnTo>
                  <a:lnTo>
                    <a:pt x="0" y="206"/>
                  </a:lnTo>
                  <a:lnTo>
                    <a:pt x="52" y="206"/>
                  </a:lnTo>
                  <a:lnTo>
                    <a:pt x="52" y="426"/>
                  </a:lnTo>
                  <a:lnTo>
                    <a:pt x="54" y="448"/>
                  </a:lnTo>
                  <a:lnTo>
                    <a:pt x="58" y="466"/>
                  </a:lnTo>
                  <a:lnTo>
                    <a:pt x="66" y="482"/>
                  </a:lnTo>
                  <a:lnTo>
                    <a:pt x="74" y="496"/>
                  </a:lnTo>
                  <a:lnTo>
                    <a:pt x="86" y="508"/>
                  </a:lnTo>
                  <a:lnTo>
                    <a:pt x="98" y="518"/>
                  </a:lnTo>
                  <a:lnTo>
                    <a:pt x="112" y="528"/>
                  </a:lnTo>
                  <a:lnTo>
                    <a:pt x="126" y="534"/>
                  </a:lnTo>
                  <a:lnTo>
                    <a:pt x="152" y="542"/>
                  </a:lnTo>
                  <a:lnTo>
                    <a:pt x="176" y="544"/>
                  </a:lnTo>
                  <a:lnTo>
                    <a:pt x="200" y="542"/>
                  </a:lnTo>
                  <a:lnTo>
                    <a:pt x="224" y="536"/>
                  </a:lnTo>
                  <a:lnTo>
                    <a:pt x="244" y="526"/>
                  </a:lnTo>
                  <a:lnTo>
                    <a:pt x="264" y="514"/>
                  </a:lnTo>
                  <a:lnTo>
                    <a:pt x="282" y="496"/>
                  </a:lnTo>
                  <a:lnTo>
                    <a:pt x="298" y="476"/>
                  </a:lnTo>
                  <a:lnTo>
                    <a:pt x="314" y="492"/>
                  </a:lnTo>
                  <a:lnTo>
                    <a:pt x="334" y="506"/>
                  </a:lnTo>
                  <a:lnTo>
                    <a:pt x="354" y="518"/>
                  </a:lnTo>
                  <a:lnTo>
                    <a:pt x="374" y="528"/>
                  </a:lnTo>
                  <a:lnTo>
                    <a:pt x="396" y="534"/>
                  </a:lnTo>
                  <a:lnTo>
                    <a:pt x="418" y="540"/>
                  </a:lnTo>
                  <a:lnTo>
                    <a:pt x="440" y="544"/>
                  </a:lnTo>
                  <a:lnTo>
                    <a:pt x="460" y="546"/>
                  </a:lnTo>
                  <a:lnTo>
                    <a:pt x="474" y="546"/>
                  </a:lnTo>
                  <a:lnTo>
                    <a:pt x="496" y="546"/>
                  </a:lnTo>
                  <a:lnTo>
                    <a:pt x="516" y="544"/>
                  </a:lnTo>
                  <a:lnTo>
                    <a:pt x="534" y="540"/>
                  </a:lnTo>
                  <a:lnTo>
                    <a:pt x="552" y="536"/>
                  </a:lnTo>
                  <a:lnTo>
                    <a:pt x="570" y="530"/>
                  </a:lnTo>
                  <a:lnTo>
                    <a:pt x="584" y="524"/>
                  </a:lnTo>
                  <a:lnTo>
                    <a:pt x="598" y="516"/>
                  </a:lnTo>
                  <a:lnTo>
                    <a:pt x="612" y="508"/>
                  </a:lnTo>
                  <a:lnTo>
                    <a:pt x="624" y="498"/>
                  </a:lnTo>
                  <a:lnTo>
                    <a:pt x="634" y="488"/>
                  </a:lnTo>
                  <a:lnTo>
                    <a:pt x="652" y="466"/>
                  </a:lnTo>
                  <a:lnTo>
                    <a:pt x="666" y="444"/>
                  </a:lnTo>
                  <a:lnTo>
                    <a:pt x="676" y="418"/>
                  </a:lnTo>
                  <a:lnTo>
                    <a:pt x="664" y="406"/>
                  </a:lnTo>
                  <a:close/>
                  <a:moveTo>
                    <a:pt x="460" y="198"/>
                  </a:moveTo>
                  <a:lnTo>
                    <a:pt x="460" y="198"/>
                  </a:lnTo>
                  <a:lnTo>
                    <a:pt x="466" y="198"/>
                  </a:lnTo>
                  <a:lnTo>
                    <a:pt x="478" y="200"/>
                  </a:lnTo>
                  <a:lnTo>
                    <a:pt x="492" y="206"/>
                  </a:lnTo>
                  <a:lnTo>
                    <a:pt x="504" y="214"/>
                  </a:lnTo>
                  <a:lnTo>
                    <a:pt x="514" y="226"/>
                  </a:lnTo>
                  <a:lnTo>
                    <a:pt x="522" y="240"/>
                  </a:lnTo>
                  <a:lnTo>
                    <a:pt x="528" y="256"/>
                  </a:lnTo>
                  <a:lnTo>
                    <a:pt x="532" y="272"/>
                  </a:lnTo>
                  <a:lnTo>
                    <a:pt x="532" y="292"/>
                  </a:lnTo>
                  <a:lnTo>
                    <a:pt x="460" y="292"/>
                  </a:lnTo>
                  <a:lnTo>
                    <a:pt x="388" y="292"/>
                  </a:lnTo>
                  <a:lnTo>
                    <a:pt x="390" y="272"/>
                  </a:lnTo>
                  <a:lnTo>
                    <a:pt x="396" y="254"/>
                  </a:lnTo>
                  <a:lnTo>
                    <a:pt x="404" y="240"/>
                  </a:lnTo>
                  <a:lnTo>
                    <a:pt x="412" y="226"/>
                  </a:lnTo>
                  <a:lnTo>
                    <a:pt x="424" y="216"/>
                  </a:lnTo>
                  <a:lnTo>
                    <a:pt x="434" y="206"/>
                  </a:lnTo>
                  <a:lnTo>
                    <a:pt x="448" y="202"/>
                  </a:lnTo>
                  <a:lnTo>
                    <a:pt x="460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14"/>
            <p:cNvSpPr>
              <a:spLocks noEditPoints="1"/>
            </p:cNvSpPr>
            <p:nvPr/>
          </p:nvSpPr>
          <p:spPr bwMode="auto">
            <a:xfrm>
              <a:off x="1980" y="1636"/>
              <a:ext cx="2591" cy="1412"/>
            </a:xfrm>
            <a:custGeom>
              <a:avLst/>
              <a:gdLst>
                <a:gd name="T0" fmla="*/ 4871 w 958"/>
                <a:gd name="T1" fmla="*/ 790 h 522"/>
                <a:gd name="T2" fmla="*/ 4227 w 958"/>
                <a:gd name="T3" fmla="*/ 1025 h 522"/>
                <a:gd name="T4" fmla="*/ 3759 w 958"/>
                <a:gd name="T5" fmla="*/ 1434 h 522"/>
                <a:gd name="T6" fmla="*/ 3481 w 958"/>
                <a:gd name="T7" fmla="*/ 1975 h 522"/>
                <a:gd name="T8" fmla="*/ 3454 w 958"/>
                <a:gd name="T9" fmla="*/ 2429 h 522"/>
                <a:gd name="T10" fmla="*/ 3570 w 958"/>
                <a:gd name="T11" fmla="*/ 2824 h 522"/>
                <a:gd name="T12" fmla="*/ 2897 w 958"/>
                <a:gd name="T13" fmla="*/ 3278 h 522"/>
                <a:gd name="T14" fmla="*/ 2296 w 958"/>
                <a:gd name="T15" fmla="*/ 3395 h 522"/>
                <a:gd name="T16" fmla="*/ 1872 w 958"/>
                <a:gd name="T17" fmla="*/ 3292 h 522"/>
                <a:gd name="T18" fmla="*/ 1450 w 958"/>
                <a:gd name="T19" fmla="*/ 2970 h 522"/>
                <a:gd name="T20" fmla="*/ 1185 w 958"/>
                <a:gd name="T21" fmla="*/ 2489 h 522"/>
                <a:gd name="T22" fmla="*/ 1068 w 958"/>
                <a:gd name="T23" fmla="*/ 1931 h 522"/>
                <a:gd name="T24" fmla="*/ 1112 w 958"/>
                <a:gd name="T25" fmla="*/ 1361 h 522"/>
                <a:gd name="T26" fmla="*/ 1301 w 958"/>
                <a:gd name="T27" fmla="*/ 833 h 522"/>
                <a:gd name="T28" fmla="*/ 1669 w 958"/>
                <a:gd name="T29" fmla="*/ 454 h 522"/>
                <a:gd name="T30" fmla="*/ 2193 w 958"/>
                <a:gd name="T31" fmla="*/ 262 h 522"/>
                <a:gd name="T32" fmla="*/ 2678 w 958"/>
                <a:gd name="T33" fmla="*/ 308 h 522"/>
                <a:gd name="T34" fmla="*/ 3132 w 958"/>
                <a:gd name="T35" fmla="*/ 541 h 522"/>
                <a:gd name="T36" fmla="*/ 3381 w 958"/>
                <a:gd name="T37" fmla="*/ 893 h 522"/>
                <a:gd name="T38" fmla="*/ 3673 w 958"/>
                <a:gd name="T39" fmla="*/ 1361 h 522"/>
                <a:gd name="T40" fmla="*/ 3511 w 958"/>
                <a:gd name="T41" fmla="*/ 103 h 522"/>
                <a:gd name="T42" fmla="*/ 3321 w 958"/>
                <a:gd name="T43" fmla="*/ 219 h 522"/>
                <a:gd name="T44" fmla="*/ 2502 w 958"/>
                <a:gd name="T45" fmla="*/ 30 h 522"/>
                <a:gd name="T46" fmla="*/ 1845 w 958"/>
                <a:gd name="T47" fmla="*/ 30 h 522"/>
                <a:gd name="T48" fmla="*/ 1171 w 958"/>
                <a:gd name="T49" fmla="*/ 206 h 522"/>
                <a:gd name="T50" fmla="*/ 511 w 958"/>
                <a:gd name="T51" fmla="*/ 644 h 522"/>
                <a:gd name="T52" fmla="*/ 73 w 958"/>
                <a:gd name="T53" fmla="*/ 1377 h 522"/>
                <a:gd name="T54" fmla="*/ 14 w 958"/>
                <a:gd name="T55" fmla="*/ 2167 h 522"/>
                <a:gd name="T56" fmla="*/ 308 w 958"/>
                <a:gd name="T57" fmla="*/ 3000 h 522"/>
                <a:gd name="T58" fmla="*/ 879 w 958"/>
                <a:gd name="T59" fmla="*/ 3527 h 522"/>
                <a:gd name="T60" fmla="*/ 1579 w 958"/>
                <a:gd name="T61" fmla="*/ 3776 h 522"/>
                <a:gd name="T62" fmla="*/ 2064 w 958"/>
                <a:gd name="T63" fmla="*/ 3819 h 522"/>
                <a:gd name="T64" fmla="*/ 2810 w 958"/>
                <a:gd name="T65" fmla="*/ 3657 h 522"/>
                <a:gd name="T66" fmla="*/ 3540 w 958"/>
                <a:gd name="T67" fmla="*/ 3162 h 522"/>
                <a:gd name="T68" fmla="*/ 3949 w 958"/>
                <a:gd name="T69" fmla="*/ 3335 h 522"/>
                <a:gd name="T70" fmla="*/ 4741 w 958"/>
                <a:gd name="T71" fmla="*/ 3733 h 522"/>
                <a:gd name="T72" fmla="*/ 5412 w 958"/>
                <a:gd name="T73" fmla="*/ 3790 h 522"/>
                <a:gd name="T74" fmla="*/ 6072 w 958"/>
                <a:gd name="T75" fmla="*/ 3614 h 522"/>
                <a:gd name="T76" fmla="*/ 6599 w 958"/>
                <a:gd name="T77" fmla="*/ 3249 h 522"/>
                <a:gd name="T78" fmla="*/ 6935 w 958"/>
                <a:gd name="T79" fmla="*/ 2737 h 522"/>
                <a:gd name="T80" fmla="*/ 7008 w 958"/>
                <a:gd name="T81" fmla="*/ 2283 h 522"/>
                <a:gd name="T82" fmla="*/ 6875 w 958"/>
                <a:gd name="T83" fmla="*/ 1682 h 522"/>
                <a:gd name="T84" fmla="*/ 6496 w 958"/>
                <a:gd name="T85" fmla="*/ 1201 h 522"/>
                <a:gd name="T86" fmla="*/ 5926 w 958"/>
                <a:gd name="T87" fmla="*/ 879 h 522"/>
                <a:gd name="T88" fmla="*/ 5223 w 958"/>
                <a:gd name="T89" fmla="*/ 760 h 522"/>
                <a:gd name="T90" fmla="*/ 5136 w 958"/>
                <a:gd name="T91" fmla="*/ 3511 h 522"/>
                <a:gd name="T92" fmla="*/ 4798 w 958"/>
                <a:gd name="T93" fmla="*/ 3365 h 522"/>
                <a:gd name="T94" fmla="*/ 4536 w 958"/>
                <a:gd name="T95" fmla="*/ 3059 h 522"/>
                <a:gd name="T96" fmla="*/ 4373 w 958"/>
                <a:gd name="T97" fmla="*/ 2635 h 522"/>
                <a:gd name="T98" fmla="*/ 4330 w 958"/>
                <a:gd name="T99" fmla="*/ 2269 h 522"/>
                <a:gd name="T100" fmla="*/ 4403 w 958"/>
                <a:gd name="T101" fmla="*/ 1772 h 522"/>
                <a:gd name="T102" fmla="*/ 4592 w 958"/>
                <a:gd name="T103" fmla="*/ 1377 h 522"/>
                <a:gd name="T104" fmla="*/ 4871 w 958"/>
                <a:gd name="T105" fmla="*/ 1098 h 522"/>
                <a:gd name="T106" fmla="*/ 5223 w 958"/>
                <a:gd name="T107" fmla="*/ 1009 h 522"/>
                <a:gd name="T108" fmla="*/ 5485 w 958"/>
                <a:gd name="T109" fmla="*/ 1068 h 522"/>
                <a:gd name="T110" fmla="*/ 5780 w 958"/>
                <a:gd name="T111" fmla="*/ 1288 h 522"/>
                <a:gd name="T112" fmla="*/ 5983 w 958"/>
                <a:gd name="T113" fmla="*/ 1669 h 522"/>
                <a:gd name="T114" fmla="*/ 6085 w 958"/>
                <a:gd name="T115" fmla="*/ 2137 h 522"/>
                <a:gd name="T116" fmla="*/ 6072 w 958"/>
                <a:gd name="T117" fmla="*/ 2518 h 522"/>
                <a:gd name="T118" fmla="*/ 5896 w 958"/>
                <a:gd name="T119" fmla="*/ 3059 h 522"/>
                <a:gd name="T120" fmla="*/ 5634 w 958"/>
                <a:gd name="T121" fmla="*/ 3365 h 522"/>
                <a:gd name="T122" fmla="*/ 5312 w 958"/>
                <a:gd name="T123" fmla="*/ 3511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8"/>
                <a:gd name="T187" fmla="*/ 0 h 522"/>
                <a:gd name="T188" fmla="*/ 958 w 958"/>
                <a:gd name="T189" fmla="*/ 522 h 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8" h="522">
                  <a:moveTo>
                    <a:pt x="714" y="104"/>
                  </a:moveTo>
                  <a:lnTo>
                    <a:pt x="714" y="104"/>
                  </a:lnTo>
                  <a:lnTo>
                    <a:pt x="690" y="104"/>
                  </a:lnTo>
                  <a:lnTo>
                    <a:pt x="666" y="108"/>
                  </a:lnTo>
                  <a:lnTo>
                    <a:pt x="642" y="112"/>
                  </a:lnTo>
                  <a:lnTo>
                    <a:pt x="620" y="120"/>
                  </a:lnTo>
                  <a:lnTo>
                    <a:pt x="598" y="128"/>
                  </a:lnTo>
                  <a:lnTo>
                    <a:pt x="578" y="140"/>
                  </a:lnTo>
                  <a:lnTo>
                    <a:pt x="560" y="152"/>
                  </a:lnTo>
                  <a:lnTo>
                    <a:pt x="542" y="164"/>
                  </a:lnTo>
                  <a:lnTo>
                    <a:pt x="528" y="180"/>
                  </a:lnTo>
                  <a:lnTo>
                    <a:pt x="514" y="196"/>
                  </a:lnTo>
                  <a:lnTo>
                    <a:pt x="500" y="212"/>
                  </a:lnTo>
                  <a:lnTo>
                    <a:pt x="490" y="230"/>
                  </a:lnTo>
                  <a:lnTo>
                    <a:pt x="482" y="250"/>
                  </a:lnTo>
                  <a:lnTo>
                    <a:pt x="476" y="270"/>
                  </a:lnTo>
                  <a:lnTo>
                    <a:pt x="472" y="290"/>
                  </a:lnTo>
                  <a:lnTo>
                    <a:pt x="472" y="312"/>
                  </a:lnTo>
                  <a:lnTo>
                    <a:pt x="472" y="332"/>
                  </a:lnTo>
                  <a:lnTo>
                    <a:pt x="476" y="350"/>
                  </a:lnTo>
                  <a:lnTo>
                    <a:pt x="480" y="368"/>
                  </a:lnTo>
                  <a:lnTo>
                    <a:pt x="488" y="386"/>
                  </a:lnTo>
                  <a:lnTo>
                    <a:pt x="466" y="406"/>
                  </a:lnTo>
                  <a:lnTo>
                    <a:pt x="442" y="424"/>
                  </a:lnTo>
                  <a:lnTo>
                    <a:pt x="420" y="436"/>
                  </a:lnTo>
                  <a:lnTo>
                    <a:pt x="396" y="448"/>
                  </a:lnTo>
                  <a:lnTo>
                    <a:pt x="374" y="456"/>
                  </a:lnTo>
                  <a:lnTo>
                    <a:pt x="352" y="460"/>
                  </a:lnTo>
                  <a:lnTo>
                    <a:pt x="332" y="464"/>
                  </a:lnTo>
                  <a:lnTo>
                    <a:pt x="314" y="464"/>
                  </a:lnTo>
                  <a:lnTo>
                    <a:pt x="294" y="460"/>
                  </a:lnTo>
                  <a:lnTo>
                    <a:pt x="274" y="456"/>
                  </a:lnTo>
                  <a:lnTo>
                    <a:pt x="256" y="450"/>
                  </a:lnTo>
                  <a:lnTo>
                    <a:pt x="240" y="440"/>
                  </a:lnTo>
                  <a:lnTo>
                    <a:pt x="224" y="430"/>
                  </a:lnTo>
                  <a:lnTo>
                    <a:pt x="210" y="418"/>
                  </a:lnTo>
                  <a:lnTo>
                    <a:pt x="198" y="406"/>
                  </a:lnTo>
                  <a:lnTo>
                    <a:pt x="186" y="390"/>
                  </a:lnTo>
                  <a:lnTo>
                    <a:pt x="176" y="374"/>
                  </a:lnTo>
                  <a:lnTo>
                    <a:pt x="168" y="358"/>
                  </a:lnTo>
                  <a:lnTo>
                    <a:pt x="162" y="340"/>
                  </a:lnTo>
                  <a:lnTo>
                    <a:pt x="156" y="322"/>
                  </a:lnTo>
                  <a:lnTo>
                    <a:pt x="150" y="302"/>
                  </a:lnTo>
                  <a:lnTo>
                    <a:pt x="148" y="284"/>
                  </a:lnTo>
                  <a:lnTo>
                    <a:pt x="146" y="264"/>
                  </a:lnTo>
                  <a:lnTo>
                    <a:pt x="144" y="244"/>
                  </a:lnTo>
                  <a:lnTo>
                    <a:pt x="146" y="224"/>
                  </a:lnTo>
                  <a:lnTo>
                    <a:pt x="148" y="204"/>
                  </a:lnTo>
                  <a:lnTo>
                    <a:pt x="152" y="186"/>
                  </a:lnTo>
                  <a:lnTo>
                    <a:pt x="156" y="166"/>
                  </a:lnTo>
                  <a:lnTo>
                    <a:pt x="162" y="148"/>
                  </a:lnTo>
                  <a:lnTo>
                    <a:pt x="170" y="132"/>
                  </a:lnTo>
                  <a:lnTo>
                    <a:pt x="178" y="114"/>
                  </a:lnTo>
                  <a:lnTo>
                    <a:pt x="190" y="100"/>
                  </a:lnTo>
                  <a:lnTo>
                    <a:pt x="200" y="86"/>
                  </a:lnTo>
                  <a:lnTo>
                    <a:pt x="214" y="74"/>
                  </a:lnTo>
                  <a:lnTo>
                    <a:pt x="228" y="62"/>
                  </a:lnTo>
                  <a:lnTo>
                    <a:pt x="244" y="54"/>
                  </a:lnTo>
                  <a:lnTo>
                    <a:pt x="260" y="46"/>
                  </a:lnTo>
                  <a:lnTo>
                    <a:pt x="280" y="40"/>
                  </a:lnTo>
                  <a:lnTo>
                    <a:pt x="300" y="36"/>
                  </a:lnTo>
                  <a:lnTo>
                    <a:pt x="320" y="36"/>
                  </a:lnTo>
                  <a:lnTo>
                    <a:pt x="344" y="38"/>
                  </a:lnTo>
                  <a:lnTo>
                    <a:pt x="366" y="42"/>
                  </a:lnTo>
                  <a:lnTo>
                    <a:pt x="384" y="46"/>
                  </a:lnTo>
                  <a:lnTo>
                    <a:pt x="402" y="54"/>
                  </a:lnTo>
                  <a:lnTo>
                    <a:pt x="416" y="64"/>
                  </a:lnTo>
                  <a:lnTo>
                    <a:pt x="428" y="74"/>
                  </a:lnTo>
                  <a:lnTo>
                    <a:pt x="438" y="84"/>
                  </a:lnTo>
                  <a:lnTo>
                    <a:pt x="448" y="96"/>
                  </a:lnTo>
                  <a:lnTo>
                    <a:pt x="456" y="108"/>
                  </a:lnTo>
                  <a:lnTo>
                    <a:pt x="462" y="122"/>
                  </a:lnTo>
                  <a:lnTo>
                    <a:pt x="470" y="148"/>
                  </a:lnTo>
                  <a:lnTo>
                    <a:pt x="478" y="172"/>
                  </a:lnTo>
                  <a:lnTo>
                    <a:pt x="482" y="192"/>
                  </a:lnTo>
                  <a:lnTo>
                    <a:pt x="502" y="186"/>
                  </a:lnTo>
                  <a:lnTo>
                    <a:pt x="500" y="6"/>
                  </a:lnTo>
                  <a:lnTo>
                    <a:pt x="484" y="6"/>
                  </a:lnTo>
                  <a:lnTo>
                    <a:pt x="480" y="14"/>
                  </a:lnTo>
                  <a:lnTo>
                    <a:pt x="474" y="22"/>
                  </a:lnTo>
                  <a:lnTo>
                    <a:pt x="466" y="28"/>
                  </a:lnTo>
                  <a:lnTo>
                    <a:pt x="454" y="30"/>
                  </a:lnTo>
                  <a:lnTo>
                    <a:pt x="434" y="24"/>
                  </a:lnTo>
                  <a:lnTo>
                    <a:pt x="392" y="12"/>
                  </a:lnTo>
                  <a:lnTo>
                    <a:pt x="368" y="8"/>
                  </a:lnTo>
                  <a:lnTo>
                    <a:pt x="342" y="4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52" y="4"/>
                  </a:lnTo>
                  <a:lnTo>
                    <a:pt x="230" y="8"/>
                  </a:lnTo>
                  <a:lnTo>
                    <a:pt x="206" y="12"/>
                  </a:lnTo>
                  <a:lnTo>
                    <a:pt x="184" y="20"/>
                  </a:lnTo>
                  <a:lnTo>
                    <a:pt x="160" y="28"/>
                  </a:lnTo>
                  <a:lnTo>
                    <a:pt x="136" y="40"/>
                  </a:lnTo>
                  <a:lnTo>
                    <a:pt x="112" y="54"/>
                  </a:lnTo>
                  <a:lnTo>
                    <a:pt x="90" y="68"/>
                  </a:lnTo>
                  <a:lnTo>
                    <a:pt x="70" y="88"/>
                  </a:lnTo>
                  <a:lnTo>
                    <a:pt x="52" y="108"/>
                  </a:lnTo>
                  <a:lnTo>
                    <a:pt x="34" y="132"/>
                  </a:lnTo>
                  <a:lnTo>
                    <a:pt x="20" y="158"/>
                  </a:lnTo>
                  <a:lnTo>
                    <a:pt x="10" y="188"/>
                  </a:lnTo>
                  <a:lnTo>
                    <a:pt x="2" y="222"/>
                  </a:lnTo>
                  <a:lnTo>
                    <a:pt x="0" y="258"/>
                  </a:lnTo>
                  <a:lnTo>
                    <a:pt x="2" y="296"/>
                  </a:lnTo>
                  <a:lnTo>
                    <a:pt x="6" y="328"/>
                  </a:lnTo>
                  <a:lnTo>
                    <a:pt x="16" y="360"/>
                  </a:lnTo>
                  <a:lnTo>
                    <a:pt x="28" y="386"/>
                  </a:lnTo>
                  <a:lnTo>
                    <a:pt x="42" y="410"/>
                  </a:lnTo>
                  <a:lnTo>
                    <a:pt x="58" y="432"/>
                  </a:lnTo>
                  <a:lnTo>
                    <a:pt x="78" y="452"/>
                  </a:lnTo>
                  <a:lnTo>
                    <a:pt x="98" y="468"/>
                  </a:lnTo>
                  <a:lnTo>
                    <a:pt x="120" y="482"/>
                  </a:lnTo>
                  <a:lnTo>
                    <a:pt x="144" y="492"/>
                  </a:lnTo>
                  <a:lnTo>
                    <a:pt x="168" y="502"/>
                  </a:lnTo>
                  <a:lnTo>
                    <a:pt x="192" y="510"/>
                  </a:lnTo>
                  <a:lnTo>
                    <a:pt x="216" y="516"/>
                  </a:lnTo>
                  <a:lnTo>
                    <a:pt x="238" y="518"/>
                  </a:lnTo>
                  <a:lnTo>
                    <a:pt x="262" y="520"/>
                  </a:lnTo>
                  <a:lnTo>
                    <a:pt x="282" y="522"/>
                  </a:lnTo>
                  <a:lnTo>
                    <a:pt x="302" y="520"/>
                  </a:lnTo>
                  <a:lnTo>
                    <a:pt x="320" y="518"/>
                  </a:lnTo>
                  <a:lnTo>
                    <a:pt x="354" y="510"/>
                  </a:lnTo>
                  <a:lnTo>
                    <a:pt x="384" y="500"/>
                  </a:lnTo>
                  <a:lnTo>
                    <a:pt x="414" y="484"/>
                  </a:lnTo>
                  <a:lnTo>
                    <a:pt x="438" y="468"/>
                  </a:lnTo>
                  <a:lnTo>
                    <a:pt x="462" y="450"/>
                  </a:lnTo>
                  <a:lnTo>
                    <a:pt x="484" y="432"/>
                  </a:lnTo>
                  <a:lnTo>
                    <a:pt x="502" y="412"/>
                  </a:lnTo>
                  <a:lnTo>
                    <a:pt x="520" y="436"/>
                  </a:lnTo>
                  <a:lnTo>
                    <a:pt x="540" y="456"/>
                  </a:lnTo>
                  <a:lnTo>
                    <a:pt x="564" y="474"/>
                  </a:lnTo>
                  <a:lnTo>
                    <a:pt x="590" y="488"/>
                  </a:lnTo>
                  <a:lnTo>
                    <a:pt x="618" y="502"/>
                  </a:lnTo>
                  <a:lnTo>
                    <a:pt x="648" y="510"/>
                  </a:lnTo>
                  <a:lnTo>
                    <a:pt x="680" y="516"/>
                  </a:lnTo>
                  <a:lnTo>
                    <a:pt x="714" y="520"/>
                  </a:lnTo>
                  <a:lnTo>
                    <a:pt x="740" y="518"/>
                  </a:lnTo>
                  <a:lnTo>
                    <a:pt x="764" y="514"/>
                  </a:lnTo>
                  <a:lnTo>
                    <a:pt x="786" y="510"/>
                  </a:lnTo>
                  <a:lnTo>
                    <a:pt x="810" y="502"/>
                  </a:lnTo>
                  <a:lnTo>
                    <a:pt x="830" y="494"/>
                  </a:lnTo>
                  <a:lnTo>
                    <a:pt x="850" y="484"/>
                  </a:lnTo>
                  <a:lnTo>
                    <a:pt x="870" y="472"/>
                  </a:lnTo>
                  <a:lnTo>
                    <a:pt x="888" y="458"/>
                  </a:lnTo>
                  <a:lnTo>
                    <a:pt x="902" y="444"/>
                  </a:lnTo>
                  <a:lnTo>
                    <a:pt x="916" y="428"/>
                  </a:lnTo>
                  <a:lnTo>
                    <a:pt x="930" y="410"/>
                  </a:lnTo>
                  <a:lnTo>
                    <a:pt x="940" y="392"/>
                  </a:lnTo>
                  <a:lnTo>
                    <a:pt x="948" y="374"/>
                  </a:lnTo>
                  <a:lnTo>
                    <a:pt x="954" y="354"/>
                  </a:lnTo>
                  <a:lnTo>
                    <a:pt x="958" y="334"/>
                  </a:lnTo>
                  <a:lnTo>
                    <a:pt x="958" y="312"/>
                  </a:lnTo>
                  <a:lnTo>
                    <a:pt x="958" y="290"/>
                  </a:lnTo>
                  <a:lnTo>
                    <a:pt x="954" y="270"/>
                  </a:lnTo>
                  <a:lnTo>
                    <a:pt x="948" y="250"/>
                  </a:lnTo>
                  <a:lnTo>
                    <a:pt x="940" y="230"/>
                  </a:lnTo>
                  <a:lnTo>
                    <a:pt x="930" y="212"/>
                  </a:lnTo>
                  <a:lnTo>
                    <a:pt x="916" y="196"/>
                  </a:lnTo>
                  <a:lnTo>
                    <a:pt x="902" y="180"/>
                  </a:lnTo>
                  <a:lnTo>
                    <a:pt x="888" y="164"/>
                  </a:lnTo>
                  <a:lnTo>
                    <a:pt x="870" y="152"/>
                  </a:lnTo>
                  <a:lnTo>
                    <a:pt x="850" y="140"/>
                  </a:lnTo>
                  <a:lnTo>
                    <a:pt x="830" y="128"/>
                  </a:lnTo>
                  <a:lnTo>
                    <a:pt x="810" y="120"/>
                  </a:lnTo>
                  <a:lnTo>
                    <a:pt x="786" y="112"/>
                  </a:lnTo>
                  <a:lnTo>
                    <a:pt x="764" y="108"/>
                  </a:lnTo>
                  <a:lnTo>
                    <a:pt x="740" y="104"/>
                  </a:lnTo>
                  <a:lnTo>
                    <a:pt x="714" y="104"/>
                  </a:lnTo>
                  <a:close/>
                  <a:moveTo>
                    <a:pt x="714" y="482"/>
                  </a:moveTo>
                  <a:lnTo>
                    <a:pt x="714" y="482"/>
                  </a:lnTo>
                  <a:lnTo>
                    <a:pt x="702" y="480"/>
                  </a:lnTo>
                  <a:lnTo>
                    <a:pt x="690" y="478"/>
                  </a:lnTo>
                  <a:lnTo>
                    <a:pt x="678" y="474"/>
                  </a:lnTo>
                  <a:lnTo>
                    <a:pt x="666" y="468"/>
                  </a:lnTo>
                  <a:lnTo>
                    <a:pt x="656" y="460"/>
                  </a:lnTo>
                  <a:lnTo>
                    <a:pt x="646" y="452"/>
                  </a:lnTo>
                  <a:lnTo>
                    <a:pt x="636" y="442"/>
                  </a:lnTo>
                  <a:lnTo>
                    <a:pt x="628" y="430"/>
                  </a:lnTo>
                  <a:lnTo>
                    <a:pt x="620" y="418"/>
                  </a:lnTo>
                  <a:lnTo>
                    <a:pt x="614" y="406"/>
                  </a:lnTo>
                  <a:lnTo>
                    <a:pt x="608" y="392"/>
                  </a:lnTo>
                  <a:lnTo>
                    <a:pt x="602" y="376"/>
                  </a:lnTo>
                  <a:lnTo>
                    <a:pt x="598" y="360"/>
                  </a:lnTo>
                  <a:lnTo>
                    <a:pt x="596" y="344"/>
                  </a:lnTo>
                  <a:lnTo>
                    <a:pt x="594" y="328"/>
                  </a:lnTo>
                  <a:lnTo>
                    <a:pt x="592" y="310"/>
                  </a:lnTo>
                  <a:lnTo>
                    <a:pt x="594" y="292"/>
                  </a:lnTo>
                  <a:lnTo>
                    <a:pt x="596" y="276"/>
                  </a:lnTo>
                  <a:lnTo>
                    <a:pt x="598" y="258"/>
                  </a:lnTo>
                  <a:lnTo>
                    <a:pt x="602" y="242"/>
                  </a:lnTo>
                  <a:lnTo>
                    <a:pt x="608" y="228"/>
                  </a:lnTo>
                  <a:lnTo>
                    <a:pt x="614" y="214"/>
                  </a:lnTo>
                  <a:lnTo>
                    <a:pt x="620" y="200"/>
                  </a:lnTo>
                  <a:lnTo>
                    <a:pt x="628" y="188"/>
                  </a:lnTo>
                  <a:lnTo>
                    <a:pt x="636" y="176"/>
                  </a:lnTo>
                  <a:lnTo>
                    <a:pt x="646" y="166"/>
                  </a:lnTo>
                  <a:lnTo>
                    <a:pt x="656" y="158"/>
                  </a:lnTo>
                  <a:lnTo>
                    <a:pt x="666" y="150"/>
                  </a:lnTo>
                  <a:lnTo>
                    <a:pt x="678" y="146"/>
                  </a:lnTo>
                  <a:lnTo>
                    <a:pt x="690" y="140"/>
                  </a:lnTo>
                  <a:lnTo>
                    <a:pt x="702" y="138"/>
                  </a:lnTo>
                  <a:lnTo>
                    <a:pt x="714" y="138"/>
                  </a:lnTo>
                  <a:lnTo>
                    <a:pt x="726" y="138"/>
                  </a:lnTo>
                  <a:lnTo>
                    <a:pt x="738" y="140"/>
                  </a:lnTo>
                  <a:lnTo>
                    <a:pt x="750" y="146"/>
                  </a:lnTo>
                  <a:lnTo>
                    <a:pt x="760" y="150"/>
                  </a:lnTo>
                  <a:lnTo>
                    <a:pt x="770" y="158"/>
                  </a:lnTo>
                  <a:lnTo>
                    <a:pt x="780" y="166"/>
                  </a:lnTo>
                  <a:lnTo>
                    <a:pt x="790" y="176"/>
                  </a:lnTo>
                  <a:lnTo>
                    <a:pt x="798" y="188"/>
                  </a:lnTo>
                  <a:lnTo>
                    <a:pt x="806" y="200"/>
                  </a:lnTo>
                  <a:lnTo>
                    <a:pt x="812" y="214"/>
                  </a:lnTo>
                  <a:lnTo>
                    <a:pt x="818" y="228"/>
                  </a:lnTo>
                  <a:lnTo>
                    <a:pt x="824" y="242"/>
                  </a:lnTo>
                  <a:lnTo>
                    <a:pt x="828" y="258"/>
                  </a:lnTo>
                  <a:lnTo>
                    <a:pt x="830" y="276"/>
                  </a:lnTo>
                  <a:lnTo>
                    <a:pt x="832" y="292"/>
                  </a:lnTo>
                  <a:lnTo>
                    <a:pt x="834" y="310"/>
                  </a:lnTo>
                  <a:lnTo>
                    <a:pt x="832" y="328"/>
                  </a:lnTo>
                  <a:lnTo>
                    <a:pt x="830" y="344"/>
                  </a:lnTo>
                  <a:lnTo>
                    <a:pt x="828" y="360"/>
                  </a:lnTo>
                  <a:lnTo>
                    <a:pt x="824" y="376"/>
                  </a:lnTo>
                  <a:lnTo>
                    <a:pt x="812" y="406"/>
                  </a:lnTo>
                  <a:lnTo>
                    <a:pt x="806" y="418"/>
                  </a:lnTo>
                  <a:lnTo>
                    <a:pt x="798" y="430"/>
                  </a:lnTo>
                  <a:lnTo>
                    <a:pt x="790" y="442"/>
                  </a:lnTo>
                  <a:lnTo>
                    <a:pt x="780" y="452"/>
                  </a:lnTo>
                  <a:lnTo>
                    <a:pt x="770" y="460"/>
                  </a:lnTo>
                  <a:lnTo>
                    <a:pt x="760" y="468"/>
                  </a:lnTo>
                  <a:lnTo>
                    <a:pt x="750" y="474"/>
                  </a:lnTo>
                  <a:lnTo>
                    <a:pt x="738" y="478"/>
                  </a:lnTo>
                  <a:lnTo>
                    <a:pt x="726" y="480"/>
                  </a:lnTo>
                  <a:lnTo>
                    <a:pt x="714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5"/>
            <p:cNvSpPr>
              <a:spLocks noEditPoints="1"/>
            </p:cNvSpPr>
            <p:nvPr/>
          </p:nvSpPr>
          <p:spPr bwMode="auto">
            <a:xfrm>
              <a:off x="4994" y="1918"/>
              <a:ext cx="1314" cy="1125"/>
            </a:xfrm>
            <a:custGeom>
              <a:avLst/>
              <a:gdLst>
                <a:gd name="T0" fmla="*/ 1592 w 486"/>
                <a:gd name="T1" fmla="*/ 0 h 416"/>
                <a:gd name="T2" fmla="*/ 1081 w 486"/>
                <a:gd name="T3" fmla="*/ 116 h 416"/>
                <a:gd name="T4" fmla="*/ 643 w 486"/>
                <a:gd name="T5" fmla="*/ 352 h 416"/>
                <a:gd name="T6" fmla="*/ 308 w 486"/>
                <a:gd name="T7" fmla="*/ 673 h 416"/>
                <a:gd name="T8" fmla="*/ 73 w 486"/>
                <a:gd name="T9" fmla="*/ 1068 h 416"/>
                <a:gd name="T10" fmla="*/ 0 w 486"/>
                <a:gd name="T11" fmla="*/ 1523 h 416"/>
                <a:gd name="T12" fmla="*/ 30 w 486"/>
                <a:gd name="T13" fmla="*/ 1828 h 416"/>
                <a:gd name="T14" fmla="*/ 219 w 486"/>
                <a:gd name="T15" fmla="*/ 2239 h 416"/>
                <a:gd name="T16" fmla="*/ 527 w 486"/>
                <a:gd name="T17" fmla="*/ 2588 h 416"/>
                <a:gd name="T18" fmla="*/ 935 w 486"/>
                <a:gd name="T19" fmla="*/ 2853 h 416"/>
                <a:gd name="T20" fmla="*/ 1419 w 486"/>
                <a:gd name="T21" fmla="*/ 2999 h 416"/>
                <a:gd name="T22" fmla="*/ 1768 w 486"/>
                <a:gd name="T23" fmla="*/ 3042 h 416"/>
                <a:gd name="T24" fmla="*/ 2309 w 486"/>
                <a:gd name="T25" fmla="*/ 2969 h 416"/>
                <a:gd name="T26" fmla="*/ 2763 w 486"/>
                <a:gd name="T27" fmla="*/ 2780 h 416"/>
                <a:gd name="T28" fmla="*/ 3144 w 486"/>
                <a:gd name="T29" fmla="*/ 2485 h 416"/>
                <a:gd name="T30" fmla="*/ 3407 w 486"/>
                <a:gd name="T31" fmla="*/ 2107 h 416"/>
                <a:gd name="T32" fmla="*/ 3539 w 486"/>
                <a:gd name="T33" fmla="*/ 1682 h 416"/>
                <a:gd name="T34" fmla="*/ 3539 w 486"/>
                <a:gd name="T35" fmla="*/ 1360 h 416"/>
                <a:gd name="T36" fmla="*/ 3407 w 486"/>
                <a:gd name="T37" fmla="*/ 922 h 416"/>
                <a:gd name="T38" fmla="*/ 3144 w 486"/>
                <a:gd name="T39" fmla="*/ 557 h 416"/>
                <a:gd name="T40" fmla="*/ 2763 w 486"/>
                <a:gd name="T41" fmla="*/ 262 h 416"/>
                <a:gd name="T42" fmla="*/ 2309 w 486"/>
                <a:gd name="T43" fmla="*/ 59 h 416"/>
                <a:gd name="T44" fmla="*/ 1768 w 486"/>
                <a:gd name="T45" fmla="*/ 0 h 416"/>
                <a:gd name="T46" fmla="*/ 1768 w 486"/>
                <a:gd name="T47" fmla="*/ 2764 h 416"/>
                <a:gd name="T48" fmla="*/ 1506 w 486"/>
                <a:gd name="T49" fmla="*/ 2707 h 416"/>
                <a:gd name="T50" fmla="*/ 1271 w 486"/>
                <a:gd name="T51" fmla="*/ 2545 h 416"/>
                <a:gd name="T52" fmla="*/ 1081 w 486"/>
                <a:gd name="T53" fmla="*/ 2296 h 416"/>
                <a:gd name="T54" fmla="*/ 949 w 486"/>
                <a:gd name="T55" fmla="*/ 1990 h 416"/>
                <a:gd name="T56" fmla="*/ 892 w 486"/>
                <a:gd name="T57" fmla="*/ 1639 h 416"/>
                <a:gd name="T58" fmla="*/ 892 w 486"/>
                <a:gd name="T59" fmla="*/ 1374 h 416"/>
                <a:gd name="T60" fmla="*/ 949 w 486"/>
                <a:gd name="T61" fmla="*/ 1009 h 416"/>
                <a:gd name="T62" fmla="*/ 1081 w 486"/>
                <a:gd name="T63" fmla="*/ 703 h 416"/>
                <a:gd name="T64" fmla="*/ 1271 w 486"/>
                <a:gd name="T65" fmla="*/ 454 h 416"/>
                <a:gd name="T66" fmla="*/ 1506 w 486"/>
                <a:gd name="T67" fmla="*/ 308 h 416"/>
                <a:gd name="T68" fmla="*/ 1768 w 486"/>
                <a:gd name="T69" fmla="*/ 249 h 416"/>
                <a:gd name="T70" fmla="*/ 1944 w 486"/>
                <a:gd name="T71" fmla="*/ 262 h 416"/>
                <a:gd name="T72" fmla="*/ 2193 w 486"/>
                <a:gd name="T73" fmla="*/ 395 h 416"/>
                <a:gd name="T74" fmla="*/ 2382 w 486"/>
                <a:gd name="T75" fmla="*/ 614 h 416"/>
                <a:gd name="T76" fmla="*/ 2544 w 486"/>
                <a:gd name="T77" fmla="*/ 906 h 416"/>
                <a:gd name="T78" fmla="*/ 2631 w 486"/>
                <a:gd name="T79" fmla="*/ 1258 h 416"/>
                <a:gd name="T80" fmla="*/ 2647 w 486"/>
                <a:gd name="T81" fmla="*/ 1506 h 416"/>
                <a:gd name="T82" fmla="*/ 2604 w 486"/>
                <a:gd name="T83" fmla="*/ 1871 h 416"/>
                <a:gd name="T84" fmla="*/ 2441 w 486"/>
                <a:gd name="T85" fmla="*/ 2296 h 416"/>
                <a:gd name="T86" fmla="*/ 2266 w 486"/>
                <a:gd name="T87" fmla="*/ 2545 h 416"/>
                <a:gd name="T88" fmla="*/ 2033 w 486"/>
                <a:gd name="T89" fmla="*/ 2707 h 416"/>
                <a:gd name="T90" fmla="*/ 1768 w 486"/>
                <a:gd name="T91" fmla="*/ 2764 h 4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416"/>
                <a:gd name="T140" fmla="*/ 486 w 486"/>
                <a:gd name="T141" fmla="*/ 416 h 4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8"/>
                  </a:lnTo>
                  <a:lnTo>
                    <a:pt x="148" y="16"/>
                  </a:lnTo>
                  <a:lnTo>
                    <a:pt x="128" y="24"/>
                  </a:lnTo>
                  <a:lnTo>
                    <a:pt x="108" y="36"/>
                  </a:lnTo>
                  <a:lnTo>
                    <a:pt x="88" y="48"/>
                  </a:lnTo>
                  <a:lnTo>
                    <a:pt x="72" y="60"/>
                  </a:lnTo>
                  <a:lnTo>
                    <a:pt x="56" y="76"/>
                  </a:lnTo>
                  <a:lnTo>
                    <a:pt x="42" y="92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2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20" y="288"/>
                  </a:lnTo>
                  <a:lnTo>
                    <a:pt x="30" y="306"/>
                  </a:lnTo>
                  <a:lnTo>
                    <a:pt x="42" y="324"/>
                  </a:lnTo>
                  <a:lnTo>
                    <a:pt x="56" y="338"/>
                  </a:lnTo>
                  <a:lnTo>
                    <a:pt x="72" y="354"/>
                  </a:lnTo>
                  <a:lnTo>
                    <a:pt x="88" y="366"/>
                  </a:lnTo>
                  <a:lnTo>
                    <a:pt x="108" y="378"/>
                  </a:lnTo>
                  <a:lnTo>
                    <a:pt x="128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58" y="390"/>
                  </a:lnTo>
                  <a:lnTo>
                    <a:pt x="378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6" y="288"/>
                  </a:lnTo>
                  <a:lnTo>
                    <a:pt x="474" y="270"/>
                  </a:lnTo>
                  <a:lnTo>
                    <a:pt x="480" y="250"/>
                  </a:lnTo>
                  <a:lnTo>
                    <a:pt x="484" y="230"/>
                  </a:lnTo>
                  <a:lnTo>
                    <a:pt x="486" y="208"/>
                  </a:lnTo>
                  <a:lnTo>
                    <a:pt x="484" y="186"/>
                  </a:lnTo>
                  <a:lnTo>
                    <a:pt x="480" y="166"/>
                  </a:lnTo>
                  <a:lnTo>
                    <a:pt x="474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8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8" y="16"/>
                  </a:lnTo>
                  <a:lnTo>
                    <a:pt x="316" y="8"/>
                  </a:lnTo>
                  <a:lnTo>
                    <a:pt x="292" y="4"/>
                  </a:lnTo>
                  <a:lnTo>
                    <a:pt x="268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6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6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2" y="302"/>
                  </a:lnTo>
                  <a:lnTo>
                    <a:pt x="136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4" y="240"/>
                  </a:lnTo>
                  <a:lnTo>
                    <a:pt x="122" y="224"/>
                  </a:lnTo>
                  <a:lnTo>
                    <a:pt x="122" y="206"/>
                  </a:lnTo>
                  <a:lnTo>
                    <a:pt x="122" y="188"/>
                  </a:lnTo>
                  <a:lnTo>
                    <a:pt x="124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6" y="124"/>
                  </a:lnTo>
                  <a:lnTo>
                    <a:pt x="142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6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6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300" y="54"/>
                  </a:lnTo>
                  <a:lnTo>
                    <a:pt x="310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2" y="110"/>
                  </a:lnTo>
                  <a:lnTo>
                    <a:pt x="348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60" y="172"/>
                  </a:lnTo>
                  <a:lnTo>
                    <a:pt x="362" y="188"/>
                  </a:lnTo>
                  <a:lnTo>
                    <a:pt x="362" y="206"/>
                  </a:lnTo>
                  <a:lnTo>
                    <a:pt x="362" y="224"/>
                  </a:lnTo>
                  <a:lnTo>
                    <a:pt x="360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2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10" y="348"/>
                  </a:lnTo>
                  <a:lnTo>
                    <a:pt x="300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6"/>
            <p:cNvSpPr>
              <a:spLocks noEditPoints="1"/>
            </p:cNvSpPr>
            <p:nvPr/>
          </p:nvSpPr>
          <p:spPr bwMode="auto">
            <a:xfrm>
              <a:off x="9305" y="1918"/>
              <a:ext cx="1315" cy="1125"/>
            </a:xfrm>
            <a:custGeom>
              <a:avLst/>
              <a:gdLst>
                <a:gd name="T0" fmla="*/ 1596 w 486"/>
                <a:gd name="T1" fmla="*/ 0 h 416"/>
                <a:gd name="T2" fmla="*/ 1082 w 486"/>
                <a:gd name="T3" fmla="*/ 116 h 416"/>
                <a:gd name="T4" fmla="*/ 644 w 486"/>
                <a:gd name="T5" fmla="*/ 352 h 416"/>
                <a:gd name="T6" fmla="*/ 292 w 486"/>
                <a:gd name="T7" fmla="*/ 673 h 416"/>
                <a:gd name="T8" fmla="*/ 73 w 486"/>
                <a:gd name="T9" fmla="*/ 1068 h 416"/>
                <a:gd name="T10" fmla="*/ 0 w 486"/>
                <a:gd name="T11" fmla="*/ 1523 h 416"/>
                <a:gd name="T12" fmla="*/ 30 w 486"/>
                <a:gd name="T13" fmla="*/ 1828 h 416"/>
                <a:gd name="T14" fmla="*/ 206 w 486"/>
                <a:gd name="T15" fmla="*/ 2239 h 416"/>
                <a:gd name="T16" fmla="*/ 511 w 486"/>
                <a:gd name="T17" fmla="*/ 2588 h 416"/>
                <a:gd name="T18" fmla="*/ 923 w 486"/>
                <a:gd name="T19" fmla="*/ 2853 h 416"/>
                <a:gd name="T20" fmla="*/ 1421 w 486"/>
                <a:gd name="T21" fmla="*/ 2999 h 416"/>
                <a:gd name="T22" fmla="*/ 1772 w 486"/>
                <a:gd name="T23" fmla="*/ 3042 h 416"/>
                <a:gd name="T24" fmla="*/ 1962 w 486"/>
                <a:gd name="T25" fmla="*/ 3029 h 416"/>
                <a:gd name="T26" fmla="*/ 2476 w 486"/>
                <a:gd name="T27" fmla="*/ 2910 h 416"/>
                <a:gd name="T28" fmla="*/ 2914 w 486"/>
                <a:gd name="T29" fmla="*/ 2691 h 416"/>
                <a:gd name="T30" fmla="*/ 3250 w 486"/>
                <a:gd name="T31" fmla="*/ 2369 h 416"/>
                <a:gd name="T32" fmla="*/ 3485 w 486"/>
                <a:gd name="T33" fmla="*/ 1974 h 416"/>
                <a:gd name="T34" fmla="*/ 3558 w 486"/>
                <a:gd name="T35" fmla="*/ 1523 h 416"/>
                <a:gd name="T36" fmla="*/ 3528 w 486"/>
                <a:gd name="T37" fmla="*/ 1214 h 416"/>
                <a:gd name="T38" fmla="*/ 3339 w 486"/>
                <a:gd name="T39" fmla="*/ 790 h 416"/>
                <a:gd name="T40" fmla="*/ 3030 w 486"/>
                <a:gd name="T41" fmla="*/ 438 h 416"/>
                <a:gd name="T42" fmla="*/ 2622 w 486"/>
                <a:gd name="T43" fmla="*/ 176 h 416"/>
                <a:gd name="T44" fmla="*/ 2124 w 486"/>
                <a:gd name="T45" fmla="*/ 30 h 416"/>
                <a:gd name="T46" fmla="*/ 1772 w 486"/>
                <a:gd name="T47" fmla="*/ 0 h 416"/>
                <a:gd name="T48" fmla="*/ 1683 w 486"/>
                <a:gd name="T49" fmla="*/ 2750 h 416"/>
                <a:gd name="T50" fmla="*/ 1421 w 486"/>
                <a:gd name="T51" fmla="*/ 2661 h 416"/>
                <a:gd name="T52" fmla="*/ 1201 w 486"/>
                <a:gd name="T53" fmla="*/ 2472 h 416"/>
                <a:gd name="T54" fmla="*/ 1025 w 486"/>
                <a:gd name="T55" fmla="*/ 2209 h 416"/>
                <a:gd name="T56" fmla="*/ 923 w 486"/>
                <a:gd name="T57" fmla="*/ 1871 h 416"/>
                <a:gd name="T58" fmla="*/ 879 w 486"/>
                <a:gd name="T59" fmla="*/ 1506 h 416"/>
                <a:gd name="T60" fmla="*/ 893 w 486"/>
                <a:gd name="T61" fmla="*/ 1258 h 416"/>
                <a:gd name="T62" fmla="*/ 982 w 486"/>
                <a:gd name="T63" fmla="*/ 906 h 416"/>
                <a:gd name="T64" fmla="*/ 1142 w 486"/>
                <a:gd name="T65" fmla="*/ 614 h 416"/>
                <a:gd name="T66" fmla="*/ 1347 w 486"/>
                <a:gd name="T67" fmla="*/ 395 h 416"/>
                <a:gd name="T68" fmla="*/ 1596 w 486"/>
                <a:gd name="T69" fmla="*/ 262 h 416"/>
                <a:gd name="T70" fmla="*/ 1772 w 486"/>
                <a:gd name="T71" fmla="*/ 249 h 416"/>
                <a:gd name="T72" fmla="*/ 2035 w 486"/>
                <a:gd name="T73" fmla="*/ 308 h 416"/>
                <a:gd name="T74" fmla="*/ 2254 w 486"/>
                <a:gd name="T75" fmla="*/ 454 h 416"/>
                <a:gd name="T76" fmla="*/ 2446 w 486"/>
                <a:gd name="T77" fmla="*/ 703 h 416"/>
                <a:gd name="T78" fmla="*/ 2576 w 486"/>
                <a:gd name="T79" fmla="*/ 1009 h 416"/>
                <a:gd name="T80" fmla="*/ 2635 w 486"/>
                <a:gd name="T81" fmla="*/ 1374 h 416"/>
                <a:gd name="T82" fmla="*/ 2635 w 486"/>
                <a:gd name="T83" fmla="*/ 1639 h 416"/>
                <a:gd name="T84" fmla="*/ 2576 w 486"/>
                <a:gd name="T85" fmla="*/ 1990 h 416"/>
                <a:gd name="T86" fmla="*/ 2386 w 486"/>
                <a:gd name="T87" fmla="*/ 2385 h 416"/>
                <a:gd name="T88" fmla="*/ 2181 w 486"/>
                <a:gd name="T89" fmla="*/ 2604 h 416"/>
                <a:gd name="T90" fmla="*/ 1948 w 486"/>
                <a:gd name="T91" fmla="*/ 2734 h 416"/>
                <a:gd name="T92" fmla="*/ 1772 w 486"/>
                <a:gd name="T93" fmla="*/ 2764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6"/>
                <a:gd name="T142" fmla="*/ 0 h 416"/>
                <a:gd name="T143" fmla="*/ 486 w 486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6" h="416">
                  <a:moveTo>
                    <a:pt x="242" y="0"/>
                  </a:moveTo>
                  <a:lnTo>
                    <a:pt x="242" y="0"/>
                  </a:lnTo>
                  <a:lnTo>
                    <a:pt x="218" y="0"/>
                  </a:lnTo>
                  <a:lnTo>
                    <a:pt x="194" y="4"/>
                  </a:lnTo>
                  <a:lnTo>
                    <a:pt x="170" y="10"/>
                  </a:lnTo>
                  <a:lnTo>
                    <a:pt x="148" y="16"/>
                  </a:lnTo>
                  <a:lnTo>
                    <a:pt x="126" y="24"/>
                  </a:lnTo>
                  <a:lnTo>
                    <a:pt x="106" y="36"/>
                  </a:lnTo>
                  <a:lnTo>
                    <a:pt x="88" y="48"/>
                  </a:lnTo>
                  <a:lnTo>
                    <a:pt x="70" y="60"/>
                  </a:lnTo>
                  <a:lnTo>
                    <a:pt x="54" y="76"/>
                  </a:lnTo>
                  <a:lnTo>
                    <a:pt x="40" y="92"/>
                  </a:lnTo>
                  <a:lnTo>
                    <a:pt x="28" y="108"/>
                  </a:lnTo>
                  <a:lnTo>
                    <a:pt x="18" y="126"/>
                  </a:lnTo>
                  <a:lnTo>
                    <a:pt x="10" y="146"/>
                  </a:lnTo>
                  <a:lnTo>
                    <a:pt x="4" y="166"/>
                  </a:lnTo>
                  <a:lnTo>
                    <a:pt x="0" y="186"/>
                  </a:lnTo>
                  <a:lnTo>
                    <a:pt x="0" y="208"/>
                  </a:lnTo>
                  <a:lnTo>
                    <a:pt x="0" y="230"/>
                  </a:lnTo>
                  <a:lnTo>
                    <a:pt x="4" y="250"/>
                  </a:lnTo>
                  <a:lnTo>
                    <a:pt x="10" y="270"/>
                  </a:lnTo>
                  <a:lnTo>
                    <a:pt x="18" y="288"/>
                  </a:lnTo>
                  <a:lnTo>
                    <a:pt x="28" y="306"/>
                  </a:lnTo>
                  <a:lnTo>
                    <a:pt x="40" y="324"/>
                  </a:lnTo>
                  <a:lnTo>
                    <a:pt x="54" y="338"/>
                  </a:lnTo>
                  <a:lnTo>
                    <a:pt x="70" y="354"/>
                  </a:lnTo>
                  <a:lnTo>
                    <a:pt x="88" y="366"/>
                  </a:lnTo>
                  <a:lnTo>
                    <a:pt x="106" y="378"/>
                  </a:lnTo>
                  <a:lnTo>
                    <a:pt x="126" y="390"/>
                  </a:lnTo>
                  <a:lnTo>
                    <a:pt x="148" y="398"/>
                  </a:lnTo>
                  <a:lnTo>
                    <a:pt x="170" y="406"/>
                  </a:lnTo>
                  <a:lnTo>
                    <a:pt x="194" y="410"/>
                  </a:lnTo>
                  <a:lnTo>
                    <a:pt x="218" y="414"/>
                  </a:lnTo>
                  <a:lnTo>
                    <a:pt x="242" y="416"/>
                  </a:lnTo>
                  <a:lnTo>
                    <a:pt x="244" y="416"/>
                  </a:lnTo>
                  <a:lnTo>
                    <a:pt x="268" y="414"/>
                  </a:lnTo>
                  <a:lnTo>
                    <a:pt x="292" y="410"/>
                  </a:lnTo>
                  <a:lnTo>
                    <a:pt x="316" y="406"/>
                  </a:lnTo>
                  <a:lnTo>
                    <a:pt x="338" y="398"/>
                  </a:lnTo>
                  <a:lnTo>
                    <a:pt x="360" y="390"/>
                  </a:lnTo>
                  <a:lnTo>
                    <a:pt x="380" y="380"/>
                  </a:lnTo>
                  <a:lnTo>
                    <a:pt x="398" y="368"/>
                  </a:lnTo>
                  <a:lnTo>
                    <a:pt x="414" y="354"/>
                  </a:lnTo>
                  <a:lnTo>
                    <a:pt x="430" y="340"/>
                  </a:lnTo>
                  <a:lnTo>
                    <a:pt x="444" y="324"/>
                  </a:lnTo>
                  <a:lnTo>
                    <a:pt x="456" y="306"/>
                  </a:lnTo>
                  <a:lnTo>
                    <a:pt x="468" y="288"/>
                  </a:lnTo>
                  <a:lnTo>
                    <a:pt x="476" y="270"/>
                  </a:lnTo>
                  <a:lnTo>
                    <a:pt x="482" y="250"/>
                  </a:lnTo>
                  <a:lnTo>
                    <a:pt x="486" y="230"/>
                  </a:lnTo>
                  <a:lnTo>
                    <a:pt x="486" y="208"/>
                  </a:lnTo>
                  <a:lnTo>
                    <a:pt x="486" y="186"/>
                  </a:lnTo>
                  <a:lnTo>
                    <a:pt x="482" y="166"/>
                  </a:lnTo>
                  <a:lnTo>
                    <a:pt x="476" y="146"/>
                  </a:lnTo>
                  <a:lnTo>
                    <a:pt x="466" y="126"/>
                  </a:lnTo>
                  <a:lnTo>
                    <a:pt x="456" y="108"/>
                  </a:lnTo>
                  <a:lnTo>
                    <a:pt x="444" y="92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6" y="48"/>
                  </a:lnTo>
                  <a:lnTo>
                    <a:pt x="378" y="36"/>
                  </a:lnTo>
                  <a:lnTo>
                    <a:pt x="358" y="24"/>
                  </a:lnTo>
                  <a:lnTo>
                    <a:pt x="336" y="16"/>
                  </a:lnTo>
                  <a:lnTo>
                    <a:pt x="314" y="10"/>
                  </a:lnTo>
                  <a:lnTo>
                    <a:pt x="290" y="4"/>
                  </a:lnTo>
                  <a:lnTo>
                    <a:pt x="266" y="0"/>
                  </a:lnTo>
                  <a:lnTo>
                    <a:pt x="242" y="0"/>
                  </a:lnTo>
                  <a:close/>
                  <a:moveTo>
                    <a:pt x="242" y="378"/>
                  </a:moveTo>
                  <a:lnTo>
                    <a:pt x="242" y="378"/>
                  </a:lnTo>
                  <a:lnTo>
                    <a:pt x="230" y="376"/>
                  </a:lnTo>
                  <a:lnTo>
                    <a:pt x="218" y="374"/>
                  </a:lnTo>
                  <a:lnTo>
                    <a:pt x="206" y="370"/>
                  </a:lnTo>
                  <a:lnTo>
                    <a:pt x="194" y="364"/>
                  </a:lnTo>
                  <a:lnTo>
                    <a:pt x="184" y="356"/>
                  </a:lnTo>
                  <a:lnTo>
                    <a:pt x="174" y="348"/>
                  </a:lnTo>
                  <a:lnTo>
                    <a:pt x="164" y="338"/>
                  </a:lnTo>
                  <a:lnTo>
                    <a:pt x="156" y="326"/>
                  </a:lnTo>
                  <a:lnTo>
                    <a:pt x="148" y="314"/>
                  </a:lnTo>
                  <a:lnTo>
                    <a:pt x="140" y="302"/>
                  </a:lnTo>
                  <a:lnTo>
                    <a:pt x="134" y="288"/>
                  </a:lnTo>
                  <a:lnTo>
                    <a:pt x="130" y="272"/>
                  </a:lnTo>
                  <a:lnTo>
                    <a:pt x="126" y="256"/>
                  </a:lnTo>
                  <a:lnTo>
                    <a:pt x="122" y="240"/>
                  </a:lnTo>
                  <a:lnTo>
                    <a:pt x="120" y="224"/>
                  </a:lnTo>
                  <a:lnTo>
                    <a:pt x="120" y="206"/>
                  </a:lnTo>
                  <a:lnTo>
                    <a:pt x="120" y="188"/>
                  </a:lnTo>
                  <a:lnTo>
                    <a:pt x="122" y="172"/>
                  </a:lnTo>
                  <a:lnTo>
                    <a:pt x="126" y="154"/>
                  </a:lnTo>
                  <a:lnTo>
                    <a:pt x="130" y="138"/>
                  </a:lnTo>
                  <a:lnTo>
                    <a:pt x="134" y="124"/>
                  </a:lnTo>
                  <a:lnTo>
                    <a:pt x="140" y="110"/>
                  </a:lnTo>
                  <a:lnTo>
                    <a:pt x="148" y="96"/>
                  </a:lnTo>
                  <a:lnTo>
                    <a:pt x="156" y="84"/>
                  </a:lnTo>
                  <a:lnTo>
                    <a:pt x="164" y="72"/>
                  </a:lnTo>
                  <a:lnTo>
                    <a:pt x="174" y="62"/>
                  </a:lnTo>
                  <a:lnTo>
                    <a:pt x="184" y="54"/>
                  </a:lnTo>
                  <a:lnTo>
                    <a:pt x="194" y="46"/>
                  </a:lnTo>
                  <a:lnTo>
                    <a:pt x="206" y="42"/>
                  </a:lnTo>
                  <a:lnTo>
                    <a:pt x="218" y="36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54" y="34"/>
                  </a:lnTo>
                  <a:lnTo>
                    <a:pt x="266" y="36"/>
                  </a:lnTo>
                  <a:lnTo>
                    <a:pt x="278" y="42"/>
                  </a:lnTo>
                  <a:lnTo>
                    <a:pt x="288" y="46"/>
                  </a:lnTo>
                  <a:lnTo>
                    <a:pt x="298" y="54"/>
                  </a:lnTo>
                  <a:lnTo>
                    <a:pt x="308" y="62"/>
                  </a:lnTo>
                  <a:lnTo>
                    <a:pt x="318" y="72"/>
                  </a:lnTo>
                  <a:lnTo>
                    <a:pt x="326" y="84"/>
                  </a:lnTo>
                  <a:lnTo>
                    <a:pt x="334" y="96"/>
                  </a:lnTo>
                  <a:lnTo>
                    <a:pt x="340" y="110"/>
                  </a:lnTo>
                  <a:lnTo>
                    <a:pt x="346" y="124"/>
                  </a:lnTo>
                  <a:lnTo>
                    <a:pt x="352" y="138"/>
                  </a:lnTo>
                  <a:lnTo>
                    <a:pt x="356" y="154"/>
                  </a:lnTo>
                  <a:lnTo>
                    <a:pt x="358" y="172"/>
                  </a:lnTo>
                  <a:lnTo>
                    <a:pt x="360" y="188"/>
                  </a:lnTo>
                  <a:lnTo>
                    <a:pt x="362" y="206"/>
                  </a:lnTo>
                  <a:lnTo>
                    <a:pt x="360" y="224"/>
                  </a:lnTo>
                  <a:lnTo>
                    <a:pt x="358" y="240"/>
                  </a:lnTo>
                  <a:lnTo>
                    <a:pt x="356" y="256"/>
                  </a:lnTo>
                  <a:lnTo>
                    <a:pt x="352" y="272"/>
                  </a:lnTo>
                  <a:lnTo>
                    <a:pt x="340" y="302"/>
                  </a:lnTo>
                  <a:lnTo>
                    <a:pt x="334" y="314"/>
                  </a:lnTo>
                  <a:lnTo>
                    <a:pt x="326" y="326"/>
                  </a:lnTo>
                  <a:lnTo>
                    <a:pt x="318" y="338"/>
                  </a:lnTo>
                  <a:lnTo>
                    <a:pt x="308" y="348"/>
                  </a:lnTo>
                  <a:lnTo>
                    <a:pt x="298" y="356"/>
                  </a:lnTo>
                  <a:lnTo>
                    <a:pt x="288" y="364"/>
                  </a:lnTo>
                  <a:lnTo>
                    <a:pt x="278" y="370"/>
                  </a:lnTo>
                  <a:lnTo>
                    <a:pt x="266" y="374"/>
                  </a:lnTo>
                  <a:lnTo>
                    <a:pt x="254" y="376"/>
                  </a:lnTo>
                  <a:lnTo>
                    <a:pt x="242" y="3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7"/>
            <p:cNvSpPr>
              <a:spLocks noEditPoints="1"/>
            </p:cNvSpPr>
            <p:nvPr/>
          </p:nvSpPr>
          <p:spPr bwMode="auto">
            <a:xfrm>
              <a:off x="7099" y="1950"/>
              <a:ext cx="1109" cy="1087"/>
            </a:xfrm>
            <a:custGeom>
              <a:avLst/>
              <a:gdLst>
                <a:gd name="T0" fmla="*/ 2648 w 410"/>
                <a:gd name="T1" fmla="*/ 790 h 402"/>
                <a:gd name="T2" fmla="*/ 2591 w 410"/>
                <a:gd name="T3" fmla="*/ 557 h 402"/>
                <a:gd name="T4" fmla="*/ 2415 w 410"/>
                <a:gd name="T5" fmla="*/ 335 h 402"/>
                <a:gd name="T6" fmla="*/ 1902 w 410"/>
                <a:gd name="T7" fmla="*/ 59 h 402"/>
                <a:gd name="T8" fmla="*/ 1493 w 410"/>
                <a:gd name="T9" fmla="*/ 0 h 402"/>
                <a:gd name="T10" fmla="*/ 1098 w 410"/>
                <a:gd name="T11" fmla="*/ 43 h 402"/>
                <a:gd name="T12" fmla="*/ 630 w 410"/>
                <a:gd name="T13" fmla="*/ 249 h 402"/>
                <a:gd name="T14" fmla="*/ 408 w 410"/>
                <a:gd name="T15" fmla="*/ 454 h 402"/>
                <a:gd name="T16" fmla="*/ 249 w 410"/>
                <a:gd name="T17" fmla="*/ 717 h 402"/>
                <a:gd name="T18" fmla="*/ 176 w 410"/>
                <a:gd name="T19" fmla="*/ 1052 h 402"/>
                <a:gd name="T20" fmla="*/ 408 w 410"/>
                <a:gd name="T21" fmla="*/ 803 h 402"/>
                <a:gd name="T22" fmla="*/ 833 w 410"/>
                <a:gd name="T23" fmla="*/ 584 h 402"/>
                <a:gd name="T24" fmla="*/ 1301 w 410"/>
                <a:gd name="T25" fmla="*/ 571 h 402"/>
                <a:gd name="T26" fmla="*/ 1450 w 410"/>
                <a:gd name="T27" fmla="*/ 614 h 402"/>
                <a:gd name="T28" fmla="*/ 1639 w 410"/>
                <a:gd name="T29" fmla="*/ 760 h 402"/>
                <a:gd name="T30" fmla="*/ 1742 w 410"/>
                <a:gd name="T31" fmla="*/ 1025 h 402"/>
                <a:gd name="T32" fmla="*/ 1639 w 410"/>
                <a:gd name="T33" fmla="*/ 1184 h 402"/>
                <a:gd name="T34" fmla="*/ 614 w 410"/>
                <a:gd name="T35" fmla="*/ 1476 h 402"/>
                <a:gd name="T36" fmla="*/ 335 w 410"/>
                <a:gd name="T37" fmla="*/ 1593 h 402"/>
                <a:gd name="T38" fmla="*/ 73 w 410"/>
                <a:gd name="T39" fmla="*/ 1871 h 402"/>
                <a:gd name="T40" fmla="*/ 0 w 410"/>
                <a:gd name="T41" fmla="*/ 2223 h 402"/>
                <a:gd name="T42" fmla="*/ 60 w 410"/>
                <a:gd name="T43" fmla="*/ 2471 h 402"/>
                <a:gd name="T44" fmla="*/ 308 w 410"/>
                <a:gd name="T45" fmla="*/ 2807 h 402"/>
                <a:gd name="T46" fmla="*/ 614 w 410"/>
                <a:gd name="T47" fmla="*/ 2926 h 402"/>
                <a:gd name="T48" fmla="*/ 806 w 410"/>
                <a:gd name="T49" fmla="*/ 2939 h 402"/>
                <a:gd name="T50" fmla="*/ 1301 w 410"/>
                <a:gd name="T51" fmla="*/ 2823 h 402"/>
                <a:gd name="T52" fmla="*/ 1550 w 410"/>
                <a:gd name="T53" fmla="*/ 2690 h 402"/>
                <a:gd name="T54" fmla="*/ 1772 w 410"/>
                <a:gd name="T55" fmla="*/ 2501 h 402"/>
                <a:gd name="T56" fmla="*/ 1961 w 410"/>
                <a:gd name="T57" fmla="*/ 2780 h 402"/>
                <a:gd name="T58" fmla="*/ 2210 w 410"/>
                <a:gd name="T59" fmla="*/ 2909 h 402"/>
                <a:gd name="T60" fmla="*/ 2399 w 410"/>
                <a:gd name="T61" fmla="*/ 2939 h 402"/>
                <a:gd name="T62" fmla="*/ 2664 w 410"/>
                <a:gd name="T63" fmla="*/ 2853 h 402"/>
                <a:gd name="T64" fmla="*/ 2897 w 410"/>
                <a:gd name="T65" fmla="*/ 2647 h 402"/>
                <a:gd name="T66" fmla="*/ 3000 w 410"/>
                <a:gd name="T67" fmla="*/ 2471 h 402"/>
                <a:gd name="T68" fmla="*/ 2781 w 410"/>
                <a:gd name="T69" fmla="*/ 2501 h 402"/>
                <a:gd name="T70" fmla="*/ 2664 w 410"/>
                <a:gd name="T71" fmla="*/ 2382 h 402"/>
                <a:gd name="T72" fmla="*/ 2648 w 410"/>
                <a:gd name="T73" fmla="*/ 2236 h 402"/>
                <a:gd name="T74" fmla="*/ 1755 w 410"/>
                <a:gd name="T75" fmla="*/ 2163 h 402"/>
                <a:gd name="T76" fmla="*/ 1639 w 410"/>
                <a:gd name="T77" fmla="*/ 2398 h 402"/>
                <a:gd name="T78" fmla="*/ 1404 w 410"/>
                <a:gd name="T79" fmla="*/ 2515 h 402"/>
                <a:gd name="T80" fmla="*/ 1201 w 410"/>
                <a:gd name="T81" fmla="*/ 2515 h 402"/>
                <a:gd name="T82" fmla="*/ 952 w 410"/>
                <a:gd name="T83" fmla="*/ 2369 h 402"/>
                <a:gd name="T84" fmla="*/ 863 w 410"/>
                <a:gd name="T85" fmla="*/ 2120 h 402"/>
                <a:gd name="T86" fmla="*/ 879 w 410"/>
                <a:gd name="T87" fmla="*/ 1914 h 402"/>
                <a:gd name="T88" fmla="*/ 1025 w 410"/>
                <a:gd name="T89" fmla="*/ 1695 h 402"/>
                <a:gd name="T90" fmla="*/ 1755 w 410"/>
                <a:gd name="T91" fmla="*/ 1374 h 4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0"/>
                <a:gd name="T139" fmla="*/ 0 h 402"/>
                <a:gd name="T140" fmla="*/ 410 w 410"/>
                <a:gd name="T141" fmla="*/ 402 h 4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0" h="402">
                  <a:moveTo>
                    <a:pt x="362" y="306"/>
                  </a:moveTo>
                  <a:lnTo>
                    <a:pt x="362" y="108"/>
                  </a:lnTo>
                  <a:lnTo>
                    <a:pt x="360" y="98"/>
                  </a:lnTo>
                  <a:lnTo>
                    <a:pt x="358" y="86"/>
                  </a:lnTo>
                  <a:lnTo>
                    <a:pt x="354" y="76"/>
                  </a:lnTo>
                  <a:lnTo>
                    <a:pt x="348" y="64"/>
                  </a:lnTo>
                  <a:lnTo>
                    <a:pt x="340" y="56"/>
                  </a:lnTo>
                  <a:lnTo>
                    <a:pt x="330" y="46"/>
                  </a:lnTo>
                  <a:lnTo>
                    <a:pt x="310" y="30"/>
                  </a:lnTo>
                  <a:lnTo>
                    <a:pt x="286" y="18"/>
                  </a:lnTo>
                  <a:lnTo>
                    <a:pt x="260" y="8"/>
                  </a:lnTo>
                  <a:lnTo>
                    <a:pt x="232" y="2"/>
                  </a:lnTo>
                  <a:lnTo>
                    <a:pt x="204" y="0"/>
                  </a:lnTo>
                  <a:lnTo>
                    <a:pt x="178" y="2"/>
                  </a:lnTo>
                  <a:lnTo>
                    <a:pt x="150" y="6"/>
                  </a:lnTo>
                  <a:lnTo>
                    <a:pt x="124" y="14"/>
                  </a:lnTo>
                  <a:lnTo>
                    <a:pt x="98" y="26"/>
                  </a:lnTo>
                  <a:lnTo>
                    <a:pt x="86" y="34"/>
                  </a:lnTo>
                  <a:lnTo>
                    <a:pt x="76" y="42"/>
                  </a:lnTo>
                  <a:lnTo>
                    <a:pt x="66" y="50"/>
                  </a:lnTo>
                  <a:lnTo>
                    <a:pt x="56" y="62"/>
                  </a:lnTo>
                  <a:lnTo>
                    <a:pt x="48" y="72"/>
                  </a:lnTo>
                  <a:lnTo>
                    <a:pt x="40" y="84"/>
                  </a:lnTo>
                  <a:lnTo>
                    <a:pt x="34" y="98"/>
                  </a:lnTo>
                  <a:lnTo>
                    <a:pt x="28" y="112"/>
                  </a:lnTo>
                  <a:lnTo>
                    <a:pt x="26" y="128"/>
                  </a:lnTo>
                  <a:lnTo>
                    <a:pt x="24" y="144"/>
                  </a:lnTo>
                  <a:lnTo>
                    <a:pt x="40" y="126"/>
                  </a:lnTo>
                  <a:lnTo>
                    <a:pt x="56" y="110"/>
                  </a:lnTo>
                  <a:lnTo>
                    <a:pt x="74" y="96"/>
                  </a:lnTo>
                  <a:lnTo>
                    <a:pt x="94" y="86"/>
                  </a:lnTo>
                  <a:lnTo>
                    <a:pt x="114" y="80"/>
                  </a:lnTo>
                  <a:lnTo>
                    <a:pt x="134" y="76"/>
                  </a:lnTo>
                  <a:lnTo>
                    <a:pt x="156" y="76"/>
                  </a:lnTo>
                  <a:lnTo>
                    <a:pt x="178" y="78"/>
                  </a:lnTo>
                  <a:lnTo>
                    <a:pt x="192" y="82"/>
                  </a:lnTo>
                  <a:lnTo>
                    <a:pt x="198" y="84"/>
                  </a:lnTo>
                  <a:lnTo>
                    <a:pt x="214" y="94"/>
                  </a:lnTo>
                  <a:lnTo>
                    <a:pt x="224" y="104"/>
                  </a:lnTo>
                  <a:lnTo>
                    <a:pt x="232" y="116"/>
                  </a:lnTo>
                  <a:lnTo>
                    <a:pt x="238" y="128"/>
                  </a:lnTo>
                  <a:lnTo>
                    <a:pt x="238" y="140"/>
                  </a:lnTo>
                  <a:lnTo>
                    <a:pt x="236" y="150"/>
                  </a:lnTo>
                  <a:lnTo>
                    <a:pt x="228" y="158"/>
                  </a:lnTo>
                  <a:lnTo>
                    <a:pt x="224" y="162"/>
                  </a:lnTo>
                  <a:lnTo>
                    <a:pt x="218" y="164"/>
                  </a:lnTo>
                  <a:lnTo>
                    <a:pt x="178" y="176"/>
                  </a:lnTo>
                  <a:lnTo>
                    <a:pt x="84" y="202"/>
                  </a:lnTo>
                  <a:lnTo>
                    <a:pt x="64" y="210"/>
                  </a:lnTo>
                  <a:lnTo>
                    <a:pt x="46" y="218"/>
                  </a:lnTo>
                  <a:lnTo>
                    <a:pt x="32" y="230"/>
                  </a:lnTo>
                  <a:lnTo>
                    <a:pt x="20" y="242"/>
                  </a:lnTo>
                  <a:lnTo>
                    <a:pt x="10" y="256"/>
                  </a:lnTo>
                  <a:lnTo>
                    <a:pt x="4" y="270"/>
                  </a:lnTo>
                  <a:lnTo>
                    <a:pt x="0" y="286"/>
                  </a:lnTo>
                  <a:lnTo>
                    <a:pt x="0" y="304"/>
                  </a:lnTo>
                  <a:lnTo>
                    <a:pt x="2" y="322"/>
                  </a:lnTo>
                  <a:lnTo>
                    <a:pt x="8" y="338"/>
                  </a:lnTo>
                  <a:lnTo>
                    <a:pt x="16" y="356"/>
                  </a:lnTo>
                  <a:lnTo>
                    <a:pt x="28" y="370"/>
                  </a:lnTo>
                  <a:lnTo>
                    <a:pt x="42" y="384"/>
                  </a:lnTo>
                  <a:lnTo>
                    <a:pt x="62" y="394"/>
                  </a:lnTo>
                  <a:lnTo>
                    <a:pt x="72" y="396"/>
                  </a:lnTo>
                  <a:lnTo>
                    <a:pt x="84" y="400"/>
                  </a:lnTo>
                  <a:lnTo>
                    <a:pt x="98" y="400"/>
                  </a:lnTo>
                  <a:lnTo>
                    <a:pt x="110" y="402"/>
                  </a:lnTo>
                  <a:lnTo>
                    <a:pt x="144" y="396"/>
                  </a:lnTo>
                  <a:lnTo>
                    <a:pt x="162" y="392"/>
                  </a:lnTo>
                  <a:lnTo>
                    <a:pt x="178" y="386"/>
                  </a:lnTo>
                  <a:lnTo>
                    <a:pt x="194" y="376"/>
                  </a:lnTo>
                  <a:lnTo>
                    <a:pt x="212" y="368"/>
                  </a:lnTo>
                  <a:lnTo>
                    <a:pt x="226" y="356"/>
                  </a:lnTo>
                  <a:lnTo>
                    <a:pt x="242" y="342"/>
                  </a:lnTo>
                  <a:lnTo>
                    <a:pt x="250" y="356"/>
                  </a:lnTo>
                  <a:lnTo>
                    <a:pt x="258" y="368"/>
                  </a:lnTo>
                  <a:lnTo>
                    <a:pt x="268" y="380"/>
                  </a:lnTo>
                  <a:lnTo>
                    <a:pt x="278" y="388"/>
                  </a:lnTo>
                  <a:lnTo>
                    <a:pt x="290" y="394"/>
                  </a:lnTo>
                  <a:lnTo>
                    <a:pt x="302" y="398"/>
                  </a:lnTo>
                  <a:lnTo>
                    <a:pt x="314" y="400"/>
                  </a:lnTo>
                  <a:lnTo>
                    <a:pt x="328" y="402"/>
                  </a:lnTo>
                  <a:lnTo>
                    <a:pt x="340" y="400"/>
                  </a:lnTo>
                  <a:lnTo>
                    <a:pt x="352" y="396"/>
                  </a:lnTo>
                  <a:lnTo>
                    <a:pt x="364" y="390"/>
                  </a:lnTo>
                  <a:lnTo>
                    <a:pt x="376" y="382"/>
                  </a:lnTo>
                  <a:lnTo>
                    <a:pt x="388" y="374"/>
                  </a:lnTo>
                  <a:lnTo>
                    <a:pt x="396" y="362"/>
                  </a:lnTo>
                  <a:lnTo>
                    <a:pt x="404" y="350"/>
                  </a:lnTo>
                  <a:lnTo>
                    <a:pt x="410" y="338"/>
                  </a:lnTo>
                  <a:lnTo>
                    <a:pt x="398" y="342"/>
                  </a:lnTo>
                  <a:lnTo>
                    <a:pt x="388" y="342"/>
                  </a:lnTo>
                  <a:lnTo>
                    <a:pt x="380" y="342"/>
                  </a:lnTo>
                  <a:lnTo>
                    <a:pt x="374" y="338"/>
                  </a:lnTo>
                  <a:lnTo>
                    <a:pt x="368" y="334"/>
                  </a:lnTo>
                  <a:lnTo>
                    <a:pt x="364" y="326"/>
                  </a:lnTo>
                  <a:lnTo>
                    <a:pt x="362" y="316"/>
                  </a:lnTo>
                  <a:lnTo>
                    <a:pt x="362" y="306"/>
                  </a:lnTo>
                  <a:close/>
                  <a:moveTo>
                    <a:pt x="240" y="282"/>
                  </a:moveTo>
                  <a:lnTo>
                    <a:pt x="240" y="282"/>
                  </a:lnTo>
                  <a:lnTo>
                    <a:pt x="240" y="296"/>
                  </a:lnTo>
                  <a:lnTo>
                    <a:pt x="236" y="308"/>
                  </a:lnTo>
                  <a:lnTo>
                    <a:pt x="232" y="320"/>
                  </a:lnTo>
                  <a:lnTo>
                    <a:pt x="224" y="328"/>
                  </a:lnTo>
                  <a:lnTo>
                    <a:pt x="216" y="336"/>
                  </a:lnTo>
                  <a:lnTo>
                    <a:pt x="204" y="342"/>
                  </a:lnTo>
                  <a:lnTo>
                    <a:pt x="192" y="344"/>
                  </a:lnTo>
                  <a:lnTo>
                    <a:pt x="178" y="346"/>
                  </a:lnTo>
                  <a:lnTo>
                    <a:pt x="164" y="344"/>
                  </a:lnTo>
                  <a:lnTo>
                    <a:pt x="150" y="340"/>
                  </a:lnTo>
                  <a:lnTo>
                    <a:pt x="140" y="332"/>
                  </a:lnTo>
                  <a:lnTo>
                    <a:pt x="130" y="324"/>
                  </a:lnTo>
                  <a:lnTo>
                    <a:pt x="124" y="314"/>
                  </a:lnTo>
                  <a:lnTo>
                    <a:pt x="120" y="302"/>
                  </a:lnTo>
                  <a:lnTo>
                    <a:pt x="118" y="290"/>
                  </a:lnTo>
                  <a:lnTo>
                    <a:pt x="116" y="278"/>
                  </a:lnTo>
                  <a:lnTo>
                    <a:pt x="120" y="262"/>
                  </a:lnTo>
                  <a:lnTo>
                    <a:pt x="126" y="248"/>
                  </a:lnTo>
                  <a:lnTo>
                    <a:pt x="134" y="236"/>
                  </a:lnTo>
                  <a:lnTo>
                    <a:pt x="140" y="232"/>
                  </a:lnTo>
                  <a:lnTo>
                    <a:pt x="146" y="228"/>
                  </a:lnTo>
                  <a:lnTo>
                    <a:pt x="178" y="216"/>
                  </a:lnTo>
                  <a:lnTo>
                    <a:pt x="240" y="188"/>
                  </a:lnTo>
                  <a:lnTo>
                    <a:pt x="240" y="2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8"/>
            <p:cNvSpPr>
              <a:spLocks noEditPoints="1"/>
            </p:cNvSpPr>
            <p:nvPr/>
          </p:nvSpPr>
          <p:spPr bwMode="auto">
            <a:xfrm>
              <a:off x="4025" y="1620"/>
              <a:ext cx="2895" cy="3089"/>
            </a:xfrm>
            <a:custGeom>
              <a:avLst/>
              <a:gdLst>
                <a:gd name="T0" fmla="*/ 7421 w 1070"/>
                <a:gd name="T1" fmla="*/ 5253 h 1142"/>
                <a:gd name="T2" fmla="*/ 6734 w 1070"/>
                <a:gd name="T3" fmla="*/ 4755 h 1142"/>
                <a:gd name="T4" fmla="*/ 6150 w 1070"/>
                <a:gd name="T5" fmla="*/ 4712 h 1142"/>
                <a:gd name="T6" fmla="*/ 5257 w 1070"/>
                <a:gd name="T7" fmla="*/ 5150 h 1142"/>
                <a:gd name="T8" fmla="*/ 5022 w 1070"/>
                <a:gd name="T9" fmla="*/ 5764 h 1142"/>
                <a:gd name="T10" fmla="*/ 5666 w 1070"/>
                <a:gd name="T11" fmla="*/ 5283 h 1142"/>
                <a:gd name="T12" fmla="*/ 6296 w 1070"/>
                <a:gd name="T13" fmla="*/ 5326 h 1142"/>
                <a:gd name="T14" fmla="*/ 6558 w 1070"/>
                <a:gd name="T15" fmla="*/ 5810 h 1142"/>
                <a:gd name="T16" fmla="*/ 5460 w 1070"/>
                <a:gd name="T17" fmla="*/ 6189 h 1142"/>
                <a:gd name="T18" fmla="*/ 4876 w 1070"/>
                <a:gd name="T19" fmla="*/ 6687 h 1142"/>
                <a:gd name="T20" fmla="*/ 4686 w 1070"/>
                <a:gd name="T21" fmla="*/ 7127 h 1142"/>
                <a:gd name="T22" fmla="*/ 4318 w 1070"/>
                <a:gd name="T23" fmla="*/ 7081 h 1142"/>
                <a:gd name="T24" fmla="*/ 4142 w 1070"/>
                <a:gd name="T25" fmla="*/ 5180 h 1142"/>
                <a:gd name="T26" fmla="*/ 4056 w 1070"/>
                <a:gd name="T27" fmla="*/ 3776 h 1142"/>
                <a:gd name="T28" fmla="*/ 3455 w 1070"/>
                <a:gd name="T29" fmla="*/ 4698 h 1142"/>
                <a:gd name="T30" fmla="*/ 2825 w 1070"/>
                <a:gd name="T31" fmla="*/ 3673 h 1142"/>
                <a:gd name="T32" fmla="*/ 2532 w 1070"/>
                <a:gd name="T33" fmla="*/ 3235 h 1142"/>
                <a:gd name="T34" fmla="*/ 1318 w 1070"/>
                <a:gd name="T35" fmla="*/ 146 h 1142"/>
                <a:gd name="T36" fmla="*/ 1567 w 1070"/>
                <a:gd name="T37" fmla="*/ 511 h 1142"/>
                <a:gd name="T38" fmla="*/ 1493 w 1070"/>
                <a:gd name="T39" fmla="*/ 3395 h 1142"/>
                <a:gd name="T40" fmla="*/ 850 w 1070"/>
                <a:gd name="T41" fmla="*/ 3819 h 1142"/>
                <a:gd name="T42" fmla="*/ 352 w 1070"/>
                <a:gd name="T43" fmla="*/ 4287 h 1142"/>
                <a:gd name="T44" fmla="*/ 219 w 1070"/>
                <a:gd name="T45" fmla="*/ 4961 h 1142"/>
                <a:gd name="T46" fmla="*/ 614 w 1070"/>
                <a:gd name="T47" fmla="*/ 5591 h 1142"/>
                <a:gd name="T48" fmla="*/ 2051 w 1070"/>
                <a:gd name="T49" fmla="*/ 6879 h 1142"/>
                <a:gd name="T50" fmla="*/ 2005 w 1070"/>
                <a:gd name="T51" fmla="*/ 7549 h 1142"/>
                <a:gd name="T52" fmla="*/ 1480 w 1070"/>
                <a:gd name="T53" fmla="*/ 7947 h 1142"/>
                <a:gd name="T54" fmla="*/ 879 w 1070"/>
                <a:gd name="T55" fmla="*/ 7917 h 1142"/>
                <a:gd name="T56" fmla="*/ 0 w 1070"/>
                <a:gd name="T57" fmla="*/ 7463 h 1142"/>
                <a:gd name="T58" fmla="*/ 893 w 1070"/>
                <a:gd name="T59" fmla="*/ 8223 h 1142"/>
                <a:gd name="T60" fmla="*/ 2035 w 1070"/>
                <a:gd name="T61" fmla="*/ 8282 h 1142"/>
                <a:gd name="T62" fmla="*/ 2944 w 1070"/>
                <a:gd name="T63" fmla="*/ 7741 h 1142"/>
                <a:gd name="T64" fmla="*/ 3163 w 1070"/>
                <a:gd name="T65" fmla="*/ 7200 h 1142"/>
                <a:gd name="T66" fmla="*/ 2987 w 1070"/>
                <a:gd name="T67" fmla="*/ 6292 h 1142"/>
                <a:gd name="T68" fmla="*/ 1245 w 1070"/>
                <a:gd name="T69" fmla="*/ 4844 h 1142"/>
                <a:gd name="T70" fmla="*/ 1055 w 1070"/>
                <a:gd name="T71" fmla="*/ 4420 h 1142"/>
                <a:gd name="T72" fmla="*/ 1215 w 1070"/>
                <a:gd name="T73" fmla="*/ 4009 h 1142"/>
                <a:gd name="T74" fmla="*/ 1815 w 1070"/>
                <a:gd name="T75" fmla="*/ 3776 h 1142"/>
                <a:gd name="T76" fmla="*/ 2400 w 1070"/>
                <a:gd name="T77" fmla="*/ 4009 h 1142"/>
                <a:gd name="T78" fmla="*/ 2752 w 1070"/>
                <a:gd name="T79" fmla="*/ 4623 h 1142"/>
                <a:gd name="T80" fmla="*/ 3249 w 1070"/>
                <a:gd name="T81" fmla="*/ 6687 h 1142"/>
                <a:gd name="T82" fmla="*/ 3544 w 1070"/>
                <a:gd name="T83" fmla="*/ 7463 h 1142"/>
                <a:gd name="T84" fmla="*/ 3996 w 1070"/>
                <a:gd name="T85" fmla="*/ 7625 h 1142"/>
                <a:gd name="T86" fmla="*/ 4627 w 1070"/>
                <a:gd name="T87" fmla="*/ 7522 h 1142"/>
                <a:gd name="T88" fmla="*/ 5051 w 1070"/>
                <a:gd name="T89" fmla="*/ 7420 h 1142"/>
                <a:gd name="T90" fmla="*/ 5652 w 1070"/>
                <a:gd name="T91" fmla="*/ 7639 h 1142"/>
                <a:gd name="T92" fmla="*/ 6266 w 1070"/>
                <a:gd name="T93" fmla="*/ 7463 h 1142"/>
                <a:gd name="T94" fmla="*/ 6721 w 1070"/>
                <a:gd name="T95" fmla="*/ 7403 h 1142"/>
                <a:gd name="T96" fmla="*/ 7232 w 1070"/>
                <a:gd name="T97" fmla="*/ 7639 h 1142"/>
                <a:gd name="T98" fmla="*/ 7670 w 1070"/>
                <a:gd name="T99" fmla="*/ 7433 h 1142"/>
                <a:gd name="T100" fmla="*/ 7687 w 1070"/>
                <a:gd name="T101" fmla="*/ 7214 h 1142"/>
                <a:gd name="T102" fmla="*/ 7481 w 1070"/>
                <a:gd name="T103" fmla="*/ 6935 h 1142"/>
                <a:gd name="T104" fmla="*/ 6529 w 1070"/>
                <a:gd name="T105" fmla="*/ 7038 h 1142"/>
                <a:gd name="T106" fmla="*/ 6150 w 1070"/>
                <a:gd name="T107" fmla="*/ 7228 h 1142"/>
                <a:gd name="T108" fmla="*/ 5709 w 1070"/>
                <a:gd name="T109" fmla="*/ 6922 h 1142"/>
                <a:gd name="T110" fmla="*/ 5828 w 1070"/>
                <a:gd name="T111" fmla="*/ 6438 h 1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"/>
                <a:gd name="T169" fmla="*/ 0 h 1142"/>
                <a:gd name="T170" fmla="*/ 1070 w 1070"/>
                <a:gd name="T171" fmla="*/ 1142 h 11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" h="1142">
                  <a:moveTo>
                    <a:pt x="1022" y="948"/>
                  </a:moveTo>
                  <a:lnTo>
                    <a:pt x="1022" y="752"/>
                  </a:lnTo>
                  <a:lnTo>
                    <a:pt x="1022" y="740"/>
                  </a:lnTo>
                  <a:lnTo>
                    <a:pt x="1018" y="728"/>
                  </a:lnTo>
                  <a:lnTo>
                    <a:pt x="1014" y="718"/>
                  </a:lnTo>
                  <a:lnTo>
                    <a:pt x="1008" y="708"/>
                  </a:lnTo>
                  <a:lnTo>
                    <a:pt x="1000" y="698"/>
                  </a:lnTo>
                  <a:lnTo>
                    <a:pt x="992" y="690"/>
                  </a:lnTo>
                  <a:lnTo>
                    <a:pt x="970" y="674"/>
                  </a:lnTo>
                  <a:lnTo>
                    <a:pt x="946" y="660"/>
                  </a:lnTo>
                  <a:lnTo>
                    <a:pt x="920" y="650"/>
                  </a:lnTo>
                  <a:lnTo>
                    <a:pt x="892" y="644"/>
                  </a:lnTo>
                  <a:lnTo>
                    <a:pt x="866" y="642"/>
                  </a:lnTo>
                  <a:lnTo>
                    <a:pt x="852" y="642"/>
                  </a:lnTo>
                  <a:lnTo>
                    <a:pt x="840" y="644"/>
                  </a:lnTo>
                  <a:lnTo>
                    <a:pt x="812" y="650"/>
                  </a:lnTo>
                  <a:lnTo>
                    <a:pt x="786" y="658"/>
                  </a:lnTo>
                  <a:lnTo>
                    <a:pt x="760" y="670"/>
                  </a:lnTo>
                  <a:lnTo>
                    <a:pt x="738" y="684"/>
                  </a:lnTo>
                  <a:lnTo>
                    <a:pt x="728" y="694"/>
                  </a:lnTo>
                  <a:lnTo>
                    <a:pt x="718" y="704"/>
                  </a:lnTo>
                  <a:lnTo>
                    <a:pt x="710" y="716"/>
                  </a:lnTo>
                  <a:lnTo>
                    <a:pt x="702" y="728"/>
                  </a:lnTo>
                  <a:lnTo>
                    <a:pt x="696" y="742"/>
                  </a:lnTo>
                  <a:lnTo>
                    <a:pt x="692" y="756"/>
                  </a:lnTo>
                  <a:lnTo>
                    <a:pt x="688" y="772"/>
                  </a:lnTo>
                  <a:lnTo>
                    <a:pt x="686" y="788"/>
                  </a:lnTo>
                  <a:lnTo>
                    <a:pt x="702" y="768"/>
                  </a:lnTo>
                  <a:lnTo>
                    <a:pt x="718" y="752"/>
                  </a:lnTo>
                  <a:lnTo>
                    <a:pt x="736" y="740"/>
                  </a:lnTo>
                  <a:lnTo>
                    <a:pt x="756" y="730"/>
                  </a:lnTo>
                  <a:lnTo>
                    <a:pt x="774" y="722"/>
                  </a:lnTo>
                  <a:lnTo>
                    <a:pt x="796" y="718"/>
                  </a:lnTo>
                  <a:lnTo>
                    <a:pt x="818" y="718"/>
                  </a:lnTo>
                  <a:lnTo>
                    <a:pt x="840" y="722"/>
                  </a:lnTo>
                  <a:lnTo>
                    <a:pt x="860" y="728"/>
                  </a:lnTo>
                  <a:lnTo>
                    <a:pt x="874" y="736"/>
                  </a:lnTo>
                  <a:lnTo>
                    <a:pt x="886" y="746"/>
                  </a:lnTo>
                  <a:lnTo>
                    <a:pt x="894" y="758"/>
                  </a:lnTo>
                  <a:lnTo>
                    <a:pt x="898" y="770"/>
                  </a:lnTo>
                  <a:lnTo>
                    <a:pt x="900" y="782"/>
                  </a:lnTo>
                  <a:lnTo>
                    <a:pt x="896" y="794"/>
                  </a:lnTo>
                  <a:lnTo>
                    <a:pt x="890" y="802"/>
                  </a:lnTo>
                  <a:lnTo>
                    <a:pt x="884" y="806"/>
                  </a:lnTo>
                  <a:lnTo>
                    <a:pt x="878" y="808"/>
                  </a:lnTo>
                  <a:lnTo>
                    <a:pt x="840" y="820"/>
                  </a:lnTo>
                  <a:lnTo>
                    <a:pt x="746" y="846"/>
                  </a:lnTo>
                  <a:lnTo>
                    <a:pt x="726" y="852"/>
                  </a:lnTo>
                  <a:lnTo>
                    <a:pt x="708" y="862"/>
                  </a:lnTo>
                  <a:lnTo>
                    <a:pt x="694" y="872"/>
                  </a:lnTo>
                  <a:lnTo>
                    <a:pt x="682" y="884"/>
                  </a:lnTo>
                  <a:lnTo>
                    <a:pt x="674" y="898"/>
                  </a:lnTo>
                  <a:lnTo>
                    <a:pt x="666" y="914"/>
                  </a:lnTo>
                  <a:lnTo>
                    <a:pt x="662" y="930"/>
                  </a:lnTo>
                  <a:lnTo>
                    <a:pt x="662" y="946"/>
                  </a:lnTo>
                  <a:lnTo>
                    <a:pt x="664" y="966"/>
                  </a:lnTo>
                  <a:lnTo>
                    <a:pt x="640" y="974"/>
                  </a:lnTo>
                  <a:lnTo>
                    <a:pt x="630" y="976"/>
                  </a:lnTo>
                  <a:lnTo>
                    <a:pt x="620" y="976"/>
                  </a:lnTo>
                  <a:lnTo>
                    <a:pt x="612" y="976"/>
                  </a:lnTo>
                  <a:lnTo>
                    <a:pt x="604" y="974"/>
                  </a:lnTo>
                  <a:lnTo>
                    <a:pt x="596" y="972"/>
                  </a:lnTo>
                  <a:lnTo>
                    <a:pt x="590" y="968"/>
                  </a:lnTo>
                  <a:lnTo>
                    <a:pt x="584" y="962"/>
                  </a:lnTo>
                  <a:lnTo>
                    <a:pt x="580" y="956"/>
                  </a:lnTo>
                  <a:lnTo>
                    <a:pt x="572" y="942"/>
                  </a:lnTo>
                  <a:lnTo>
                    <a:pt x="568" y="924"/>
                  </a:lnTo>
                  <a:lnTo>
                    <a:pt x="566" y="904"/>
                  </a:lnTo>
                  <a:lnTo>
                    <a:pt x="566" y="708"/>
                  </a:lnTo>
                  <a:lnTo>
                    <a:pt x="684" y="708"/>
                  </a:lnTo>
                  <a:lnTo>
                    <a:pt x="684" y="672"/>
                  </a:lnTo>
                  <a:lnTo>
                    <a:pt x="566" y="672"/>
                  </a:lnTo>
                  <a:lnTo>
                    <a:pt x="566" y="520"/>
                  </a:lnTo>
                  <a:lnTo>
                    <a:pt x="554" y="516"/>
                  </a:lnTo>
                  <a:lnTo>
                    <a:pt x="546" y="542"/>
                  </a:lnTo>
                  <a:lnTo>
                    <a:pt x="536" y="568"/>
                  </a:lnTo>
                  <a:lnTo>
                    <a:pt x="524" y="588"/>
                  </a:lnTo>
                  <a:lnTo>
                    <a:pt x="510" y="608"/>
                  </a:lnTo>
                  <a:lnTo>
                    <a:pt x="492" y="626"/>
                  </a:lnTo>
                  <a:lnTo>
                    <a:pt x="472" y="642"/>
                  </a:lnTo>
                  <a:lnTo>
                    <a:pt x="446" y="656"/>
                  </a:lnTo>
                  <a:lnTo>
                    <a:pt x="416" y="668"/>
                  </a:lnTo>
                  <a:lnTo>
                    <a:pt x="416" y="508"/>
                  </a:lnTo>
                  <a:lnTo>
                    <a:pt x="400" y="506"/>
                  </a:lnTo>
                  <a:lnTo>
                    <a:pt x="386" y="502"/>
                  </a:lnTo>
                  <a:lnTo>
                    <a:pt x="374" y="498"/>
                  </a:lnTo>
                  <a:lnTo>
                    <a:pt x="366" y="490"/>
                  </a:lnTo>
                  <a:lnTo>
                    <a:pt x="358" y="482"/>
                  </a:lnTo>
                  <a:lnTo>
                    <a:pt x="352" y="470"/>
                  </a:lnTo>
                  <a:lnTo>
                    <a:pt x="348" y="456"/>
                  </a:lnTo>
                  <a:lnTo>
                    <a:pt x="346" y="442"/>
                  </a:lnTo>
                  <a:lnTo>
                    <a:pt x="346" y="0"/>
                  </a:lnTo>
                  <a:lnTo>
                    <a:pt x="148" y="0"/>
                  </a:lnTo>
                  <a:lnTo>
                    <a:pt x="148" y="16"/>
                  </a:lnTo>
                  <a:lnTo>
                    <a:pt x="166" y="18"/>
                  </a:lnTo>
                  <a:lnTo>
                    <a:pt x="180" y="20"/>
                  </a:lnTo>
                  <a:lnTo>
                    <a:pt x="192" y="24"/>
                  </a:lnTo>
                  <a:lnTo>
                    <a:pt x="200" y="28"/>
                  </a:lnTo>
                  <a:lnTo>
                    <a:pt x="206" y="36"/>
                  </a:lnTo>
                  <a:lnTo>
                    <a:pt x="210" y="44"/>
                  </a:lnTo>
                  <a:lnTo>
                    <a:pt x="214" y="56"/>
                  </a:lnTo>
                  <a:lnTo>
                    <a:pt x="214" y="70"/>
                  </a:lnTo>
                  <a:lnTo>
                    <a:pt x="214" y="430"/>
                  </a:lnTo>
                  <a:lnTo>
                    <a:pt x="214" y="440"/>
                  </a:lnTo>
                  <a:lnTo>
                    <a:pt x="212" y="450"/>
                  </a:lnTo>
                  <a:lnTo>
                    <a:pt x="208" y="458"/>
                  </a:lnTo>
                  <a:lnTo>
                    <a:pt x="204" y="464"/>
                  </a:lnTo>
                  <a:lnTo>
                    <a:pt x="192" y="476"/>
                  </a:lnTo>
                  <a:lnTo>
                    <a:pt x="180" y="486"/>
                  </a:lnTo>
                  <a:lnTo>
                    <a:pt x="162" y="498"/>
                  </a:lnTo>
                  <a:lnTo>
                    <a:pt x="140" y="508"/>
                  </a:lnTo>
                  <a:lnTo>
                    <a:pt x="116" y="522"/>
                  </a:lnTo>
                  <a:lnTo>
                    <a:pt x="92" y="538"/>
                  </a:lnTo>
                  <a:lnTo>
                    <a:pt x="78" y="548"/>
                  </a:lnTo>
                  <a:lnTo>
                    <a:pt x="66" y="560"/>
                  </a:lnTo>
                  <a:lnTo>
                    <a:pt x="56" y="572"/>
                  </a:lnTo>
                  <a:lnTo>
                    <a:pt x="48" y="586"/>
                  </a:lnTo>
                  <a:lnTo>
                    <a:pt x="40" y="600"/>
                  </a:lnTo>
                  <a:lnTo>
                    <a:pt x="36" y="614"/>
                  </a:lnTo>
                  <a:lnTo>
                    <a:pt x="32" y="630"/>
                  </a:lnTo>
                  <a:lnTo>
                    <a:pt x="30" y="646"/>
                  </a:lnTo>
                  <a:lnTo>
                    <a:pt x="28" y="662"/>
                  </a:lnTo>
                  <a:lnTo>
                    <a:pt x="30" y="678"/>
                  </a:lnTo>
                  <a:lnTo>
                    <a:pt x="34" y="694"/>
                  </a:lnTo>
                  <a:lnTo>
                    <a:pt x="40" y="708"/>
                  </a:lnTo>
                  <a:lnTo>
                    <a:pt x="46" y="724"/>
                  </a:lnTo>
                  <a:lnTo>
                    <a:pt x="56" y="738"/>
                  </a:lnTo>
                  <a:lnTo>
                    <a:pt x="68" y="752"/>
                  </a:lnTo>
                  <a:lnTo>
                    <a:pt x="84" y="764"/>
                  </a:lnTo>
                  <a:lnTo>
                    <a:pt x="238" y="884"/>
                  </a:lnTo>
                  <a:lnTo>
                    <a:pt x="254" y="896"/>
                  </a:lnTo>
                  <a:lnTo>
                    <a:pt x="264" y="910"/>
                  </a:lnTo>
                  <a:lnTo>
                    <a:pt x="274" y="924"/>
                  </a:lnTo>
                  <a:lnTo>
                    <a:pt x="280" y="940"/>
                  </a:lnTo>
                  <a:lnTo>
                    <a:pt x="284" y="956"/>
                  </a:lnTo>
                  <a:lnTo>
                    <a:pt x="286" y="972"/>
                  </a:lnTo>
                  <a:lnTo>
                    <a:pt x="286" y="988"/>
                  </a:lnTo>
                  <a:lnTo>
                    <a:pt x="284" y="1002"/>
                  </a:lnTo>
                  <a:lnTo>
                    <a:pt x="280" y="1018"/>
                  </a:lnTo>
                  <a:lnTo>
                    <a:pt x="274" y="1032"/>
                  </a:lnTo>
                  <a:lnTo>
                    <a:pt x="266" y="1044"/>
                  </a:lnTo>
                  <a:lnTo>
                    <a:pt x="256" y="1056"/>
                  </a:lnTo>
                  <a:lnTo>
                    <a:pt x="244" y="1066"/>
                  </a:lnTo>
                  <a:lnTo>
                    <a:pt x="232" y="1074"/>
                  </a:lnTo>
                  <a:lnTo>
                    <a:pt x="218" y="1082"/>
                  </a:lnTo>
                  <a:lnTo>
                    <a:pt x="202" y="1086"/>
                  </a:lnTo>
                  <a:lnTo>
                    <a:pt x="188" y="1088"/>
                  </a:lnTo>
                  <a:lnTo>
                    <a:pt x="174" y="1090"/>
                  </a:lnTo>
                  <a:lnTo>
                    <a:pt x="160" y="1090"/>
                  </a:lnTo>
                  <a:lnTo>
                    <a:pt x="148" y="1088"/>
                  </a:lnTo>
                  <a:lnTo>
                    <a:pt x="120" y="1082"/>
                  </a:lnTo>
                  <a:lnTo>
                    <a:pt x="96" y="1072"/>
                  </a:lnTo>
                  <a:lnTo>
                    <a:pt x="74" y="1060"/>
                  </a:lnTo>
                  <a:lnTo>
                    <a:pt x="52" y="1044"/>
                  </a:lnTo>
                  <a:lnTo>
                    <a:pt x="36" y="1026"/>
                  </a:lnTo>
                  <a:lnTo>
                    <a:pt x="22" y="1008"/>
                  </a:lnTo>
                  <a:lnTo>
                    <a:pt x="0" y="1020"/>
                  </a:lnTo>
                  <a:lnTo>
                    <a:pt x="18" y="1048"/>
                  </a:lnTo>
                  <a:lnTo>
                    <a:pt x="40" y="1072"/>
                  </a:lnTo>
                  <a:lnTo>
                    <a:pt x="66" y="1092"/>
                  </a:lnTo>
                  <a:lnTo>
                    <a:pt x="92" y="1110"/>
                  </a:lnTo>
                  <a:lnTo>
                    <a:pt x="122" y="1124"/>
                  </a:lnTo>
                  <a:lnTo>
                    <a:pt x="152" y="1134"/>
                  </a:lnTo>
                  <a:lnTo>
                    <a:pt x="182" y="1140"/>
                  </a:lnTo>
                  <a:lnTo>
                    <a:pt x="214" y="1142"/>
                  </a:lnTo>
                  <a:lnTo>
                    <a:pt x="246" y="1138"/>
                  </a:lnTo>
                  <a:lnTo>
                    <a:pt x="278" y="1132"/>
                  </a:lnTo>
                  <a:lnTo>
                    <a:pt x="310" y="1120"/>
                  </a:lnTo>
                  <a:lnTo>
                    <a:pt x="340" y="1106"/>
                  </a:lnTo>
                  <a:lnTo>
                    <a:pt x="368" y="1090"/>
                  </a:lnTo>
                  <a:lnTo>
                    <a:pt x="380" y="1080"/>
                  </a:lnTo>
                  <a:lnTo>
                    <a:pt x="392" y="1068"/>
                  </a:lnTo>
                  <a:lnTo>
                    <a:pt x="402" y="1058"/>
                  </a:lnTo>
                  <a:lnTo>
                    <a:pt x="410" y="1046"/>
                  </a:lnTo>
                  <a:lnTo>
                    <a:pt x="418" y="1032"/>
                  </a:lnTo>
                  <a:lnTo>
                    <a:pt x="424" y="1018"/>
                  </a:lnTo>
                  <a:lnTo>
                    <a:pt x="428" y="1000"/>
                  </a:lnTo>
                  <a:lnTo>
                    <a:pt x="432" y="984"/>
                  </a:lnTo>
                  <a:lnTo>
                    <a:pt x="432" y="966"/>
                  </a:lnTo>
                  <a:lnTo>
                    <a:pt x="432" y="950"/>
                  </a:lnTo>
                  <a:lnTo>
                    <a:pt x="430" y="934"/>
                  </a:lnTo>
                  <a:lnTo>
                    <a:pt x="428" y="918"/>
                  </a:lnTo>
                  <a:lnTo>
                    <a:pt x="420" y="888"/>
                  </a:lnTo>
                  <a:lnTo>
                    <a:pt x="408" y="860"/>
                  </a:lnTo>
                  <a:lnTo>
                    <a:pt x="392" y="838"/>
                  </a:lnTo>
                  <a:lnTo>
                    <a:pt x="376" y="818"/>
                  </a:lnTo>
                  <a:lnTo>
                    <a:pt x="360" y="804"/>
                  </a:lnTo>
                  <a:lnTo>
                    <a:pt x="180" y="670"/>
                  </a:lnTo>
                  <a:lnTo>
                    <a:pt x="170" y="662"/>
                  </a:lnTo>
                  <a:lnTo>
                    <a:pt x="162" y="654"/>
                  </a:lnTo>
                  <a:lnTo>
                    <a:pt x="156" y="646"/>
                  </a:lnTo>
                  <a:lnTo>
                    <a:pt x="150" y="638"/>
                  </a:lnTo>
                  <a:lnTo>
                    <a:pt x="148" y="630"/>
                  </a:lnTo>
                  <a:lnTo>
                    <a:pt x="144" y="622"/>
                  </a:lnTo>
                  <a:lnTo>
                    <a:pt x="144" y="604"/>
                  </a:lnTo>
                  <a:lnTo>
                    <a:pt x="144" y="594"/>
                  </a:lnTo>
                  <a:lnTo>
                    <a:pt x="146" y="582"/>
                  </a:lnTo>
                  <a:lnTo>
                    <a:pt x="150" y="572"/>
                  </a:lnTo>
                  <a:lnTo>
                    <a:pt x="154" y="564"/>
                  </a:lnTo>
                  <a:lnTo>
                    <a:pt x="166" y="548"/>
                  </a:lnTo>
                  <a:lnTo>
                    <a:pt x="180" y="536"/>
                  </a:lnTo>
                  <a:lnTo>
                    <a:pt x="198" y="528"/>
                  </a:lnTo>
                  <a:lnTo>
                    <a:pt x="214" y="522"/>
                  </a:lnTo>
                  <a:lnTo>
                    <a:pt x="232" y="516"/>
                  </a:lnTo>
                  <a:lnTo>
                    <a:pt x="248" y="516"/>
                  </a:lnTo>
                  <a:lnTo>
                    <a:pt x="264" y="516"/>
                  </a:lnTo>
                  <a:lnTo>
                    <a:pt x="278" y="520"/>
                  </a:lnTo>
                  <a:lnTo>
                    <a:pt x="292" y="524"/>
                  </a:lnTo>
                  <a:lnTo>
                    <a:pt x="304" y="530"/>
                  </a:lnTo>
                  <a:lnTo>
                    <a:pt x="316" y="538"/>
                  </a:lnTo>
                  <a:lnTo>
                    <a:pt x="328" y="548"/>
                  </a:lnTo>
                  <a:lnTo>
                    <a:pt x="338" y="558"/>
                  </a:lnTo>
                  <a:lnTo>
                    <a:pt x="348" y="572"/>
                  </a:lnTo>
                  <a:lnTo>
                    <a:pt x="356" y="586"/>
                  </a:lnTo>
                  <a:lnTo>
                    <a:pt x="364" y="600"/>
                  </a:lnTo>
                  <a:lnTo>
                    <a:pt x="370" y="616"/>
                  </a:lnTo>
                  <a:lnTo>
                    <a:pt x="376" y="632"/>
                  </a:lnTo>
                  <a:lnTo>
                    <a:pt x="380" y="650"/>
                  </a:lnTo>
                  <a:lnTo>
                    <a:pt x="382" y="668"/>
                  </a:lnTo>
                  <a:lnTo>
                    <a:pt x="386" y="708"/>
                  </a:lnTo>
                  <a:lnTo>
                    <a:pt x="444" y="708"/>
                  </a:lnTo>
                  <a:lnTo>
                    <a:pt x="444" y="914"/>
                  </a:lnTo>
                  <a:lnTo>
                    <a:pt x="444" y="942"/>
                  </a:lnTo>
                  <a:lnTo>
                    <a:pt x="450" y="966"/>
                  </a:lnTo>
                  <a:lnTo>
                    <a:pt x="458" y="988"/>
                  </a:lnTo>
                  <a:lnTo>
                    <a:pt x="468" y="1006"/>
                  </a:lnTo>
                  <a:lnTo>
                    <a:pt x="476" y="1014"/>
                  </a:lnTo>
                  <a:lnTo>
                    <a:pt x="484" y="1020"/>
                  </a:lnTo>
                  <a:lnTo>
                    <a:pt x="492" y="1026"/>
                  </a:lnTo>
                  <a:lnTo>
                    <a:pt x="502" y="1032"/>
                  </a:lnTo>
                  <a:lnTo>
                    <a:pt x="512" y="1036"/>
                  </a:lnTo>
                  <a:lnTo>
                    <a:pt x="522" y="1040"/>
                  </a:lnTo>
                  <a:lnTo>
                    <a:pt x="534" y="1042"/>
                  </a:lnTo>
                  <a:lnTo>
                    <a:pt x="546" y="1042"/>
                  </a:lnTo>
                  <a:lnTo>
                    <a:pt x="562" y="1042"/>
                  </a:lnTo>
                  <a:lnTo>
                    <a:pt x="580" y="1042"/>
                  </a:lnTo>
                  <a:lnTo>
                    <a:pt x="596" y="1040"/>
                  </a:lnTo>
                  <a:lnTo>
                    <a:pt x="614" y="1034"/>
                  </a:lnTo>
                  <a:lnTo>
                    <a:pt x="632" y="1028"/>
                  </a:lnTo>
                  <a:lnTo>
                    <a:pt x="648" y="1018"/>
                  </a:lnTo>
                  <a:lnTo>
                    <a:pt x="664" y="1008"/>
                  </a:lnTo>
                  <a:lnTo>
                    <a:pt x="676" y="994"/>
                  </a:lnTo>
                  <a:lnTo>
                    <a:pt x="682" y="1004"/>
                  </a:lnTo>
                  <a:lnTo>
                    <a:pt x="690" y="1014"/>
                  </a:lnTo>
                  <a:lnTo>
                    <a:pt x="700" y="1022"/>
                  </a:lnTo>
                  <a:lnTo>
                    <a:pt x="712" y="1030"/>
                  </a:lnTo>
                  <a:lnTo>
                    <a:pt x="724" y="1036"/>
                  </a:lnTo>
                  <a:lnTo>
                    <a:pt x="738" y="1040"/>
                  </a:lnTo>
                  <a:lnTo>
                    <a:pt x="754" y="1044"/>
                  </a:lnTo>
                  <a:lnTo>
                    <a:pt x="772" y="1044"/>
                  </a:lnTo>
                  <a:lnTo>
                    <a:pt x="806" y="1040"/>
                  </a:lnTo>
                  <a:lnTo>
                    <a:pt x="822" y="1034"/>
                  </a:lnTo>
                  <a:lnTo>
                    <a:pt x="840" y="1028"/>
                  </a:lnTo>
                  <a:lnTo>
                    <a:pt x="856" y="1020"/>
                  </a:lnTo>
                  <a:lnTo>
                    <a:pt x="872" y="1010"/>
                  </a:lnTo>
                  <a:lnTo>
                    <a:pt x="888" y="998"/>
                  </a:lnTo>
                  <a:lnTo>
                    <a:pt x="902" y="984"/>
                  </a:lnTo>
                  <a:lnTo>
                    <a:pt x="910" y="1000"/>
                  </a:lnTo>
                  <a:lnTo>
                    <a:pt x="918" y="1012"/>
                  </a:lnTo>
                  <a:lnTo>
                    <a:pt x="928" y="1022"/>
                  </a:lnTo>
                  <a:lnTo>
                    <a:pt x="938" y="1030"/>
                  </a:lnTo>
                  <a:lnTo>
                    <a:pt x="950" y="1038"/>
                  </a:lnTo>
                  <a:lnTo>
                    <a:pt x="962" y="1042"/>
                  </a:lnTo>
                  <a:lnTo>
                    <a:pt x="976" y="1044"/>
                  </a:lnTo>
                  <a:lnTo>
                    <a:pt x="988" y="1044"/>
                  </a:lnTo>
                  <a:lnTo>
                    <a:pt x="1000" y="1042"/>
                  </a:lnTo>
                  <a:lnTo>
                    <a:pt x="1014" y="1040"/>
                  </a:lnTo>
                  <a:lnTo>
                    <a:pt x="1026" y="1034"/>
                  </a:lnTo>
                  <a:lnTo>
                    <a:pt x="1038" y="1026"/>
                  </a:lnTo>
                  <a:lnTo>
                    <a:pt x="1048" y="1016"/>
                  </a:lnTo>
                  <a:lnTo>
                    <a:pt x="1058" y="1006"/>
                  </a:lnTo>
                  <a:lnTo>
                    <a:pt x="1064" y="994"/>
                  </a:lnTo>
                  <a:lnTo>
                    <a:pt x="1070" y="980"/>
                  </a:lnTo>
                  <a:lnTo>
                    <a:pt x="1058" y="984"/>
                  </a:lnTo>
                  <a:lnTo>
                    <a:pt x="1050" y="986"/>
                  </a:lnTo>
                  <a:lnTo>
                    <a:pt x="1040" y="986"/>
                  </a:lnTo>
                  <a:lnTo>
                    <a:pt x="1034" y="982"/>
                  </a:lnTo>
                  <a:lnTo>
                    <a:pt x="1028" y="976"/>
                  </a:lnTo>
                  <a:lnTo>
                    <a:pt x="1026" y="970"/>
                  </a:lnTo>
                  <a:lnTo>
                    <a:pt x="1022" y="960"/>
                  </a:lnTo>
                  <a:lnTo>
                    <a:pt x="1022" y="948"/>
                  </a:lnTo>
                  <a:close/>
                  <a:moveTo>
                    <a:pt x="900" y="924"/>
                  </a:moveTo>
                  <a:lnTo>
                    <a:pt x="900" y="924"/>
                  </a:lnTo>
                  <a:lnTo>
                    <a:pt x="900" y="940"/>
                  </a:lnTo>
                  <a:lnTo>
                    <a:pt x="896" y="952"/>
                  </a:lnTo>
                  <a:lnTo>
                    <a:pt x="892" y="962"/>
                  </a:lnTo>
                  <a:lnTo>
                    <a:pt x="884" y="972"/>
                  </a:lnTo>
                  <a:lnTo>
                    <a:pt x="876" y="978"/>
                  </a:lnTo>
                  <a:lnTo>
                    <a:pt x="866" y="984"/>
                  </a:lnTo>
                  <a:lnTo>
                    <a:pt x="854" y="988"/>
                  </a:lnTo>
                  <a:lnTo>
                    <a:pt x="840" y="988"/>
                  </a:lnTo>
                  <a:lnTo>
                    <a:pt x="824" y="988"/>
                  </a:lnTo>
                  <a:lnTo>
                    <a:pt x="810" y="982"/>
                  </a:lnTo>
                  <a:lnTo>
                    <a:pt x="800" y="976"/>
                  </a:lnTo>
                  <a:lnTo>
                    <a:pt x="792" y="968"/>
                  </a:lnTo>
                  <a:lnTo>
                    <a:pt x="784" y="958"/>
                  </a:lnTo>
                  <a:lnTo>
                    <a:pt x="780" y="946"/>
                  </a:lnTo>
                  <a:lnTo>
                    <a:pt x="778" y="934"/>
                  </a:lnTo>
                  <a:lnTo>
                    <a:pt x="778" y="920"/>
                  </a:lnTo>
                  <a:lnTo>
                    <a:pt x="780" y="906"/>
                  </a:lnTo>
                  <a:lnTo>
                    <a:pt x="786" y="890"/>
                  </a:lnTo>
                  <a:lnTo>
                    <a:pt x="796" y="880"/>
                  </a:lnTo>
                  <a:lnTo>
                    <a:pt x="800" y="874"/>
                  </a:lnTo>
                  <a:lnTo>
                    <a:pt x="808" y="872"/>
                  </a:lnTo>
                  <a:lnTo>
                    <a:pt x="840" y="860"/>
                  </a:lnTo>
                  <a:lnTo>
                    <a:pt x="900" y="832"/>
                  </a:lnTo>
                  <a:lnTo>
                    <a:pt x="900" y="9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9"/>
            <p:cNvSpPr>
              <a:spLocks/>
            </p:cNvSpPr>
            <p:nvPr/>
          </p:nvSpPr>
          <p:spPr bwMode="auto">
            <a:xfrm>
              <a:off x="6173" y="1945"/>
              <a:ext cx="1022" cy="1071"/>
            </a:xfrm>
            <a:custGeom>
              <a:avLst/>
              <a:gdLst>
                <a:gd name="T0" fmla="*/ 1344 w 378"/>
                <a:gd name="T1" fmla="*/ 60 h 396"/>
                <a:gd name="T2" fmla="*/ 1901 w 378"/>
                <a:gd name="T3" fmla="*/ 133 h 396"/>
                <a:gd name="T4" fmla="*/ 1960 w 378"/>
                <a:gd name="T5" fmla="*/ 73 h 396"/>
                <a:gd name="T6" fmla="*/ 2133 w 378"/>
                <a:gd name="T7" fmla="*/ 0 h 396"/>
                <a:gd name="T8" fmla="*/ 2368 w 378"/>
                <a:gd name="T9" fmla="*/ 14 h 396"/>
                <a:gd name="T10" fmla="*/ 2617 w 378"/>
                <a:gd name="T11" fmla="*/ 103 h 396"/>
                <a:gd name="T12" fmla="*/ 2558 w 378"/>
                <a:gd name="T13" fmla="*/ 1258 h 396"/>
                <a:gd name="T14" fmla="*/ 2471 w 378"/>
                <a:gd name="T15" fmla="*/ 1155 h 396"/>
                <a:gd name="T16" fmla="*/ 2295 w 378"/>
                <a:gd name="T17" fmla="*/ 995 h 396"/>
                <a:gd name="T18" fmla="*/ 2120 w 378"/>
                <a:gd name="T19" fmla="*/ 879 h 396"/>
                <a:gd name="T20" fmla="*/ 1914 w 378"/>
                <a:gd name="T21" fmla="*/ 819 h 396"/>
                <a:gd name="T22" fmla="*/ 1828 w 378"/>
                <a:gd name="T23" fmla="*/ 803 h 396"/>
                <a:gd name="T24" fmla="*/ 1652 w 378"/>
                <a:gd name="T25" fmla="*/ 833 h 396"/>
                <a:gd name="T26" fmla="*/ 1492 w 378"/>
                <a:gd name="T27" fmla="*/ 936 h 396"/>
                <a:gd name="T28" fmla="*/ 1390 w 378"/>
                <a:gd name="T29" fmla="*/ 1098 h 396"/>
                <a:gd name="T30" fmla="*/ 1344 w 378"/>
                <a:gd name="T31" fmla="*/ 1331 h 396"/>
                <a:gd name="T32" fmla="*/ 1344 w 378"/>
                <a:gd name="T33" fmla="*/ 2296 h 396"/>
                <a:gd name="T34" fmla="*/ 1373 w 378"/>
                <a:gd name="T35" fmla="*/ 2502 h 396"/>
                <a:gd name="T36" fmla="*/ 1446 w 378"/>
                <a:gd name="T37" fmla="*/ 2648 h 396"/>
                <a:gd name="T38" fmla="*/ 1579 w 378"/>
                <a:gd name="T39" fmla="*/ 2721 h 396"/>
                <a:gd name="T40" fmla="*/ 1798 w 378"/>
                <a:gd name="T41" fmla="*/ 2764 h 396"/>
                <a:gd name="T42" fmla="*/ 14 w 378"/>
                <a:gd name="T43" fmla="*/ 2897 h 396"/>
                <a:gd name="T44" fmla="*/ 14 w 378"/>
                <a:gd name="T45" fmla="*/ 2764 h 396"/>
                <a:gd name="T46" fmla="*/ 235 w 378"/>
                <a:gd name="T47" fmla="*/ 2737 h 396"/>
                <a:gd name="T48" fmla="*/ 365 w 378"/>
                <a:gd name="T49" fmla="*/ 2648 h 396"/>
                <a:gd name="T50" fmla="*/ 438 w 378"/>
                <a:gd name="T51" fmla="*/ 2515 h 396"/>
                <a:gd name="T52" fmla="*/ 468 w 378"/>
                <a:gd name="T53" fmla="*/ 2296 h 396"/>
                <a:gd name="T54" fmla="*/ 468 w 378"/>
                <a:gd name="T55" fmla="*/ 584 h 396"/>
                <a:gd name="T56" fmla="*/ 438 w 378"/>
                <a:gd name="T57" fmla="*/ 381 h 396"/>
                <a:gd name="T58" fmla="*/ 351 w 378"/>
                <a:gd name="T59" fmla="*/ 262 h 396"/>
                <a:gd name="T60" fmla="*/ 205 w 378"/>
                <a:gd name="T61" fmla="*/ 189 h 396"/>
                <a:gd name="T62" fmla="*/ 0 w 378"/>
                <a:gd name="T63" fmla="*/ 176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396"/>
                <a:gd name="T98" fmla="*/ 378 w 378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396">
                  <a:moveTo>
                    <a:pt x="0" y="8"/>
                  </a:moveTo>
                  <a:lnTo>
                    <a:pt x="184" y="8"/>
                  </a:lnTo>
                  <a:lnTo>
                    <a:pt x="184" y="108"/>
                  </a:lnTo>
                  <a:lnTo>
                    <a:pt x="260" y="18"/>
                  </a:lnTo>
                  <a:lnTo>
                    <a:pt x="268" y="10"/>
                  </a:lnTo>
                  <a:lnTo>
                    <a:pt x="280" y="4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324" y="2"/>
                  </a:lnTo>
                  <a:lnTo>
                    <a:pt x="340" y="6"/>
                  </a:lnTo>
                  <a:lnTo>
                    <a:pt x="358" y="14"/>
                  </a:lnTo>
                  <a:lnTo>
                    <a:pt x="378" y="28"/>
                  </a:lnTo>
                  <a:lnTo>
                    <a:pt x="350" y="172"/>
                  </a:lnTo>
                  <a:lnTo>
                    <a:pt x="338" y="158"/>
                  </a:lnTo>
                  <a:lnTo>
                    <a:pt x="326" y="146"/>
                  </a:lnTo>
                  <a:lnTo>
                    <a:pt x="314" y="136"/>
                  </a:lnTo>
                  <a:lnTo>
                    <a:pt x="302" y="126"/>
                  </a:lnTo>
                  <a:lnTo>
                    <a:pt x="290" y="120"/>
                  </a:lnTo>
                  <a:lnTo>
                    <a:pt x="276" y="114"/>
                  </a:lnTo>
                  <a:lnTo>
                    <a:pt x="262" y="112"/>
                  </a:lnTo>
                  <a:lnTo>
                    <a:pt x="250" y="110"/>
                  </a:lnTo>
                  <a:lnTo>
                    <a:pt x="238" y="112"/>
                  </a:lnTo>
                  <a:lnTo>
                    <a:pt x="226" y="114"/>
                  </a:lnTo>
                  <a:lnTo>
                    <a:pt x="214" y="120"/>
                  </a:lnTo>
                  <a:lnTo>
                    <a:pt x="204" y="128"/>
                  </a:lnTo>
                  <a:lnTo>
                    <a:pt x="196" y="138"/>
                  </a:lnTo>
                  <a:lnTo>
                    <a:pt x="190" y="150"/>
                  </a:lnTo>
                  <a:lnTo>
                    <a:pt x="186" y="164"/>
                  </a:lnTo>
                  <a:lnTo>
                    <a:pt x="184" y="182"/>
                  </a:lnTo>
                  <a:lnTo>
                    <a:pt x="184" y="314"/>
                  </a:lnTo>
                  <a:lnTo>
                    <a:pt x="186" y="330"/>
                  </a:lnTo>
                  <a:lnTo>
                    <a:pt x="188" y="342"/>
                  </a:lnTo>
                  <a:lnTo>
                    <a:pt x="192" y="354"/>
                  </a:lnTo>
                  <a:lnTo>
                    <a:pt x="198" y="362"/>
                  </a:lnTo>
                  <a:lnTo>
                    <a:pt x="206" y="368"/>
                  </a:lnTo>
                  <a:lnTo>
                    <a:pt x="216" y="372"/>
                  </a:lnTo>
                  <a:lnTo>
                    <a:pt x="230" y="376"/>
                  </a:lnTo>
                  <a:lnTo>
                    <a:pt x="246" y="378"/>
                  </a:lnTo>
                  <a:lnTo>
                    <a:pt x="246" y="396"/>
                  </a:lnTo>
                  <a:lnTo>
                    <a:pt x="2" y="396"/>
                  </a:lnTo>
                  <a:lnTo>
                    <a:pt x="2" y="378"/>
                  </a:lnTo>
                  <a:lnTo>
                    <a:pt x="18" y="376"/>
                  </a:lnTo>
                  <a:lnTo>
                    <a:pt x="32" y="374"/>
                  </a:lnTo>
                  <a:lnTo>
                    <a:pt x="42" y="368"/>
                  </a:lnTo>
                  <a:lnTo>
                    <a:pt x="50" y="362"/>
                  </a:lnTo>
                  <a:lnTo>
                    <a:pt x="56" y="354"/>
                  </a:lnTo>
                  <a:lnTo>
                    <a:pt x="60" y="344"/>
                  </a:lnTo>
                  <a:lnTo>
                    <a:pt x="62" y="330"/>
                  </a:lnTo>
                  <a:lnTo>
                    <a:pt x="64" y="314"/>
                  </a:lnTo>
                  <a:lnTo>
                    <a:pt x="64" y="80"/>
                  </a:lnTo>
                  <a:lnTo>
                    <a:pt x="62" y="66"/>
                  </a:lnTo>
                  <a:lnTo>
                    <a:pt x="60" y="52"/>
                  </a:lnTo>
                  <a:lnTo>
                    <a:pt x="56" y="44"/>
                  </a:lnTo>
                  <a:lnTo>
                    <a:pt x="48" y="36"/>
                  </a:lnTo>
                  <a:lnTo>
                    <a:pt x="40" y="30"/>
                  </a:lnTo>
                  <a:lnTo>
                    <a:pt x="28" y="2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20"/>
            <p:cNvSpPr>
              <a:spLocks/>
            </p:cNvSpPr>
            <p:nvPr/>
          </p:nvSpPr>
          <p:spPr bwMode="auto">
            <a:xfrm>
              <a:off x="8142" y="4757"/>
              <a:ext cx="454" cy="536"/>
            </a:xfrm>
            <a:custGeom>
              <a:avLst/>
              <a:gdLst>
                <a:gd name="T0" fmla="*/ 686 w 168"/>
                <a:gd name="T1" fmla="*/ 850 h 198"/>
                <a:gd name="T2" fmla="*/ 935 w 168"/>
                <a:gd name="T3" fmla="*/ 236 h 198"/>
                <a:gd name="T4" fmla="*/ 935 w 168"/>
                <a:gd name="T5" fmla="*/ 236 h 198"/>
                <a:gd name="T6" fmla="*/ 965 w 168"/>
                <a:gd name="T7" fmla="*/ 162 h 198"/>
                <a:gd name="T8" fmla="*/ 965 w 168"/>
                <a:gd name="T9" fmla="*/ 116 h 198"/>
                <a:gd name="T10" fmla="*/ 949 w 168"/>
                <a:gd name="T11" fmla="*/ 87 h 198"/>
                <a:gd name="T12" fmla="*/ 919 w 168"/>
                <a:gd name="T13" fmla="*/ 60 h 198"/>
                <a:gd name="T14" fmla="*/ 892 w 168"/>
                <a:gd name="T15" fmla="*/ 43 h 198"/>
                <a:gd name="T16" fmla="*/ 846 w 168"/>
                <a:gd name="T17" fmla="*/ 30 h 198"/>
                <a:gd name="T18" fmla="*/ 759 w 168"/>
                <a:gd name="T19" fmla="*/ 30 h 198"/>
                <a:gd name="T20" fmla="*/ 759 w 168"/>
                <a:gd name="T21" fmla="*/ 0 h 198"/>
                <a:gd name="T22" fmla="*/ 1227 w 168"/>
                <a:gd name="T23" fmla="*/ 0 h 198"/>
                <a:gd name="T24" fmla="*/ 1227 w 168"/>
                <a:gd name="T25" fmla="*/ 30 h 198"/>
                <a:gd name="T26" fmla="*/ 1227 w 168"/>
                <a:gd name="T27" fmla="*/ 30 h 198"/>
                <a:gd name="T28" fmla="*/ 1184 w 168"/>
                <a:gd name="T29" fmla="*/ 43 h 198"/>
                <a:gd name="T30" fmla="*/ 1124 w 168"/>
                <a:gd name="T31" fmla="*/ 73 h 198"/>
                <a:gd name="T32" fmla="*/ 1067 w 168"/>
                <a:gd name="T33" fmla="*/ 116 h 198"/>
                <a:gd name="T34" fmla="*/ 1008 w 168"/>
                <a:gd name="T35" fmla="*/ 219 h 198"/>
                <a:gd name="T36" fmla="*/ 613 w 168"/>
                <a:gd name="T37" fmla="*/ 1159 h 198"/>
                <a:gd name="T38" fmla="*/ 613 w 168"/>
                <a:gd name="T39" fmla="*/ 1159 h 198"/>
                <a:gd name="T40" fmla="*/ 554 w 168"/>
                <a:gd name="T41" fmla="*/ 1305 h 198"/>
                <a:gd name="T42" fmla="*/ 481 w 168"/>
                <a:gd name="T43" fmla="*/ 1391 h 198"/>
                <a:gd name="T44" fmla="*/ 408 w 168"/>
                <a:gd name="T45" fmla="*/ 1437 h 198"/>
                <a:gd name="T46" fmla="*/ 335 w 168"/>
                <a:gd name="T47" fmla="*/ 1451 h 198"/>
                <a:gd name="T48" fmla="*/ 278 w 168"/>
                <a:gd name="T49" fmla="*/ 1421 h 198"/>
                <a:gd name="T50" fmla="*/ 232 w 168"/>
                <a:gd name="T51" fmla="*/ 1378 h 198"/>
                <a:gd name="T52" fmla="*/ 205 w 168"/>
                <a:gd name="T53" fmla="*/ 1335 h 198"/>
                <a:gd name="T54" fmla="*/ 205 w 168"/>
                <a:gd name="T55" fmla="*/ 1261 h 198"/>
                <a:gd name="T56" fmla="*/ 205 w 168"/>
                <a:gd name="T57" fmla="*/ 1261 h 198"/>
                <a:gd name="T58" fmla="*/ 205 w 168"/>
                <a:gd name="T59" fmla="*/ 1232 h 198"/>
                <a:gd name="T60" fmla="*/ 219 w 168"/>
                <a:gd name="T61" fmla="*/ 1188 h 198"/>
                <a:gd name="T62" fmla="*/ 232 w 168"/>
                <a:gd name="T63" fmla="*/ 1172 h 198"/>
                <a:gd name="T64" fmla="*/ 262 w 168"/>
                <a:gd name="T65" fmla="*/ 1142 h 198"/>
                <a:gd name="T66" fmla="*/ 322 w 168"/>
                <a:gd name="T67" fmla="*/ 1129 h 198"/>
                <a:gd name="T68" fmla="*/ 381 w 168"/>
                <a:gd name="T69" fmla="*/ 1142 h 198"/>
                <a:gd name="T70" fmla="*/ 381 w 168"/>
                <a:gd name="T71" fmla="*/ 1142 h 198"/>
                <a:gd name="T72" fmla="*/ 408 w 168"/>
                <a:gd name="T73" fmla="*/ 1172 h 198"/>
                <a:gd name="T74" fmla="*/ 424 w 168"/>
                <a:gd name="T75" fmla="*/ 1215 h 198"/>
                <a:gd name="T76" fmla="*/ 468 w 168"/>
                <a:gd name="T77" fmla="*/ 1261 h 198"/>
                <a:gd name="T78" fmla="*/ 481 w 168"/>
                <a:gd name="T79" fmla="*/ 1275 h 198"/>
                <a:gd name="T80" fmla="*/ 511 w 168"/>
                <a:gd name="T81" fmla="*/ 1261 h 198"/>
                <a:gd name="T82" fmla="*/ 540 w 168"/>
                <a:gd name="T83" fmla="*/ 1215 h 198"/>
                <a:gd name="T84" fmla="*/ 570 w 168"/>
                <a:gd name="T85" fmla="*/ 1129 h 198"/>
                <a:gd name="T86" fmla="*/ 159 w 168"/>
                <a:gd name="T87" fmla="*/ 219 h 198"/>
                <a:gd name="T88" fmla="*/ 159 w 168"/>
                <a:gd name="T89" fmla="*/ 219 h 198"/>
                <a:gd name="T90" fmla="*/ 132 w 168"/>
                <a:gd name="T91" fmla="*/ 162 h 198"/>
                <a:gd name="T92" fmla="*/ 103 w 168"/>
                <a:gd name="T93" fmla="*/ 103 h 198"/>
                <a:gd name="T94" fmla="*/ 59 w 168"/>
                <a:gd name="T95" fmla="*/ 60 h 198"/>
                <a:gd name="T96" fmla="*/ 30 w 168"/>
                <a:gd name="T97" fmla="*/ 30 h 198"/>
                <a:gd name="T98" fmla="*/ 0 w 168"/>
                <a:gd name="T99" fmla="*/ 30 h 198"/>
                <a:gd name="T100" fmla="*/ 0 w 168"/>
                <a:gd name="T101" fmla="*/ 0 h 198"/>
                <a:gd name="T102" fmla="*/ 554 w 168"/>
                <a:gd name="T103" fmla="*/ 0 h 198"/>
                <a:gd name="T104" fmla="*/ 554 w 168"/>
                <a:gd name="T105" fmla="*/ 30 h 198"/>
                <a:gd name="T106" fmla="*/ 554 w 168"/>
                <a:gd name="T107" fmla="*/ 30 h 198"/>
                <a:gd name="T108" fmla="*/ 511 w 168"/>
                <a:gd name="T109" fmla="*/ 30 h 198"/>
                <a:gd name="T110" fmla="*/ 454 w 168"/>
                <a:gd name="T111" fmla="*/ 43 h 198"/>
                <a:gd name="T112" fmla="*/ 424 w 168"/>
                <a:gd name="T113" fmla="*/ 60 h 198"/>
                <a:gd name="T114" fmla="*/ 408 w 168"/>
                <a:gd name="T115" fmla="*/ 87 h 198"/>
                <a:gd name="T116" fmla="*/ 408 w 168"/>
                <a:gd name="T117" fmla="*/ 133 h 198"/>
                <a:gd name="T118" fmla="*/ 424 w 168"/>
                <a:gd name="T119" fmla="*/ 189 h 198"/>
                <a:gd name="T120" fmla="*/ 686 w 168"/>
                <a:gd name="T121" fmla="*/ 850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98"/>
                <a:gd name="T185" fmla="*/ 168 w 168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98">
                  <a:moveTo>
                    <a:pt x="94" y="116"/>
                  </a:moveTo>
                  <a:lnTo>
                    <a:pt x="128" y="32"/>
                  </a:lnTo>
                  <a:lnTo>
                    <a:pt x="132" y="22"/>
                  </a:lnTo>
                  <a:lnTo>
                    <a:pt x="132" y="16"/>
                  </a:lnTo>
                  <a:lnTo>
                    <a:pt x="130" y="12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6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68" y="0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4" y="10"/>
                  </a:lnTo>
                  <a:lnTo>
                    <a:pt x="146" y="16"/>
                  </a:lnTo>
                  <a:lnTo>
                    <a:pt x="138" y="30"/>
                  </a:lnTo>
                  <a:lnTo>
                    <a:pt x="84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6" y="196"/>
                  </a:lnTo>
                  <a:lnTo>
                    <a:pt x="46" y="198"/>
                  </a:lnTo>
                  <a:lnTo>
                    <a:pt x="38" y="194"/>
                  </a:lnTo>
                  <a:lnTo>
                    <a:pt x="32" y="188"/>
                  </a:lnTo>
                  <a:lnTo>
                    <a:pt x="28" y="182"/>
                  </a:lnTo>
                  <a:lnTo>
                    <a:pt x="28" y="172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6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6" y="160"/>
                  </a:lnTo>
                  <a:lnTo>
                    <a:pt x="58" y="166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70" y="172"/>
                  </a:lnTo>
                  <a:lnTo>
                    <a:pt x="74" y="166"/>
                  </a:lnTo>
                  <a:lnTo>
                    <a:pt x="78" y="154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4" y="14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0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12"/>
                  </a:lnTo>
                  <a:lnTo>
                    <a:pt x="56" y="18"/>
                  </a:lnTo>
                  <a:lnTo>
                    <a:pt x="58" y="26"/>
                  </a:lnTo>
                  <a:lnTo>
                    <a:pt x="94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1"/>
            <p:cNvSpPr>
              <a:spLocks/>
            </p:cNvSpPr>
            <p:nvPr/>
          </p:nvSpPr>
          <p:spPr bwMode="auto">
            <a:xfrm>
              <a:off x="7883" y="4660"/>
              <a:ext cx="281" cy="503"/>
            </a:xfrm>
            <a:custGeom>
              <a:avLst/>
              <a:gdLst>
                <a:gd name="T0" fmla="*/ 0 w 104"/>
                <a:gd name="T1" fmla="*/ 365 h 186"/>
                <a:gd name="T2" fmla="*/ 365 w 104"/>
                <a:gd name="T3" fmla="*/ 0 h 186"/>
                <a:gd name="T4" fmla="*/ 365 w 104"/>
                <a:gd name="T5" fmla="*/ 249 h 186"/>
                <a:gd name="T6" fmla="*/ 700 w 104"/>
                <a:gd name="T7" fmla="*/ 249 h 186"/>
                <a:gd name="T8" fmla="*/ 686 w 104"/>
                <a:gd name="T9" fmla="*/ 365 h 186"/>
                <a:gd name="T10" fmla="*/ 365 w 104"/>
                <a:gd name="T11" fmla="*/ 365 h 186"/>
                <a:gd name="T12" fmla="*/ 365 w 104"/>
                <a:gd name="T13" fmla="*/ 1038 h 186"/>
                <a:gd name="T14" fmla="*/ 365 w 104"/>
                <a:gd name="T15" fmla="*/ 1038 h 186"/>
                <a:gd name="T16" fmla="*/ 365 w 104"/>
                <a:gd name="T17" fmla="*/ 1111 h 186"/>
                <a:gd name="T18" fmla="*/ 394 w 104"/>
                <a:gd name="T19" fmla="*/ 1155 h 186"/>
                <a:gd name="T20" fmla="*/ 424 w 104"/>
                <a:gd name="T21" fmla="*/ 1201 h 186"/>
                <a:gd name="T22" fmla="*/ 481 w 104"/>
                <a:gd name="T23" fmla="*/ 1228 h 186"/>
                <a:gd name="T24" fmla="*/ 527 w 104"/>
                <a:gd name="T25" fmla="*/ 1228 h 186"/>
                <a:gd name="T26" fmla="*/ 600 w 104"/>
                <a:gd name="T27" fmla="*/ 1228 h 186"/>
                <a:gd name="T28" fmla="*/ 673 w 104"/>
                <a:gd name="T29" fmla="*/ 1184 h 186"/>
                <a:gd name="T30" fmla="*/ 746 w 104"/>
                <a:gd name="T31" fmla="*/ 1125 h 186"/>
                <a:gd name="T32" fmla="*/ 759 w 104"/>
                <a:gd name="T33" fmla="*/ 1171 h 186"/>
                <a:gd name="T34" fmla="*/ 759 w 104"/>
                <a:gd name="T35" fmla="*/ 1171 h 186"/>
                <a:gd name="T36" fmla="*/ 716 w 104"/>
                <a:gd name="T37" fmla="*/ 1228 h 186"/>
                <a:gd name="T38" fmla="*/ 673 w 104"/>
                <a:gd name="T39" fmla="*/ 1274 h 186"/>
                <a:gd name="T40" fmla="*/ 570 w 104"/>
                <a:gd name="T41" fmla="*/ 1331 h 186"/>
                <a:gd name="T42" fmla="*/ 467 w 104"/>
                <a:gd name="T43" fmla="*/ 1360 h 186"/>
                <a:gd name="T44" fmla="*/ 365 w 104"/>
                <a:gd name="T45" fmla="*/ 1360 h 186"/>
                <a:gd name="T46" fmla="*/ 262 w 104"/>
                <a:gd name="T47" fmla="*/ 1347 h 186"/>
                <a:gd name="T48" fmla="*/ 189 w 104"/>
                <a:gd name="T49" fmla="*/ 1301 h 186"/>
                <a:gd name="T50" fmla="*/ 159 w 104"/>
                <a:gd name="T51" fmla="*/ 1274 h 186"/>
                <a:gd name="T52" fmla="*/ 132 w 104"/>
                <a:gd name="T53" fmla="*/ 1228 h 186"/>
                <a:gd name="T54" fmla="*/ 116 w 104"/>
                <a:gd name="T55" fmla="*/ 1184 h 186"/>
                <a:gd name="T56" fmla="*/ 116 w 104"/>
                <a:gd name="T57" fmla="*/ 1141 h 186"/>
                <a:gd name="T58" fmla="*/ 116 w 104"/>
                <a:gd name="T59" fmla="*/ 365 h 186"/>
                <a:gd name="T60" fmla="*/ 0 w 104"/>
                <a:gd name="T61" fmla="*/ 365 h 1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"/>
                <a:gd name="T94" fmla="*/ 0 h 186"/>
                <a:gd name="T95" fmla="*/ 104 w 104"/>
                <a:gd name="T96" fmla="*/ 186 h 1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6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2"/>
                  </a:lnTo>
                  <a:lnTo>
                    <a:pt x="50" y="152"/>
                  </a:lnTo>
                  <a:lnTo>
                    <a:pt x="54" y="158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68"/>
                  </a:lnTo>
                  <a:lnTo>
                    <a:pt x="82" y="168"/>
                  </a:lnTo>
                  <a:lnTo>
                    <a:pt x="92" y="162"/>
                  </a:lnTo>
                  <a:lnTo>
                    <a:pt x="102" y="154"/>
                  </a:lnTo>
                  <a:lnTo>
                    <a:pt x="104" y="160"/>
                  </a:lnTo>
                  <a:lnTo>
                    <a:pt x="98" y="168"/>
                  </a:lnTo>
                  <a:lnTo>
                    <a:pt x="92" y="174"/>
                  </a:lnTo>
                  <a:lnTo>
                    <a:pt x="78" y="182"/>
                  </a:lnTo>
                  <a:lnTo>
                    <a:pt x="64" y="186"/>
                  </a:lnTo>
                  <a:lnTo>
                    <a:pt x="50" y="186"/>
                  </a:lnTo>
                  <a:lnTo>
                    <a:pt x="36" y="184"/>
                  </a:lnTo>
                  <a:lnTo>
                    <a:pt x="26" y="178"/>
                  </a:lnTo>
                  <a:lnTo>
                    <a:pt x="22" y="174"/>
                  </a:lnTo>
                  <a:lnTo>
                    <a:pt x="18" y="168"/>
                  </a:lnTo>
                  <a:lnTo>
                    <a:pt x="16" y="162"/>
                  </a:lnTo>
                  <a:lnTo>
                    <a:pt x="16" y="156"/>
                  </a:lnTo>
                  <a:lnTo>
                    <a:pt x="16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2"/>
            <p:cNvSpPr>
              <a:spLocks/>
            </p:cNvSpPr>
            <p:nvPr/>
          </p:nvSpPr>
          <p:spPr bwMode="auto">
            <a:xfrm>
              <a:off x="7368" y="4741"/>
              <a:ext cx="304" cy="428"/>
            </a:xfrm>
            <a:custGeom>
              <a:avLst/>
              <a:gdLst>
                <a:gd name="T0" fmla="*/ 60 w 112"/>
                <a:gd name="T1" fmla="*/ 748 h 158"/>
                <a:gd name="T2" fmla="*/ 90 w 112"/>
                <a:gd name="T3" fmla="*/ 837 h 158"/>
                <a:gd name="T4" fmla="*/ 133 w 112"/>
                <a:gd name="T5" fmla="*/ 970 h 158"/>
                <a:gd name="T6" fmla="*/ 220 w 112"/>
                <a:gd name="T7" fmla="*/ 1056 h 158"/>
                <a:gd name="T8" fmla="*/ 339 w 112"/>
                <a:gd name="T9" fmla="*/ 1100 h 158"/>
                <a:gd name="T10" fmla="*/ 413 w 112"/>
                <a:gd name="T11" fmla="*/ 1100 h 158"/>
                <a:gd name="T12" fmla="*/ 546 w 112"/>
                <a:gd name="T13" fmla="*/ 1056 h 158"/>
                <a:gd name="T14" fmla="*/ 589 w 112"/>
                <a:gd name="T15" fmla="*/ 910 h 158"/>
                <a:gd name="T16" fmla="*/ 575 w 112"/>
                <a:gd name="T17" fmla="*/ 851 h 158"/>
                <a:gd name="T18" fmla="*/ 456 w 112"/>
                <a:gd name="T19" fmla="*/ 748 h 158"/>
                <a:gd name="T20" fmla="*/ 323 w 112"/>
                <a:gd name="T21" fmla="*/ 691 h 158"/>
                <a:gd name="T22" fmla="*/ 117 w 112"/>
                <a:gd name="T23" fmla="*/ 542 h 158"/>
                <a:gd name="T24" fmla="*/ 43 w 112"/>
                <a:gd name="T25" fmla="*/ 442 h 158"/>
                <a:gd name="T26" fmla="*/ 0 w 112"/>
                <a:gd name="T27" fmla="*/ 309 h 158"/>
                <a:gd name="T28" fmla="*/ 14 w 112"/>
                <a:gd name="T29" fmla="*/ 236 h 158"/>
                <a:gd name="T30" fmla="*/ 73 w 112"/>
                <a:gd name="T31" fmla="*/ 116 h 158"/>
                <a:gd name="T32" fmla="*/ 193 w 112"/>
                <a:gd name="T33" fmla="*/ 43 h 158"/>
                <a:gd name="T34" fmla="*/ 309 w 112"/>
                <a:gd name="T35" fmla="*/ 0 h 158"/>
                <a:gd name="T36" fmla="*/ 369 w 112"/>
                <a:gd name="T37" fmla="*/ 0 h 158"/>
                <a:gd name="T38" fmla="*/ 589 w 112"/>
                <a:gd name="T39" fmla="*/ 30 h 158"/>
                <a:gd name="T40" fmla="*/ 752 w 112"/>
                <a:gd name="T41" fmla="*/ 103 h 158"/>
                <a:gd name="T42" fmla="*/ 708 w 112"/>
                <a:gd name="T43" fmla="*/ 382 h 158"/>
                <a:gd name="T44" fmla="*/ 692 w 112"/>
                <a:gd name="T45" fmla="*/ 279 h 158"/>
                <a:gd name="T46" fmla="*/ 619 w 112"/>
                <a:gd name="T47" fmla="*/ 146 h 158"/>
                <a:gd name="T48" fmla="*/ 529 w 112"/>
                <a:gd name="T49" fmla="*/ 73 h 158"/>
                <a:gd name="T50" fmla="*/ 426 w 112"/>
                <a:gd name="T51" fmla="*/ 60 h 158"/>
                <a:gd name="T52" fmla="*/ 383 w 112"/>
                <a:gd name="T53" fmla="*/ 60 h 158"/>
                <a:gd name="T54" fmla="*/ 309 w 112"/>
                <a:gd name="T55" fmla="*/ 73 h 158"/>
                <a:gd name="T56" fmla="*/ 236 w 112"/>
                <a:gd name="T57" fmla="*/ 163 h 158"/>
                <a:gd name="T58" fmla="*/ 206 w 112"/>
                <a:gd name="T59" fmla="*/ 249 h 158"/>
                <a:gd name="T60" fmla="*/ 250 w 112"/>
                <a:gd name="T61" fmla="*/ 309 h 158"/>
                <a:gd name="T62" fmla="*/ 516 w 112"/>
                <a:gd name="T63" fmla="*/ 469 h 158"/>
                <a:gd name="T64" fmla="*/ 605 w 112"/>
                <a:gd name="T65" fmla="*/ 515 h 158"/>
                <a:gd name="T66" fmla="*/ 752 w 112"/>
                <a:gd name="T67" fmla="*/ 645 h 158"/>
                <a:gd name="T68" fmla="*/ 825 w 112"/>
                <a:gd name="T69" fmla="*/ 764 h 158"/>
                <a:gd name="T70" fmla="*/ 825 w 112"/>
                <a:gd name="T71" fmla="*/ 851 h 158"/>
                <a:gd name="T72" fmla="*/ 782 w 112"/>
                <a:gd name="T73" fmla="*/ 997 h 158"/>
                <a:gd name="T74" fmla="*/ 662 w 112"/>
                <a:gd name="T75" fmla="*/ 1100 h 158"/>
                <a:gd name="T76" fmla="*/ 529 w 112"/>
                <a:gd name="T77" fmla="*/ 1146 h 158"/>
                <a:gd name="T78" fmla="*/ 399 w 112"/>
                <a:gd name="T79" fmla="*/ 1159 h 158"/>
                <a:gd name="T80" fmla="*/ 193 w 112"/>
                <a:gd name="T81" fmla="*/ 1130 h 158"/>
                <a:gd name="T82" fmla="*/ 0 w 112"/>
                <a:gd name="T83" fmla="*/ 1056 h 1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2"/>
                <a:gd name="T127" fmla="*/ 0 h 158"/>
                <a:gd name="T128" fmla="*/ 112 w 112"/>
                <a:gd name="T129" fmla="*/ 158 h 1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2" h="158">
                  <a:moveTo>
                    <a:pt x="0" y="102"/>
                  </a:moveTo>
                  <a:lnTo>
                    <a:pt x="8" y="102"/>
                  </a:lnTo>
                  <a:lnTo>
                    <a:pt x="12" y="114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8" y="148"/>
                  </a:lnTo>
                  <a:lnTo>
                    <a:pt x="46" y="150"/>
                  </a:lnTo>
                  <a:lnTo>
                    <a:pt x="56" y="150"/>
                  </a:lnTo>
                  <a:lnTo>
                    <a:pt x="66" y="148"/>
                  </a:lnTo>
                  <a:lnTo>
                    <a:pt x="74" y="144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78" y="116"/>
                  </a:lnTo>
                  <a:lnTo>
                    <a:pt x="74" y="110"/>
                  </a:lnTo>
                  <a:lnTo>
                    <a:pt x="62" y="102"/>
                  </a:lnTo>
                  <a:lnTo>
                    <a:pt x="44" y="94"/>
                  </a:lnTo>
                  <a:lnTo>
                    <a:pt x="30" y="86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2" y="14"/>
                  </a:lnTo>
                  <a:lnTo>
                    <a:pt x="104" y="52"/>
                  </a:lnTo>
                  <a:lnTo>
                    <a:pt x="96" y="52"/>
                  </a:lnTo>
                  <a:lnTo>
                    <a:pt x="94" y="38"/>
                  </a:lnTo>
                  <a:lnTo>
                    <a:pt x="90" y="26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10"/>
                  </a:lnTo>
                  <a:lnTo>
                    <a:pt x="66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42" y="50"/>
                  </a:lnTo>
                  <a:lnTo>
                    <a:pt x="70" y="64"/>
                  </a:lnTo>
                  <a:lnTo>
                    <a:pt x="82" y="70"/>
                  </a:lnTo>
                  <a:lnTo>
                    <a:pt x="96" y="80"/>
                  </a:lnTo>
                  <a:lnTo>
                    <a:pt x="102" y="88"/>
                  </a:lnTo>
                  <a:lnTo>
                    <a:pt x="108" y="96"/>
                  </a:lnTo>
                  <a:lnTo>
                    <a:pt x="112" y="104"/>
                  </a:lnTo>
                  <a:lnTo>
                    <a:pt x="112" y="116"/>
                  </a:lnTo>
                  <a:lnTo>
                    <a:pt x="110" y="126"/>
                  </a:lnTo>
                  <a:lnTo>
                    <a:pt x="106" y="136"/>
                  </a:lnTo>
                  <a:lnTo>
                    <a:pt x="100" y="144"/>
                  </a:lnTo>
                  <a:lnTo>
                    <a:pt x="90" y="150"/>
                  </a:lnTo>
                  <a:lnTo>
                    <a:pt x="82" y="154"/>
                  </a:lnTo>
                  <a:lnTo>
                    <a:pt x="72" y="156"/>
                  </a:lnTo>
                  <a:lnTo>
                    <a:pt x="54" y="158"/>
                  </a:lnTo>
                  <a:lnTo>
                    <a:pt x="40" y="158"/>
                  </a:lnTo>
                  <a:lnTo>
                    <a:pt x="26" y="154"/>
                  </a:lnTo>
                  <a:lnTo>
                    <a:pt x="12" y="150"/>
                  </a:lnTo>
                  <a:lnTo>
                    <a:pt x="0" y="144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3"/>
            <p:cNvSpPr>
              <a:spLocks/>
            </p:cNvSpPr>
            <p:nvPr/>
          </p:nvSpPr>
          <p:spPr bwMode="auto">
            <a:xfrm>
              <a:off x="7077" y="4741"/>
              <a:ext cx="291" cy="417"/>
            </a:xfrm>
            <a:custGeom>
              <a:avLst/>
              <a:gdLst>
                <a:gd name="T0" fmla="*/ 393 w 108"/>
                <a:gd name="T1" fmla="*/ 236 h 154"/>
                <a:gd name="T2" fmla="*/ 393 w 108"/>
                <a:gd name="T3" fmla="*/ 236 h 154"/>
                <a:gd name="T4" fmla="*/ 437 w 108"/>
                <a:gd name="T5" fmla="*/ 133 h 154"/>
                <a:gd name="T6" fmla="*/ 493 w 108"/>
                <a:gd name="T7" fmla="*/ 60 h 154"/>
                <a:gd name="T8" fmla="*/ 566 w 108"/>
                <a:gd name="T9" fmla="*/ 14 h 154"/>
                <a:gd name="T10" fmla="*/ 639 w 108"/>
                <a:gd name="T11" fmla="*/ 0 h 154"/>
                <a:gd name="T12" fmla="*/ 639 w 108"/>
                <a:gd name="T13" fmla="*/ 0 h 154"/>
                <a:gd name="T14" fmla="*/ 698 w 108"/>
                <a:gd name="T15" fmla="*/ 14 h 154"/>
                <a:gd name="T16" fmla="*/ 754 w 108"/>
                <a:gd name="T17" fmla="*/ 43 h 154"/>
                <a:gd name="T18" fmla="*/ 784 w 108"/>
                <a:gd name="T19" fmla="*/ 103 h 154"/>
                <a:gd name="T20" fmla="*/ 784 w 108"/>
                <a:gd name="T21" fmla="*/ 162 h 154"/>
                <a:gd name="T22" fmla="*/ 784 w 108"/>
                <a:gd name="T23" fmla="*/ 162 h 154"/>
                <a:gd name="T24" fmla="*/ 754 w 108"/>
                <a:gd name="T25" fmla="*/ 219 h 154"/>
                <a:gd name="T26" fmla="*/ 698 w 108"/>
                <a:gd name="T27" fmla="*/ 263 h 154"/>
                <a:gd name="T28" fmla="*/ 668 w 108"/>
                <a:gd name="T29" fmla="*/ 279 h 154"/>
                <a:gd name="T30" fmla="*/ 639 w 108"/>
                <a:gd name="T31" fmla="*/ 279 h 154"/>
                <a:gd name="T32" fmla="*/ 609 w 108"/>
                <a:gd name="T33" fmla="*/ 263 h 154"/>
                <a:gd name="T34" fmla="*/ 595 w 108"/>
                <a:gd name="T35" fmla="*/ 249 h 154"/>
                <a:gd name="T36" fmla="*/ 595 w 108"/>
                <a:gd name="T37" fmla="*/ 249 h 154"/>
                <a:gd name="T38" fmla="*/ 536 w 108"/>
                <a:gd name="T39" fmla="*/ 206 h 154"/>
                <a:gd name="T40" fmla="*/ 493 w 108"/>
                <a:gd name="T41" fmla="*/ 190 h 154"/>
                <a:gd name="T42" fmla="*/ 463 w 108"/>
                <a:gd name="T43" fmla="*/ 206 h 154"/>
                <a:gd name="T44" fmla="*/ 437 w 108"/>
                <a:gd name="T45" fmla="*/ 219 h 154"/>
                <a:gd name="T46" fmla="*/ 407 w 108"/>
                <a:gd name="T47" fmla="*/ 263 h 154"/>
                <a:gd name="T48" fmla="*/ 393 w 108"/>
                <a:gd name="T49" fmla="*/ 292 h 154"/>
                <a:gd name="T50" fmla="*/ 393 w 108"/>
                <a:gd name="T51" fmla="*/ 382 h 154"/>
                <a:gd name="T52" fmla="*/ 393 w 108"/>
                <a:gd name="T53" fmla="*/ 940 h 154"/>
                <a:gd name="T54" fmla="*/ 393 w 108"/>
                <a:gd name="T55" fmla="*/ 940 h 154"/>
                <a:gd name="T56" fmla="*/ 393 w 108"/>
                <a:gd name="T57" fmla="*/ 1026 h 154"/>
                <a:gd name="T58" fmla="*/ 420 w 108"/>
                <a:gd name="T59" fmla="*/ 1070 h 154"/>
                <a:gd name="T60" fmla="*/ 463 w 108"/>
                <a:gd name="T61" fmla="*/ 1099 h 154"/>
                <a:gd name="T62" fmla="*/ 536 w 108"/>
                <a:gd name="T63" fmla="*/ 1099 h 154"/>
                <a:gd name="T64" fmla="*/ 536 w 108"/>
                <a:gd name="T65" fmla="*/ 1129 h 154"/>
                <a:gd name="T66" fmla="*/ 0 w 108"/>
                <a:gd name="T67" fmla="*/ 1129 h 154"/>
                <a:gd name="T68" fmla="*/ 0 w 108"/>
                <a:gd name="T69" fmla="*/ 1099 h 154"/>
                <a:gd name="T70" fmla="*/ 0 w 108"/>
                <a:gd name="T71" fmla="*/ 1099 h 154"/>
                <a:gd name="T72" fmla="*/ 73 w 108"/>
                <a:gd name="T73" fmla="*/ 1099 h 154"/>
                <a:gd name="T74" fmla="*/ 132 w 108"/>
                <a:gd name="T75" fmla="*/ 1070 h 154"/>
                <a:gd name="T76" fmla="*/ 159 w 108"/>
                <a:gd name="T77" fmla="*/ 1026 h 154"/>
                <a:gd name="T78" fmla="*/ 175 w 108"/>
                <a:gd name="T79" fmla="*/ 940 h 154"/>
                <a:gd name="T80" fmla="*/ 175 w 108"/>
                <a:gd name="T81" fmla="*/ 338 h 154"/>
                <a:gd name="T82" fmla="*/ 175 w 108"/>
                <a:gd name="T83" fmla="*/ 338 h 154"/>
                <a:gd name="T84" fmla="*/ 159 w 108"/>
                <a:gd name="T85" fmla="*/ 263 h 154"/>
                <a:gd name="T86" fmla="*/ 146 w 108"/>
                <a:gd name="T87" fmla="*/ 219 h 154"/>
                <a:gd name="T88" fmla="*/ 102 w 108"/>
                <a:gd name="T89" fmla="*/ 190 h 154"/>
                <a:gd name="T90" fmla="*/ 30 w 108"/>
                <a:gd name="T91" fmla="*/ 176 h 154"/>
                <a:gd name="T92" fmla="*/ 30 w 108"/>
                <a:gd name="T93" fmla="*/ 176 h 154"/>
                <a:gd name="T94" fmla="*/ 218 w 108"/>
                <a:gd name="T95" fmla="*/ 87 h 154"/>
                <a:gd name="T96" fmla="*/ 393 w 108"/>
                <a:gd name="T97" fmla="*/ 0 h 154"/>
                <a:gd name="T98" fmla="*/ 393 w 108"/>
                <a:gd name="T99" fmla="*/ 236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54"/>
                <a:gd name="T152" fmla="*/ 108 w 10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54">
                  <a:moveTo>
                    <a:pt x="54" y="32"/>
                  </a:moveTo>
                  <a:lnTo>
                    <a:pt x="54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4" y="6"/>
                  </a:lnTo>
                  <a:lnTo>
                    <a:pt x="108" y="14"/>
                  </a:lnTo>
                  <a:lnTo>
                    <a:pt x="108" y="22"/>
                  </a:lnTo>
                  <a:lnTo>
                    <a:pt x="104" y="30"/>
                  </a:lnTo>
                  <a:lnTo>
                    <a:pt x="96" y="36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6"/>
                  </a:lnTo>
                  <a:lnTo>
                    <a:pt x="82" y="34"/>
                  </a:lnTo>
                  <a:lnTo>
                    <a:pt x="74" y="28"/>
                  </a:lnTo>
                  <a:lnTo>
                    <a:pt x="68" y="26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4" y="52"/>
                  </a:lnTo>
                  <a:lnTo>
                    <a:pt x="54" y="128"/>
                  </a:lnTo>
                  <a:lnTo>
                    <a:pt x="54" y="140"/>
                  </a:lnTo>
                  <a:lnTo>
                    <a:pt x="58" y="146"/>
                  </a:lnTo>
                  <a:lnTo>
                    <a:pt x="64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6"/>
                  </a:lnTo>
                  <a:lnTo>
                    <a:pt x="22" y="140"/>
                  </a:lnTo>
                  <a:lnTo>
                    <a:pt x="24" y="128"/>
                  </a:lnTo>
                  <a:lnTo>
                    <a:pt x="24" y="46"/>
                  </a:lnTo>
                  <a:lnTo>
                    <a:pt x="22" y="36"/>
                  </a:lnTo>
                  <a:lnTo>
                    <a:pt x="20" y="30"/>
                  </a:lnTo>
                  <a:lnTo>
                    <a:pt x="14" y="26"/>
                  </a:lnTo>
                  <a:lnTo>
                    <a:pt x="4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5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4"/>
            <p:cNvSpPr>
              <a:spLocks noEditPoints="1"/>
            </p:cNvSpPr>
            <p:nvPr/>
          </p:nvSpPr>
          <p:spPr bwMode="auto">
            <a:xfrm>
              <a:off x="6703" y="4747"/>
              <a:ext cx="373" cy="416"/>
            </a:xfrm>
            <a:custGeom>
              <a:avLst/>
              <a:gdLst>
                <a:gd name="T0" fmla="*/ 643 w 138"/>
                <a:gd name="T1" fmla="*/ 964 h 154"/>
                <a:gd name="T2" fmla="*/ 554 w 138"/>
                <a:gd name="T3" fmla="*/ 964 h 154"/>
                <a:gd name="T4" fmla="*/ 481 w 138"/>
                <a:gd name="T5" fmla="*/ 935 h 154"/>
                <a:gd name="T6" fmla="*/ 351 w 138"/>
                <a:gd name="T7" fmla="*/ 862 h 154"/>
                <a:gd name="T8" fmla="*/ 262 w 138"/>
                <a:gd name="T9" fmla="*/ 729 h 154"/>
                <a:gd name="T10" fmla="*/ 219 w 138"/>
                <a:gd name="T11" fmla="*/ 570 h 154"/>
                <a:gd name="T12" fmla="*/ 219 w 138"/>
                <a:gd name="T13" fmla="*/ 408 h 154"/>
                <a:gd name="T14" fmla="*/ 1008 w 138"/>
                <a:gd name="T15" fmla="*/ 408 h 154"/>
                <a:gd name="T16" fmla="*/ 995 w 138"/>
                <a:gd name="T17" fmla="*/ 292 h 154"/>
                <a:gd name="T18" fmla="*/ 905 w 138"/>
                <a:gd name="T19" fmla="*/ 146 h 154"/>
                <a:gd name="T20" fmla="*/ 803 w 138"/>
                <a:gd name="T21" fmla="*/ 43 h 154"/>
                <a:gd name="T22" fmla="*/ 657 w 138"/>
                <a:gd name="T23" fmla="*/ 0 h 154"/>
                <a:gd name="T24" fmla="*/ 570 w 138"/>
                <a:gd name="T25" fmla="*/ 0 h 154"/>
                <a:gd name="T26" fmla="*/ 481 w 138"/>
                <a:gd name="T27" fmla="*/ 0 h 154"/>
                <a:gd name="T28" fmla="*/ 278 w 138"/>
                <a:gd name="T29" fmla="*/ 59 h 154"/>
                <a:gd name="T30" fmla="*/ 116 w 138"/>
                <a:gd name="T31" fmla="*/ 189 h 154"/>
                <a:gd name="T32" fmla="*/ 30 w 138"/>
                <a:gd name="T33" fmla="*/ 378 h 154"/>
                <a:gd name="T34" fmla="*/ 0 w 138"/>
                <a:gd name="T35" fmla="*/ 613 h 154"/>
                <a:gd name="T36" fmla="*/ 14 w 138"/>
                <a:gd name="T37" fmla="*/ 729 h 154"/>
                <a:gd name="T38" fmla="*/ 103 w 138"/>
                <a:gd name="T39" fmla="*/ 905 h 154"/>
                <a:gd name="T40" fmla="*/ 219 w 138"/>
                <a:gd name="T41" fmla="*/ 1037 h 154"/>
                <a:gd name="T42" fmla="*/ 395 w 138"/>
                <a:gd name="T43" fmla="*/ 1110 h 154"/>
                <a:gd name="T44" fmla="*/ 481 w 138"/>
                <a:gd name="T45" fmla="*/ 1124 h 154"/>
                <a:gd name="T46" fmla="*/ 527 w 138"/>
                <a:gd name="T47" fmla="*/ 1124 h 154"/>
                <a:gd name="T48" fmla="*/ 700 w 138"/>
                <a:gd name="T49" fmla="*/ 1094 h 154"/>
                <a:gd name="T50" fmla="*/ 849 w 138"/>
                <a:gd name="T51" fmla="*/ 991 h 154"/>
                <a:gd name="T52" fmla="*/ 949 w 138"/>
                <a:gd name="T53" fmla="*/ 875 h 154"/>
                <a:gd name="T54" fmla="*/ 1008 w 138"/>
                <a:gd name="T55" fmla="*/ 773 h 154"/>
                <a:gd name="T56" fmla="*/ 965 w 138"/>
                <a:gd name="T57" fmla="*/ 746 h 154"/>
                <a:gd name="T58" fmla="*/ 832 w 138"/>
                <a:gd name="T59" fmla="*/ 905 h 154"/>
                <a:gd name="T60" fmla="*/ 643 w 138"/>
                <a:gd name="T61" fmla="*/ 964 h 154"/>
                <a:gd name="T62" fmla="*/ 481 w 138"/>
                <a:gd name="T63" fmla="*/ 59 h 154"/>
                <a:gd name="T64" fmla="*/ 541 w 138"/>
                <a:gd name="T65" fmla="*/ 59 h 154"/>
                <a:gd name="T66" fmla="*/ 570 w 138"/>
                <a:gd name="T67" fmla="*/ 59 h 154"/>
                <a:gd name="T68" fmla="*/ 643 w 138"/>
                <a:gd name="T69" fmla="*/ 103 h 154"/>
                <a:gd name="T70" fmla="*/ 700 w 138"/>
                <a:gd name="T71" fmla="*/ 232 h 154"/>
                <a:gd name="T72" fmla="*/ 481 w 138"/>
                <a:gd name="T73" fmla="*/ 351 h 154"/>
                <a:gd name="T74" fmla="*/ 232 w 138"/>
                <a:gd name="T75" fmla="*/ 351 h 154"/>
                <a:gd name="T76" fmla="*/ 262 w 138"/>
                <a:gd name="T77" fmla="*/ 205 h 154"/>
                <a:gd name="T78" fmla="*/ 322 w 138"/>
                <a:gd name="T79" fmla="*/ 132 h 154"/>
                <a:gd name="T80" fmla="*/ 408 w 138"/>
                <a:gd name="T81" fmla="*/ 73 h 154"/>
                <a:gd name="T82" fmla="*/ 481 w 138"/>
                <a:gd name="T83" fmla="*/ 59 h 1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154"/>
                <a:gd name="T128" fmla="*/ 138 w 138"/>
                <a:gd name="T129" fmla="*/ 154 h 1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154">
                  <a:moveTo>
                    <a:pt x="88" y="132"/>
                  </a:moveTo>
                  <a:lnTo>
                    <a:pt x="88" y="132"/>
                  </a:lnTo>
                  <a:lnTo>
                    <a:pt x="82" y="132"/>
                  </a:lnTo>
                  <a:lnTo>
                    <a:pt x="76" y="132"/>
                  </a:lnTo>
                  <a:lnTo>
                    <a:pt x="66" y="128"/>
                  </a:lnTo>
                  <a:lnTo>
                    <a:pt x="56" y="124"/>
                  </a:lnTo>
                  <a:lnTo>
                    <a:pt x="48" y="118"/>
                  </a:lnTo>
                  <a:lnTo>
                    <a:pt x="42" y="110"/>
                  </a:lnTo>
                  <a:lnTo>
                    <a:pt x="36" y="100"/>
                  </a:lnTo>
                  <a:lnTo>
                    <a:pt x="32" y="90"/>
                  </a:lnTo>
                  <a:lnTo>
                    <a:pt x="30" y="78"/>
                  </a:lnTo>
                  <a:lnTo>
                    <a:pt x="28" y="68"/>
                  </a:lnTo>
                  <a:lnTo>
                    <a:pt x="30" y="56"/>
                  </a:lnTo>
                  <a:lnTo>
                    <a:pt x="66" y="56"/>
                  </a:lnTo>
                  <a:lnTo>
                    <a:pt x="138" y="56"/>
                  </a:lnTo>
                  <a:lnTo>
                    <a:pt x="136" y="40"/>
                  </a:lnTo>
                  <a:lnTo>
                    <a:pt x="130" y="30"/>
                  </a:lnTo>
                  <a:lnTo>
                    <a:pt x="124" y="20"/>
                  </a:lnTo>
                  <a:lnTo>
                    <a:pt x="118" y="12"/>
                  </a:lnTo>
                  <a:lnTo>
                    <a:pt x="110" y="6"/>
                  </a:lnTo>
                  <a:lnTo>
                    <a:pt x="100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38" y="8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10" y="38"/>
                  </a:lnTo>
                  <a:lnTo>
                    <a:pt x="4" y="52"/>
                  </a:lnTo>
                  <a:lnTo>
                    <a:pt x="0" y="68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4"/>
                  </a:lnTo>
                  <a:lnTo>
                    <a:pt x="14" y="124"/>
                  </a:lnTo>
                  <a:lnTo>
                    <a:pt x="22" y="134"/>
                  </a:lnTo>
                  <a:lnTo>
                    <a:pt x="30" y="142"/>
                  </a:lnTo>
                  <a:lnTo>
                    <a:pt x="42" y="148"/>
                  </a:lnTo>
                  <a:lnTo>
                    <a:pt x="54" y="152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84" y="154"/>
                  </a:lnTo>
                  <a:lnTo>
                    <a:pt x="96" y="150"/>
                  </a:lnTo>
                  <a:lnTo>
                    <a:pt x="108" y="144"/>
                  </a:lnTo>
                  <a:lnTo>
                    <a:pt x="116" y="136"/>
                  </a:lnTo>
                  <a:lnTo>
                    <a:pt x="124" y="128"/>
                  </a:lnTo>
                  <a:lnTo>
                    <a:pt x="130" y="120"/>
                  </a:lnTo>
                  <a:lnTo>
                    <a:pt x="136" y="112"/>
                  </a:lnTo>
                  <a:lnTo>
                    <a:pt x="138" y="106"/>
                  </a:lnTo>
                  <a:lnTo>
                    <a:pt x="132" y="102"/>
                  </a:lnTo>
                  <a:lnTo>
                    <a:pt x="124" y="114"/>
                  </a:lnTo>
                  <a:lnTo>
                    <a:pt x="114" y="124"/>
                  </a:lnTo>
                  <a:lnTo>
                    <a:pt x="102" y="128"/>
                  </a:lnTo>
                  <a:lnTo>
                    <a:pt x="88" y="132"/>
                  </a:lnTo>
                  <a:close/>
                  <a:moveTo>
                    <a:pt x="66" y="8"/>
                  </a:moveTo>
                  <a:lnTo>
                    <a:pt x="66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32"/>
                  </a:lnTo>
                  <a:lnTo>
                    <a:pt x="98" y="48"/>
                  </a:lnTo>
                  <a:lnTo>
                    <a:pt x="66" y="48"/>
                  </a:lnTo>
                  <a:lnTo>
                    <a:pt x="32" y="48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50" y="14"/>
                  </a:lnTo>
                  <a:lnTo>
                    <a:pt x="56" y="10"/>
                  </a:lnTo>
                  <a:lnTo>
                    <a:pt x="6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5"/>
            <p:cNvSpPr>
              <a:spLocks/>
            </p:cNvSpPr>
            <p:nvPr/>
          </p:nvSpPr>
          <p:spPr bwMode="auto">
            <a:xfrm>
              <a:off x="6308" y="4752"/>
              <a:ext cx="444" cy="422"/>
            </a:xfrm>
            <a:custGeom>
              <a:avLst/>
              <a:gdLst>
                <a:gd name="T0" fmla="*/ 176 w 164"/>
                <a:gd name="T1" fmla="*/ 189 h 156"/>
                <a:gd name="T2" fmla="*/ 176 w 164"/>
                <a:gd name="T3" fmla="*/ 189 h 156"/>
                <a:gd name="T4" fmla="*/ 162 w 164"/>
                <a:gd name="T5" fmla="*/ 162 h 156"/>
                <a:gd name="T6" fmla="*/ 133 w 164"/>
                <a:gd name="T7" fmla="*/ 116 h 156"/>
                <a:gd name="T8" fmla="*/ 73 w 164"/>
                <a:gd name="T9" fmla="*/ 60 h 156"/>
                <a:gd name="T10" fmla="*/ 43 w 164"/>
                <a:gd name="T11" fmla="*/ 43 h 156"/>
                <a:gd name="T12" fmla="*/ 0 w 164"/>
                <a:gd name="T13" fmla="*/ 30 h 156"/>
                <a:gd name="T14" fmla="*/ 0 w 164"/>
                <a:gd name="T15" fmla="*/ 0 h 156"/>
                <a:gd name="T16" fmla="*/ 528 w 164"/>
                <a:gd name="T17" fmla="*/ 0 h 156"/>
                <a:gd name="T18" fmla="*/ 528 w 164"/>
                <a:gd name="T19" fmla="*/ 30 h 156"/>
                <a:gd name="T20" fmla="*/ 528 w 164"/>
                <a:gd name="T21" fmla="*/ 30 h 156"/>
                <a:gd name="T22" fmla="*/ 455 w 164"/>
                <a:gd name="T23" fmla="*/ 30 h 156"/>
                <a:gd name="T24" fmla="*/ 439 w 164"/>
                <a:gd name="T25" fmla="*/ 43 h 156"/>
                <a:gd name="T26" fmla="*/ 412 w 164"/>
                <a:gd name="T27" fmla="*/ 73 h 156"/>
                <a:gd name="T28" fmla="*/ 412 w 164"/>
                <a:gd name="T29" fmla="*/ 103 h 156"/>
                <a:gd name="T30" fmla="*/ 412 w 164"/>
                <a:gd name="T31" fmla="*/ 133 h 156"/>
                <a:gd name="T32" fmla="*/ 425 w 164"/>
                <a:gd name="T33" fmla="*/ 235 h 156"/>
                <a:gd name="T34" fmla="*/ 674 w 164"/>
                <a:gd name="T35" fmla="*/ 790 h 156"/>
                <a:gd name="T36" fmla="*/ 923 w 164"/>
                <a:gd name="T37" fmla="*/ 219 h 156"/>
                <a:gd name="T38" fmla="*/ 923 w 164"/>
                <a:gd name="T39" fmla="*/ 219 h 156"/>
                <a:gd name="T40" fmla="*/ 939 w 164"/>
                <a:gd name="T41" fmla="*/ 176 h 156"/>
                <a:gd name="T42" fmla="*/ 939 w 164"/>
                <a:gd name="T43" fmla="*/ 133 h 156"/>
                <a:gd name="T44" fmla="*/ 939 w 164"/>
                <a:gd name="T45" fmla="*/ 103 h 156"/>
                <a:gd name="T46" fmla="*/ 923 w 164"/>
                <a:gd name="T47" fmla="*/ 73 h 156"/>
                <a:gd name="T48" fmla="*/ 880 w 164"/>
                <a:gd name="T49" fmla="*/ 43 h 156"/>
                <a:gd name="T50" fmla="*/ 820 w 164"/>
                <a:gd name="T51" fmla="*/ 30 h 156"/>
                <a:gd name="T52" fmla="*/ 820 w 164"/>
                <a:gd name="T53" fmla="*/ 0 h 156"/>
                <a:gd name="T54" fmla="*/ 1202 w 164"/>
                <a:gd name="T55" fmla="*/ 0 h 156"/>
                <a:gd name="T56" fmla="*/ 1202 w 164"/>
                <a:gd name="T57" fmla="*/ 30 h 156"/>
                <a:gd name="T58" fmla="*/ 1202 w 164"/>
                <a:gd name="T59" fmla="*/ 30 h 156"/>
                <a:gd name="T60" fmla="*/ 1142 w 164"/>
                <a:gd name="T61" fmla="*/ 30 h 156"/>
                <a:gd name="T62" fmla="*/ 1099 w 164"/>
                <a:gd name="T63" fmla="*/ 60 h 156"/>
                <a:gd name="T64" fmla="*/ 1056 w 164"/>
                <a:gd name="T65" fmla="*/ 116 h 156"/>
                <a:gd name="T66" fmla="*/ 996 w 164"/>
                <a:gd name="T67" fmla="*/ 219 h 156"/>
                <a:gd name="T68" fmla="*/ 615 w 164"/>
                <a:gd name="T69" fmla="*/ 1142 h 156"/>
                <a:gd name="T70" fmla="*/ 176 w 164"/>
                <a:gd name="T71" fmla="*/ 189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56"/>
                <a:gd name="T110" fmla="*/ 164 w 164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56">
                  <a:moveTo>
                    <a:pt x="24" y="26"/>
                  </a:moveTo>
                  <a:lnTo>
                    <a:pt x="24" y="26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62" y="4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8" y="32"/>
                  </a:lnTo>
                  <a:lnTo>
                    <a:pt x="92" y="108"/>
                  </a:lnTo>
                  <a:lnTo>
                    <a:pt x="126" y="30"/>
                  </a:lnTo>
                  <a:lnTo>
                    <a:pt x="128" y="24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64" y="0"/>
                  </a:lnTo>
                  <a:lnTo>
                    <a:pt x="164" y="4"/>
                  </a:lnTo>
                  <a:lnTo>
                    <a:pt x="156" y="4"/>
                  </a:lnTo>
                  <a:lnTo>
                    <a:pt x="150" y="8"/>
                  </a:lnTo>
                  <a:lnTo>
                    <a:pt x="144" y="16"/>
                  </a:lnTo>
                  <a:lnTo>
                    <a:pt x="136" y="30"/>
                  </a:lnTo>
                  <a:lnTo>
                    <a:pt x="84" y="156"/>
                  </a:lnTo>
                  <a:lnTo>
                    <a:pt x="2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6"/>
            <p:cNvSpPr>
              <a:spLocks/>
            </p:cNvSpPr>
            <p:nvPr/>
          </p:nvSpPr>
          <p:spPr bwMode="auto">
            <a:xfrm>
              <a:off x="5697" y="4747"/>
              <a:ext cx="449" cy="416"/>
            </a:xfrm>
            <a:custGeom>
              <a:avLst/>
              <a:gdLst>
                <a:gd name="T0" fmla="*/ 395 w 166"/>
                <a:gd name="T1" fmla="*/ 262 h 154"/>
                <a:gd name="T2" fmla="*/ 468 w 166"/>
                <a:gd name="T3" fmla="*/ 132 h 154"/>
                <a:gd name="T4" fmla="*/ 571 w 166"/>
                <a:gd name="T5" fmla="*/ 59 h 154"/>
                <a:gd name="T6" fmla="*/ 776 w 166"/>
                <a:gd name="T7" fmla="*/ 14 h 154"/>
                <a:gd name="T8" fmla="*/ 849 w 166"/>
                <a:gd name="T9" fmla="*/ 14 h 154"/>
                <a:gd name="T10" fmla="*/ 966 w 166"/>
                <a:gd name="T11" fmla="*/ 59 h 154"/>
                <a:gd name="T12" fmla="*/ 1052 w 166"/>
                <a:gd name="T13" fmla="*/ 146 h 154"/>
                <a:gd name="T14" fmla="*/ 1082 w 166"/>
                <a:gd name="T15" fmla="*/ 305 h 154"/>
                <a:gd name="T16" fmla="*/ 1098 w 166"/>
                <a:gd name="T17" fmla="*/ 935 h 154"/>
                <a:gd name="T18" fmla="*/ 1098 w 166"/>
                <a:gd name="T19" fmla="*/ 1021 h 154"/>
                <a:gd name="T20" fmla="*/ 1155 w 166"/>
                <a:gd name="T21" fmla="*/ 1094 h 154"/>
                <a:gd name="T22" fmla="*/ 1214 w 166"/>
                <a:gd name="T23" fmla="*/ 1124 h 154"/>
                <a:gd name="T24" fmla="*/ 747 w 166"/>
                <a:gd name="T25" fmla="*/ 1094 h 154"/>
                <a:gd name="T26" fmla="*/ 806 w 166"/>
                <a:gd name="T27" fmla="*/ 1094 h 154"/>
                <a:gd name="T28" fmla="*/ 863 w 166"/>
                <a:gd name="T29" fmla="*/ 1008 h 154"/>
                <a:gd name="T30" fmla="*/ 863 w 166"/>
                <a:gd name="T31" fmla="*/ 394 h 154"/>
                <a:gd name="T32" fmla="*/ 863 w 166"/>
                <a:gd name="T33" fmla="*/ 335 h 154"/>
                <a:gd name="T34" fmla="*/ 820 w 166"/>
                <a:gd name="T35" fmla="*/ 249 h 154"/>
                <a:gd name="T36" fmla="*/ 717 w 166"/>
                <a:gd name="T37" fmla="*/ 176 h 154"/>
                <a:gd name="T38" fmla="*/ 541 w 166"/>
                <a:gd name="T39" fmla="*/ 189 h 154"/>
                <a:gd name="T40" fmla="*/ 438 w 166"/>
                <a:gd name="T41" fmla="*/ 278 h 154"/>
                <a:gd name="T42" fmla="*/ 395 w 166"/>
                <a:gd name="T43" fmla="*/ 378 h 154"/>
                <a:gd name="T44" fmla="*/ 395 w 166"/>
                <a:gd name="T45" fmla="*/ 935 h 154"/>
                <a:gd name="T46" fmla="*/ 408 w 166"/>
                <a:gd name="T47" fmla="*/ 1021 h 154"/>
                <a:gd name="T48" fmla="*/ 511 w 166"/>
                <a:gd name="T49" fmla="*/ 1094 h 154"/>
                <a:gd name="T50" fmla="*/ 584 w 166"/>
                <a:gd name="T51" fmla="*/ 1124 h 154"/>
                <a:gd name="T52" fmla="*/ 0 w 166"/>
                <a:gd name="T53" fmla="*/ 1094 h 154"/>
                <a:gd name="T54" fmla="*/ 73 w 166"/>
                <a:gd name="T55" fmla="*/ 1094 h 154"/>
                <a:gd name="T56" fmla="*/ 162 w 166"/>
                <a:gd name="T57" fmla="*/ 991 h 154"/>
                <a:gd name="T58" fmla="*/ 162 w 166"/>
                <a:gd name="T59" fmla="*/ 378 h 154"/>
                <a:gd name="T60" fmla="*/ 162 w 166"/>
                <a:gd name="T61" fmla="*/ 278 h 154"/>
                <a:gd name="T62" fmla="*/ 87 w 166"/>
                <a:gd name="T63" fmla="*/ 189 h 154"/>
                <a:gd name="T64" fmla="*/ 14 w 166"/>
                <a:gd name="T65" fmla="*/ 176 h 154"/>
                <a:gd name="T66" fmla="*/ 395 w 166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54"/>
                <a:gd name="T104" fmla="*/ 166 w 166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54">
                  <a:moveTo>
                    <a:pt x="54" y="36"/>
                  </a:moveTo>
                  <a:lnTo>
                    <a:pt x="54" y="36"/>
                  </a:lnTo>
                  <a:lnTo>
                    <a:pt x="60" y="26"/>
                  </a:lnTo>
                  <a:lnTo>
                    <a:pt x="64" y="18"/>
                  </a:lnTo>
                  <a:lnTo>
                    <a:pt x="72" y="12"/>
                  </a:lnTo>
                  <a:lnTo>
                    <a:pt x="78" y="8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2" y="8"/>
                  </a:lnTo>
                  <a:lnTo>
                    <a:pt x="138" y="14"/>
                  </a:lnTo>
                  <a:lnTo>
                    <a:pt x="144" y="20"/>
                  </a:lnTo>
                  <a:lnTo>
                    <a:pt x="146" y="30"/>
                  </a:lnTo>
                  <a:lnTo>
                    <a:pt x="148" y="42"/>
                  </a:lnTo>
                  <a:lnTo>
                    <a:pt x="150" y="58"/>
                  </a:lnTo>
                  <a:lnTo>
                    <a:pt x="150" y="128"/>
                  </a:lnTo>
                  <a:lnTo>
                    <a:pt x="150" y="140"/>
                  </a:lnTo>
                  <a:lnTo>
                    <a:pt x="152" y="146"/>
                  </a:lnTo>
                  <a:lnTo>
                    <a:pt x="158" y="150"/>
                  </a:lnTo>
                  <a:lnTo>
                    <a:pt x="164" y="150"/>
                  </a:lnTo>
                  <a:lnTo>
                    <a:pt x="166" y="154"/>
                  </a:lnTo>
                  <a:lnTo>
                    <a:pt x="104" y="154"/>
                  </a:lnTo>
                  <a:lnTo>
                    <a:pt x="102" y="150"/>
                  </a:lnTo>
                  <a:lnTo>
                    <a:pt x="110" y="150"/>
                  </a:lnTo>
                  <a:lnTo>
                    <a:pt x="116" y="144"/>
                  </a:lnTo>
                  <a:lnTo>
                    <a:pt x="118" y="138"/>
                  </a:lnTo>
                  <a:lnTo>
                    <a:pt x="118" y="126"/>
                  </a:lnTo>
                  <a:lnTo>
                    <a:pt x="118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98" y="24"/>
                  </a:lnTo>
                  <a:lnTo>
                    <a:pt x="86" y="24"/>
                  </a:lnTo>
                  <a:lnTo>
                    <a:pt x="74" y="26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56" y="44"/>
                  </a:lnTo>
                  <a:lnTo>
                    <a:pt x="54" y="52"/>
                  </a:lnTo>
                  <a:lnTo>
                    <a:pt x="54" y="60"/>
                  </a:lnTo>
                  <a:lnTo>
                    <a:pt x="54" y="128"/>
                  </a:lnTo>
                  <a:lnTo>
                    <a:pt x="56" y="140"/>
                  </a:lnTo>
                  <a:lnTo>
                    <a:pt x="62" y="146"/>
                  </a:lnTo>
                  <a:lnTo>
                    <a:pt x="70" y="150"/>
                  </a:lnTo>
                  <a:lnTo>
                    <a:pt x="80" y="150"/>
                  </a:lnTo>
                  <a:lnTo>
                    <a:pt x="80" y="154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10" y="150"/>
                  </a:lnTo>
                  <a:lnTo>
                    <a:pt x="18" y="144"/>
                  </a:lnTo>
                  <a:lnTo>
                    <a:pt x="22" y="136"/>
                  </a:lnTo>
                  <a:lnTo>
                    <a:pt x="22" y="12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2" y="24"/>
                  </a:lnTo>
                  <a:lnTo>
                    <a:pt x="28" y="14"/>
                  </a:lnTo>
                  <a:lnTo>
                    <a:pt x="54" y="0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7"/>
            <p:cNvSpPr>
              <a:spLocks/>
            </p:cNvSpPr>
            <p:nvPr/>
          </p:nvSpPr>
          <p:spPr bwMode="auto">
            <a:xfrm>
              <a:off x="5140" y="4557"/>
              <a:ext cx="622" cy="628"/>
            </a:xfrm>
            <a:custGeom>
              <a:avLst/>
              <a:gdLst>
                <a:gd name="T0" fmla="*/ 0 w 230"/>
                <a:gd name="T1" fmla="*/ 0 h 232"/>
                <a:gd name="T2" fmla="*/ 703 w 230"/>
                <a:gd name="T3" fmla="*/ 73 h 232"/>
                <a:gd name="T4" fmla="*/ 614 w 230"/>
                <a:gd name="T5" fmla="*/ 73 h 232"/>
                <a:gd name="T6" fmla="*/ 541 w 230"/>
                <a:gd name="T7" fmla="*/ 103 h 232"/>
                <a:gd name="T8" fmla="*/ 498 w 230"/>
                <a:gd name="T9" fmla="*/ 176 h 232"/>
                <a:gd name="T10" fmla="*/ 481 w 230"/>
                <a:gd name="T11" fmla="*/ 309 h 232"/>
                <a:gd name="T12" fmla="*/ 481 w 230"/>
                <a:gd name="T13" fmla="*/ 1129 h 232"/>
                <a:gd name="T14" fmla="*/ 511 w 230"/>
                <a:gd name="T15" fmla="*/ 1362 h 232"/>
                <a:gd name="T16" fmla="*/ 600 w 230"/>
                <a:gd name="T17" fmla="*/ 1524 h 232"/>
                <a:gd name="T18" fmla="*/ 730 w 230"/>
                <a:gd name="T19" fmla="*/ 1597 h 232"/>
                <a:gd name="T20" fmla="*/ 922 w 230"/>
                <a:gd name="T21" fmla="*/ 1613 h 232"/>
                <a:gd name="T22" fmla="*/ 995 w 230"/>
                <a:gd name="T23" fmla="*/ 1613 h 232"/>
                <a:gd name="T24" fmla="*/ 1141 w 230"/>
                <a:gd name="T25" fmla="*/ 1538 h 232"/>
                <a:gd name="T26" fmla="*/ 1274 w 230"/>
                <a:gd name="T27" fmla="*/ 1408 h 232"/>
                <a:gd name="T28" fmla="*/ 1347 w 230"/>
                <a:gd name="T29" fmla="*/ 1215 h 232"/>
                <a:gd name="T30" fmla="*/ 1360 w 230"/>
                <a:gd name="T31" fmla="*/ 263 h 232"/>
                <a:gd name="T32" fmla="*/ 1360 w 230"/>
                <a:gd name="T33" fmla="*/ 189 h 232"/>
                <a:gd name="T34" fmla="*/ 1301 w 230"/>
                <a:gd name="T35" fmla="*/ 103 h 232"/>
                <a:gd name="T36" fmla="*/ 1185 w 230"/>
                <a:gd name="T37" fmla="*/ 73 h 232"/>
                <a:gd name="T38" fmla="*/ 1125 w 230"/>
                <a:gd name="T39" fmla="*/ 0 h 232"/>
                <a:gd name="T40" fmla="*/ 1682 w 230"/>
                <a:gd name="T41" fmla="*/ 73 h 232"/>
                <a:gd name="T42" fmla="*/ 1623 w 230"/>
                <a:gd name="T43" fmla="*/ 73 h 232"/>
                <a:gd name="T44" fmla="*/ 1506 w 230"/>
                <a:gd name="T45" fmla="*/ 103 h 232"/>
                <a:gd name="T46" fmla="*/ 1463 w 230"/>
                <a:gd name="T47" fmla="*/ 189 h 232"/>
                <a:gd name="T48" fmla="*/ 1447 w 230"/>
                <a:gd name="T49" fmla="*/ 1142 h 232"/>
                <a:gd name="T50" fmla="*/ 1433 w 230"/>
                <a:gd name="T51" fmla="*/ 1275 h 232"/>
                <a:gd name="T52" fmla="*/ 1331 w 230"/>
                <a:gd name="T53" fmla="*/ 1494 h 232"/>
                <a:gd name="T54" fmla="*/ 1155 w 230"/>
                <a:gd name="T55" fmla="*/ 1627 h 232"/>
                <a:gd name="T56" fmla="*/ 965 w 230"/>
                <a:gd name="T57" fmla="*/ 1700 h 232"/>
                <a:gd name="T58" fmla="*/ 879 w 230"/>
                <a:gd name="T59" fmla="*/ 1700 h 232"/>
                <a:gd name="T60" fmla="*/ 644 w 230"/>
                <a:gd name="T61" fmla="*/ 1686 h 232"/>
                <a:gd name="T62" fmla="*/ 438 w 230"/>
                <a:gd name="T63" fmla="*/ 1613 h 232"/>
                <a:gd name="T64" fmla="*/ 308 w 230"/>
                <a:gd name="T65" fmla="*/ 1494 h 232"/>
                <a:gd name="T66" fmla="*/ 249 w 230"/>
                <a:gd name="T67" fmla="*/ 1378 h 232"/>
                <a:gd name="T68" fmla="*/ 219 w 230"/>
                <a:gd name="T69" fmla="*/ 1232 h 232"/>
                <a:gd name="T70" fmla="*/ 219 w 230"/>
                <a:gd name="T71" fmla="*/ 279 h 232"/>
                <a:gd name="T72" fmla="*/ 206 w 230"/>
                <a:gd name="T73" fmla="*/ 176 h 232"/>
                <a:gd name="T74" fmla="*/ 176 w 230"/>
                <a:gd name="T75" fmla="*/ 103 h 232"/>
                <a:gd name="T76" fmla="*/ 103 w 230"/>
                <a:gd name="T77" fmla="*/ 73 h 232"/>
                <a:gd name="T78" fmla="*/ 0 w 230"/>
                <a:gd name="T79" fmla="*/ 73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0"/>
                <a:gd name="T121" fmla="*/ 0 h 232"/>
                <a:gd name="T122" fmla="*/ 230 w 230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0" h="232">
                  <a:moveTo>
                    <a:pt x="0" y="1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78" y="12"/>
                  </a:lnTo>
                  <a:lnTo>
                    <a:pt x="74" y="14"/>
                  </a:lnTo>
                  <a:lnTo>
                    <a:pt x="70" y="18"/>
                  </a:lnTo>
                  <a:lnTo>
                    <a:pt x="68" y="24"/>
                  </a:lnTo>
                  <a:lnTo>
                    <a:pt x="66" y="32"/>
                  </a:lnTo>
                  <a:lnTo>
                    <a:pt x="66" y="42"/>
                  </a:lnTo>
                  <a:lnTo>
                    <a:pt x="66" y="154"/>
                  </a:lnTo>
                  <a:lnTo>
                    <a:pt x="66" y="172"/>
                  </a:lnTo>
                  <a:lnTo>
                    <a:pt x="70" y="186"/>
                  </a:lnTo>
                  <a:lnTo>
                    <a:pt x="74" y="198"/>
                  </a:lnTo>
                  <a:lnTo>
                    <a:pt x="82" y="208"/>
                  </a:lnTo>
                  <a:lnTo>
                    <a:pt x="90" y="214"/>
                  </a:lnTo>
                  <a:lnTo>
                    <a:pt x="100" y="218"/>
                  </a:lnTo>
                  <a:lnTo>
                    <a:pt x="112" y="220"/>
                  </a:lnTo>
                  <a:lnTo>
                    <a:pt x="126" y="220"/>
                  </a:lnTo>
                  <a:lnTo>
                    <a:pt x="136" y="220"/>
                  </a:lnTo>
                  <a:lnTo>
                    <a:pt x="146" y="216"/>
                  </a:lnTo>
                  <a:lnTo>
                    <a:pt x="156" y="210"/>
                  </a:lnTo>
                  <a:lnTo>
                    <a:pt x="166" y="202"/>
                  </a:lnTo>
                  <a:lnTo>
                    <a:pt x="174" y="192"/>
                  </a:lnTo>
                  <a:lnTo>
                    <a:pt x="180" y="180"/>
                  </a:lnTo>
                  <a:lnTo>
                    <a:pt x="184" y="166"/>
                  </a:lnTo>
                  <a:lnTo>
                    <a:pt x="186" y="154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20"/>
                  </a:lnTo>
                  <a:lnTo>
                    <a:pt x="178" y="14"/>
                  </a:lnTo>
                  <a:lnTo>
                    <a:pt x="174" y="12"/>
                  </a:lnTo>
                  <a:lnTo>
                    <a:pt x="162" y="10"/>
                  </a:lnTo>
                  <a:lnTo>
                    <a:pt x="154" y="10"/>
                  </a:lnTo>
                  <a:lnTo>
                    <a:pt x="154" y="0"/>
                  </a:lnTo>
                  <a:lnTo>
                    <a:pt x="230" y="0"/>
                  </a:lnTo>
                  <a:lnTo>
                    <a:pt x="230" y="10"/>
                  </a:lnTo>
                  <a:lnTo>
                    <a:pt x="222" y="10"/>
                  </a:lnTo>
                  <a:lnTo>
                    <a:pt x="210" y="12"/>
                  </a:lnTo>
                  <a:lnTo>
                    <a:pt x="206" y="14"/>
                  </a:lnTo>
                  <a:lnTo>
                    <a:pt x="202" y="20"/>
                  </a:lnTo>
                  <a:lnTo>
                    <a:pt x="200" y="26"/>
                  </a:lnTo>
                  <a:lnTo>
                    <a:pt x="198" y="36"/>
                  </a:lnTo>
                  <a:lnTo>
                    <a:pt x="198" y="156"/>
                  </a:lnTo>
                  <a:lnTo>
                    <a:pt x="196" y="174"/>
                  </a:lnTo>
                  <a:lnTo>
                    <a:pt x="190" y="190"/>
                  </a:lnTo>
                  <a:lnTo>
                    <a:pt x="182" y="204"/>
                  </a:lnTo>
                  <a:lnTo>
                    <a:pt x="170" y="214"/>
                  </a:lnTo>
                  <a:lnTo>
                    <a:pt x="158" y="222"/>
                  </a:lnTo>
                  <a:lnTo>
                    <a:pt x="144" y="228"/>
                  </a:lnTo>
                  <a:lnTo>
                    <a:pt x="132" y="232"/>
                  </a:lnTo>
                  <a:lnTo>
                    <a:pt x="120" y="232"/>
                  </a:lnTo>
                  <a:lnTo>
                    <a:pt x="104" y="232"/>
                  </a:lnTo>
                  <a:lnTo>
                    <a:pt x="88" y="230"/>
                  </a:lnTo>
                  <a:lnTo>
                    <a:pt x="74" y="226"/>
                  </a:lnTo>
                  <a:lnTo>
                    <a:pt x="60" y="220"/>
                  </a:lnTo>
                  <a:lnTo>
                    <a:pt x="48" y="210"/>
                  </a:lnTo>
                  <a:lnTo>
                    <a:pt x="42" y="204"/>
                  </a:lnTo>
                  <a:lnTo>
                    <a:pt x="38" y="196"/>
                  </a:lnTo>
                  <a:lnTo>
                    <a:pt x="34" y="188"/>
                  </a:lnTo>
                  <a:lnTo>
                    <a:pt x="32" y="178"/>
                  </a:lnTo>
                  <a:lnTo>
                    <a:pt x="30" y="168"/>
                  </a:lnTo>
                  <a:lnTo>
                    <a:pt x="30" y="156"/>
                  </a:lnTo>
                  <a:lnTo>
                    <a:pt x="30" y="38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8"/>
            <p:cNvSpPr>
              <a:spLocks noEditPoints="1"/>
            </p:cNvSpPr>
            <p:nvPr/>
          </p:nvSpPr>
          <p:spPr bwMode="auto">
            <a:xfrm>
              <a:off x="8126" y="1626"/>
              <a:ext cx="1304" cy="1390"/>
            </a:xfrm>
            <a:custGeom>
              <a:avLst/>
              <a:gdLst>
                <a:gd name="T0" fmla="*/ 3117 w 482"/>
                <a:gd name="T1" fmla="*/ 0 h 514"/>
                <a:gd name="T2" fmla="*/ 1742 w 482"/>
                <a:gd name="T3" fmla="*/ 103 h 514"/>
                <a:gd name="T4" fmla="*/ 1975 w 482"/>
                <a:gd name="T5" fmla="*/ 116 h 514"/>
                <a:gd name="T6" fmla="*/ 2124 w 482"/>
                <a:gd name="T7" fmla="*/ 160 h 514"/>
                <a:gd name="T8" fmla="*/ 2197 w 482"/>
                <a:gd name="T9" fmla="*/ 279 h 514"/>
                <a:gd name="T10" fmla="*/ 2210 w 482"/>
                <a:gd name="T11" fmla="*/ 481 h 514"/>
                <a:gd name="T12" fmla="*/ 2210 w 482"/>
                <a:gd name="T13" fmla="*/ 1214 h 514"/>
                <a:gd name="T14" fmla="*/ 2064 w 482"/>
                <a:gd name="T15" fmla="*/ 1082 h 514"/>
                <a:gd name="T16" fmla="*/ 1875 w 482"/>
                <a:gd name="T17" fmla="*/ 995 h 514"/>
                <a:gd name="T18" fmla="*/ 1639 w 482"/>
                <a:gd name="T19" fmla="*/ 922 h 514"/>
                <a:gd name="T20" fmla="*/ 1347 w 482"/>
                <a:gd name="T21" fmla="*/ 906 h 514"/>
                <a:gd name="T22" fmla="*/ 1201 w 482"/>
                <a:gd name="T23" fmla="*/ 906 h 514"/>
                <a:gd name="T24" fmla="*/ 923 w 482"/>
                <a:gd name="T25" fmla="*/ 979 h 514"/>
                <a:gd name="T26" fmla="*/ 674 w 482"/>
                <a:gd name="T27" fmla="*/ 1098 h 514"/>
                <a:gd name="T28" fmla="*/ 455 w 482"/>
                <a:gd name="T29" fmla="*/ 1257 h 514"/>
                <a:gd name="T30" fmla="*/ 279 w 482"/>
                <a:gd name="T31" fmla="*/ 1463 h 514"/>
                <a:gd name="T32" fmla="*/ 146 w 482"/>
                <a:gd name="T33" fmla="*/ 1696 h 514"/>
                <a:gd name="T34" fmla="*/ 43 w 482"/>
                <a:gd name="T35" fmla="*/ 1944 h 514"/>
                <a:gd name="T36" fmla="*/ 0 w 482"/>
                <a:gd name="T37" fmla="*/ 2193 h 514"/>
                <a:gd name="T38" fmla="*/ 0 w 482"/>
                <a:gd name="T39" fmla="*/ 2326 h 514"/>
                <a:gd name="T40" fmla="*/ 30 w 482"/>
                <a:gd name="T41" fmla="*/ 2604 h 514"/>
                <a:gd name="T42" fmla="*/ 103 w 482"/>
                <a:gd name="T43" fmla="*/ 2853 h 514"/>
                <a:gd name="T44" fmla="*/ 219 w 482"/>
                <a:gd name="T45" fmla="*/ 3102 h 514"/>
                <a:gd name="T46" fmla="*/ 365 w 482"/>
                <a:gd name="T47" fmla="*/ 3305 h 514"/>
                <a:gd name="T48" fmla="*/ 541 w 482"/>
                <a:gd name="T49" fmla="*/ 3497 h 514"/>
                <a:gd name="T50" fmla="*/ 747 w 482"/>
                <a:gd name="T51" fmla="*/ 3626 h 514"/>
                <a:gd name="T52" fmla="*/ 966 w 482"/>
                <a:gd name="T53" fmla="*/ 3716 h 514"/>
                <a:gd name="T54" fmla="*/ 1185 w 482"/>
                <a:gd name="T55" fmla="*/ 3759 h 514"/>
                <a:gd name="T56" fmla="*/ 3528 w 482"/>
                <a:gd name="T57" fmla="*/ 3759 h 514"/>
                <a:gd name="T58" fmla="*/ 3528 w 482"/>
                <a:gd name="T59" fmla="*/ 3643 h 514"/>
                <a:gd name="T60" fmla="*/ 3338 w 482"/>
                <a:gd name="T61" fmla="*/ 3570 h 514"/>
                <a:gd name="T62" fmla="*/ 3206 w 482"/>
                <a:gd name="T63" fmla="*/ 3467 h 514"/>
                <a:gd name="T64" fmla="*/ 3133 w 482"/>
                <a:gd name="T65" fmla="*/ 3334 h 514"/>
                <a:gd name="T66" fmla="*/ 3117 w 482"/>
                <a:gd name="T67" fmla="*/ 3202 h 514"/>
                <a:gd name="T68" fmla="*/ 2224 w 482"/>
                <a:gd name="T69" fmla="*/ 3248 h 514"/>
                <a:gd name="T70" fmla="*/ 2210 w 482"/>
                <a:gd name="T71" fmla="*/ 3305 h 514"/>
                <a:gd name="T72" fmla="*/ 2167 w 482"/>
                <a:gd name="T73" fmla="*/ 3407 h 514"/>
                <a:gd name="T74" fmla="*/ 2078 w 482"/>
                <a:gd name="T75" fmla="*/ 3480 h 514"/>
                <a:gd name="T76" fmla="*/ 1948 w 482"/>
                <a:gd name="T77" fmla="*/ 3540 h 514"/>
                <a:gd name="T78" fmla="*/ 1875 w 482"/>
                <a:gd name="T79" fmla="*/ 3540 h 514"/>
                <a:gd name="T80" fmla="*/ 1713 w 482"/>
                <a:gd name="T81" fmla="*/ 3510 h 514"/>
                <a:gd name="T82" fmla="*/ 1553 w 482"/>
                <a:gd name="T83" fmla="*/ 3467 h 514"/>
                <a:gd name="T84" fmla="*/ 1288 w 482"/>
                <a:gd name="T85" fmla="*/ 3261 h 514"/>
                <a:gd name="T86" fmla="*/ 1082 w 482"/>
                <a:gd name="T87" fmla="*/ 2983 h 514"/>
                <a:gd name="T88" fmla="*/ 936 w 482"/>
                <a:gd name="T89" fmla="*/ 2661 h 514"/>
                <a:gd name="T90" fmla="*/ 879 w 482"/>
                <a:gd name="T91" fmla="*/ 2296 h 514"/>
                <a:gd name="T92" fmla="*/ 893 w 482"/>
                <a:gd name="T93" fmla="*/ 2136 h 514"/>
                <a:gd name="T94" fmla="*/ 966 w 482"/>
                <a:gd name="T95" fmla="*/ 1785 h 514"/>
                <a:gd name="T96" fmla="*/ 1128 w 482"/>
                <a:gd name="T97" fmla="*/ 1463 h 514"/>
                <a:gd name="T98" fmla="*/ 1244 w 482"/>
                <a:gd name="T99" fmla="*/ 1331 h 514"/>
                <a:gd name="T100" fmla="*/ 1391 w 482"/>
                <a:gd name="T101" fmla="*/ 1244 h 514"/>
                <a:gd name="T102" fmla="*/ 1553 w 482"/>
                <a:gd name="T103" fmla="*/ 1201 h 514"/>
                <a:gd name="T104" fmla="*/ 1626 w 482"/>
                <a:gd name="T105" fmla="*/ 1201 h 514"/>
                <a:gd name="T106" fmla="*/ 1742 w 482"/>
                <a:gd name="T107" fmla="*/ 1201 h 514"/>
                <a:gd name="T108" fmla="*/ 1961 w 482"/>
                <a:gd name="T109" fmla="*/ 1257 h 514"/>
                <a:gd name="T110" fmla="*/ 2124 w 482"/>
                <a:gd name="T111" fmla="*/ 1374 h 514"/>
                <a:gd name="T112" fmla="*/ 2210 w 482"/>
                <a:gd name="T113" fmla="*/ 1566 h 514"/>
                <a:gd name="T114" fmla="*/ 2224 w 482"/>
                <a:gd name="T115" fmla="*/ 3248 h 5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2"/>
                <a:gd name="T175" fmla="*/ 0 h 514"/>
                <a:gd name="T176" fmla="*/ 482 w 482"/>
                <a:gd name="T177" fmla="*/ 514 h 5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2" h="514">
                  <a:moveTo>
                    <a:pt x="426" y="438"/>
                  </a:moveTo>
                  <a:lnTo>
                    <a:pt x="426" y="0"/>
                  </a:lnTo>
                  <a:lnTo>
                    <a:pt x="238" y="0"/>
                  </a:lnTo>
                  <a:lnTo>
                    <a:pt x="238" y="14"/>
                  </a:lnTo>
                  <a:lnTo>
                    <a:pt x="270" y="16"/>
                  </a:lnTo>
                  <a:lnTo>
                    <a:pt x="280" y="18"/>
                  </a:lnTo>
                  <a:lnTo>
                    <a:pt x="290" y="22"/>
                  </a:lnTo>
                  <a:lnTo>
                    <a:pt x="296" y="28"/>
                  </a:lnTo>
                  <a:lnTo>
                    <a:pt x="300" y="38"/>
                  </a:lnTo>
                  <a:lnTo>
                    <a:pt x="302" y="50"/>
                  </a:lnTo>
                  <a:lnTo>
                    <a:pt x="302" y="66"/>
                  </a:lnTo>
                  <a:lnTo>
                    <a:pt x="302" y="166"/>
                  </a:lnTo>
                  <a:lnTo>
                    <a:pt x="292" y="156"/>
                  </a:lnTo>
                  <a:lnTo>
                    <a:pt x="282" y="148"/>
                  </a:lnTo>
                  <a:lnTo>
                    <a:pt x="270" y="142"/>
                  </a:lnTo>
                  <a:lnTo>
                    <a:pt x="256" y="136"/>
                  </a:lnTo>
                  <a:lnTo>
                    <a:pt x="240" y="130"/>
                  </a:lnTo>
                  <a:lnTo>
                    <a:pt x="224" y="126"/>
                  </a:lnTo>
                  <a:lnTo>
                    <a:pt x="204" y="124"/>
                  </a:lnTo>
                  <a:lnTo>
                    <a:pt x="184" y="124"/>
                  </a:lnTo>
                  <a:lnTo>
                    <a:pt x="164" y="124"/>
                  </a:lnTo>
                  <a:lnTo>
                    <a:pt x="144" y="128"/>
                  </a:lnTo>
                  <a:lnTo>
                    <a:pt x="126" y="134"/>
                  </a:lnTo>
                  <a:lnTo>
                    <a:pt x="108" y="140"/>
                  </a:lnTo>
                  <a:lnTo>
                    <a:pt x="92" y="150"/>
                  </a:lnTo>
                  <a:lnTo>
                    <a:pt x="76" y="160"/>
                  </a:lnTo>
                  <a:lnTo>
                    <a:pt x="62" y="172"/>
                  </a:lnTo>
                  <a:lnTo>
                    <a:pt x="50" y="186"/>
                  </a:lnTo>
                  <a:lnTo>
                    <a:pt x="38" y="200"/>
                  </a:lnTo>
                  <a:lnTo>
                    <a:pt x="28" y="216"/>
                  </a:lnTo>
                  <a:lnTo>
                    <a:pt x="20" y="232"/>
                  </a:lnTo>
                  <a:lnTo>
                    <a:pt x="12" y="250"/>
                  </a:lnTo>
                  <a:lnTo>
                    <a:pt x="6" y="266"/>
                  </a:lnTo>
                  <a:lnTo>
                    <a:pt x="2" y="284"/>
                  </a:lnTo>
                  <a:lnTo>
                    <a:pt x="0" y="300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4" y="356"/>
                  </a:lnTo>
                  <a:lnTo>
                    <a:pt x="8" y="374"/>
                  </a:lnTo>
                  <a:lnTo>
                    <a:pt x="14" y="390"/>
                  </a:lnTo>
                  <a:lnTo>
                    <a:pt x="20" y="408"/>
                  </a:lnTo>
                  <a:lnTo>
                    <a:pt x="30" y="424"/>
                  </a:lnTo>
                  <a:lnTo>
                    <a:pt x="38" y="438"/>
                  </a:lnTo>
                  <a:lnTo>
                    <a:pt x="50" y="452"/>
                  </a:lnTo>
                  <a:lnTo>
                    <a:pt x="62" y="466"/>
                  </a:lnTo>
                  <a:lnTo>
                    <a:pt x="74" y="478"/>
                  </a:lnTo>
                  <a:lnTo>
                    <a:pt x="88" y="488"/>
                  </a:lnTo>
                  <a:lnTo>
                    <a:pt x="102" y="496"/>
                  </a:lnTo>
                  <a:lnTo>
                    <a:pt x="116" y="504"/>
                  </a:lnTo>
                  <a:lnTo>
                    <a:pt x="132" y="508"/>
                  </a:lnTo>
                  <a:lnTo>
                    <a:pt x="146" y="512"/>
                  </a:lnTo>
                  <a:lnTo>
                    <a:pt x="162" y="514"/>
                  </a:lnTo>
                  <a:lnTo>
                    <a:pt x="212" y="514"/>
                  </a:lnTo>
                  <a:lnTo>
                    <a:pt x="482" y="514"/>
                  </a:lnTo>
                  <a:lnTo>
                    <a:pt x="482" y="498"/>
                  </a:lnTo>
                  <a:lnTo>
                    <a:pt x="468" y="494"/>
                  </a:lnTo>
                  <a:lnTo>
                    <a:pt x="456" y="488"/>
                  </a:lnTo>
                  <a:lnTo>
                    <a:pt x="446" y="482"/>
                  </a:lnTo>
                  <a:lnTo>
                    <a:pt x="438" y="474"/>
                  </a:lnTo>
                  <a:lnTo>
                    <a:pt x="432" y="466"/>
                  </a:lnTo>
                  <a:lnTo>
                    <a:pt x="428" y="456"/>
                  </a:lnTo>
                  <a:lnTo>
                    <a:pt x="426" y="448"/>
                  </a:lnTo>
                  <a:lnTo>
                    <a:pt x="426" y="438"/>
                  </a:lnTo>
                  <a:close/>
                  <a:moveTo>
                    <a:pt x="304" y="444"/>
                  </a:moveTo>
                  <a:lnTo>
                    <a:pt x="304" y="444"/>
                  </a:lnTo>
                  <a:lnTo>
                    <a:pt x="302" y="452"/>
                  </a:lnTo>
                  <a:lnTo>
                    <a:pt x="300" y="458"/>
                  </a:lnTo>
                  <a:lnTo>
                    <a:pt x="296" y="466"/>
                  </a:lnTo>
                  <a:lnTo>
                    <a:pt x="292" y="472"/>
                  </a:lnTo>
                  <a:lnTo>
                    <a:pt x="284" y="476"/>
                  </a:lnTo>
                  <a:lnTo>
                    <a:pt x="276" y="480"/>
                  </a:lnTo>
                  <a:lnTo>
                    <a:pt x="266" y="484"/>
                  </a:lnTo>
                  <a:lnTo>
                    <a:pt x="256" y="484"/>
                  </a:lnTo>
                  <a:lnTo>
                    <a:pt x="244" y="482"/>
                  </a:lnTo>
                  <a:lnTo>
                    <a:pt x="234" y="480"/>
                  </a:lnTo>
                  <a:lnTo>
                    <a:pt x="212" y="474"/>
                  </a:lnTo>
                  <a:lnTo>
                    <a:pt x="192" y="462"/>
                  </a:lnTo>
                  <a:lnTo>
                    <a:pt x="176" y="446"/>
                  </a:lnTo>
                  <a:lnTo>
                    <a:pt x="160" y="428"/>
                  </a:lnTo>
                  <a:lnTo>
                    <a:pt x="148" y="408"/>
                  </a:lnTo>
                  <a:lnTo>
                    <a:pt x="136" y="386"/>
                  </a:lnTo>
                  <a:lnTo>
                    <a:pt x="128" y="364"/>
                  </a:lnTo>
                  <a:lnTo>
                    <a:pt x="124" y="338"/>
                  </a:lnTo>
                  <a:lnTo>
                    <a:pt x="120" y="314"/>
                  </a:lnTo>
                  <a:lnTo>
                    <a:pt x="122" y="292"/>
                  </a:lnTo>
                  <a:lnTo>
                    <a:pt x="126" y="268"/>
                  </a:lnTo>
                  <a:lnTo>
                    <a:pt x="132" y="244"/>
                  </a:lnTo>
                  <a:lnTo>
                    <a:pt x="142" y="220"/>
                  </a:lnTo>
                  <a:lnTo>
                    <a:pt x="154" y="200"/>
                  </a:lnTo>
                  <a:lnTo>
                    <a:pt x="162" y="190"/>
                  </a:lnTo>
                  <a:lnTo>
                    <a:pt x="170" y="182"/>
                  </a:lnTo>
                  <a:lnTo>
                    <a:pt x="180" y="176"/>
                  </a:lnTo>
                  <a:lnTo>
                    <a:pt x="190" y="170"/>
                  </a:lnTo>
                  <a:lnTo>
                    <a:pt x="200" y="166"/>
                  </a:lnTo>
                  <a:lnTo>
                    <a:pt x="212" y="164"/>
                  </a:lnTo>
                  <a:lnTo>
                    <a:pt x="222" y="164"/>
                  </a:lnTo>
                  <a:lnTo>
                    <a:pt x="238" y="164"/>
                  </a:lnTo>
                  <a:lnTo>
                    <a:pt x="254" y="166"/>
                  </a:lnTo>
                  <a:lnTo>
                    <a:pt x="268" y="172"/>
                  </a:lnTo>
                  <a:lnTo>
                    <a:pt x="280" y="178"/>
                  </a:lnTo>
                  <a:lnTo>
                    <a:pt x="290" y="188"/>
                  </a:lnTo>
                  <a:lnTo>
                    <a:pt x="298" y="200"/>
                  </a:lnTo>
                  <a:lnTo>
                    <a:pt x="302" y="214"/>
                  </a:lnTo>
                  <a:lnTo>
                    <a:pt x="304" y="232"/>
                  </a:lnTo>
                  <a:lnTo>
                    <a:pt x="304" y="4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9"/>
            <p:cNvSpPr>
              <a:spLocks noEditPoints="1"/>
            </p:cNvSpPr>
            <p:nvPr/>
          </p:nvSpPr>
          <p:spPr bwMode="auto">
            <a:xfrm>
              <a:off x="6141" y="4590"/>
              <a:ext cx="189" cy="573"/>
            </a:xfrm>
            <a:custGeom>
              <a:avLst/>
              <a:gdLst>
                <a:gd name="T0" fmla="*/ 292 w 70"/>
                <a:gd name="T1" fmla="*/ 0 h 212"/>
                <a:gd name="T2" fmla="*/ 292 w 70"/>
                <a:gd name="T3" fmla="*/ 0 h 212"/>
                <a:gd name="T4" fmla="*/ 335 w 70"/>
                <a:gd name="T5" fmla="*/ 14 h 212"/>
                <a:gd name="T6" fmla="*/ 378 w 70"/>
                <a:gd name="T7" fmla="*/ 43 h 212"/>
                <a:gd name="T8" fmla="*/ 424 w 70"/>
                <a:gd name="T9" fmla="*/ 103 h 212"/>
                <a:gd name="T10" fmla="*/ 437 w 70"/>
                <a:gd name="T11" fmla="*/ 159 h 212"/>
                <a:gd name="T12" fmla="*/ 437 w 70"/>
                <a:gd name="T13" fmla="*/ 159 h 212"/>
                <a:gd name="T14" fmla="*/ 424 w 70"/>
                <a:gd name="T15" fmla="*/ 219 h 212"/>
                <a:gd name="T16" fmla="*/ 378 w 70"/>
                <a:gd name="T17" fmla="*/ 262 h 212"/>
                <a:gd name="T18" fmla="*/ 335 w 70"/>
                <a:gd name="T19" fmla="*/ 292 h 212"/>
                <a:gd name="T20" fmla="*/ 292 w 70"/>
                <a:gd name="T21" fmla="*/ 308 h 212"/>
                <a:gd name="T22" fmla="*/ 292 w 70"/>
                <a:gd name="T23" fmla="*/ 308 h 212"/>
                <a:gd name="T24" fmla="*/ 219 w 70"/>
                <a:gd name="T25" fmla="*/ 292 h 212"/>
                <a:gd name="T26" fmla="*/ 176 w 70"/>
                <a:gd name="T27" fmla="*/ 262 h 212"/>
                <a:gd name="T28" fmla="*/ 146 w 70"/>
                <a:gd name="T29" fmla="*/ 219 h 212"/>
                <a:gd name="T30" fmla="*/ 132 w 70"/>
                <a:gd name="T31" fmla="*/ 159 h 212"/>
                <a:gd name="T32" fmla="*/ 132 w 70"/>
                <a:gd name="T33" fmla="*/ 159 h 212"/>
                <a:gd name="T34" fmla="*/ 146 w 70"/>
                <a:gd name="T35" fmla="*/ 103 h 212"/>
                <a:gd name="T36" fmla="*/ 176 w 70"/>
                <a:gd name="T37" fmla="*/ 43 h 212"/>
                <a:gd name="T38" fmla="*/ 219 w 70"/>
                <a:gd name="T39" fmla="*/ 14 h 212"/>
                <a:gd name="T40" fmla="*/ 292 w 70"/>
                <a:gd name="T41" fmla="*/ 0 h 212"/>
                <a:gd name="T42" fmla="*/ 292 w 70"/>
                <a:gd name="T43" fmla="*/ 0 h 212"/>
                <a:gd name="T44" fmla="*/ 176 w 70"/>
                <a:gd name="T45" fmla="*/ 746 h 212"/>
                <a:gd name="T46" fmla="*/ 176 w 70"/>
                <a:gd name="T47" fmla="*/ 746 h 212"/>
                <a:gd name="T48" fmla="*/ 176 w 70"/>
                <a:gd name="T49" fmla="*/ 687 h 212"/>
                <a:gd name="T50" fmla="*/ 146 w 70"/>
                <a:gd name="T51" fmla="*/ 643 h 212"/>
                <a:gd name="T52" fmla="*/ 132 w 70"/>
                <a:gd name="T53" fmla="*/ 627 h 212"/>
                <a:gd name="T54" fmla="*/ 103 w 70"/>
                <a:gd name="T55" fmla="*/ 614 h 212"/>
                <a:gd name="T56" fmla="*/ 73 w 70"/>
                <a:gd name="T57" fmla="*/ 600 h 212"/>
                <a:gd name="T58" fmla="*/ 30 w 70"/>
                <a:gd name="T59" fmla="*/ 600 h 212"/>
                <a:gd name="T60" fmla="*/ 30 w 70"/>
                <a:gd name="T61" fmla="*/ 600 h 212"/>
                <a:gd name="T62" fmla="*/ 219 w 70"/>
                <a:gd name="T63" fmla="*/ 527 h 212"/>
                <a:gd name="T64" fmla="*/ 394 w 70"/>
                <a:gd name="T65" fmla="*/ 424 h 212"/>
                <a:gd name="T66" fmla="*/ 394 w 70"/>
                <a:gd name="T67" fmla="*/ 1360 h 212"/>
                <a:gd name="T68" fmla="*/ 394 w 70"/>
                <a:gd name="T69" fmla="*/ 1360 h 212"/>
                <a:gd name="T70" fmla="*/ 394 w 70"/>
                <a:gd name="T71" fmla="*/ 1446 h 212"/>
                <a:gd name="T72" fmla="*/ 408 w 70"/>
                <a:gd name="T73" fmla="*/ 1489 h 212"/>
                <a:gd name="T74" fmla="*/ 437 w 70"/>
                <a:gd name="T75" fmla="*/ 1519 h 212"/>
                <a:gd name="T76" fmla="*/ 497 w 70"/>
                <a:gd name="T77" fmla="*/ 1519 h 212"/>
                <a:gd name="T78" fmla="*/ 510 w 70"/>
                <a:gd name="T79" fmla="*/ 1549 h 212"/>
                <a:gd name="T80" fmla="*/ 0 w 70"/>
                <a:gd name="T81" fmla="*/ 1549 h 212"/>
                <a:gd name="T82" fmla="*/ 0 w 70"/>
                <a:gd name="T83" fmla="*/ 1519 h 212"/>
                <a:gd name="T84" fmla="*/ 0 w 70"/>
                <a:gd name="T85" fmla="*/ 1519 h 212"/>
                <a:gd name="T86" fmla="*/ 73 w 70"/>
                <a:gd name="T87" fmla="*/ 1519 h 212"/>
                <a:gd name="T88" fmla="*/ 132 w 70"/>
                <a:gd name="T89" fmla="*/ 1489 h 212"/>
                <a:gd name="T90" fmla="*/ 159 w 70"/>
                <a:gd name="T91" fmla="*/ 1433 h 212"/>
                <a:gd name="T92" fmla="*/ 176 w 70"/>
                <a:gd name="T93" fmla="*/ 1360 h 212"/>
                <a:gd name="T94" fmla="*/ 176 w 70"/>
                <a:gd name="T95" fmla="*/ 746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212"/>
                <a:gd name="T146" fmla="*/ 70 w 70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212">
                  <a:moveTo>
                    <a:pt x="40" y="0"/>
                  </a:move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2" y="36"/>
                  </a:lnTo>
                  <a:lnTo>
                    <a:pt x="46" y="40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0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4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4" y="198"/>
                  </a:lnTo>
                  <a:lnTo>
                    <a:pt x="56" y="204"/>
                  </a:lnTo>
                  <a:lnTo>
                    <a:pt x="60" y="208"/>
                  </a:lnTo>
                  <a:lnTo>
                    <a:pt x="68" y="208"/>
                  </a:lnTo>
                  <a:lnTo>
                    <a:pt x="70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0" y="208"/>
                  </a:lnTo>
                  <a:lnTo>
                    <a:pt x="18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30"/>
            <p:cNvSpPr>
              <a:spLocks noEditPoints="1"/>
            </p:cNvSpPr>
            <p:nvPr/>
          </p:nvSpPr>
          <p:spPr bwMode="auto">
            <a:xfrm>
              <a:off x="7677" y="4590"/>
              <a:ext cx="200" cy="573"/>
            </a:xfrm>
            <a:custGeom>
              <a:avLst/>
              <a:gdLst>
                <a:gd name="T0" fmla="*/ 292 w 74"/>
                <a:gd name="T1" fmla="*/ 0 h 212"/>
                <a:gd name="T2" fmla="*/ 292 w 74"/>
                <a:gd name="T3" fmla="*/ 0 h 212"/>
                <a:gd name="T4" fmla="*/ 351 w 74"/>
                <a:gd name="T5" fmla="*/ 14 h 212"/>
                <a:gd name="T6" fmla="*/ 395 w 74"/>
                <a:gd name="T7" fmla="*/ 43 h 212"/>
                <a:gd name="T8" fmla="*/ 424 w 74"/>
                <a:gd name="T9" fmla="*/ 103 h 212"/>
                <a:gd name="T10" fmla="*/ 438 w 74"/>
                <a:gd name="T11" fmla="*/ 159 h 212"/>
                <a:gd name="T12" fmla="*/ 438 w 74"/>
                <a:gd name="T13" fmla="*/ 159 h 212"/>
                <a:gd name="T14" fmla="*/ 424 w 74"/>
                <a:gd name="T15" fmla="*/ 219 h 212"/>
                <a:gd name="T16" fmla="*/ 395 w 74"/>
                <a:gd name="T17" fmla="*/ 262 h 212"/>
                <a:gd name="T18" fmla="*/ 351 w 74"/>
                <a:gd name="T19" fmla="*/ 292 h 212"/>
                <a:gd name="T20" fmla="*/ 292 w 74"/>
                <a:gd name="T21" fmla="*/ 308 h 212"/>
                <a:gd name="T22" fmla="*/ 292 w 74"/>
                <a:gd name="T23" fmla="*/ 308 h 212"/>
                <a:gd name="T24" fmla="*/ 232 w 74"/>
                <a:gd name="T25" fmla="*/ 292 h 212"/>
                <a:gd name="T26" fmla="*/ 176 w 74"/>
                <a:gd name="T27" fmla="*/ 262 h 212"/>
                <a:gd name="T28" fmla="*/ 146 w 74"/>
                <a:gd name="T29" fmla="*/ 219 h 212"/>
                <a:gd name="T30" fmla="*/ 132 w 74"/>
                <a:gd name="T31" fmla="*/ 159 h 212"/>
                <a:gd name="T32" fmla="*/ 132 w 74"/>
                <a:gd name="T33" fmla="*/ 159 h 212"/>
                <a:gd name="T34" fmla="*/ 146 w 74"/>
                <a:gd name="T35" fmla="*/ 103 h 212"/>
                <a:gd name="T36" fmla="*/ 176 w 74"/>
                <a:gd name="T37" fmla="*/ 43 h 212"/>
                <a:gd name="T38" fmla="*/ 232 w 74"/>
                <a:gd name="T39" fmla="*/ 14 h 212"/>
                <a:gd name="T40" fmla="*/ 292 w 74"/>
                <a:gd name="T41" fmla="*/ 0 h 212"/>
                <a:gd name="T42" fmla="*/ 292 w 74"/>
                <a:gd name="T43" fmla="*/ 0 h 212"/>
                <a:gd name="T44" fmla="*/ 176 w 74"/>
                <a:gd name="T45" fmla="*/ 746 h 212"/>
                <a:gd name="T46" fmla="*/ 176 w 74"/>
                <a:gd name="T47" fmla="*/ 746 h 212"/>
                <a:gd name="T48" fmla="*/ 176 w 74"/>
                <a:gd name="T49" fmla="*/ 687 h 212"/>
                <a:gd name="T50" fmla="*/ 159 w 74"/>
                <a:gd name="T51" fmla="*/ 643 h 212"/>
                <a:gd name="T52" fmla="*/ 146 w 74"/>
                <a:gd name="T53" fmla="*/ 627 h 212"/>
                <a:gd name="T54" fmla="*/ 116 w 74"/>
                <a:gd name="T55" fmla="*/ 614 h 212"/>
                <a:gd name="T56" fmla="*/ 73 w 74"/>
                <a:gd name="T57" fmla="*/ 600 h 212"/>
                <a:gd name="T58" fmla="*/ 30 w 74"/>
                <a:gd name="T59" fmla="*/ 600 h 212"/>
                <a:gd name="T60" fmla="*/ 30 w 74"/>
                <a:gd name="T61" fmla="*/ 600 h 212"/>
                <a:gd name="T62" fmla="*/ 219 w 74"/>
                <a:gd name="T63" fmla="*/ 527 h 212"/>
                <a:gd name="T64" fmla="*/ 395 w 74"/>
                <a:gd name="T65" fmla="*/ 424 h 212"/>
                <a:gd name="T66" fmla="*/ 395 w 74"/>
                <a:gd name="T67" fmla="*/ 1360 h 212"/>
                <a:gd name="T68" fmla="*/ 395 w 74"/>
                <a:gd name="T69" fmla="*/ 1360 h 212"/>
                <a:gd name="T70" fmla="*/ 408 w 74"/>
                <a:gd name="T71" fmla="*/ 1446 h 212"/>
                <a:gd name="T72" fmla="*/ 438 w 74"/>
                <a:gd name="T73" fmla="*/ 1489 h 212"/>
                <a:gd name="T74" fmla="*/ 481 w 74"/>
                <a:gd name="T75" fmla="*/ 1519 h 212"/>
                <a:gd name="T76" fmla="*/ 541 w 74"/>
                <a:gd name="T77" fmla="*/ 1519 h 212"/>
                <a:gd name="T78" fmla="*/ 541 w 74"/>
                <a:gd name="T79" fmla="*/ 1549 h 212"/>
                <a:gd name="T80" fmla="*/ 0 w 74"/>
                <a:gd name="T81" fmla="*/ 1549 h 212"/>
                <a:gd name="T82" fmla="*/ 0 w 74"/>
                <a:gd name="T83" fmla="*/ 1519 h 212"/>
                <a:gd name="T84" fmla="*/ 0 w 74"/>
                <a:gd name="T85" fmla="*/ 1519 h 212"/>
                <a:gd name="T86" fmla="*/ 86 w 74"/>
                <a:gd name="T87" fmla="*/ 1519 h 212"/>
                <a:gd name="T88" fmla="*/ 146 w 74"/>
                <a:gd name="T89" fmla="*/ 1489 h 212"/>
                <a:gd name="T90" fmla="*/ 159 w 74"/>
                <a:gd name="T91" fmla="*/ 1433 h 212"/>
                <a:gd name="T92" fmla="*/ 176 w 74"/>
                <a:gd name="T93" fmla="*/ 1360 h 212"/>
                <a:gd name="T94" fmla="*/ 176 w 74"/>
                <a:gd name="T95" fmla="*/ 746 h 2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"/>
                <a:gd name="T145" fmla="*/ 0 h 212"/>
                <a:gd name="T146" fmla="*/ 74 w 74"/>
                <a:gd name="T147" fmla="*/ 212 h 2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" h="212">
                  <a:moveTo>
                    <a:pt x="40" y="0"/>
                  </a:moveTo>
                  <a:lnTo>
                    <a:pt x="40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8" y="14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0" y="42"/>
                  </a:lnTo>
                  <a:lnTo>
                    <a:pt x="32" y="40"/>
                  </a:lnTo>
                  <a:lnTo>
                    <a:pt x="24" y="36"/>
                  </a:lnTo>
                  <a:lnTo>
                    <a:pt x="20" y="30"/>
                  </a:lnTo>
                  <a:lnTo>
                    <a:pt x="18" y="22"/>
                  </a:lnTo>
                  <a:lnTo>
                    <a:pt x="20" y="14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94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0" y="82"/>
                  </a:lnTo>
                  <a:lnTo>
                    <a:pt x="4" y="82"/>
                  </a:lnTo>
                  <a:lnTo>
                    <a:pt x="30" y="72"/>
                  </a:lnTo>
                  <a:lnTo>
                    <a:pt x="54" y="58"/>
                  </a:lnTo>
                  <a:lnTo>
                    <a:pt x="54" y="186"/>
                  </a:lnTo>
                  <a:lnTo>
                    <a:pt x="56" y="198"/>
                  </a:lnTo>
                  <a:lnTo>
                    <a:pt x="60" y="204"/>
                  </a:lnTo>
                  <a:lnTo>
                    <a:pt x="66" y="208"/>
                  </a:lnTo>
                  <a:lnTo>
                    <a:pt x="74" y="208"/>
                  </a:lnTo>
                  <a:lnTo>
                    <a:pt x="74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12" y="208"/>
                  </a:lnTo>
                  <a:lnTo>
                    <a:pt x="20" y="204"/>
                  </a:lnTo>
                  <a:lnTo>
                    <a:pt x="22" y="196"/>
                  </a:lnTo>
                  <a:lnTo>
                    <a:pt x="24" y="186"/>
                  </a:lnTo>
                  <a:lnTo>
                    <a:pt x="24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233839" y="5486400"/>
            <a:ext cx="225369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Ryan T.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Bailey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6F1B2-AA6D-47B1-8A24-0C1F8180036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88945" y="449580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Department of Civil &amp; 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Environmental Engineering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I. Develop model for Se and N transport in Streams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469" y="1185446"/>
            <a:ext cx="228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2964" y="636372"/>
            <a:ext cx="597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 model to Arkansas River Basin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93530"/>
            <a:ext cx="3505200" cy="25107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4" name="Rectangle 83"/>
          <p:cNvSpPr/>
          <p:nvPr/>
        </p:nvSpPr>
        <p:spPr>
          <a:xfrm>
            <a:off x="990600" y="1554778"/>
            <a:ext cx="358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Assess influence of parameters on NO</a:t>
            </a:r>
            <a:r>
              <a:rPr lang="en-US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and O</a:t>
            </a:r>
            <a:r>
              <a:rPr lang="en-US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5" y="1300528"/>
            <a:ext cx="3710305" cy="22967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7" name="Rectangle 86"/>
          <p:cNvSpPr/>
          <p:nvPr/>
        </p:nvSpPr>
        <p:spPr>
          <a:xfrm>
            <a:off x="5105400" y="13755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OTIS grid</a:t>
            </a:r>
            <a:endParaRPr lang="en-US" dirty="0"/>
          </a:p>
        </p:txBody>
      </p:sp>
      <p:pic>
        <p:nvPicPr>
          <p:cNvPr id="6148" name="Picture 4" descr="E:\3 Communication\2Papers\17 QUAL2E sensitivity analysis STE\Figures\Figure2 Tyipcal Results Network\Dissolved Oxygen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6" y="4004410"/>
            <a:ext cx="3813494" cy="24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3 Communication\2Papers\17 QUAL2E sensitivity analysis STE\Figures\Figure2 Tyipcal Results Network\Nitrate-N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5" y="3923524"/>
            <a:ext cx="3808705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/>
          <p:cNvSpPr/>
          <p:nvPr/>
        </p:nvSpPr>
        <p:spPr>
          <a:xfrm>
            <a:off x="5573486" y="1844351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E:\3 Communication\2Papers\17 QUAL2E sensitivity analysis STE\Figures\Figure3 Typical Results Point Location\Algae_1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18" y="5291855"/>
            <a:ext cx="5629600" cy="14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3 Communication\2Papers\17 QUAL2E sensitivity analysis STE\Figures\Figure3 Typical Results Point Location\DO_1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71" y="3944472"/>
            <a:ext cx="5477256" cy="13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990600" y="2027595"/>
            <a:ext cx="3589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34 flow and transport parameters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Steady flow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 Arkansas River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6 Tributaries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2006-2008 simulation period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52" name="Picture 8" descr="E:\3 Communication\2Papers\17 QUAL2E sensitivity analysis STE\Figures\Figure3 Typical Results Point Location\NO3_14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96" y="2600865"/>
            <a:ext cx="5477256" cy="13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itle 24"/>
          <p:cNvSpPr txBox="1">
            <a:spLocks/>
          </p:cNvSpPr>
          <p:nvPr/>
        </p:nvSpPr>
        <p:spPr bwMode="auto">
          <a:xfrm>
            <a:off x="3004918" y="2966170"/>
            <a:ext cx="3719005" cy="2123691"/>
          </a:xfrm>
          <a:prstGeom prst="rect">
            <a:avLst/>
          </a:prstGeom>
          <a:solidFill>
            <a:srgbClr val="FA867A">
              <a:alpha val="8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kern="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Processing SA Results: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Sensitivity indices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Temporal values of indices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Spatial values of indices</a:t>
            </a:r>
            <a:endParaRPr lang="en-US" sz="2000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3" grpId="0" animBg="1"/>
      <p:bldP spid="95" grpId="0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I. Develop model for Se and N transport in Streams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469" y="1185446"/>
            <a:ext cx="228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Transient Flows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82964" y="636372"/>
            <a:ext cx="597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 model to Arkansas River Basin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3421156" cy="24505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990600" y="1554778"/>
            <a:ext cx="3589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Flow rates: MODFLOW-SFR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Transient upstream BC for O</a:t>
            </a:r>
            <a:r>
              <a:rPr lang="en-US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, NO</a:t>
            </a:r>
            <a:r>
              <a:rPr lang="en-US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, and SeO</a:t>
            </a:r>
            <a:r>
              <a:rPr lang="en-US" sz="1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4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Field work: sample Se in water, sediments, stream bank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1055" y="2981131"/>
            <a:ext cx="3589864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en-US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Compare against in-stream O2, NO3, and SeO4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71731"/>
            <a:ext cx="4572000" cy="269145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1000" y="44958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2006-2010</a:t>
            </a:r>
          </a:p>
          <a:p>
            <a:pPr algn="ctr"/>
            <a:r>
              <a:rPr lang="en-US" dirty="0" smtClean="0"/>
              <a:t>(12 sampling events)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02321" y="4209662"/>
            <a:ext cx="9525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Sampling sites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63896" y="3142661"/>
            <a:ext cx="1746504" cy="731520"/>
          </a:xfrm>
          <a:prstGeom prst="rect">
            <a:avLst/>
          </a:prstGeom>
          <a:solidFill>
            <a:srgbClr val="FB998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0505" y="3144684"/>
            <a:ext cx="1746504" cy="731520"/>
          </a:xfrm>
          <a:prstGeom prst="rect">
            <a:avLst/>
          </a:prstGeom>
          <a:solidFill>
            <a:srgbClr val="F9655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5944" y="3204700"/>
            <a:ext cx="1701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Groundwater </a:t>
            </a:r>
          </a:p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Solute Transport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1944" y="3268540"/>
            <a:ext cx="13708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REACTIVE</a:t>
            </a:r>
          </a:p>
          <a:p>
            <a:pPr algn="ctr"/>
            <a:r>
              <a:rPr lang="en-US" sz="15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TRANSPORT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9009" y="3874181"/>
            <a:ext cx="1746504" cy="25447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2076" y="3876204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UZF-RT3D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2576" y="3209629"/>
            <a:ext cx="1701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Surface Water</a:t>
            </a:r>
          </a:p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Solute Transport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0100" y="3874181"/>
            <a:ext cx="1737360" cy="25447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2748" y="3876204"/>
            <a:ext cx="604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OTIS*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64728" y="3483889"/>
            <a:ext cx="1097280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47386" y="3535813"/>
            <a:ext cx="1133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Solute</a:t>
            </a:r>
          </a:p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mass depletion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48544" y="3574925"/>
            <a:ext cx="1097280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33241" y="3084668"/>
            <a:ext cx="10166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Solute </a:t>
            </a:r>
          </a:p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mass loading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39189"/>
            <a:ext cx="2759128" cy="206641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183371" y="5536763"/>
            <a:ext cx="167078" cy="2793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74822" y="5542125"/>
            <a:ext cx="867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kern="0" dirty="0" smtClean="0">
                <a:solidFill>
                  <a:srgbClr val="141CB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Discharge</a:t>
            </a:r>
            <a:endParaRPr lang="en-US" sz="1100" b="1" dirty="0">
              <a:solidFill>
                <a:srgbClr val="141CB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395863" y="5676628"/>
            <a:ext cx="167078" cy="27932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98859" y="5793930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kern="0" dirty="0" smtClean="0">
                <a:solidFill>
                  <a:srgbClr val="141CB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Seepage</a:t>
            </a:r>
            <a:endParaRPr lang="en-US" sz="1100" b="1" dirty="0">
              <a:solidFill>
                <a:srgbClr val="141C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28324" y="5705347"/>
            <a:ext cx="354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sz="1100" b="1" i="1" kern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endParaRPr lang="en-US" sz="1100" b="1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87116" y="5918682"/>
            <a:ext cx="349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sz="1100" b="1" i="1" kern="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en-US" sz="1100" b="1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35784" y="279605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i="1" kern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endParaRPr lang="en-US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03892" y="3846668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i="1" kern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en-US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47196" y="1707013"/>
            <a:ext cx="1746504" cy="731520"/>
          </a:xfrm>
          <a:prstGeom prst="rect">
            <a:avLst/>
          </a:prstGeom>
          <a:solidFill>
            <a:srgbClr val="ADD1F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81897" y="1732891"/>
            <a:ext cx="1749947" cy="731520"/>
          </a:xfrm>
          <a:prstGeom prst="rect">
            <a:avLst/>
          </a:prstGeom>
          <a:solidFill>
            <a:srgbClr val="93C3F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148028" y="2068457"/>
            <a:ext cx="1097280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601575" y="179939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Groundwater</a:t>
            </a:r>
          </a:p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Flow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07688" y="1783761"/>
            <a:ext cx="1497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Surface Water</a:t>
            </a:r>
          </a:p>
          <a:p>
            <a:pPr algn="ctr"/>
            <a:r>
              <a:rPr lang="en-US" sz="16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Flow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7276" y="1907965"/>
            <a:ext cx="7393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FLOW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47643" y="2120381"/>
            <a:ext cx="7505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Stream </a:t>
            </a:r>
          </a:p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Seepage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131844" y="2159493"/>
            <a:ext cx="1097280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381897" y="1478413"/>
            <a:ext cx="1749947" cy="25447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89937" y="1472344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MODFLOW-UZF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45308" y="1453869"/>
            <a:ext cx="1749947" cy="25447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47509" y="1447800"/>
            <a:ext cx="1242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SFR2 Package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17261" y="1655089"/>
            <a:ext cx="9989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Groundwater</a:t>
            </a:r>
          </a:p>
          <a:p>
            <a:pPr algn="ctr"/>
            <a:r>
              <a:rPr lang="en-US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discharge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245435" y="2499344"/>
            <a:ext cx="0" cy="64008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340080" y="2656859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Linker file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152310" y="2490707"/>
            <a:ext cx="0" cy="64008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104092" y="2652139"/>
            <a:ext cx="2949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Output (Q, depth, lateral inflow,…)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II. Couple Model with UZF-RT3D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99655" y="4115879"/>
            <a:ext cx="280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111AC9"/>
                </a:solidFill>
              </a:rPr>
              <a:t>Imbedded within RT3D</a:t>
            </a:r>
            <a:endParaRPr lang="en-US" dirty="0">
              <a:solidFill>
                <a:srgbClr val="111AC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6400" y="533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Groundwater-Surface Water Coupling</a:t>
            </a:r>
          </a:p>
        </p:txBody>
      </p:sp>
    </p:spTree>
    <p:extLst>
      <p:ext uri="{BB962C8B-B14F-4D97-AF65-F5344CB8AC3E}">
        <p14:creationId xmlns:p14="http://schemas.microsoft.com/office/powerpoint/2010/main" val="35360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3" grpId="0"/>
      <p:bldP spid="35" grpId="0"/>
      <p:bldP spid="37" grpId="0"/>
      <p:bldP spid="39" grpId="0"/>
      <p:bldP spid="40" grpId="0"/>
      <p:bldP spid="41" grpId="0"/>
      <p:bldP spid="59" grpId="0" animBg="1"/>
      <p:bldP spid="60" grpId="0" animBg="1"/>
      <p:bldP spid="62" grpId="0"/>
      <p:bldP spid="63" grpId="0"/>
      <p:bldP spid="64" grpId="0"/>
      <p:bldP spid="65" grpId="0"/>
      <p:bldP spid="67" grpId="0" animBg="1"/>
      <p:bldP spid="68" grpId="0"/>
      <p:bldP spid="69" grpId="0" animBg="1"/>
      <p:bldP spid="70" grpId="0"/>
      <p:bldP spid="71" grpId="0"/>
      <p:bldP spid="75" grpId="0"/>
      <p:bldP spid="7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63040"/>
            <a:ext cx="3311605" cy="21031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199092" y="1374972"/>
            <a:ext cx="2281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Groundwater flow model</a:t>
            </a:r>
          </a:p>
          <a:p>
            <a:r>
              <a:rPr lang="en-US" sz="1400" dirty="0" smtClean="0"/>
              <a:t>(MODFLOW-UZF1)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207184" y="2000909"/>
            <a:ext cx="237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Reactive transport model</a:t>
            </a:r>
          </a:p>
          <a:p>
            <a:r>
              <a:rPr lang="en-US" sz="1400" dirty="0" smtClean="0"/>
              <a:t>(UZF-RT3D)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340784" y="1362827"/>
            <a:ext cx="2281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(Eric </a:t>
            </a:r>
            <a:r>
              <a:rPr lang="en-US" sz="1400" dirty="0" err="1" smtClean="0">
                <a:solidFill>
                  <a:srgbClr val="0000FF"/>
                </a:solidFill>
              </a:rPr>
              <a:t>Morway</a:t>
            </a:r>
            <a:r>
              <a:rPr lang="en-US" sz="1400" dirty="0" smtClean="0">
                <a:solidFill>
                  <a:srgbClr val="0000FF"/>
                </a:solidFill>
              </a:rPr>
              <a:t>, USGS)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3152" y="1995113"/>
            <a:ext cx="2313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(N, Se cycling packages)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9" y="4041648"/>
            <a:ext cx="3619191" cy="21305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44669" y="3717616"/>
            <a:ext cx="2281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Stream Network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35073" y="3944932"/>
            <a:ext cx="4146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Flow Model</a:t>
            </a:r>
            <a:r>
              <a:rPr lang="en-US" sz="1400" dirty="0" smtClean="0"/>
              <a:t>: SFR2 package for River, Tributaries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16117" y="5013016"/>
            <a:ext cx="460938" cy="2619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6349" y="5263951"/>
            <a:ext cx="819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Sampling </a:t>
            </a:r>
          </a:p>
          <a:p>
            <a:pPr algn="ctr"/>
            <a:r>
              <a:rPr lang="en-US" sz="1200" dirty="0" smtClean="0"/>
              <a:t>Sites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16117" y="4552521"/>
            <a:ext cx="230469" cy="71143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93781" y="4247644"/>
            <a:ext cx="2554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Divided into stream segments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4" y="4621101"/>
            <a:ext cx="3485213" cy="14684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1351" y="4401532"/>
            <a:ext cx="692649" cy="3228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10" idx="1"/>
          </p:cNvCxnSpPr>
          <p:nvPr/>
        </p:nvCxnSpPr>
        <p:spPr>
          <a:xfrm>
            <a:off x="1524000" y="4555421"/>
            <a:ext cx="3355254" cy="7998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259108" y="4723511"/>
            <a:ext cx="4146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Transport Model</a:t>
            </a:r>
            <a:r>
              <a:rPr lang="en-US" sz="1400" dirty="0" smtClean="0"/>
              <a:t>: QUAL2E parameter values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4259109" y="5334000"/>
            <a:ext cx="3513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Testing Data</a:t>
            </a:r>
            <a:r>
              <a:rPr lang="en-US" sz="1400" dirty="0" smtClean="0"/>
              <a:t>: Stream flow, stream depth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5421906" y="5621686"/>
            <a:ext cx="3341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In-stream conc. of </a:t>
            </a:r>
            <a:r>
              <a:rPr lang="en-US" sz="1400" dirty="0" smtClean="0">
                <a:solidFill>
                  <a:srgbClr val="0000FF"/>
                </a:solidFill>
              </a:rPr>
              <a:t>O</a:t>
            </a:r>
            <a:r>
              <a:rPr lang="en-US" sz="1400" baseline="-25000" dirty="0" smtClean="0">
                <a:solidFill>
                  <a:srgbClr val="0000FF"/>
                </a:solidFill>
              </a:rPr>
              <a:t>2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NO</a:t>
            </a:r>
            <a:r>
              <a:rPr lang="en-US" sz="1400" baseline="-250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6600"/>
                </a:solidFill>
              </a:rPr>
              <a:t>SeO</a:t>
            </a:r>
            <a:r>
              <a:rPr lang="en-US" sz="1400" baseline="-25000" dirty="0" smtClean="0">
                <a:solidFill>
                  <a:srgbClr val="006600"/>
                </a:solidFill>
              </a:rPr>
              <a:t>4</a:t>
            </a:r>
            <a:endParaRPr lang="en-US" sz="1400" baseline="-25000" dirty="0">
              <a:solidFill>
                <a:srgbClr val="006600"/>
              </a:solidFill>
            </a:endParaRPr>
          </a:p>
        </p:txBody>
      </p:sp>
      <p:sp>
        <p:nvSpPr>
          <p:cNvPr id="13" name="Flowchart: Summing Junction 12"/>
          <p:cNvSpPr/>
          <p:nvPr/>
        </p:nvSpPr>
        <p:spPr>
          <a:xfrm>
            <a:off x="743154" y="4483941"/>
            <a:ext cx="137160" cy="137160"/>
          </a:xfrm>
          <a:prstGeom prst="flowChartSummingJunct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Summing Junction 43"/>
          <p:cNvSpPr/>
          <p:nvPr/>
        </p:nvSpPr>
        <p:spPr>
          <a:xfrm>
            <a:off x="2667000" y="5357623"/>
            <a:ext cx="137160" cy="137160"/>
          </a:xfrm>
          <a:prstGeom prst="flowChartSummingJunct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Summing Junction 44"/>
          <p:cNvSpPr/>
          <p:nvPr/>
        </p:nvSpPr>
        <p:spPr>
          <a:xfrm>
            <a:off x="1905000" y="4849395"/>
            <a:ext cx="137160" cy="137160"/>
          </a:xfrm>
          <a:prstGeom prst="flowChartSummingJunct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1094448" y="4503892"/>
            <a:ext cx="64008" cy="640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8" y="1463041"/>
            <a:ext cx="3411473" cy="2103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II. Couple Model with UZF-RT3D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6400" y="533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Groundwater-Surface Water Coupling</a:t>
            </a:r>
          </a:p>
        </p:txBody>
      </p:sp>
    </p:spTree>
    <p:extLst>
      <p:ext uri="{BB962C8B-B14F-4D97-AF65-F5344CB8AC3E}">
        <p14:creationId xmlns:p14="http://schemas.microsoft.com/office/powerpoint/2010/main" val="3895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7" grpId="0"/>
      <p:bldP spid="28" grpId="0"/>
      <p:bldP spid="32" grpId="0"/>
      <p:bldP spid="35" grpId="0"/>
      <p:bldP spid="11" grpId="0" animBg="1"/>
      <p:bldP spid="11" grpId="1" animBg="1"/>
      <p:bldP spid="40" grpId="0"/>
      <p:bldP spid="41" grpId="0"/>
      <p:bldP spid="42" grpId="0"/>
      <p:bldP spid="13" grpId="0" animBg="1"/>
      <p:bldP spid="44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33" y="1396767"/>
            <a:ext cx="3619191" cy="2130552"/>
          </a:xfrm>
          <a:prstGeom prst="rect">
            <a:avLst/>
          </a:prstGeom>
        </p:spPr>
      </p:pic>
      <p:sp>
        <p:nvSpPr>
          <p:cNvPr id="10" name="Flowchart: Summing Junction 9"/>
          <p:cNvSpPr/>
          <p:nvPr/>
        </p:nvSpPr>
        <p:spPr>
          <a:xfrm>
            <a:off x="2889378" y="1839060"/>
            <a:ext cx="137160" cy="137160"/>
          </a:xfrm>
          <a:prstGeom prst="flowChartSummingJunct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4813224" y="2712742"/>
            <a:ext cx="137160" cy="137160"/>
          </a:xfrm>
          <a:prstGeom prst="flowChartSummingJunct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4051224" y="2204514"/>
            <a:ext cx="137160" cy="137160"/>
          </a:xfrm>
          <a:prstGeom prst="flowChartSummingJunct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" y="3925069"/>
            <a:ext cx="4495419" cy="2103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02978"/>
            <a:ext cx="4495419" cy="21031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67404" y="2123687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957958" y="2428486"/>
            <a:ext cx="1092677" cy="1305314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" y="3925069"/>
            <a:ext cx="4495419" cy="210312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9" idx="5"/>
          </p:cNvCxnSpPr>
          <p:nvPr/>
        </p:nvCxnSpPr>
        <p:spPr>
          <a:xfrm>
            <a:off x="4989567" y="2889085"/>
            <a:ext cx="806565" cy="844715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729404" y="262892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67356" y="169317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Rocky Ford </a:t>
            </a:r>
          </a:p>
          <a:p>
            <a:pPr algn="ctr"/>
            <a:r>
              <a:rPr lang="en-US" sz="1200" dirty="0" smtClean="0"/>
              <a:t>gage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12578" y="2209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La Junta</a:t>
            </a:r>
          </a:p>
          <a:p>
            <a:pPr algn="ctr"/>
            <a:r>
              <a:rPr lang="en-US" sz="1200" dirty="0" smtClean="0"/>
              <a:t>gage</a:t>
            </a:r>
          </a:p>
        </p:txBody>
      </p:sp>
      <p:sp>
        <p:nvSpPr>
          <p:cNvPr id="18" name="Title 24"/>
          <p:cNvSpPr txBox="1">
            <a:spLocks/>
          </p:cNvSpPr>
          <p:nvPr/>
        </p:nvSpPr>
        <p:spPr bwMode="auto">
          <a:xfrm>
            <a:off x="2616982" y="4708341"/>
            <a:ext cx="4224844" cy="854259"/>
          </a:xfrm>
          <a:prstGeom prst="rect">
            <a:avLst/>
          </a:prstGeom>
          <a:solidFill>
            <a:srgbClr val="FA867A">
              <a:alpha val="83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Preliminary RT3D-OTIS simulations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II. Couple Model with UZF-RT3D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533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Groundwater-Surface Water Coupling</a:t>
            </a:r>
          </a:p>
        </p:txBody>
      </p:sp>
    </p:spTree>
    <p:extLst>
      <p:ext uri="{BB962C8B-B14F-4D97-AF65-F5344CB8AC3E}">
        <p14:creationId xmlns:p14="http://schemas.microsoft.com/office/powerpoint/2010/main" val="11108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" y="4046"/>
            <a:ext cx="9146615" cy="6858000"/>
          </a:xfrm>
          <a:prstGeom prst="rect">
            <a:avLst/>
          </a:prstGeom>
        </p:spPr>
      </p:pic>
      <p:sp>
        <p:nvSpPr>
          <p:cNvPr id="30" name="Title 24"/>
          <p:cNvSpPr>
            <a:spLocks noGrp="1"/>
          </p:cNvSpPr>
          <p:nvPr>
            <p:ph type="ctrTitle"/>
          </p:nvPr>
        </p:nvSpPr>
        <p:spPr>
          <a:xfrm>
            <a:off x="2198336" y="56841"/>
            <a:ext cx="4615832" cy="688975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Next Phases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143000"/>
            <a:ext cx="8077200" cy="2677656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Further </a:t>
            </a:r>
            <a:r>
              <a:rPr lang="en-US" sz="2000" dirty="0" smtClean="0"/>
              <a:t>Calibration/Testing of RT3D-OTIS model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Explore Effect of Remediation Strategies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Reduce irrigation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Reduce canal seepage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Reduce Nitrogen fertilizer loading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Implement/Enhance Riparian buffer zones</a:t>
            </a:r>
          </a:p>
        </p:txBody>
      </p:sp>
    </p:spTree>
    <p:extLst>
      <p:ext uri="{BB962C8B-B14F-4D97-AF65-F5344CB8AC3E}">
        <p14:creationId xmlns:p14="http://schemas.microsoft.com/office/powerpoint/2010/main" val="2340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7159"/>
            <a:ext cx="2743931" cy="375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24"/>
          <p:cNvSpPr>
            <a:spLocks noGrp="1"/>
          </p:cNvSpPr>
          <p:nvPr>
            <p:ph type="ctrTitle"/>
          </p:nvPr>
        </p:nvSpPr>
        <p:spPr>
          <a:xfrm>
            <a:off x="1066800" y="1006784"/>
            <a:ext cx="1628120" cy="536575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4" descr="Colorad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42" y="1467158"/>
            <a:ext cx="30000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4"/>
          <p:cNvSpPr txBox="1">
            <a:spLocks/>
          </p:cNvSpPr>
          <p:nvPr/>
        </p:nvSpPr>
        <p:spPr bwMode="auto">
          <a:xfrm>
            <a:off x="1046318" y="73025"/>
            <a:ext cx="690275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latin typeface="Arial" pitchFamily="34" charset="0"/>
                <a:cs typeface="Arial" pitchFamily="34" charset="0"/>
              </a:rPr>
              <a:t>Overview of Presentation</a:t>
            </a:r>
            <a:endParaRPr lang="en-US" sz="36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44" y="3461368"/>
            <a:ext cx="4024361" cy="1369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6376902" y="2393794"/>
            <a:ext cx="1014497" cy="55186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84150" y="2944140"/>
            <a:ext cx="2172" cy="51722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4"/>
          <p:cNvSpPr txBox="1">
            <a:spLocks/>
          </p:cNvSpPr>
          <p:nvPr/>
        </p:nvSpPr>
        <p:spPr bwMode="auto">
          <a:xfrm>
            <a:off x="4332484" y="990600"/>
            <a:ext cx="4224844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Arkansas River Basin, CO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6728" y="3218608"/>
            <a:ext cx="2153164" cy="1612583"/>
            <a:chOff x="898472" y="4531642"/>
            <a:chExt cx="2759128" cy="206641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72" y="4531642"/>
              <a:ext cx="2759128" cy="20664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524" y="5084477"/>
              <a:ext cx="2279364" cy="1295400"/>
            </a:xfrm>
            <a:prstGeom prst="rect">
              <a:avLst/>
            </a:prstGeom>
          </p:spPr>
        </p:pic>
      </p:grpSp>
      <p:sp>
        <p:nvSpPr>
          <p:cNvPr id="24" name="Title 24"/>
          <p:cNvSpPr txBox="1">
            <a:spLocks/>
          </p:cNvSpPr>
          <p:nvPr/>
        </p:nvSpPr>
        <p:spPr bwMode="auto">
          <a:xfrm>
            <a:off x="4357048" y="4758826"/>
            <a:ext cx="4558352" cy="77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800" kern="0" dirty="0" smtClean="0">
                <a:latin typeface="Arial" pitchFamily="34" charset="0"/>
                <a:cs typeface="Arial" pitchFamily="34" charset="0"/>
              </a:rPr>
              <a:t>Fate and transport of </a:t>
            </a:r>
            <a:r>
              <a:rPr lang="en-US" sz="1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Nitrogen</a:t>
            </a:r>
            <a:r>
              <a:rPr lang="en-US" sz="18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kern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Selenium</a:t>
            </a:r>
            <a:r>
              <a:rPr lang="en-US" sz="1800" kern="0" dirty="0" smtClean="0">
                <a:latin typeface="Arial" pitchFamily="34" charset="0"/>
                <a:cs typeface="Arial" pitchFamily="34" charset="0"/>
              </a:rPr>
              <a:t> species (remediation) in river network.</a:t>
            </a:r>
            <a:endParaRPr lang="en-US" sz="1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96014" y="4146279"/>
            <a:ext cx="915018" cy="258614"/>
          </a:xfrm>
          <a:prstGeom prst="rightArrow">
            <a:avLst/>
          </a:prstGeom>
          <a:solidFill>
            <a:srgbClr val="419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4"/>
          <p:cNvSpPr txBox="1">
            <a:spLocks/>
          </p:cNvSpPr>
          <p:nvPr/>
        </p:nvSpPr>
        <p:spPr bwMode="auto">
          <a:xfrm>
            <a:off x="2328356" y="5711825"/>
            <a:ext cx="4224844" cy="536575"/>
          </a:xfrm>
          <a:prstGeom prst="rect">
            <a:avLst/>
          </a:prstGeom>
          <a:solidFill>
            <a:srgbClr val="93C3F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Modifications to OTIS code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67119" y="1332006"/>
            <a:ext cx="3894438" cy="2404519"/>
            <a:chOff x="5020962" y="1464276"/>
            <a:chExt cx="3894438" cy="2404519"/>
          </a:xfrm>
        </p:grpSpPr>
        <p:pic>
          <p:nvPicPr>
            <p:cNvPr id="27" name="Picture 26" descr="UpsptreamFields200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995" y="1600200"/>
              <a:ext cx="3838405" cy="2268595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itle 24"/>
            <p:cNvSpPr txBox="1">
              <a:spLocks/>
            </p:cNvSpPr>
            <p:nvPr/>
          </p:nvSpPr>
          <p:spPr bwMode="auto">
            <a:xfrm>
              <a:off x="5020962" y="1464276"/>
              <a:ext cx="12192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Fertilizer</a:t>
              </a:r>
              <a:endParaRPr lang="en-US" sz="16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9492" y="2096267"/>
            <a:ext cx="3826184" cy="2417158"/>
            <a:chOff x="5086866" y="2219766"/>
            <a:chExt cx="3826184" cy="2417158"/>
          </a:xfrm>
        </p:grpSpPr>
        <p:pic>
          <p:nvPicPr>
            <p:cNvPr id="28" name="Picture 27" descr="35012_00736(1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6866" y="2219766"/>
              <a:ext cx="3826184" cy="2417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itle 24"/>
            <p:cNvSpPr txBox="1">
              <a:spLocks/>
            </p:cNvSpPr>
            <p:nvPr/>
          </p:nvSpPr>
          <p:spPr bwMode="auto">
            <a:xfrm>
              <a:off x="5181600" y="2935673"/>
              <a:ext cx="121920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kern="0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Shale</a:t>
              </a:r>
              <a:endParaRPr lang="en-US" sz="1600" kern="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3484" y="2722816"/>
            <a:ext cx="3822192" cy="2543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9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4" grpId="0"/>
      <p:bldP spid="7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" y="4046"/>
            <a:ext cx="9146615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24"/>
          <p:cNvSpPr>
            <a:spLocks noGrp="1"/>
          </p:cNvSpPr>
          <p:nvPr>
            <p:ph type="ctrTitle"/>
          </p:nvPr>
        </p:nvSpPr>
        <p:spPr>
          <a:xfrm>
            <a:off x="1447800" y="40657"/>
            <a:ext cx="6324600" cy="688975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Background &amp; Motivation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838200"/>
            <a:ext cx="7667096" cy="1360727"/>
          </a:xfrm>
          <a:prstGeom prst="rect">
            <a:avLst/>
          </a:prstGeom>
          <a:solidFill>
            <a:schemeClr val="bg1">
              <a:alpha val="6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906308"/>
            <a:ext cx="76962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700" dirty="0" smtClean="0"/>
              <a:t>Need tool </a:t>
            </a:r>
            <a:r>
              <a:rPr lang="en-US" sz="1700" dirty="0" smtClean="0"/>
              <a:t>to simulate in-stream solute concentration in groundwater-driven watersheds</a:t>
            </a:r>
          </a:p>
          <a:p>
            <a:endParaRPr lang="en-US" sz="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 smtClean="0"/>
              <a:t>Assess influence of remediation strategies (BMPs) </a:t>
            </a:r>
            <a:r>
              <a:rPr lang="en-US" sz="1700" dirty="0" smtClean="0"/>
              <a:t>on in-stream concentration of NO</a:t>
            </a:r>
            <a:r>
              <a:rPr lang="en-US" sz="1700" baseline="-25000" dirty="0" smtClean="0"/>
              <a:t>3</a:t>
            </a:r>
            <a:r>
              <a:rPr lang="en-US" sz="1700" dirty="0" smtClean="0"/>
              <a:t> and Se species</a:t>
            </a:r>
          </a:p>
          <a:p>
            <a:endParaRPr lang="en-US" sz="1700" dirty="0" smtClean="0"/>
          </a:p>
        </p:txBody>
      </p:sp>
      <p:pic>
        <p:nvPicPr>
          <p:cNvPr id="33" name="Picture 24" descr="Colorad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9274"/>
            <a:ext cx="3031816" cy="17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75" y="2443120"/>
            <a:ext cx="2872224" cy="182408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574616" y="3715404"/>
            <a:ext cx="219456" cy="11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74616" y="3834276"/>
            <a:ext cx="1334960" cy="43292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574616" y="2443120"/>
            <a:ext cx="1334960" cy="127228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D:\3Communication\3Papers\16 RT3D Se-N USR Model J HYDROLOGY\Figures\11 SpinUp_ContourPlots\no3_20yea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08" y="4664384"/>
            <a:ext cx="3058867" cy="176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122" y="4852524"/>
            <a:ext cx="372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Groundwater solute </a:t>
            </a:r>
            <a:r>
              <a:rPr lang="en-US" sz="1400" dirty="0" smtClean="0"/>
              <a:t>concentration (NO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Se) </a:t>
            </a:r>
          </a:p>
          <a:p>
            <a:pPr algn="r"/>
            <a:endParaRPr lang="en-US" sz="800" dirty="0"/>
          </a:p>
          <a:p>
            <a:pPr algn="r"/>
            <a:r>
              <a:rPr lang="en-US" sz="1400" dirty="0" smtClean="0"/>
              <a:t>Solute mass loadings to Arkansas River</a:t>
            </a:r>
            <a:endParaRPr lang="en-US" sz="1400" dirty="0"/>
          </a:p>
        </p:txBody>
      </p:sp>
      <p:pic>
        <p:nvPicPr>
          <p:cNvPr id="45" name="Picture 44" descr="CDPHE-TGY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5707" y="3483621"/>
            <a:ext cx="1039179" cy="10984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596276" y="2545875"/>
            <a:ext cx="1085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Irrigated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Fields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-116660" y="5510676"/>
            <a:ext cx="395835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 smtClean="0">
                <a:solidFill>
                  <a:srgbClr val="FF0000"/>
                </a:solidFill>
              </a:rPr>
              <a:t>What about in-stream solute concentration?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883758" y="5117293"/>
            <a:ext cx="105988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392080" y="5209791"/>
            <a:ext cx="105988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938283" y="5606096"/>
            <a:ext cx="65519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414675" y="5804727"/>
            <a:ext cx="17422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801574" y="5547795"/>
            <a:ext cx="105988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395483" y="5388089"/>
            <a:ext cx="65519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280865" y="5547795"/>
            <a:ext cx="102272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090683" y="5239404"/>
            <a:ext cx="119477" cy="22199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089768" y="3181938"/>
            <a:ext cx="1085007" cy="91667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73708" y="2594236"/>
            <a:ext cx="2281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Groundwater flow model</a:t>
            </a:r>
          </a:p>
          <a:p>
            <a:r>
              <a:rPr lang="en-US" sz="1400" dirty="0" smtClean="0"/>
              <a:t>(MODFLOW-UZF1)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6781800" y="3142472"/>
            <a:ext cx="237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Reactive transport model</a:t>
            </a:r>
          </a:p>
          <a:p>
            <a:r>
              <a:rPr lang="en-US" sz="1400" dirty="0" smtClean="0"/>
              <a:t>(UZF-RT3D)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8005327" y="4553635"/>
            <a:ext cx="9886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Selenium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Nitrate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746" y="5874895"/>
            <a:ext cx="361931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All river segments impaired for Selenium</a:t>
            </a:r>
          </a:p>
          <a:p>
            <a:pPr algn="ctr"/>
            <a:r>
              <a:rPr lang="en-US" sz="1500" dirty="0">
                <a:solidFill>
                  <a:srgbClr val="FF0000"/>
                </a:solidFill>
                <a:sym typeface="Wingdings" pitchFamily="2" charset="2"/>
              </a:rPr>
              <a:t>(4.6 µg L</a:t>
            </a:r>
            <a:r>
              <a:rPr lang="en-US" sz="1500" baseline="30000" dirty="0">
                <a:solidFill>
                  <a:srgbClr val="FF0000"/>
                </a:solidFill>
                <a:sym typeface="Wingdings" pitchFamily="2" charset="2"/>
              </a:rPr>
              <a:t>-1</a:t>
            </a:r>
            <a:r>
              <a:rPr lang="en-US" sz="1500" dirty="0">
                <a:solidFill>
                  <a:srgbClr val="FF0000"/>
                </a:solidFill>
                <a:sym typeface="Wingdings" pitchFamily="2" charset="2"/>
              </a:rPr>
              <a:t> for Aquatic Life)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7" grpId="0"/>
      <p:bldP spid="47" grpId="0"/>
      <p:bldP spid="49" grpId="0"/>
      <p:bldP spid="12" grpId="0" animBg="1"/>
      <p:bldP spid="63" grpId="0"/>
      <p:bldP spid="65" grpId="0"/>
      <p:bldP spid="66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" y="4046"/>
            <a:ext cx="9146615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615" y="2057400"/>
            <a:ext cx="9144000" cy="480831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24"/>
          <p:cNvSpPr>
            <a:spLocks noGrp="1"/>
          </p:cNvSpPr>
          <p:nvPr>
            <p:ph type="ctrTitle"/>
          </p:nvPr>
        </p:nvSpPr>
        <p:spPr>
          <a:xfrm>
            <a:off x="2198336" y="65079"/>
            <a:ext cx="4615832" cy="688975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Project Objectives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914399"/>
            <a:ext cx="7543800" cy="914401"/>
          </a:xfrm>
          <a:prstGeom prst="rect">
            <a:avLst/>
          </a:prstGeom>
          <a:solidFill>
            <a:schemeClr val="bg1">
              <a:alpha val="6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931334"/>
            <a:ext cx="6172200" cy="82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/>
              <a:t>Identify effective regional-scale </a:t>
            </a:r>
            <a:r>
              <a:rPr lang="en-US" sz="1700" u="sng" dirty="0" smtClean="0"/>
              <a:t>remediation strategies </a:t>
            </a:r>
            <a:r>
              <a:rPr lang="en-US" sz="1700" dirty="0" smtClean="0"/>
              <a:t>to decrease in-stream concentrations of Selenium and Nitrate</a:t>
            </a:r>
          </a:p>
        </p:txBody>
      </p:sp>
      <p:pic>
        <p:nvPicPr>
          <p:cNvPr id="45" name="Picture 44" descr="CDPHE-TG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1421" y="759892"/>
            <a:ext cx="1115379" cy="1178976"/>
          </a:xfrm>
          <a:prstGeom prst="rect">
            <a:avLst/>
          </a:prstGeom>
          <a:ln>
            <a:noFill/>
          </a:ln>
        </p:spPr>
      </p:pic>
      <p:pic>
        <p:nvPicPr>
          <p:cNvPr id="31" name="Picture 24" descr="Colorad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15155"/>
            <a:ext cx="3031816" cy="17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76" y="2159001"/>
            <a:ext cx="2872224" cy="18240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489016" y="3431285"/>
            <a:ext cx="219456" cy="11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489016" y="3550157"/>
            <a:ext cx="1334960" cy="43292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489016" y="2159001"/>
            <a:ext cx="1334960" cy="127228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540930" y="3978747"/>
            <a:ext cx="7145869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I.   Develop </a:t>
            </a:r>
            <a:r>
              <a:rPr lang="en-US" sz="1600" dirty="0" smtClean="0"/>
              <a:t>model for Se and N transport in </a:t>
            </a:r>
            <a:r>
              <a:rPr lang="en-US" sz="1600" dirty="0" smtClean="0"/>
              <a:t>Streams (OTIS)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	1. Network of Connected Streams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2. Interaction between Chemical Species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3. Nitrogen Cycling Processes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4. Selenium Cycling and Transformation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5. Apply model to Arkansas River Basin (Testing, Sensitivity Analysis)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38289" y="4055352"/>
            <a:ext cx="6723096" cy="2301964"/>
          </a:xfrm>
          <a:prstGeom prst="rect">
            <a:avLst/>
          </a:prstGeom>
          <a:solidFill>
            <a:srgbClr val="93C3F7">
              <a:alpha val="30000"/>
            </a:srgb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22397" y="5943600"/>
            <a:ext cx="714586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II.  Couple model with UZF-RT3D (groundwater-surface water)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III. Explore remediation strategies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599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82964" y="63637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 Requirements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24456" y="1013731"/>
            <a:ext cx="7239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Handle </a:t>
            </a:r>
            <a:r>
              <a:rPr lang="en-US" sz="1400" dirty="0" smtClean="0">
                <a:solidFill>
                  <a:schemeClr val="tx2"/>
                </a:solidFill>
              </a:rPr>
              <a:t>Steady and Unsteady Flow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Inputs/Outputs </a:t>
            </a:r>
            <a:r>
              <a:rPr lang="en-US" sz="1400" dirty="0">
                <a:solidFill>
                  <a:schemeClr val="tx2"/>
                </a:solidFill>
              </a:rPr>
              <a:t>(mass loading from aquifer)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Multiple solutes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708" y="348048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Model Development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19200" y="3769812"/>
            <a:ext cx="723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b="1" dirty="0">
                <a:solidFill>
                  <a:schemeClr val="tx2"/>
                </a:solidFill>
              </a:rPr>
              <a:t>Base </a:t>
            </a:r>
            <a:r>
              <a:rPr lang="en-US" sz="1400" b="1" dirty="0" smtClean="0">
                <a:solidFill>
                  <a:schemeClr val="tx2"/>
                </a:solidFill>
              </a:rPr>
              <a:t>Model</a:t>
            </a:r>
            <a:r>
              <a:rPr lang="en-US" sz="1400" dirty="0" smtClean="0">
                <a:solidFill>
                  <a:schemeClr val="tx2"/>
                </a:solidFill>
              </a:rPr>
              <a:t>: </a:t>
            </a:r>
            <a:r>
              <a:rPr lang="en-US" sz="1400" u="sng" dirty="0" smtClean="0">
                <a:solidFill>
                  <a:srgbClr val="C00000"/>
                </a:solidFill>
              </a:rPr>
              <a:t>OTIS</a:t>
            </a:r>
            <a:r>
              <a:rPr lang="en-US" sz="1400" dirty="0" smtClean="0">
                <a:solidFill>
                  <a:schemeClr val="tx2"/>
                </a:solidFill>
              </a:rPr>
              <a:t> (One-Dimensional Transport with Inflow &amp; Storage) (</a:t>
            </a:r>
            <a:r>
              <a:rPr lang="en-US" sz="1400" dirty="0" err="1" smtClean="0">
                <a:solidFill>
                  <a:schemeClr val="tx2"/>
                </a:solidFill>
              </a:rPr>
              <a:t>Runkel</a:t>
            </a:r>
            <a:r>
              <a:rPr lang="en-US" sz="1400" dirty="0" smtClean="0">
                <a:solidFill>
                  <a:schemeClr val="tx2"/>
                </a:solidFill>
              </a:rPr>
              <a:t>, 1998)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2" y="4354528"/>
            <a:ext cx="2759128" cy="2066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24" y="4907363"/>
            <a:ext cx="2279364" cy="12954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35676" y="1957166"/>
            <a:ext cx="53937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/>
              <a:t>Apply </a:t>
            </a:r>
            <a:r>
              <a:rPr lang="en-US" sz="1400" b="1" dirty="0"/>
              <a:t>to Stream Networks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Chemical </a:t>
            </a:r>
            <a:r>
              <a:rPr lang="en-US" sz="1400" b="1" dirty="0" smtClean="0">
                <a:solidFill>
                  <a:schemeClr val="tx2"/>
                </a:solidFill>
              </a:rPr>
              <a:t>reactions / transformations (</a:t>
            </a:r>
            <a:r>
              <a:rPr lang="en-US" sz="1400" b="1" u="sng" dirty="0" smtClean="0">
                <a:solidFill>
                  <a:schemeClr val="tx2"/>
                </a:solidFill>
              </a:rPr>
              <a:t>interacting</a:t>
            </a:r>
            <a:r>
              <a:rPr lang="en-US" sz="1400" b="1" dirty="0" smtClean="0">
                <a:solidFill>
                  <a:schemeClr val="tx2"/>
                </a:solidFill>
              </a:rPr>
              <a:t> species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Nitrogen cycling, Selenium cycling and transformation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22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I. Develop model for Se and N transport in Streams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0665" y="1054163"/>
            <a:ext cx="5393724" cy="994999"/>
          </a:xfrm>
          <a:prstGeom prst="rect">
            <a:avLst/>
          </a:prstGeom>
          <a:solidFill>
            <a:srgbClr val="93C3F7">
              <a:alpha val="3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03234" y="2048788"/>
            <a:ext cx="0" cy="138021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6858000" y="2075560"/>
            <a:ext cx="228600" cy="9434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86600" y="233878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Modifications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9" grpId="0"/>
      <p:bldP spid="24" grpId="0" animBg="1"/>
      <p:bldP spid="6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224456" y="1013731"/>
            <a:ext cx="7239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Handle </a:t>
            </a:r>
            <a:r>
              <a:rPr lang="en-US" sz="1400" dirty="0" smtClean="0">
                <a:solidFill>
                  <a:schemeClr val="tx2"/>
                </a:solidFill>
              </a:rPr>
              <a:t>Steady and Unsteady Flow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Inputs/Outputs </a:t>
            </a:r>
            <a:r>
              <a:rPr lang="en-US" sz="1400" dirty="0">
                <a:solidFill>
                  <a:schemeClr val="tx2"/>
                </a:solidFill>
              </a:rPr>
              <a:t>(mass loading from aquifer)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Multiple solutes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2" y="3648589"/>
            <a:ext cx="2759128" cy="2066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4" y="4201424"/>
            <a:ext cx="2279364" cy="12954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35676" y="1957166"/>
            <a:ext cx="53937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/>
              <a:t>Apply </a:t>
            </a:r>
            <a:r>
              <a:rPr lang="en-US" sz="1400" b="1" dirty="0"/>
              <a:t>to Stream Networks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Chemical </a:t>
            </a:r>
            <a:r>
              <a:rPr lang="en-US" sz="1400" b="1" dirty="0" smtClean="0">
                <a:solidFill>
                  <a:schemeClr val="tx2"/>
                </a:solidFill>
              </a:rPr>
              <a:t>reactions / transformations (</a:t>
            </a:r>
            <a:r>
              <a:rPr lang="en-US" sz="1400" b="1" u="sng" dirty="0" smtClean="0">
                <a:solidFill>
                  <a:schemeClr val="tx2"/>
                </a:solidFill>
              </a:rPr>
              <a:t>interacting</a:t>
            </a:r>
            <a:r>
              <a:rPr lang="en-US" sz="1400" b="1" dirty="0" smtClean="0">
                <a:solidFill>
                  <a:schemeClr val="tx2"/>
                </a:solidFill>
              </a:rPr>
              <a:t> species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Nitrogen cycling, Selenium cycling and transformation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22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I. Develop model for Se and N transport in Streams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0665" y="1981880"/>
            <a:ext cx="5393724" cy="409433"/>
          </a:xfrm>
          <a:prstGeom prst="rect">
            <a:avLst/>
          </a:prstGeom>
          <a:solidFill>
            <a:srgbClr val="93C3F7">
              <a:alpha val="3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24000" y="2391313"/>
            <a:ext cx="0" cy="111388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70839" y="396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Stream Network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39" y="4384547"/>
            <a:ext cx="2806770" cy="1054832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309552" y="4719817"/>
            <a:ext cx="838200" cy="258614"/>
          </a:xfrm>
          <a:prstGeom prst="rightArrow">
            <a:avLst/>
          </a:prstGeom>
          <a:solidFill>
            <a:srgbClr val="419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46920" y="4735082"/>
            <a:ext cx="304800" cy="29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85715" y="4724400"/>
            <a:ext cx="304800" cy="29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46763" y="4724400"/>
            <a:ext cx="304800" cy="29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95791" y="4375768"/>
            <a:ext cx="20574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Mass balance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0839" y="5638800"/>
            <a:ext cx="4191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Input Files: Parameters for each stream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48589"/>
            <a:ext cx="4394639" cy="258704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459269" y="4123484"/>
            <a:ext cx="4170202" cy="2083537"/>
            <a:chOff x="4535469" y="3487155"/>
            <a:chExt cx="4170202" cy="2083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458" y="4102276"/>
              <a:ext cx="3485213" cy="146841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4535469" y="3487155"/>
              <a:ext cx="773570" cy="3228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2964" y="63637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352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3" grpId="0" animBg="1"/>
      <p:bldP spid="18" grpId="0" animBg="1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810000" y="3352800"/>
            <a:ext cx="5257952" cy="3392056"/>
          </a:xfrm>
          <a:prstGeom prst="rect">
            <a:avLst/>
          </a:prstGeom>
          <a:solidFill>
            <a:srgbClr val="93C3F7">
              <a:alpha val="64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24456" y="1013731"/>
            <a:ext cx="7239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Handle </a:t>
            </a:r>
            <a:r>
              <a:rPr lang="en-US" sz="1400" dirty="0" smtClean="0">
                <a:solidFill>
                  <a:schemeClr val="tx2"/>
                </a:solidFill>
              </a:rPr>
              <a:t>Steady and Unsteady Flow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Inputs/Outputs </a:t>
            </a:r>
            <a:r>
              <a:rPr lang="en-US" sz="1400" dirty="0">
                <a:solidFill>
                  <a:schemeClr val="tx2"/>
                </a:solidFill>
              </a:rPr>
              <a:t>(mass loading from aquifer)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Multiple solutes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2" y="3648589"/>
            <a:ext cx="2759128" cy="2066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4" y="4201424"/>
            <a:ext cx="2279364" cy="12954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35676" y="1957166"/>
            <a:ext cx="53937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/>
              <a:t>Apply </a:t>
            </a:r>
            <a:r>
              <a:rPr lang="en-US" sz="1400" b="1" dirty="0"/>
              <a:t>to Stream Networks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Chemical </a:t>
            </a:r>
            <a:r>
              <a:rPr lang="en-US" sz="1400" b="1" dirty="0" smtClean="0">
                <a:solidFill>
                  <a:schemeClr val="tx2"/>
                </a:solidFill>
              </a:rPr>
              <a:t>reactions / transformations (</a:t>
            </a:r>
            <a:r>
              <a:rPr lang="en-US" sz="1400" b="1" u="sng" dirty="0" smtClean="0">
                <a:solidFill>
                  <a:schemeClr val="tx2"/>
                </a:solidFill>
              </a:rPr>
              <a:t>interacting</a:t>
            </a:r>
            <a:r>
              <a:rPr lang="en-US" sz="1400" b="1" dirty="0" smtClean="0">
                <a:solidFill>
                  <a:schemeClr val="tx2"/>
                </a:solidFill>
              </a:rPr>
              <a:t> species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Nitrogen cycling, Selenium cycling and transformation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22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I. Develop model for Se and N transport in Streams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4501" y="2301835"/>
            <a:ext cx="5393724" cy="409433"/>
          </a:xfrm>
          <a:prstGeom prst="rect">
            <a:avLst/>
          </a:prstGeom>
          <a:solidFill>
            <a:srgbClr val="93C3F7">
              <a:alpha val="3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14764" y="2692796"/>
            <a:ext cx="0" cy="883142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309552" y="4719817"/>
            <a:ext cx="419100" cy="258614"/>
          </a:xfrm>
          <a:prstGeom prst="rightArrow">
            <a:avLst/>
          </a:prstGeom>
          <a:solidFill>
            <a:srgbClr val="419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2964" y="63637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 Requirements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16220" y="3426023"/>
            <a:ext cx="50292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Concentration of Solute 1 </a:t>
            </a:r>
            <a:r>
              <a:rPr lang="en-US" sz="1400" dirty="0" smtClean="0">
                <a:sym typeface="Wingdings" panose="05000000000000000000" pitchFamily="2" charset="2"/>
              </a:rPr>
              <a:t> Affects concentration of Solute 2</a:t>
            </a:r>
            <a:endParaRPr 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0023"/>
              </p:ext>
            </p:extLst>
          </p:nvPr>
        </p:nvGraphicFramePr>
        <p:xfrm>
          <a:off x="4550775" y="3755282"/>
          <a:ext cx="1164225" cy="59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6" imgW="774360" imgH="393480" progId="Equation.DSMT4">
                  <p:embed/>
                </p:oleObj>
              </mc:Choice>
              <mc:Fallback>
                <p:oleObj name="Equation" r:id="rId6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0775" y="3755282"/>
                        <a:ext cx="1164225" cy="59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678030"/>
              </p:ext>
            </p:extLst>
          </p:nvPr>
        </p:nvGraphicFramePr>
        <p:xfrm>
          <a:off x="6553352" y="3773056"/>
          <a:ext cx="16795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8" imgW="1117440" imgH="393480" progId="Equation.DSMT4">
                  <p:embed/>
                </p:oleObj>
              </mc:Choice>
              <mc:Fallback>
                <p:oleObj name="Equation" r:id="rId8" imgW="11174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352" y="3773056"/>
                        <a:ext cx="16795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162800" y="3934692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4486564"/>
            <a:ext cx="3390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 System of differential equations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43046"/>
            <a:ext cx="4419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 Solve using 4</a:t>
            </a:r>
            <a:r>
              <a:rPr lang="en-US" sz="1600" baseline="30000" dirty="0" smtClean="0">
                <a:sym typeface="Wingdings" panose="05000000000000000000" pitchFamily="2" charset="2"/>
              </a:rPr>
              <a:t>th</a:t>
            </a:r>
            <a:r>
              <a:rPr lang="en-US" sz="1600" dirty="0" smtClean="0">
                <a:sym typeface="Wingdings" panose="05000000000000000000" pitchFamily="2" charset="2"/>
              </a:rPr>
              <a:t>-order </a:t>
            </a:r>
            <a:r>
              <a:rPr lang="en-US" sz="1600" dirty="0" err="1" smtClean="0">
                <a:sym typeface="Wingdings" panose="05000000000000000000" pitchFamily="2" charset="2"/>
              </a:rPr>
              <a:t>Runge-Kutta</a:t>
            </a:r>
            <a:r>
              <a:rPr lang="en-US" sz="1600" dirty="0" smtClean="0">
                <a:sym typeface="Wingdings" panose="05000000000000000000" pitchFamily="2" charset="2"/>
              </a:rPr>
              <a:t> method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08" y="4382718"/>
            <a:ext cx="4419792" cy="23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 animBg="1"/>
      <p:bldP spid="31" grpId="0" animBg="1"/>
      <p:bldP spid="7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3781807" y="3028230"/>
            <a:ext cx="5286145" cy="3794760"/>
          </a:xfrm>
          <a:prstGeom prst="rect">
            <a:avLst/>
          </a:prstGeom>
          <a:solidFill>
            <a:srgbClr val="93C3F7">
              <a:alpha val="64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24456" y="1013731"/>
            <a:ext cx="7239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Handle </a:t>
            </a:r>
            <a:r>
              <a:rPr lang="en-US" sz="1400" dirty="0" smtClean="0">
                <a:solidFill>
                  <a:schemeClr val="tx2"/>
                </a:solidFill>
              </a:rPr>
              <a:t>Steady and Unsteady Flow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Inputs/Outputs </a:t>
            </a:r>
            <a:r>
              <a:rPr lang="en-US" sz="1400" dirty="0">
                <a:solidFill>
                  <a:schemeClr val="tx2"/>
                </a:solidFill>
              </a:rPr>
              <a:t>(mass loading from aquifer)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Multiple solutes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2" y="3648589"/>
            <a:ext cx="2759128" cy="2066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4" y="4201424"/>
            <a:ext cx="2279364" cy="12954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35676" y="1957166"/>
            <a:ext cx="53937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/>
              <a:t>Apply </a:t>
            </a:r>
            <a:r>
              <a:rPr lang="en-US" sz="1400" b="1" dirty="0"/>
              <a:t>to Stream Networks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Chemical </a:t>
            </a:r>
            <a:r>
              <a:rPr lang="en-US" sz="1400" b="1" dirty="0" smtClean="0">
                <a:solidFill>
                  <a:schemeClr val="tx2"/>
                </a:solidFill>
              </a:rPr>
              <a:t>reactions / transformations (</a:t>
            </a:r>
            <a:r>
              <a:rPr lang="en-US" sz="1400" b="1" u="sng" dirty="0" smtClean="0">
                <a:solidFill>
                  <a:schemeClr val="tx2"/>
                </a:solidFill>
              </a:rPr>
              <a:t>interacting</a:t>
            </a:r>
            <a:r>
              <a:rPr lang="en-US" sz="1400" b="1" dirty="0" smtClean="0">
                <a:solidFill>
                  <a:schemeClr val="tx2"/>
                </a:solidFill>
              </a:rPr>
              <a:t> species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Nitrogen cycling, Selenium cycling and transformation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22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I. Develop model for Se and N transport in Streams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4501" y="2620095"/>
            <a:ext cx="1863499" cy="409433"/>
          </a:xfrm>
          <a:prstGeom prst="rect">
            <a:avLst/>
          </a:prstGeom>
          <a:solidFill>
            <a:srgbClr val="93C3F7">
              <a:alpha val="3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14764" y="3029528"/>
            <a:ext cx="0" cy="54641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218872" y="4719817"/>
            <a:ext cx="419100" cy="258614"/>
          </a:xfrm>
          <a:prstGeom prst="rightArrow">
            <a:avLst/>
          </a:prstGeom>
          <a:solidFill>
            <a:srgbClr val="419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2964" y="63637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4533900"/>
            <a:ext cx="11430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97271" y="4684952"/>
            <a:ext cx="96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Algae</a:t>
            </a:r>
            <a:endParaRPr lang="en-US" sz="16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749081" y="3603132"/>
            <a:ext cx="1192008" cy="388132"/>
          </a:xfrm>
          <a:prstGeom prst="rect">
            <a:avLst/>
          </a:prstGeom>
          <a:solidFill>
            <a:srgbClr val="93C3F7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78090" y="3634237"/>
            <a:ext cx="13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Oxygen O</a:t>
            </a:r>
            <a:r>
              <a:rPr lang="en-US" sz="1400" baseline="-25000" dirty="0" smtClean="0"/>
              <a:t>2</a:t>
            </a:r>
            <a:endParaRPr lang="en-US" sz="1400" baseline="-25000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477000" y="3991264"/>
            <a:ext cx="0" cy="5426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19272" y="4104408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Photosynthesis</a:t>
            </a:r>
            <a:endParaRPr lang="en-US" sz="1200" i="1" baseline="-25000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72200" y="3991264"/>
            <a:ext cx="0" cy="5426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14636" y="4018972"/>
            <a:ext cx="123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Algal Respiration</a:t>
            </a:r>
            <a:endParaRPr lang="en-US" sz="1200" i="1" baseline="-25000" dirty="0" smtClean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60655" y="3104572"/>
            <a:ext cx="0" cy="4985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29199" y="3104572"/>
            <a:ext cx="113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Atmospheric</a:t>
            </a:r>
          </a:p>
          <a:p>
            <a:pPr algn="ctr"/>
            <a:r>
              <a:rPr lang="en-US" sz="1200" i="1" dirty="0" err="1" smtClean="0"/>
              <a:t>Reaeration</a:t>
            </a:r>
            <a:endParaRPr lang="en-US" sz="1200" i="1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477000" y="3104572"/>
            <a:ext cx="0" cy="4985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58528" y="3110191"/>
            <a:ext cx="113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Nitrification of</a:t>
            </a:r>
          </a:p>
          <a:p>
            <a:pPr algn="ctr"/>
            <a:r>
              <a:rPr lang="en-US" sz="1200" i="1" dirty="0" smtClean="0"/>
              <a:t>NH</a:t>
            </a:r>
            <a:r>
              <a:rPr lang="en-US" sz="1200" i="1" baseline="-25000" dirty="0" smtClean="0"/>
              <a:t>4</a:t>
            </a:r>
            <a:r>
              <a:rPr lang="en-US" sz="1200" i="1" dirty="0" smtClean="0"/>
              <a:t>, NO</a:t>
            </a:r>
            <a:r>
              <a:rPr lang="en-US" sz="1200" i="1" baseline="-25000" dirty="0" smtClean="0"/>
              <a:t>2</a:t>
            </a:r>
            <a:endParaRPr lang="en-US" sz="1200" i="1" baseline="-25000" dirty="0" smtClean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941088" y="3676073"/>
            <a:ext cx="9144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34200" y="3943928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40784" y="3334328"/>
            <a:ext cx="113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Decompose organics</a:t>
            </a:r>
            <a:endParaRPr lang="en-US" sz="1200" i="1" baseline="-250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7199744" y="3724564"/>
            <a:ext cx="113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Sediment demand</a:t>
            </a:r>
            <a:endParaRPr lang="en-US" sz="1200" i="1" baseline="-25000" dirty="0" smtClean="0"/>
          </a:p>
        </p:txBody>
      </p:sp>
      <p:grpSp>
        <p:nvGrpSpPr>
          <p:cNvPr id="54" name="Group 53"/>
          <p:cNvGrpSpPr/>
          <p:nvPr/>
        </p:nvGrpSpPr>
        <p:grpSpPr>
          <a:xfrm>
            <a:off x="3858492" y="5629564"/>
            <a:ext cx="1066800" cy="307777"/>
            <a:chOff x="3858492" y="5629564"/>
            <a:chExt cx="1066800" cy="307777"/>
          </a:xfrm>
        </p:grpSpPr>
        <p:sp>
          <p:nvSpPr>
            <p:cNvPr id="55" name="Rectangle 54"/>
            <p:cNvSpPr/>
            <p:nvPr/>
          </p:nvSpPr>
          <p:spPr>
            <a:xfrm>
              <a:off x="3957191" y="5631668"/>
              <a:ext cx="886765" cy="305673"/>
            </a:xfrm>
            <a:prstGeom prst="rect">
              <a:avLst/>
            </a:prstGeom>
            <a:solidFill>
              <a:srgbClr val="FA867A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58492" y="5629564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Organic N</a:t>
              </a:r>
              <a:endParaRPr lang="en-US" sz="1400" baseline="-250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06445" y="5643213"/>
            <a:ext cx="1066800" cy="307777"/>
            <a:chOff x="3858492" y="5629564"/>
            <a:chExt cx="1066800" cy="307777"/>
          </a:xfrm>
        </p:grpSpPr>
        <p:sp>
          <p:nvSpPr>
            <p:cNvPr id="60" name="Rectangle 59"/>
            <p:cNvSpPr/>
            <p:nvPr/>
          </p:nvSpPr>
          <p:spPr>
            <a:xfrm>
              <a:off x="3957191" y="5631668"/>
              <a:ext cx="886765" cy="305673"/>
            </a:xfrm>
            <a:prstGeom prst="rect">
              <a:avLst/>
            </a:prstGeom>
            <a:solidFill>
              <a:srgbClr val="FA867A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492" y="5629564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NH</a:t>
              </a:r>
              <a:r>
                <a:rPr lang="en-US" sz="1400" baseline="-25000" dirty="0" smtClean="0"/>
                <a:t>4</a:t>
              </a:r>
              <a:endParaRPr lang="en-US" sz="1400" baseline="-25000" dirty="0" smtClean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43964" y="5629564"/>
            <a:ext cx="1066800" cy="307777"/>
            <a:chOff x="3858492" y="5629564"/>
            <a:chExt cx="1066800" cy="307777"/>
          </a:xfrm>
        </p:grpSpPr>
        <p:sp>
          <p:nvSpPr>
            <p:cNvPr id="63" name="Rectangle 62"/>
            <p:cNvSpPr/>
            <p:nvPr/>
          </p:nvSpPr>
          <p:spPr>
            <a:xfrm>
              <a:off x="3957191" y="5631668"/>
              <a:ext cx="886765" cy="305673"/>
            </a:xfrm>
            <a:prstGeom prst="rect">
              <a:avLst/>
            </a:prstGeom>
            <a:solidFill>
              <a:srgbClr val="FA867A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58492" y="5629564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</a:t>
              </a:r>
              <a:r>
                <a:rPr lang="en-US" sz="1400" baseline="-25000" dirty="0" smtClean="0"/>
                <a:t>2</a:t>
              </a:r>
              <a:endParaRPr lang="en-US" sz="1400" baseline="-25000" dirty="0" smtClean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78620" y="5622432"/>
            <a:ext cx="1066800" cy="307777"/>
            <a:chOff x="3858492" y="5629564"/>
            <a:chExt cx="1066800" cy="307777"/>
          </a:xfrm>
        </p:grpSpPr>
        <p:sp>
          <p:nvSpPr>
            <p:cNvPr id="66" name="Rectangle 65"/>
            <p:cNvSpPr/>
            <p:nvPr/>
          </p:nvSpPr>
          <p:spPr>
            <a:xfrm>
              <a:off x="3957191" y="5631668"/>
              <a:ext cx="886765" cy="305673"/>
            </a:xfrm>
            <a:prstGeom prst="rect">
              <a:avLst/>
            </a:prstGeom>
            <a:solidFill>
              <a:srgbClr val="FA867A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8492" y="5629564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</a:t>
              </a:r>
              <a:r>
                <a:rPr lang="en-US" sz="1400" baseline="-25000" dirty="0" smtClean="0"/>
                <a:t>3</a:t>
              </a:r>
              <a:endParaRPr lang="en-US" sz="1400" baseline="-25000" dirty="0" smtClean="0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>
            <a:off x="4847944" y="5798153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199908" y="5800488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527635" y="5798205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686800" y="5930209"/>
            <a:ext cx="0" cy="4501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391892" y="5950990"/>
            <a:ext cx="0" cy="4501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574144" y="5948681"/>
            <a:ext cx="0" cy="4709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49324" y="6419657"/>
            <a:ext cx="13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Groundwater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78" name="Straight Arrow Connector 77"/>
          <p:cNvCxnSpPr>
            <a:endCxn id="60" idx="2"/>
          </p:cNvCxnSpPr>
          <p:nvPr/>
        </p:nvCxnSpPr>
        <p:spPr>
          <a:xfrm flipH="1" flipV="1">
            <a:off x="5748527" y="5950990"/>
            <a:ext cx="1346753" cy="52335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66" idx="2"/>
          </p:cNvCxnSpPr>
          <p:nvPr/>
        </p:nvCxnSpPr>
        <p:spPr>
          <a:xfrm flipV="1">
            <a:off x="7092649" y="5930209"/>
            <a:ext cx="1328053" cy="5441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63" idx="2"/>
          </p:cNvCxnSpPr>
          <p:nvPr/>
        </p:nvCxnSpPr>
        <p:spPr>
          <a:xfrm flipH="1" flipV="1">
            <a:off x="7086046" y="5937341"/>
            <a:ext cx="1985" cy="5370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019800" y="5181602"/>
            <a:ext cx="1" cy="46161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6934200" y="4978431"/>
            <a:ext cx="1143000" cy="64400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580465" y="5014270"/>
            <a:ext cx="1210735" cy="6289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93909" y="3634073"/>
            <a:ext cx="13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Groundwater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030364" y="3803071"/>
            <a:ext cx="71465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84697" y="5087021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Uptake</a:t>
            </a:r>
            <a:endParaRPr lang="en-US" sz="1200" i="1" baseline="-25000" dirty="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5114636" y="5294837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Uptake</a:t>
            </a:r>
            <a:endParaRPr lang="en-US" sz="1200" i="1" baseline="-25000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4191000" y="5019964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Biomass to N</a:t>
            </a:r>
            <a:endParaRPr lang="en-US" sz="1200" i="1" baseline="-25000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3781807" y="6370780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Settling</a:t>
            </a:r>
            <a:endParaRPr lang="en-US" sz="1200" i="1" baseline="-25000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4959924" y="6396335"/>
            <a:ext cx="123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Diffusion from</a:t>
            </a:r>
          </a:p>
          <a:p>
            <a:pPr algn="ctr"/>
            <a:r>
              <a:rPr lang="en-US" sz="1200" i="1" dirty="0" smtClean="0"/>
              <a:t>Sediments</a:t>
            </a:r>
            <a:endParaRPr lang="en-US" sz="1200" i="1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7913252" y="6381935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Denitrification</a:t>
            </a:r>
            <a:endParaRPr lang="en-US" sz="1200" i="1" baseline="-25000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4798288" y="577272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Min.</a:t>
            </a:r>
            <a:endParaRPr lang="en-US" sz="1200" i="1" baseline="-25000" dirty="0" smtClean="0"/>
          </a:p>
        </p:txBody>
      </p:sp>
      <p:sp>
        <p:nvSpPr>
          <p:cNvPr id="108" name="TextBox 107"/>
          <p:cNvSpPr txBox="1"/>
          <p:nvPr/>
        </p:nvSpPr>
        <p:spPr>
          <a:xfrm>
            <a:off x="6068292" y="5791200"/>
            <a:ext cx="70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Nitrif</a:t>
            </a:r>
            <a:r>
              <a:rPr lang="en-US" sz="1200" i="1" dirty="0" smtClean="0"/>
              <a:t>.</a:t>
            </a:r>
            <a:endParaRPr lang="en-US" sz="1200" i="1" baseline="-25000" dirty="0" smtClean="0"/>
          </a:p>
        </p:txBody>
      </p:sp>
      <p:sp>
        <p:nvSpPr>
          <p:cNvPr id="109" name="TextBox 108"/>
          <p:cNvSpPr txBox="1"/>
          <p:nvPr/>
        </p:nvSpPr>
        <p:spPr>
          <a:xfrm>
            <a:off x="7421420" y="5791200"/>
            <a:ext cx="70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Nitrif</a:t>
            </a:r>
            <a:r>
              <a:rPr lang="en-US" sz="1200" i="1" dirty="0" smtClean="0"/>
              <a:t>.</a:t>
            </a:r>
            <a:endParaRPr lang="en-US" sz="1200" i="1" baseline="-250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70866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QUAL2E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03" y="3067110"/>
            <a:ext cx="2915436" cy="189334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7273449" y="3048785"/>
            <a:ext cx="177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OTIS Input File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6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7" grpId="0" animBg="1"/>
      <p:bldP spid="4" grpId="0" animBg="1"/>
      <p:bldP spid="23" grpId="0"/>
      <p:bldP spid="26" grpId="0" animBg="1"/>
      <p:bldP spid="27" grpId="0"/>
      <p:bldP spid="30" grpId="0"/>
      <p:bldP spid="36" grpId="0"/>
      <p:bldP spid="39" grpId="0"/>
      <p:bldP spid="45" grpId="0"/>
      <p:bldP spid="49" grpId="0"/>
      <p:bldP spid="50" grpId="0"/>
      <p:bldP spid="77" grpId="0"/>
      <p:bldP spid="98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224456" y="1013731"/>
            <a:ext cx="7239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Handle </a:t>
            </a:r>
            <a:r>
              <a:rPr lang="en-US" sz="1400" dirty="0" smtClean="0">
                <a:solidFill>
                  <a:schemeClr val="tx2"/>
                </a:solidFill>
              </a:rPr>
              <a:t>Steady and Unsteady Flow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Inputs/Outputs </a:t>
            </a:r>
            <a:r>
              <a:rPr lang="en-US" sz="1400" dirty="0">
                <a:solidFill>
                  <a:schemeClr val="tx2"/>
                </a:solidFill>
              </a:rPr>
              <a:t>(mass loading from aquifer)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en-US" sz="1400" dirty="0" smtClean="0">
                <a:solidFill>
                  <a:schemeClr val="tx2"/>
                </a:solidFill>
              </a:rPr>
              <a:t>    Multiple solutes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2" y="3648589"/>
            <a:ext cx="2759128" cy="2066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4" y="4201424"/>
            <a:ext cx="2279364" cy="12954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35676" y="1957166"/>
            <a:ext cx="53937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/>
              <a:t>Apply </a:t>
            </a:r>
            <a:r>
              <a:rPr lang="en-US" sz="1400" b="1" dirty="0"/>
              <a:t>to Stream Networks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Chemical </a:t>
            </a:r>
            <a:r>
              <a:rPr lang="en-US" sz="1400" b="1" dirty="0" smtClean="0">
                <a:solidFill>
                  <a:schemeClr val="tx2"/>
                </a:solidFill>
              </a:rPr>
              <a:t>reactions / transformations (</a:t>
            </a:r>
            <a:r>
              <a:rPr lang="en-US" sz="1400" b="1" u="sng" dirty="0" smtClean="0">
                <a:solidFill>
                  <a:schemeClr val="tx2"/>
                </a:solidFill>
              </a:rPr>
              <a:t>interacting</a:t>
            </a:r>
            <a:r>
              <a:rPr lang="en-US" sz="1400" b="1" dirty="0" smtClean="0">
                <a:solidFill>
                  <a:schemeClr val="tx2"/>
                </a:solidFill>
              </a:rPr>
              <a:t> species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</a:rPr>
              <a:t>Nitrogen cycling, Selenium cycling and transformation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22" name="Title 24"/>
          <p:cNvSpPr txBox="1">
            <a:spLocks/>
          </p:cNvSpPr>
          <p:nvPr/>
        </p:nvSpPr>
        <p:spPr bwMode="auto">
          <a:xfrm>
            <a:off x="770464" y="84667"/>
            <a:ext cx="7620000" cy="406401"/>
          </a:xfrm>
          <a:prstGeom prst="rect">
            <a:avLst/>
          </a:prstGeom>
          <a:solidFill>
            <a:srgbClr val="57A1F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I. Develop model for Se and N transport in Streams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2638567"/>
            <a:ext cx="3231501" cy="351705"/>
          </a:xfrm>
          <a:prstGeom prst="rect">
            <a:avLst/>
          </a:prstGeom>
          <a:solidFill>
            <a:srgbClr val="93C3F7">
              <a:alpha val="3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38400" y="2990272"/>
            <a:ext cx="685800" cy="95157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218872" y="4719817"/>
            <a:ext cx="419100" cy="258614"/>
          </a:xfrm>
          <a:prstGeom prst="rightArrow">
            <a:avLst/>
          </a:prstGeom>
          <a:solidFill>
            <a:srgbClr val="419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2964" y="63637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 Requirements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99" y="1349057"/>
            <a:ext cx="2704102" cy="19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3781807" y="3733800"/>
            <a:ext cx="5286145" cy="3089190"/>
          </a:xfrm>
          <a:prstGeom prst="rect">
            <a:avLst/>
          </a:prstGeom>
          <a:solidFill>
            <a:srgbClr val="006600">
              <a:alpha val="32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678090" y="3957935"/>
            <a:ext cx="1637110" cy="58359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722779" y="3957935"/>
            <a:ext cx="158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Algae/</a:t>
            </a:r>
          </a:p>
          <a:p>
            <a:pPr algn="ctr"/>
            <a:r>
              <a:rPr lang="en-US" sz="1600" dirty="0" smtClean="0"/>
              <a:t>Aquatic Plants</a:t>
            </a:r>
            <a:endParaRPr lang="en-US" sz="1600" dirty="0" smtClean="0"/>
          </a:p>
        </p:txBody>
      </p:sp>
      <p:sp>
        <p:nvSpPr>
          <p:cNvPr id="149" name="Rectangle 148"/>
          <p:cNvSpPr/>
          <p:nvPr/>
        </p:nvSpPr>
        <p:spPr>
          <a:xfrm>
            <a:off x="3865986" y="5267037"/>
            <a:ext cx="731520" cy="305673"/>
          </a:xfrm>
          <a:prstGeom prst="rect">
            <a:avLst/>
          </a:prstGeom>
          <a:solidFill>
            <a:srgbClr val="FA867A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3692201" y="526607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Org Se</a:t>
            </a:r>
            <a:endParaRPr lang="en-US" sz="1400" baseline="-25000" dirty="0" smtClean="0"/>
          </a:p>
        </p:txBody>
      </p:sp>
      <p:sp>
        <p:nvSpPr>
          <p:cNvPr id="152" name="Rectangle 151"/>
          <p:cNvSpPr/>
          <p:nvPr/>
        </p:nvSpPr>
        <p:spPr>
          <a:xfrm>
            <a:off x="4971662" y="5280686"/>
            <a:ext cx="731520" cy="305673"/>
          </a:xfrm>
          <a:prstGeom prst="rect">
            <a:avLst/>
          </a:prstGeom>
          <a:solidFill>
            <a:srgbClr val="FA867A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4828593" y="527416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SeO</a:t>
            </a:r>
            <a:r>
              <a:rPr lang="en-US" sz="1400" baseline="-25000" dirty="0" smtClean="0"/>
              <a:t>4</a:t>
            </a:r>
            <a:endParaRPr lang="en-US" sz="1400" baseline="-25000" dirty="0" smtClean="0"/>
          </a:p>
        </p:txBody>
      </p:sp>
      <p:sp>
        <p:nvSpPr>
          <p:cNvPr id="158" name="Rectangle 157"/>
          <p:cNvSpPr/>
          <p:nvPr/>
        </p:nvSpPr>
        <p:spPr>
          <a:xfrm>
            <a:off x="7165287" y="5280685"/>
            <a:ext cx="731520" cy="305673"/>
          </a:xfrm>
          <a:prstGeom prst="rect">
            <a:avLst/>
          </a:prstGeom>
          <a:solidFill>
            <a:srgbClr val="FA867A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4606717" y="5433522"/>
            <a:ext cx="3657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5705669" y="5435857"/>
            <a:ext cx="3657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6799527" y="5438535"/>
            <a:ext cx="3657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7896807" y="5438535"/>
            <a:ext cx="36576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8239686" y="5257800"/>
            <a:ext cx="731520" cy="305673"/>
          </a:xfrm>
          <a:prstGeom prst="rect">
            <a:avLst/>
          </a:prstGeom>
          <a:solidFill>
            <a:srgbClr val="FA867A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68007" y="5285699"/>
            <a:ext cx="734058" cy="307777"/>
            <a:chOff x="6068007" y="5438099"/>
            <a:chExt cx="734058" cy="307777"/>
          </a:xfrm>
        </p:grpSpPr>
        <p:sp>
          <p:nvSpPr>
            <p:cNvPr id="155" name="Rectangle 154"/>
            <p:cNvSpPr/>
            <p:nvPr/>
          </p:nvSpPr>
          <p:spPr>
            <a:xfrm>
              <a:off x="6068007" y="5438099"/>
              <a:ext cx="731520" cy="305673"/>
            </a:xfrm>
            <a:prstGeom prst="rect">
              <a:avLst/>
            </a:prstGeom>
            <a:solidFill>
              <a:srgbClr val="FA867A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089207" y="5438099"/>
              <a:ext cx="712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SeO</a:t>
              </a:r>
              <a:r>
                <a:rPr lang="en-US" sz="1400" baseline="-25000" dirty="0" smtClean="0"/>
                <a:t>3</a:t>
              </a:r>
              <a:endParaRPr lang="en-US" sz="1400" baseline="-25000" dirty="0" smtClean="0"/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8201228" y="5275315"/>
            <a:ext cx="829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</a:t>
            </a:r>
            <a:r>
              <a:rPr lang="en-US" sz="1400" baseline="30000" dirty="0" smtClean="0"/>
              <a:t>2-</a:t>
            </a:r>
            <a:endParaRPr lang="en-US" sz="1400" baseline="30000" dirty="0" smtClean="0"/>
          </a:p>
        </p:txBody>
      </p:sp>
      <p:sp>
        <p:nvSpPr>
          <p:cNvPr id="167" name="TextBox 166"/>
          <p:cNvSpPr txBox="1"/>
          <p:nvPr/>
        </p:nvSpPr>
        <p:spPr>
          <a:xfrm>
            <a:off x="7010400" y="527944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</a:t>
            </a:r>
            <a:endParaRPr lang="en-US" sz="1400" baseline="-25000" dirty="0" smtClean="0"/>
          </a:p>
        </p:txBody>
      </p:sp>
      <p:grpSp>
        <p:nvGrpSpPr>
          <p:cNvPr id="168" name="Group 167"/>
          <p:cNvGrpSpPr/>
          <p:nvPr/>
        </p:nvGrpSpPr>
        <p:grpSpPr>
          <a:xfrm>
            <a:off x="5536159" y="6324600"/>
            <a:ext cx="734058" cy="307777"/>
            <a:chOff x="6068007" y="5438099"/>
            <a:chExt cx="734058" cy="307777"/>
          </a:xfrm>
        </p:grpSpPr>
        <p:sp>
          <p:nvSpPr>
            <p:cNvPr id="169" name="Rectangle 168"/>
            <p:cNvSpPr/>
            <p:nvPr/>
          </p:nvSpPr>
          <p:spPr>
            <a:xfrm>
              <a:off x="6068007" y="5438099"/>
              <a:ext cx="731520" cy="305673"/>
            </a:xfrm>
            <a:prstGeom prst="rect">
              <a:avLst/>
            </a:prstGeom>
            <a:solidFill>
              <a:srgbClr val="FA867A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089207" y="5438099"/>
              <a:ext cx="712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Volatil</a:t>
              </a:r>
              <a:r>
                <a:rPr lang="en-US" sz="1400" dirty="0" smtClean="0"/>
                <a:t>.</a:t>
              </a:r>
              <a:endParaRPr lang="en-US" sz="1400" baseline="-25000" dirty="0" smtClean="0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530242" y="5791200"/>
            <a:ext cx="734058" cy="307777"/>
            <a:chOff x="6068007" y="5438099"/>
            <a:chExt cx="734058" cy="307777"/>
          </a:xfrm>
        </p:grpSpPr>
        <p:sp>
          <p:nvSpPr>
            <p:cNvPr id="172" name="Rectangle 171"/>
            <p:cNvSpPr/>
            <p:nvPr/>
          </p:nvSpPr>
          <p:spPr>
            <a:xfrm>
              <a:off x="6068007" y="5438099"/>
              <a:ext cx="731520" cy="305673"/>
            </a:xfrm>
            <a:prstGeom prst="rect">
              <a:avLst/>
            </a:prstGeom>
            <a:solidFill>
              <a:srgbClr val="FA867A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089207" y="5438099"/>
              <a:ext cx="712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SeMet</a:t>
              </a:r>
              <a:endParaRPr lang="en-US" sz="1400" baseline="-25000" dirty="0" smtClean="0"/>
            </a:p>
          </p:txBody>
        </p:sp>
      </p:grpSp>
      <p:cxnSp>
        <p:nvCxnSpPr>
          <p:cNvPr id="175" name="Straight Arrow Connector 174"/>
          <p:cNvCxnSpPr/>
          <p:nvPr/>
        </p:nvCxnSpPr>
        <p:spPr>
          <a:xfrm>
            <a:off x="5638847" y="5600093"/>
            <a:ext cx="0" cy="1969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150" idx="0"/>
          </p:cNvCxnSpPr>
          <p:nvPr/>
        </p:nvCxnSpPr>
        <p:spPr>
          <a:xfrm flipH="1">
            <a:off x="4225601" y="4254927"/>
            <a:ext cx="1434697" cy="101115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750916" y="5907232"/>
            <a:ext cx="136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Groundwater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78" name="Straight Arrow Connector 177"/>
          <p:cNvCxnSpPr/>
          <p:nvPr/>
        </p:nvCxnSpPr>
        <p:spPr>
          <a:xfrm flipH="1" flipV="1">
            <a:off x="6279502" y="5982389"/>
            <a:ext cx="617848" cy="78733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 flipV="1">
            <a:off x="6445636" y="5600093"/>
            <a:ext cx="544372" cy="351909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endCxn id="198" idx="1"/>
          </p:cNvCxnSpPr>
          <p:nvPr/>
        </p:nvCxnSpPr>
        <p:spPr>
          <a:xfrm flipH="1" flipV="1">
            <a:off x="5638800" y="5558031"/>
            <a:ext cx="1265865" cy="439217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4114800" y="4422968"/>
            <a:ext cx="974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Respiration</a:t>
            </a:r>
            <a:endParaRPr lang="en-US" sz="1200" i="1" baseline="-25000" dirty="0" smtClean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4239692" y="5571931"/>
            <a:ext cx="0" cy="4501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3610945" y="5982390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Settling</a:t>
            </a:r>
            <a:endParaRPr lang="en-US" sz="1200" i="1" baseline="-25000" dirty="0" smtClean="0"/>
          </a:p>
        </p:txBody>
      </p:sp>
      <p:sp>
        <p:nvSpPr>
          <p:cNvPr id="184" name="TextBox 183"/>
          <p:cNvSpPr txBox="1"/>
          <p:nvPr/>
        </p:nvSpPr>
        <p:spPr>
          <a:xfrm>
            <a:off x="4525345" y="54078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Min.</a:t>
            </a:r>
            <a:endParaRPr lang="en-US" sz="1200" i="1" baseline="-25000" dirty="0" smtClean="0"/>
          </a:p>
        </p:txBody>
      </p:sp>
      <p:sp>
        <p:nvSpPr>
          <p:cNvPr id="6" name="Arc 5"/>
          <p:cNvSpPr/>
          <p:nvPr/>
        </p:nvSpPr>
        <p:spPr>
          <a:xfrm rot="16381035" flipH="1">
            <a:off x="4519474" y="4605506"/>
            <a:ext cx="1806581" cy="2055520"/>
          </a:xfrm>
          <a:prstGeom prst="arc">
            <a:avLst>
              <a:gd name="adj1" fmla="val 16200000"/>
              <a:gd name="adj2" fmla="val 611033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4334069" y="5982389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Volatiliz</a:t>
            </a:r>
            <a:r>
              <a:rPr lang="en-US" sz="1200" i="1" dirty="0" smtClean="0"/>
              <a:t>.</a:t>
            </a:r>
            <a:endParaRPr lang="en-US" sz="1200" i="1" baseline="-25000" dirty="0" smtClean="0"/>
          </a:p>
        </p:txBody>
      </p:sp>
      <p:sp>
        <p:nvSpPr>
          <p:cNvPr id="186" name="Arc 185"/>
          <p:cNvSpPr/>
          <p:nvPr/>
        </p:nvSpPr>
        <p:spPr>
          <a:xfrm rot="16381035" flipH="1">
            <a:off x="4957467" y="4973131"/>
            <a:ext cx="1675010" cy="1316737"/>
          </a:xfrm>
          <a:prstGeom prst="arc">
            <a:avLst>
              <a:gd name="adj1" fmla="val 16200000"/>
              <a:gd name="adj2" fmla="val 20593438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5906276" y="6096872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6180157" y="5600093"/>
            <a:ext cx="0" cy="1969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279502" y="5579706"/>
            <a:ext cx="2397967" cy="962830"/>
          </a:xfrm>
          <a:custGeom>
            <a:avLst/>
            <a:gdLst>
              <a:gd name="connsiteX0" fmla="*/ 0 w 2397967"/>
              <a:gd name="connsiteY0" fmla="*/ 933061 h 962830"/>
              <a:gd name="connsiteX1" fmla="*/ 979714 w 2397967"/>
              <a:gd name="connsiteY1" fmla="*/ 923731 h 962830"/>
              <a:gd name="connsiteX2" fmla="*/ 1987420 w 2397967"/>
              <a:gd name="connsiteY2" fmla="*/ 550506 h 962830"/>
              <a:gd name="connsiteX3" fmla="*/ 2397967 w 2397967"/>
              <a:gd name="connsiteY3" fmla="*/ 0 h 96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967" h="962830">
                <a:moveTo>
                  <a:pt x="0" y="933061"/>
                </a:moveTo>
                <a:cubicBezTo>
                  <a:pt x="324238" y="960275"/>
                  <a:pt x="648477" y="987490"/>
                  <a:pt x="979714" y="923731"/>
                </a:cubicBezTo>
                <a:cubicBezTo>
                  <a:pt x="1310951" y="859972"/>
                  <a:pt x="1751045" y="704461"/>
                  <a:pt x="1987420" y="550506"/>
                </a:cubicBezTo>
                <a:cubicBezTo>
                  <a:pt x="2223796" y="396551"/>
                  <a:pt x="2310881" y="198275"/>
                  <a:pt x="2397967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Arc 189"/>
          <p:cNvSpPr/>
          <p:nvPr/>
        </p:nvSpPr>
        <p:spPr>
          <a:xfrm rot="16381035" flipH="1" flipV="1">
            <a:off x="5161440" y="4943053"/>
            <a:ext cx="1799649" cy="1296637"/>
          </a:xfrm>
          <a:prstGeom prst="arc">
            <a:avLst>
              <a:gd name="adj1" fmla="val 16051995"/>
              <a:gd name="adj2" fmla="val 20593438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5230990" y="4532334"/>
            <a:ext cx="657559" cy="74606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6612739" y="4542710"/>
            <a:ext cx="0" cy="7429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6276393" y="4770775"/>
            <a:ext cx="123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Uptake</a:t>
            </a:r>
            <a:endParaRPr lang="en-US" sz="1200" i="1" baseline="-250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4831697" y="4813029"/>
            <a:ext cx="77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Uptake</a:t>
            </a:r>
            <a:endParaRPr lang="en-US" sz="1200" i="1" baseline="-25000" dirty="0" smtClean="0"/>
          </a:p>
        </p:txBody>
      </p:sp>
      <p:cxnSp>
        <p:nvCxnSpPr>
          <p:cNvPr id="195" name="Straight Arrow Connector 194"/>
          <p:cNvCxnSpPr/>
          <p:nvPr/>
        </p:nvCxnSpPr>
        <p:spPr>
          <a:xfrm flipV="1">
            <a:off x="5563930" y="4978431"/>
            <a:ext cx="231042" cy="30101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 flipV="1">
            <a:off x="6180157" y="4988303"/>
            <a:ext cx="183541" cy="30101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5398652" y="4752393"/>
            <a:ext cx="12307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C00000"/>
                </a:solidFill>
              </a:rPr>
              <a:t>Sorption</a:t>
            </a:r>
            <a:endParaRPr lang="en-US" sz="1200" i="1" baseline="-25000" dirty="0" smtClean="0">
              <a:solidFill>
                <a:srgbClr val="C000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638800" y="541953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Red.</a:t>
            </a:r>
            <a:endParaRPr lang="en-US" sz="1200" i="1" baseline="-25000" dirty="0" smtClean="0"/>
          </a:p>
        </p:txBody>
      </p:sp>
      <p:sp>
        <p:nvSpPr>
          <p:cNvPr id="199" name="TextBox 198"/>
          <p:cNvSpPr txBox="1"/>
          <p:nvPr/>
        </p:nvSpPr>
        <p:spPr>
          <a:xfrm>
            <a:off x="6735145" y="541953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Red.</a:t>
            </a:r>
            <a:endParaRPr lang="en-US" sz="1200" i="1" baseline="-25000" dirty="0" smtClean="0"/>
          </a:p>
        </p:txBody>
      </p:sp>
      <p:sp>
        <p:nvSpPr>
          <p:cNvPr id="200" name="TextBox 199"/>
          <p:cNvSpPr txBox="1"/>
          <p:nvPr/>
        </p:nvSpPr>
        <p:spPr>
          <a:xfrm>
            <a:off x="7819740" y="542867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Red.</a:t>
            </a:r>
            <a:endParaRPr lang="en-US" sz="1200" i="1" baseline="-25000" dirty="0" smtClean="0"/>
          </a:p>
        </p:txBody>
      </p:sp>
      <p:sp>
        <p:nvSpPr>
          <p:cNvPr id="201" name="TextBox 200"/>
          <p:cNvSpPr txBox="1"/>
          <p:nvPr/>
        </p:nvSpPr>
        <p:spPr>
          <a:xfrm>
            <a:off x="7483962" y="3080283"/>
            <a:ext cx="50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+</a:t>
            </a:r>
            <a:endParaRPr lang="en-US" sz="4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5" grpId="0" animBg="1"/>
      <p:bldP spid="76" grpId="0" animBg="1"/>
      <p:bldP spid="79" grpId="0"/>
      <p:bldP spid="149" grpId="0" animBg="1"/>
      <p:bldP spid="150" grpId="0"/>
      <p:bldP spid="152" grpId="0" animBg="1"/>
      <p:bldP spid="153" grpId="0"/>
      <p:bldP spid="158" grpId="0" animBg="1"/>
      <p:bldP spid="164" grpId="0" animBg="1"/>
      <p:bldP spid="166" grpId="0"/>
      <p:bldP spid="167" grpId="0"/>
      <p:bldP spid="177" grpId="0"/>
      <p:bldP spid="181" grpId="0"/>
      <p:bldP spid="183" grpId="0"/>
      <p:bldP spid="184" grpId="0"/>
      <p:bldP spid="6" grpId="0" animBg="1"/>
      <p:bldP spid="185" grpId="0"/>
      <p:bldP spid="186" grpId="0" animBg="1"/>
      <p:bldP spid="10" grpId="0" animBg="1"/>
      <p:bldP spid="190" grpId="0" animBg="1"/>
      <p:bldP spid="193" grpId="0"/>
      <p:bldP spid="194" grpId="0"/>
      <p:bldP spid="197" grpId="0"/>
      <p:bldP spid="198" grpId="0"/>
      <p:bldP spid="199" grpId="0"/>
      <p:bldP spid="200" grpId="0"/>
      <p:bldP spid="20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27209</TotalTime>
  <Words>909</Words>
  <Application>Microsoft Office PowerPoint</Application>
  <PresentationFormat>On-screen Show (4:3)</PresentationFormat>
  <Paragraphs>241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MathType 6.0 Equation</vt:lpstr>
      <vt:lpstr> Recent enhancements of the OTIS model to simulate multi-species reactive transport in stream-aquifer systems. </vt:lpstr>
      <vt:lpstr>OTIS</vt:lpstr>
      <vt:lpstr>Background &amp; Motivation</vt:lpstr>
      <vt:lpstr>Project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Phases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and Modeling Irrigation-Induced Selenium  in the Stream-Aquifer System of the  Lower Arkansas River Valley, Colorado</dc:title>
  <dc:creator>ENS User</dc:creator>
  <cp:lastModifiedBy>.</cp:lastModifiedBy>
  <cp:revision>1059</cp:revision>
  <dcterms:created xsi:type="dcterms:W3CDTF">2006-03-17T16:48:30Z</dcterms:created>
  <dcterms:modified xsi:type="dcterms:W3CDTF">2013-10-22T18:00:35Z</dcterms:modified>
</cp:coreProperties>
</file>