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57" r:id="rId4"/>
    <p:sldId id="259" r:id="rId5"/>
    <p:sldId id="260" r:id="rId6"/>
    <p:sldId id="261" r:id="rId7"/>
    <p:sldId id="258" r:id="rId8"/>
    <p:sldId id="273" r:id="rId9"/>
    <p:sldId id="274" r:id="rId10"/>
    <p:sldId id="263" r:id="rId11"/>
    <p:sldId id="271" r:id="rId12"/>
    <p:sldId id="280" r:id="rId13"/>
    <p:sldId id="277" r:id="rId14"/>
    <p:sldId id="278" r:id="rId15"/>
    <p:sldId id="262" r:id="rId16"/>
    <p:sldId id="269" r:id="rId17"/>
    <p:sldId id="270" r:id="rId18"/>
    <p:sldId id="275" r:id="rId19"/>
    <p:sldId id="267" r:id="rId20"/>
    <p:sldId id="265" r:id="rId21"/>
    <p:sldId id="264" r:id="rId22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CF35"/>
    <a:srgbClr val="6BF90B"/>
    <a:srgbClr val="2EF70D"/>
    <a:srgbClr val="1158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113" autoAdjust="0"/>
  </p:normalViewPr>
  <p:slideViewPr>
    <p:cSldViewPr>
      <p:cViewPr>
        <p:scale>
          <a:sx n="100" d="100"/>
          <a:sy n="100" d="100"/>
        </p:scale>
        <p:origin x="-13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All%20Users\Documents\Grad%20School\Thesis\Summer%20abstract\Scaphites%20Size%20vs%20Scar%20Frequenc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All%20Users\Documents\Grad%20School\Thesis\GSA%202013%20-%20Denver\Preliminary%20data%20analysis%20evaluating%20ornament-repairscar%20relationshi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All%20Users\Documents\Grad%20School\Thesis\GSA%202013%20-%20Denver\data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Repair Scar Frequency per Body Size for </a:t>
            </a:r>
            <a:r>
              <a:rPr lang="en-US" sz="2400" i="1" dirty="0" err="1"/>
              <a:t>Scaphites</a:t>
            </a:r>
            <a:endParaRPr lang="en-US" sz="2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val>
            <c:numRef>
              <c:f>Sheet1!$I$164:$I$172</c:f>
              <c:numCache>
                <c:formatCode>General</c:formatCode>
                <c:ptCount val="9"/>
                <c:pt idx="0">
                  <c:v>0.33333333333333331</c:v>
                </c:pt>
                <c:pt idx="1">
                  <c:v>0.25</c:v>
                </c:pt>
                <c:pt idx="2">
                  <c:v>0.30000000000000016</c:v>
                </c:pt>
                <c:pt idx="3">
                  <c:v>0.42424242424242431</c:v>
                </c:pt>
                <c:pt idx="4">
                  <c:v>0.25</c:v>
                </c:pt>
                <c:pt idx="5">
                  <c:v>0.57142857142857184</c:v>
                </c:pt>
                <c:pt idx="6">
                  <c:v>0.60000000000000031</c:v>
                </c:pt>
                <c:pt idx="7">
                  <c:v>0.33333333333333331</c:v>
                </c:pt>
                <c:pt idx="8">
                  <c:v>0.5</c:v>
                </c:pt>
              </c:numCache>
            </c:numRef>
          </c:val>
        </c:ser>
        <c:dLbls/>
        <c:axId val="65357696"/>
        <c:axId val="65401216"/>
      </c:barChart>
      <c:catAx>
        <c:axId val="65357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Body Size</a:t>
                </a:r>
              </a:p>
            </c:rich>
          </c:tx>
          <c:layout/>
        </c:title>
        <c:tickLblPos val="nextTo"/>
        <c:crossAx val="65401216"/>
        <c:crosses val="autoZero"/>
        <c:auto val="1"/>
        <c:lblAlgn val="ctr"/>
        <c:lblOffset val="100"/>
      </c:catAx>
      <c:valAx>
        <c:axId val="654012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Repair Scar Occurrence</a:t>
                </a:r>
              </a:p>
            </c:rich>
          </c:tx>
          <c:layout/>
        </c:title>
        <c:numFmt formatCode="General" sourceLinked="1"/>
        <c:tickLblPos val="nextTo"/>
        <c:crossAx val="65357696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Log</a:t>
            </a:r>
            <a:r>
              <a:rPr lang="en-US" sz="2400" baseline="0" dirty="0"/>
              <a:t> </a:t>
            </a:r>
            <a:r>
              <a:rPr lang="en-US" sz="2400" baseline="0" dirty="0" smtClean="0"/>
              <a:t>Transformed </a:t>
            </a:r>
            <a:r>
              <a:rPr lang="en-US" sz="2400" b="1" i="0" baseline="0" dirty="0" smtClean="0"/>
              <a:t>Scarring </a:t>
            </a:r>
            <a:r>
              <a:rPr lang="en-US" sz="2400" b="1" i="0" baseline="0" dirty="0" err="1" smtClean="0"/>
              <a:t>vs</a:t>
            </a:r>
            <a:r>
              <a:rPr lang="en-US" sz="2400" b="1" i="0" baseline="0" dirty="0" smtClean="0"/>
              <a:t> Ornamentation per Genus</a:t>
            </a:r>
            <a:endParaRPr lang="en-US" sz="24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trendlineLbl>
              <c:layout>
                <c:manualLayout>
                  <c:x val="4.3055788239236109E-4"/>
                  <c:y val="2.8394203384151447E-2"/>
                </c:manualLayout>
              </c:layout>
              <c:numFmt formatCode="General" sourceLinked="0"/>
            </c:trendlineLbl>
          </c:trendline>
          <c:xVal>
            <c:numRef>
              <c:f>Sheet1!$F$14:$F$23</c:f>
              <c:numCache>
                <c:formatCode>General</c:formatCode>
                <c:ptCount val="10"/>
                <c:pt idx="0">
                  <c:v>-2.5624963685004767</c:v>
                </c:pt>
                <c:pt idx="1">
                  <c:v>-4.2253648246605042</c:v>
                </c:pt>
                <c:pt idx="2">
                  <c:v>-3.8108211249191721</c:v>
                </c:pt>
                <c:pt idx="3">
                  <c:v>-4.4881874705024769</c:v>
                </c:pt>
                <c:pt idx="4">
                  <c:v>-3.7975788710372802</c:v>
                </c:pt>
                <c:pt idx="5">
                  <c:v>-3.9430493840332579</c:v>
                </c:pt>
                <c:pt idx="6">
                  <c:v>-3.1246343977948512</c:v>
                </c:pt>
                <c:pt idx="7">
                  <c:v>-3.8552174316066927</c:v>
                </c:pt>
                <c:pt idx="8">
                  <c:v>-3.9775753736683797</c:v>
                </c:pt>
                <c:pt idx="9">
                  <c:v>-3.9869082026199352</c:v>
                </c:pt>
              </c:numCache>
            </c:numRef>
          </c:xVal>
          <c:yVal>
            <c:numRef>
              <c:f>Sheet1!$G$14:$G$23</c:f>
              <c:numCache>
                <c:formatCode>General</c:formatCode>
                <c:ptCount val="10"/>
                <c:pt idx="0">
                  <c:v>-2.8332053440882072</c:v>
                </c:pt>
                <c:pt idx="1">
                  <c:v>-1.0544413481327886</c:v>
                </c:pt>
                <c:pt idx="2">
                  <c:v>-1.6094379124340998</c:v>
                </c:pt>
                <c:pt idx="3">
                  <c:v>0</c:v>
                </c:pt>
                <c:pt idx="4">
                  <c:v>-2.0794415416798357</c:v>
                </c:pt>
                <c:pt idx="5">
                  <c:v>-1.3862943611198906</c:v>
                </c:pt>
                <c:pt idx="6">
                  <c:v>-2.3671236141316192</c:v>
                </c:pt>
                <c:pt idx="7">
                  <c:v>-1.6094379124340998</c:v>
                </c:pt>
                <c:pt idx="8">
                  <c:v>-0.78845836036477024</c:v>
                </c:pt>
                <c:pt idx="9">
                  <c:v>-1.7345987220574948</c:v>
                </c:pt>
              </c:numCache>
            </c:numRef>
          </c:yVal>
        </c:ser>
        <c:dLbls/>
        <c:axId val="65423616"/>
        <c:axId val="65450368"/>
      </c:scatterChart>
      <c:valAx>
        <c:axId val="65423616"/>
        <c:scaling>
          <c:orientation val="minMax"/>
          <c:max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i="0" baseline="0" dirty="0" smtClean="0"/>
                  <a:t>Natural log AVERAGE ORNAMENT RATIO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crossAx val="65450368"/>
        <c:crosses val="autoZero"/>
        <c:crossBetween val="midCat"/>
      </c:valAx>
      <c:valAx>
        <c:axId val="65450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1" i="0" baseline="0" dirty="0" smtClean="0"/>
                  <a:t>Natural log % OF TOTAL WITH SCARS</a:t>
                </a:r>
                <a:endParaRPr lang="en-US" sz="1400" b="1" i="0" baseline="0" dirty="0"/>
              </a:p>
            </c:rich>
          </c:tx>
          <c:layout/>
        </c:title>
        <c:numFmt formatCode="General" sourceLinked="1"/>
        <c:tickLblPos val="nextTo"/>
        <c:crossAx val="65423616"/>
        <c:crosses val="autoZero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Log Transformed</a:t>
            </a:r>
            <a:r>
              <a:rPr lang="en-US" sz="2400" baseline="0" dirty="0"/>
              <a:t> Scarring </a:t>
            </a:r>
            <a:r>
              <a:rPr lang="en-US" sz="2400" baseline="0" dirty="0" err="1"/>
              <a:t>vs</a:t>
            </a:r>
            <a:r>
              <a:rPr lang="en-US" sz="2400" baseline="0" dirty="0"/>
              <a:t> Suture Complexity</a:t>
            </a:r>
            <a:endParaRPr lang="en-US" sz="2400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trendlineLbl>
              <c:layout/>
              <c:numFmt formatCode="General" sourceLinked="0"/>
            </c:trendlineLbl>
          </c:trendline>
          <c:xVal>
            <c:numRef>
              <c:f>'Suture Complexity'!$B$5:$F$5</c:f>
              <c:numCache>
                <c:formatCode>General</c:formatCode>
                <c:ptCount val="5"/>
                <c:pt idx="0">
                  <c:v>2.5176964726109912</c:v>
                </c:pt>
                <c:pt idx="1">
                  <c:v>4.1728476237100454</c:v>
                </c:pt>
                <c:pt idx="2">
                  <c:v>3.5055573969863998</c:v>
                </c:pt>
                <c:pt idx="3">
                  <c:v>2.6173958328340792</c:v>
                </c:pt>
                <c:pt idx="4">
                  <c:v>3.0349529867072724</c:v>
                </c:pt>
              </c:numCache>
            </c:numRef>
          </c:xVal>
          <c:yVal>
            <c:numRef>
              <c:f>'Suture Complexity'!$B$6:$F$6</c:f>
              <c:numCache>
                <c:formatCode>General</c:formatCode>
                <c:ptCount val="5"/>
                <c:pt idx="0">
                  <c:v>-1.0544413481327886</c:v>
                </c:pt>
                <c:pt idx="1">
                  <c:v>-2.8332053440882135</c:v>
                </c:pt>
                <c:pt idx="2">
                  <c:v>-0.78845836036477024</c:v>
                </c:pt>
                <c:pt idx="3">
                  <c:v>-1.3862943611198906</c:v>
                </c:pt>
                <c:pt idx="4">
                  <c:v>-2.0794415416798357</c:v>
                </c:pt>
              </c:numCache>
            </c:numRef>
          </c:yVal>
        </c:ser>
        <c:dLbls/>
        <c:axId val="65871232"/>
        <c:axId val="65877504"/>
      </c:scatterChart>
      <c:valAx>
        <c:axId val="658712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Natural</a:t>
                </a:r>
                <a:r>
                  <a:rPr lang="en-US" sz="1400" baseline="0" dirty="0"/>
                  <a:t> log SUTURE </a:t>
                </a:r>
                <a:r>
                  <a:rPr lang="en-US" sz="1400" baseline="0" dirty="0" smtClean="0"/>
                  <a:t>COMPLEXITY </a:t>
                </a:r>
                <a:r>
                  <a:rPr lang="en-US" sz="1400" baseline="0" dirty="0"/>
                  <a:t>FACTOR (CF)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crossAx val="65877504"/>
        <c:crosses val="autoZero"/>
        <c:crossBetween val="midCat"/>
      </c:valAx>
      <c:valAx>
        <c:axId val="658775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Natural</a:t>
                </a:r>
                <a:r>
                  <a:rPr lang="en-US" sz="1400" baseline="0" dirty="0"/>
                  <a:t> log % OF TOTAL WITH SCARS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crossAx val="65871232"/>
        <c:crosses val="autoZero"/>
        <c:crossBetween val="midCat"/>
      </c:valAx>
    </c:plotArea>
    <c:plotVisOnly val="1"/>
    <c:dispBlanksAs val="gap"/>
  </c:chart>
  <c:spPr>
    <a:solidFill>
      <a:prstClr val="white"/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948C4-6E83-4FD8-B24C-F750B078AB77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6014A-B6A9-42EB-9B5B-614DE69293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1BBEB-EDE7-48C7-B5CA-14B87969B142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F9F42-CC49-4D34-8993-7907C4208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55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F9F42-CC49-4D34-8993-7907C4208E8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13AE-4E82-435A-AF29-42CAF1816BFB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F23B-7215-4FE2-8E0C-2D9D3B4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13AE-4E82-435A-AF29-42CAF1816BFB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F23B-7215-4FE2-8E0C-2D9D3B4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13AE-4E82-435A-AF29-42CAF1816BFB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F23B-7215-4FE2-8E0C-2D9D3B4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13AE-4E82-435A-AF29-42CAF1816BFB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F23B-7215-4FE2-8E0C-2D9D3B4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13AE-4E82-435A-AF29-42CAF1816BFB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F23B-7215-4FE2-8E0C-2D9D3B4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13AE-4E82-435A-AF29-42CAF1816BFB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F23B-7215-4FE2-8E0C-2D9D3B4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13AE-4E82-435A-AF29-42CAF1816BFB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F23B-7215-4FE2-8E0C-2D9D3B4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13AE-4E82-435A-AF29-42CAF1816BFB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F23B-7215-4FE2-8E0C-2D9D3B4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13AE-4E82-435A-AF29-42CAF1816BFB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F23B-7215-4FE2-8E0C-2D9D3B4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13AE-4E82-435A-AF29-42CAF1816BFB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F23B-7215-4FE2-8E0C-2D9D3B4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13AE-4E82-435A-AF29-42CAF1816BFB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F23B-7215-4FE2-8E0C-2D9D3B4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713AE-4E82-435A-AF29-42CAF1816BFB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6F23B-7215-4FE2-8E0C-2D9D3B453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complex+suture&amp;source=images&amp;cd=&amp;cad=rja&amp;docid=ipouKHSqqY14lM&amp;tbnid=9uyO3dnM8-dTGM:&amp;ved=&amp;url=http://paleo.cortland.edu/tutorial/Ceph&amp;Gast/cephalopods.htm&amp;ei=4jBrUe_IHYPA9QSD1YDwBQ&amp;bvm=bv.45175338,d.eWU&amp;psig=AFQjCNEL0O9xSHq3x-gRJVNvF8zzhAocig&amp;ust=136606576296978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complex+suture&amp;source=images&amp;cd=&amp;cad=rja&amp;docid=ipouKHSqqY14lM&amp;tbnid=9uyO3dnM8-dTGM:&amp;ved=&amp;url=http://www.humboldt.edu/natmus/impFossilTypes/Ammonites/AmmSut.html&amp;ei=4jBrUe_IHYPA9QSD1YDwBQ&amp;bvm=bv.45175338,d.eWU&amp;psig=AFQjCNEL0O9xSHq3x-gRJVNvF8zzhAocig&amp;ust=13660657629697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humboldt.edu/natmus/Case_indexes/WhatisAmmon/WhatisAmmon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mnh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9248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ANTIPREDATORY MORPHOLOGY AND INTENSITY OF SUBLETHAL PREDATION IN MESOZOIC AMMONOIDS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76200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Jim Kerr and Patricia Kelley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University of North Carolina Wilmington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895600"/>
            <a:ext cx="4876800" cy="345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6324600"/>
            <a:ext cx="464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http://www.gambassa.com/public/project/3259/MiaandLaurissa.html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Quantify the Degree of Ornamentation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8437"/>
            <a:ext cx="8229600" cy="2697163"/>
          </a:xfrm>
        </p:spPr>
        <p:txBody>
          <a:bodyPr/>
          <a:lstStyle/>
          <a:p>
            <a:r>
              <a:rPr lang="en-US" dirty="0" smtClean="0"/>
              <a:t>Ratio between rib width and shell diameter</a:t>
            </a:r>
          </a:p>
          <a:p>
            <a:r>
              <a:rPr lang="en-US" dirty="0" smtClean="0"/>
              <a:t>Rib should be positioned near aperture and measured at ventral side to measure  maximum width of rib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4263" t="26667" r="14263" b="32737"/>
          <a:stretch>
            <a:fillRect/>
          </a:stretch>
        </p:blipFill>
        <p:spPr bwMode="auto">
          <a:xfrm>
            <a:off x="1752600" y="1219200"/>
            <a:ext cx="6010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3276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Ward 1981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 Suture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Complexity Factor (CF)</a:t>
            </a:r>
          </a:p>
          <a:p>
            <a:pPr lvl="1"/>
            <a:r>
              <a:rPr lang="en-US" dirty="0" smtClean="0"/>
              <a:t>Summary value of individual primary elements (Saunders 1995)</a:t>
            </a:r>
          </a:p>
          <a:p>
            <a:pPr lvl="1"/>
            <a:r>
              <a:rPr lang="en-US" dirty="0" smtClean="0"/>
              <a:t>Used in this study as a preliminary metric of suture complexity</a:t>
            </a:r>
            <a:endParaRPr lang="en-US" dirty="0"/>
          </a:p>
        </p:txBody>
      </p:sp>
      <p:pic>
        <p:nvPicPr>
          <p:cNvPr id="6" name="Picture 5" descr="DSC04877.JPG"/>
          <p:cNvPicPr>
            <a:picLocks noChangeAspect="1"/>
          </p:cNvPicPr>
          <p:nvPr/>
        </p:nvPicPr>
        <p:blipFill>
          <a:blip r:embed="rId3" cstate="print"/>
          <a:srcRect t="37500" b="7500"/>
          <a:stretch>
            <a:fillRect/>
          </a:stretch>
        </p:blipFill>
        <p:spPr>
          <a:xfrm>
            <a:off x="914400" y="4038600"/>
            <a:ext cx="7329055" cy="2687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0" y="652019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AMNH 27425</a:t>
            </a:r>
            <a:endParaRPr lang="en-US" sz="1100" dirty="0"/>
          </a:p>
        </p:txBody>
      </p:sp>
      <p:sp>
        <p:nvSpPr>
          <p:cNvPr id="11" name="Freeform 10"/>
          <p:cNvSpPr/>
          <p:nvPr/>
        </p:nvSpPr>
        <p:spPr>
          <a:xfrm>
            <a:off x="2926760" y="4336312"/>
            <a:ext cx="4024720" cy="2318456"/>
          </a:xfrm>
          <a:custGeom>
            <a:avLst/>
            <a:gdLst>
              <a:gd name="connsiteX0" fmla="*/ 0 w 4024720"/>
              <a:gd name="connsiteY0" fmla="*/ 1095700 h 2318456"/>
              <a:gd name="connsiteX1" fmla="*/ 40791 w 4024720"/>
              <a:gd name="connsiteY1" fmla="*/ 1099099 h 2318456"/>
              <a:gd name="connsiteX2" fmla="*/ 50989 w 4024720"/>
              <a:gd name="connsiteY2" fmla="*/ 1105898 h 2318456"/>
              <a:gd name="connsiteX3" fmla="*/ 101978 w 4024720"/>
              <a:gd name="connsiteY3" fmla="*/ 1112696 h 2318456"/>
              <a:gd name="connsiteX4" fmla="*/ 129172 w 4024720"/>
              <a:gd name="connsiteY4" fmla="*/ 1122894 h 2318456"/>
              <a:gd name="connsiteX5" fmla="*/ 139369 w 4024720"/>
              <a:gd name="connsiteY5" fmla="*/ 1126293 h 2318456"/>
              <a:gd name="connsiteX6" fmla="*/ 234549 w 4024720"/>
              <a:gd name="connsiteY6" fmla="*/ 1122894 h 2318456"/>
              <a:gd name="connsiteX7" fmla="*/ 244746 w 4024720"/>
              <a:gd name="connsiteY7" fmla="*/ 1116095 h 2318456"/>
              <a:gd name="connsiteX8" fmla="*/ 261743 w 4024720"/>
              <a:gd name="connsiteY8" fmla="*/ 1095700 h 2318456"/>
              <a:gd name="connsiteX9" fmla="*/ 278739 w 4024720"/>
              <a:gd name="connsiteY9" fmla="*/ 1075304 h 2318456"/>
              <a:gd name="connsiteX10" fmla="*/ 282138 w 4024720"/>
              <a:gd name="connsiteY10" fmla="*/ 1051510 h 2318456"/>
              <a:gd name="connsiteX11" fmla="*/ 285537 w 4024720"/>
              <a:gd name="connsiteY11" fmla="*/ 1041312 h 2318456"/>
              <a:gd name="connsiteX12" fmla="*/ 288937 w 4024720"/>
              <a:gd name="connsiteY12" fmla="*/ 888345 h 2318456"/>
              <a:gd name="connsiteX13" fmla="*/ 299134 w 4024720"/>
              <a:gd name="connsiteY13" fmla="*/ 857752 h 2318456"/>
              <a:gd name="connsiteX14" fmla="*/ 312731 w 4024720"/>
              <a:gd name="connsiteY14" fmla="*/ 830558 h 2318456"/>
              <a:gd name="connsiteX15" fmla="*/ 336526 w 4024720"/>
              <a:gd name="connsiteY15" fmla="*/ 813562 h 2318456"/>
              <a:gd name="connsiteX16" fmla="*/ 350123 w 4024720"/>
              <a:gd name="connsiteY16" fmla="*/ 806763 h 2318456"/>
              <a:gd name="connsiteX17" fmla="*/ 363720 w 4024720"/>
              <a:gd name="connsiteY17" fmla="*/ 810162 h 2318456"/>
              <a:gd name="connsiteX18" fmla="*/ 377317 w 4024720"/>
              <a:gd name="connsiteY18" fmla="*/ 830558 h 2318456"/>
              <a:gd name="connsiteX19" fmla="*/ 380717 w 4024720"/>
              <a:gd name="connsiteY19" fmla="*/ 861151 h 2318456"/>
              <a:gd name="connsiteX20" fmla="*/ 387515 w 4024720"/>
              <a:gd name="connsiteY20" fmla="*/ 871349 h 2318456"/>
              <a:gd name="connsiteX21" fmla="*/ 390914 w 4024720"/>
              <a:gd name="connsiteY21" fmla="*/ 922338 h 2318456"/>
              <a:gd name="connsiteX22" fmla="*/ 397713 w 4024720"/>
              <a:gd name="connsiteY22" fmla="*/ 946133 h 2318456"/>
              <a:gd name="connsiteX23" fmla="*/ 407911 w 4024720"/>
              <a:gd name="connsiteY23" fmla="*/ 969927 h 2318456"/>
              <a:gd name="connsiteX24" fmla="*/ 428306 w 4024720"/>
              <a:gd name="connsiteY24" fmla="*/ 993722 h 2318456"/>
              <a:gd name="connsiteX25" fmla="*/ 435105 w 4024720"/>
              <a:gd name="connsiteY25" fmla="*/ 1003920 h 2318456"/>
              <a:gd name="connsiteX26" fmla="*/ 455500 w 4024720"/>
              <a:gd name="connsiteY26" fmla="*/ 1017517 h 2318456"/>
              <a:gd name="connsiteX27" fmla="*/ 465698 w 4024720"/>
              <a:gd name="connsiteY27" fmla="*/ 1024316 h 2318456"/>
              <a:gd name="connsiteX28" fmla="*/ 472497 w 4024720"/>
              <a:gd name="connsiteY28" fmla="*/ 1037913 h 2318456"/>
              <a:gd name="connsiteX29" fmla="*/ 486094 w 4024720"/>
              <a:gd name="connsiteY29" fmla="*/ 1044711 h 2318456"/>
              <a:gd name="connsiteX30" fmla="*/ 560877 w 4024720"/>
              <a:gd name="connsiteY30" fmla="*/ 1041312 h 2318456"/>
              <a:gd name="connsiteX31" fmla="*/ 605068 w 4024720"/>
              <a:gd name="connsiteY31" fmla="*/ 1034513 h 2318456"/>
              <a:gd name="connsiteX32" fmla="*/ 639060 w 4024720"/>
              <a:gd name="connsiteY32" fmla="*/ 1020916 h 2318456"/>
              <a:gd name="connsiteX33" fmla="*/ 649258 w 4024720"/>
              <a:gd name="connsiteY33" fmla="*/ 1014118 h 2318456"/>
              <a:gd name="connsiteX34" fmla="*/ 656056 w 4024720"/>
              <a:gd name="connsiteY34" fmla="*/ 1003920 h 2318456"/>
              <a:gd name="connsiteX35" fmla="*/ 676452 w 4024720"/>
              <a:gd name="connsiteY35" fmla="*/ 990323 h 2318456"/>
              <a:gd name="connsiteX36" fmla="*/ 690049 w 4024720"/>
              <a:gd name="connsiteY36" fmla="*/ 969927 h 2318456"/>
              <a:gd name="connsiteX37" fmla="*/ 693448 w 4024720"/>
              <a:gd name="connsiteY37" fmla="*/ 898543 h 2318456"/>
              <a:gd name="connsiteX38" fmla="*/ 686650 w 4024720"/>
              <a:gd name="connsiteY38" fmla="*/ 878147 h 2318456"/>
              <a:gd name="connsiteX39" fmla="*/ 700247 w 4024720"/>
              <a:gd name="connsiteY39" fmla="*/ 871349 h 2318456"/>
              <a:gd name="connsiteX40" fmla="*/ 710444 w 4024720"/>
              <a:gd name="connsiteY40" fmla="*/ 867950 h 2318456"/>
              <a:gd name="connsiteX41" fmla="*/ 730840 w 4024720"/>
              <a:gd name="connsiteY41" fmla="*/ 857752 h 2318456"/>
              <a:gd name="connsiteX42" fmla="*/ 734239 w 4024720"/>
              <a:gd name="connsiteY42" fmla="*/ 847554 h 2318456"/>
              <a:gd name="connsiteX43" fmla="*/ 741038 w 4024720"/>
              <a:gd name="connsiteY43" fmla="*/ 837356 h 2318456"/>
              <a:gd name="connsiteX44" fmla="*/ 744437 w 4024720"/>
              <a:gd name="connsiteY44" fmla="*/ 823759 h 2318456"/>
              <a:gd name="connsiteX45" fmla="*/ 741038 w 4024720"/>
              <a:gd name="connsiteY45" fmla="*/ 714983 h 2318456"/>
              <a:gd name="connsiteX46" fmla="*/ 737639 w 4024720"/>
              <a:gd name="connsiteY46" fmla="*/ 704785 h 2318456"/>
              <a:gd name="connsiteX47" fmla="*/ 727441 w 4024720"/>
              <a:gd name="connsiteY47" fmla="*/ 691188 h 2318456"/>
              <a:gd name="connsiteX48" fmla="*/ 713844 w 4024720"/>
              <a:gd name="connsiteY48" fmla="*/ 680991 h 2318456"/>
              <a:gd name="connsiteX49" fmla="*/ 700247 w 4024720"/>
              <a:gd name="connsiteY49" fmla="*/ 660595 h 2318456"/>
              <a:gd name="connsiteX50" fmla="*/ 686650 w 4024720"/>
              <a:gd name="connsiteY50" fmla="*/ 636800 h 2318456"/>
              <a:gd name="connsiteX51" fmla="*/ 679851 w 4024720"/>
              <a:gd name="connsiteY51" fmla="*/ 626602 h 2318456"/>
              <a:gd name="connsiteX52" fmla="*/ 669653 w 4024720"/>
              <a:gd name="connsiteY52" fmla="*/ 619804 h 2318456"/>
              <a:gd name="connsiteX53" fmla="*/ 666254 w 4024720"/>
              <a:gd name="connsiteY53" fmla="*/ 504229 h 2318456"/>
              <a:gd name="connsiteX54" fmla="*/ 669653 w 4024720"/>
              <a:gd name="connsiteY54" fmla="*/ 494031 h 2318456"/>
              <a:gd name="connsiteX55" fmla="*/ 679851 w 4024720"/>
              <a:gd name="connsiteY55" fmla="*/ 483834 h 2318456"/>
              <a:gd name="connsiteX56" fmla="*/ 686650 w 4024720"/>
              <a:gd name="connsiteY56" fmla="*/ 473636 h 2318456"/>
              <a:gd name="connsiteX57" fmla="*/ 707045 w 4024720"/>
              <a:gd name="connsiteY57" fmla="*/ 456640 h 2318456"/>
              <a:gd name="connsiteX58" fmla="*/ 710444 w 4024720"/>
              <a:gd name="connsiteY58" fmla="*/ 446442 h 2318456"/>
              <a:gd name="connsiteX59" fmla="*/ 730840 w 4024720"/>
              <a:gd name="connsiteY59" fmla="*/ 419248 h 2318456"/>
              <a:gd name="connsiteX60" fmla="*/ 761433 w 4024720"/>
              <a:gd name="connsiteY60" fmla="*/ 405651 h 2318456"/>
              <a:gd name="connsiteX61" fmla="*/ 798825 w 4024720"/>
              <a:gd name="connsiteY61" fmla="*/ 409050 h 2318456"/>
              <a:gd name="connsiteX62" fmla="*/ 819221 w 4024720"/>
              <a:gd name="connsiteY62" fmla="*/ 422647 h 2318456"/>
              <a:gd name="connsiteX63" fmla="*/ 822620 w 4024720"/>
              <a:gd name="connsiteY63" fmla="*/ 432845 h 2318456"/>
              <a:gd name="connsiteX64" fmla="*/ 829418 w 4024720"/>
              <a:gd name="connsiteY64" fmla="*/ 443043 h 2318456"/>
              <a:gd name="connsiteX65" fmla="*/ 832818 w 4024720"/>
              <a:gd name="connsiteY65" fmla="*/ 463438 h 2318456"/>
              <a:gd name="connsiteX66" fmla="*/ 836217 w 4024720"/>
              <a:gd name="connsiteY66" fmla="*/ 490632 h 2318456"/>
              <a:gd name="connsiteX67" fmla="*/ 839616 w 4024720"/>
              <a:gd name="connsiteY67" fmla="*/ 500830 h 2318456"/>
              <a:gd name="connsiteX68" fmla="*/ 860012 w 4024720"/>
              <a:gd name="connsiteY68" fmla="*/ 507629 h 2318456"/>
              <a:gd name="connsiteX69" fmla="*/ 870210 w 4024720"/>
              <a:gd name="connsiteY69" fmla="*/ 514427 h 2318456"/>
              <a:gd name="connsiteX70" fmla="*/ 938195 w 4024720"/>
              <a:gd name="connsiteY70" fmla="*/ 511028 h 2318456"/>
              <a:gd name="connsiteX71" fmla="*/ 941594 w 4024720"/>
              <a:gd name="connsiteY71" fmla="*/ 490632 h 2318456"/>
              <a:gd name="connsiteX72" fmla="*/ 948392 w 4024720"/>
              <a:gd name="connsiteY72" fmla="*/ 446442 h 2318456"/>
              <a:gd name="connsiteX73" fmla="*/ 951792 w 4024720"/>
              <a:gd name="connsiteY73" fmla="*/ 436244 h 2318456"/>
              <a:gd name="connsiteX74" fmla="*/ 955191 w 4024720"/>
              <a:gd name="connsiteY74" fmla="*/ 415849 h 2318456"/>
              <a:gd name="connsiteX75" fmla="*/ 958590 w 4024720"/>
              <a:gd name="connsiteY75" fmla="*/ 364860 h 2318456"/>
              <a:gd name="connsiteX76" fmla="*/ 972187 w 4024720"/>
              <a:gd name="connsiteY76" fmla="*/ 344464 h 2318456"/>
              <a:gd name="connsiteX77" fmla="*/ 978986 w 4024720"/>
              <a:gd name="connsiteY77" fmla="*/ 330867 h 2318456"/>
              <a:gd name="connsiteX78" fmla="*/ 985784 w 4024720"/>
              <a:gd name="connsiteY78" fmla="*/ 320669 h 2318456"/>
              <a:gd name="connsiteX79" fmla="*/ 995982 w 4024720"/>
              <a:gd name="connsiteY79" fmla="*/ 300274 h 2318456"/>
              <a:gd name="connsiteX80" fmla="*/ 1009579 w 4024720"/>
              <a:gd name="connsiteY80" fmla="*/ 290076 h 2318456"/>
              <a:gd name="connsiteX81" fmla="*/ 1019777 w 4024720"/>
              <a:gd name="connsiteY81" fmla="*/ 269681 h 2318456"/>
              <a:gd name="connsiteX82" fmla="*/ 1023176 w 4024720"/>
              <a:gd name="connsiteY82" fmla="*/ 259483 h 2318456"/>
              <a:gd name="connsiteX83" fmla="*/ 1060568 w 4024720"/>
              <a:gd name="connsiteY83" fmla="*/ 225490 h 2318456"/>
              <a:gd name="connsiteX84" fmla="*/ 1084363 w 4024720"/>
              <a:gd name="connsiteY84" fmla="*/ 215292 h 2318456"/>
              <a:gd name="connsiteX85" fmla="*/ 1091161 w 4024720"/>
              <a:gd name="connsiteY85" fmla="*/ 205095 h 2318456"/>
              <a:gd name="connsiteX86" fmla="*/ 1142150 w 4024720"/>
              <a:gd name="connsiteY86" fmla="*/ 211893 h 2318456"/>
              <a:gd name="connsiteX87" fmla="*/ 1155747 w 4024720"/>
              <a:gd name="connsiteY87" fmla="*/ 215292 h 2318456"/>
              <a:gd name="connsiteX88" fmla="*/ 1172743 w 4024720"/>
              <a:gd name="connsiteY88" fmla="*/ 232289 h 2318456"/>
              <a:gd name="connsiteX89" fmla="*/ 1176143 w 4024720"/>
              <a:gd name="connsiteY89" fmla="*/ 242487 h 2318456"/>
              <a:gd name="connsiteX90" fmla="*/ 1189740 w 4024720"/>
              <a:gd name="connsiteY90" fmla="*/ 262882 h 2318456"/>
              <a:gd name="connsiteX91" fmla="*/ 1193139 w 4024720"/>
              <a:gd name="connsiteY91" fmla="*/ 283278 h 2318456"/>
              <a:gd name="connsiteX92" fmla="*/ 1196538 w 4024720"/>
              <a:gd name="connsiteY92" fmla="*/ 293475 h 2318456"/>
              <a:gd name="connsiteX93" fmla="*/ 1203337 w 4024720"/>
              <a:gd name="connsiteY93" fmla="*/ 330867 h 2318456"/>
              <a:gd name="connsiteX94" fmla="*/ 1193139 w 4024720"/>
              <a:gd name="connsiteY94" fmla="*/ 466837 h 2318456"/>
              <a:gd name="connsiteX95" fmla="*/ 1189740 w 4024720"/>
              <a:gd name="connsiteY95" fmla="*/ 477035 h 2318456"/>
              <a:gd name="connsiteX96" fmla="*/ 1172743 w 4024720"/>
              <a:gd name="connsiteY96" fmla="*/ 504229 h 2318456"/>
              <a:gd name="connsiteX97" fmla="*/ 1165945 w 4024720"/>
              <a:gd name="connsiteY97" fmla="*/ 524625 h 2318456"/>
              <a:gd name="connsiteX98" fmla="*/ 1159146 w 4024720"/>
              <a:gd name="connsiteY98" fmla="*/ 551819 h 2318456"/>
              <a:gd name="connsiteX99" fmla="*/ 1162546 w 4024720"/>
              <a:gd name="connsiteY99" fmla="*/ 606207 h 2318456"/>
              <a:gd name="connsiteX100" fmla="*/ 1169344 w 4024720"/>
              <a:gd name="connsiteY100" fmla="*/ 616405 h 2318456"/>
              <a:gd name="connsiteX101" fmla="*/ 1189740 w 4024720"/>
              <a:gd name="connsiteY101" fmla="*/ 633401 h 2318456"/>
              <a:gd name="connsiteX102" fmla="*/ 1237329 w 4024720"/>
              <a:gd name="connsiteY102" fmla="*/ 626602 h 2318456"/>
              <a:gd name="connsiteX103" fmla="*/ 1247527 w 4024720"/>
              <a:gd name="connsiteY103" fmla="*/ 619804 h 2318456"/>
              <a:gd name="connsiteX104" fmla="*/ 1261124 w 4024720"/>
              <a:gd name="connsiteY104" fmla="*/ 589211 h 2318456"/>
              <a:gd name="connsiteX105" fmla="*/ 1271322 w 4024720"/>
              <a:gd name="connsiteY105" fmla="*/ 582412 h 2318456"/>
              <a:gd name="connsiteX106" fmla="*/ 1281520 w 4024720"/>
              <a:gd name="connsiteY106" fmla="*/ 568815 h 2318456"/>
              <a:gd name="connsiteX107" fmla="*/ 1301915 w 4024720"/>
              <a:gd name="connsiteY107" fmla="*/ 551819 h 2318456"/>
              <a:gd name="connsiteX108" fmla="*/ 1305314 w 4024720"/>
              <a:gd name="connsiteY108" fmla="*/ 541621 h 2318456"/>
              <a:gd name="connsiteX109" fmla="*/ 1329109 w 4024720"/>
              <a:gd name="connsiteY109" fmla="*/ 528024 h 2318456"/>
              <a:gd name="connsiteX110" fmla="*/ 1339307 w 4024720"/>
              <a:gd name="connsiteY110" fmla="*/ 521226 h 2318456"/>
              <a:gd name="connsiteX111" fmla="*/ 1366501 w 4024720"/>
              <a:gd name="connsiteY111" fmla="*/ 507629 h 2318456"/>
              <a:gd name="connsiteX112" fmla="*/ 1386897 w 4024720"/>
              <a:gd name="connsiteY112" fmla="*/ 490632 h 2318456"/>
              <a:gd name="connsiteX113" fmla="*/ 1410691 w 4024720"/>
              <a:gd name="connsiteY113" fmla="*/ 483834 h 2318456"/>
              <a:gd name="connsiteX114" fmla="*/ 1431087 w 4024720"/>
              <a:gd name="connsiteY114" fmla="*/ 477035 h 2318456"/>
              <a:gd name="connsiteX115" fmla="*/ 1451482 w 4024720"/>
              <a:gd name="connsiteY115" fmla="*/ 463438 h 2318456"/>
              <a:gd name="connsiteX116" fmla="*/ 1512669 w 4024720"/>
              <a:gd name="connsiteY116" fmla="*/ 494031 h 2318456"/>
              <a:gd name="connsiteX117" fmla="*/ 1516068 w 4024720"/>
              <a:gd name="connsiteY117" fmla="*/ 504229 h 2318456"/>
              <a:gd name="connsiteX118" fmla="*/ 1512669 w 4024720"/>
              <a:gd name="connsiteY118" fmla="*/ 562017 h 2318456"/>
              <a:gd name="connsiteX119" fmla="*/ 1502471 w 4024720"/>
              <a:gd name="connsiteY119" fmla="*/ 575614 h 2318456"/>
              <a:gd name="connsiteX120" fmla="*/ 1495673 w 4024720"/>
              <a:gd name="connsiteY120" fmla="*/ 589211 h 2318456"/>
              <a:gd name="connsiteX121" fmla="*/ 1482076 w 4024720"/>
              <a:gd name="connsiteY121" fmla="*/ 599408 h 2318456"/>
              <a:gd name="connsiteX122" fmla="*/ 1468479 w 4024720"/>
              <a:gd name="connsiteY122" fmla="*/ 613005 h 2318456"/>
              <a:gd name="connsiteX123" fmla="*/ 1458281 w 4024720"/>
              <a:gd name="connsiteY123" fmla="*/ 616405 h 2318456"/>
              <a:gd name="connsiteX124" fmla="*/ 1437885 w 4024720"/>
              <a:gd name="connsiteY124" fmla="*/ 630002 h 2318456"/>
              <a:gd name="connsiteX125" fmla="*/ 1437885 w 4024720"/>
              <a:gd name="connsiteY125" fmla="*/ 630002 h 2318456"/>
              <a:gd name="connsiteX126" fmla="*/ 1414091 w 4024720"/>
              <a:gd name="connsiteY126" fmla="*/ 660595 h 2318456"/>
              <a:gd name="connsiteX127" fmla="*/ 1407292 w 4024720"/>
              <a:gd name="connsiteY127" fmla="*/ 670793 h 2318456"/>
              <a:gd name="connsiteX128" fmla="*/ 1393695 w 4024720"/>
              <a:gd name="connsiteY128" fmla="*/ 680991 h 2318456"/>
              <a:gd name="connsiteX129" fmla="*/ 1386897 w 4024720"/>
              <a:gd name="connsiteY129" fmla="*/ 714983 h 2318456"/>
              <a:gd name="connsiteX130" fmla="*/ 1376699 w 4024720"/>
              <a:gd name="connsiteY130" fmla="*/ 725181 h 2318456"/>
              <a:gd name="connsiteX131" fmla="*/ 1376699 w 4024720"/>
              <a:gd name="connsiteY131" fmla="*/ 776170 h 2318456"/>
              <a:gd name="connsiteX132" fmla="*/ 1397094 w 4024720"/>
              <a:gd name="connsiteY132" fmla="*/ 786368 h 2318456"/>
              <a:gd name="connsiteX133" fmla="*/ 1437885 w 4024720"/>
              <a:gd name="connsiteY133" fmla="*/ 782968 h 2318456"/>
              <a:gd name="connsiteX134" fmla="*/ 1448083 w 4024720"/>
              <a:gd name="connsiteY134" fmla="*/ 772771 h 2318456"/>
              <a:gd name="connsiteX135" fmla="*/ 1458281 w 4024720"/>
              <a:gd name="connsiteY135" fmla="*/ 769371 h 2318456"/>
              <a:gd name="connsiteX136" fmla="*/ 1478676 w 4024720"/>
              <a:gd name="connsiteY136" fmla="*/ 765972 h 2318456"/>
              <a:gd name="connsiteX137" fmla="*/ 1488874 w 4024720"/>
              <a:gd name="connsiteY137" fmla="*/ 762573 h 2318456"/>
              <a:gd name="connsiteX138" fmla="*/ 1529665 w 4024720"/>
              <a:gd name="connsiteY138" fmla="*/ 759174 h 2318456"/>
              <a:gd name="connsiteX139" fmla="*/ 1560259 w 4024720"/>
              <a:gd name="connsiteY139" fmla="*/ 762573 h 2318456"/>
              <a:gd name="connsiteX140" fmla="*/ 1580654 w 4024720"/>
              <a:gd name="connsiteY140" fmla="*/ 765972 h 2318456"/>
              <a:gd name="connsiteX141" fmla="*/ 1584053 w 4024720"/>
              <a:gd name="connsiteY141" fmla="*/ 776170 h 2318456"/>
              <a:gd name="connsiteX142" fmla="*/ 1580654 w 4024720"/>
              <a:gd name="connsiteY142" fmla="*/ 827159 h 2318456"/>
              <a:gd name="connsiteX143" fmla="*/ 1573856 w 4024720"/>
              <a:gd name="connsiteY143" fmla="*/ 837356 h 2318456"/>
              <a:gd name="connsiteX144" fmla="*/ 1570456 w 4024720"/>
              <a:gd name="connsiteY144" fmla="*/ 847554 h 2318456"/>
              <a:gd name="connsiteX145" fmla="*/ 1550061 w 4024720"/>
              <a:gd name="connsiteY145" fmla="*/ 861151 h 2318456"/>
              <a:gd name="connsiteX146" fmla="*/ 1539863 w 4024720"/>
              <a:gd name="connsiteY146" fmla="*/ 867950 h 2318456"/>
              <a:gd name="connsiteX147" fmla="*/ 1519468 w 4024720"/>
              <a:gd name="connsiteY147" fmla="*/ 878147 h 2318456"/>
              <a:gd name="connsiteX148" fmla="*/ 1499072 w 4024720"/>
              <a:gd name="connsiteY148" fmla="*/ 881547 h 2318456"/>
              <a:gd name="connsiteX149" fmla="*/ 1478676 w 4024720"/>
              <a:gd name="connsiteY149" fmla="*/ 895144 h 2318456"/>
              <a:gd name="connsiteX150" fmla="*/ 1468479 w 4024720"/>
              <a:gd name="connsiteY150" fmla="*/ 901942 h 2318456"/>
              <a:gd name="connsiteX151" fmla="*/ 1448083 w 4024720"/>
              <a:gd name="connsiteY151" fmla="*/ 905342 h 2318456"/>
              <a:gd name="connsiteX152" fmla="*/ 1437885 w 4024720"/>
              <a:gd name="connsiteY152" fmla="*/ 915539 h 2318456"/>
              <a:gd name="connsiteX153" fmla="*/ 1434486 w 4024720"/>
              <a:gd name="connsiteY153" fmla="*/ 925737 h 2318456"/>
              <a:gd name="connsiteX154" fmla="*/ 1420889 w 4024720"/>
              <a:gd name="connsiteY154" fmla="*/ 949532 h 2318456"/>
              <a:gd name="connsiteX155" fmla="*/ 1410691 w 4024720"/>
              <a:gd name="connsiteY155" fmla="*/ 952931 h 2318456"/>
              <a:gd name="connsiteX156" fmla="*/ 1397094 w 4024720"/>
              <a:gd name="connsiteY156" fmla="*/ 963129 h 2318456"/>
              <a:gd name="connsiteX157" fmla="*/ 1383497 w 4024720"/>
              <a:gd name="connsiteY157" fmla="*/ 990323 h 2318456"/>
              <a:gd name="connsiteX158" fmla="*/ 1376699 w 4024720"/>
              <a:gd name="connsiteY158" fmla="*/ 1027715 h 2318456"/>
              <a:gd name="connsiteX159" fmla="*/ 1373299 w 4024720"/>
              <a:gd name="connsiteY159" fmla="*/ 1037913 h 2318456"/>
              <a:gd name="connsiteX160" fmla="*/ 1376699 w 4024720"/>
              <a:gd name="connsiteY160" fmla="*/ 1048110 h 2318456"/>
              <a:gd name="connsiteX161" fmla="*/ 1386897 w 4024720"/>
              <a:gd name="connsiteY161" fmla="*/ 1051510 h 2318456"/>
              <a:gd name="connsiteX162" fmla="*/ 1427688 w 4024720"/>
              <a:gd name="connsiteY162" fmla="*/ 1054909 h 2318456"/>
              <a:gd name="connsiteX163" fmla="*/ 1437885 w 4024720"/>
              <a:gd name="connsiteY163" fmla="*/ 1058308 h 2318456"/>
              <a:gd name="connsiteX164" fmla="*/ 1454882 w 4024720"/>
              <a:gd name="connsiteY164" fmla="*/ 1088901 h 2318456"/>
              <a:gd name="connsiteX165" fmla="*/ 1451482 w 4024720"/>
              <a:gd name="connsiteY165" fmla="*/ 1129692 h 2318456"/>
              <a:gd name="connsiteX166" fmla="*/ 1431087 w 4024720"/>
              <a:gd name="connsiteY166" fmla="*/ 1139890 h 2318456"/>
              <a:gd name="connsiteX167" fmla="*/ 1390296 w 4024720"/>
              <a:gd name="connsiteY167" fmla="*/ 1143289 h 2318456"/>
              <a:gd name="connsiteX168" fmla="*/ 1380098 w 4024720"/>
              <a:gd name="connsiteY168" fmla="*/ 1146689 h 2318456"/>
              <a:gd name="connsiteX169" fmla="*/ 1359702 w 4024720"/>
              <a:gd name="connsiteY169" fmla="*/ 1156887 h 2318456"/>
              <a:gd name="connsiteX170" fmla="*/ 1342706 w 4024720"/>
              <a:gd name="connsiteY170" fmla="*/ 1177282 h 2318456"/>
              <a:gd name="connsiteX171" fmla="*/ 1339307 w 4024720"/>
              <a:gd name="connsiteY171" fmla="*/ 1187480 h 2318456"/>
              <a:gd name="connsiteX172" fmla="*/ 1339307 w 4024720"/>
              <a:gd name="connsiteY172" fmla="*/ 1337047 h 2318456"/>
              <a:gd name="connsiteX173" fmla="*/ 1359702 w 4024720"/>
              <a:gd name="connsiteY173" fmla="*/ 1350644 h 2318456"/>
              <a:gd name="connsiteX174" fmla="*/ 1363102 w 4024720"/>
              <a:gd name="connsiteY174" fmla="*/ 1360842 h 2318456"/>
              <a:gd name="connsiteX175" fmla="*/ 1454882 w 4024720"/>
              <a:gd name="connsiteY175" fmla="*/ 1347245 h 2318456"/>
              <a:gd name="connsiteX176" fmla="*/ 1509270 w 4024720"/>
              <a:gd name="connsiteY176" fmla="*/ 1350644 h 2318456"/>
              <a:gd name="connsiteX177" fmla="*/ 1512669 w 4024720"/>
              <a:gd name="connsiteY177" fmla="*/ 1360842 h 2318456"/>
              <a:gd name="connsiteX178" fmla="*/ 1509270 w 4024720"/>
              <a:gd name="connsiteY178" fmla="*/ 1428827 h 2318456"/>
              <a:gd name="connsiteX179" fmla="*/ 1478676 w 4024720"/>
              <a:gd name="connsiteY179" fmla="*/ 1466219 h 2318456"/>
              <a:gd name="connsiteX180" fmla="*/ 1454882 w 4024720"/>
              <a:gd name="connsiteY180" fmla="*/ 1493413 h 2318456"/>
              <a:gd name="connsiteX181" fmla="*/ 1441285 w 4024720"/>
              <a:gd name="connsiteY181" fmla="*/ 1496812 h 2318456"/>
              <a:gd name="connsiteX182" fmla="*/ 1434486 w 4024720"/>
              <a:gd name="connsiteY182" fmla="*/ 1510409 h 2318456"/>
              <a:gd name="connsiteX183" fmla="*/ 1424288 w 4024720"/>
              <a:gd name="connsiteY183" fmla="*/ 1547801 h 2318456"/>
              <a:gd name="connsiteX184" fmla="*/ 1420889 w 4024720"/>
              <a:gd name="connsiteY184" fmla="*/ 1578394 h 2318456"/>
              <a:gd name="connsiteX185" fmla="*/ 1424288 w 4024720"/>
              <a:gd name="connsiteY185" fmla="*/ 1636182 h 2318456"/>
              <a:gd name="connsiteX186" fmla="*/ 1434486 w 4024720"/>
              <a:gd name="connsiteY186" fmla="*/ 1646379 h 2318456"/>
              <a:gd name="connsiteX187" fmla="*/ 1465079 w 4024720"/>
              <a:gd name="connsiteY187" fmla="*/ 1649779 h 2318456"/>
              <a:gd name="connsiteX188" fmla="*/ 1502471 w 4024720"/>
              <a:gd name="connsiteY188" fmla="*/ 1659976 h 2318456"/>
              <a:gd name="connsiteX189" fmla="*/ 1512669 w 4024720"/>
              <a:gd name="connsiteY189" fmla="*/ 1670174 h 2318456"/>
              <a:gd name="connsiteX190" fmla="*/ 1516068 w 4024720"/>
              <a:gd name="connsiteY190" fmla="*/ 1683771 h 2318456"/>
              <a:gd name="connsiteX191" fmla="*/ 1519468 w 4024720"/>
              <a:gd name="connsiteY191" fmla="*/ 1727962 h 2318456"/>
              <a:gd name="connsiteX192" fmla="*/ 1539863 w 4024720"/>
              <a:gd name="connsiteY192" fmla="*/ 1741559 h 2318456"/>
              <a:gd name="connsiteX193" fmla="*/ 1614647 w 4024720"/>
              <a:gd name="connsiteY193" fmla="*/ 1734760 h 2318456"/>
              <a:gd name="connsiteX194" fmla="*/ 1635042 w 4024720"/>
              <a:gd name="connsiteY194" fmla="*/ 1717764 h 2318456"/>
              <a:gd name="connsiteX195" fmla="*/ 1655438 w 4024720"/>
              <a:gd name="connsiteY195" fmla="*/ 1704167 h 2318456"/>
              <a:gd name="connsiteX196" fmla="*/ 1679233 w 4024720"/>
              <a:gd name="connsiteY196" fmla="*/ 1690570 h 2318456"/>
              <a:gd name="connsiteX197" fmla="*/ 1689430 w 4024720"/>
              <a:gd name="connsiteY197" fmla="*/ 1680372 h 2318456"/>
              <a:gd name="connsiteX198" fmla="*/ 1692830 w 4024720"/>
              <a:gd name="connsiteY198" fmla="*/ 1670174 h 2318456"/>
              <a:gd name="connsiteX199" fmla="*/ 1699628 w 4024720"/>
              <a:gd name="connsiteY199" fmla="*/ 1656577 h 2318456"/>
              <a:gd name="connsiteX200" fmla="*/ 1703027 w 4024720"/>
              <a:gd name="connsiteY200" fmla="*/ 1615786 h 2318456"/>
              <a:gd name="connsiteX201" fmla="*/ 1696229 w 4024720"/>
              <a:gd name="connsiteY201" fmla="*/ 1544402 h 2318456"/>
              <a:gd name="connsiteX202" fmla="*/ 1689430 w 4024720"/>
              <a:gd name="connsiteY202" fmla="*/ 1524006 h 2318456"/>
              <a:gd name="connsiteX203" fmla="*/ 1692830 w 4024720"/>
              <a:gd name="connsiteY203" fmla="*/ 1422029 h 2318456"/>
              <a:gd name="connsiteX204" fmla="*/ 1699628 w 4024720"/>
              <a:gd name="connsiteY204" fmla="*/ 1408431 h 2318456"/>
              <a:gd name="connsiteX205" fmla="*/ 1730221 w 4024720"/>
              <a:gd name="connsiteY205" fmla="*/ 1371040 h 2318456"/>
              <a:gd name="connsiteX206" fmla="*/ 1740419 w 4024720"/>
              <a:gd name="connsiteY206" fmla="*/ 1367640 h 2318456"/>
              <a:gd name="connsiteX207" fmla="*/ 1750617 w 4024720"/>
              <a:gd name="connsiteY207" fmla="*/ 1357443 h 2318456"/>
              <a:gd name="connsiteX208" fmla="*/ 1757415 w 4024720"/>
              <a:gd name="connsiteY208" fmla="*/ 1347245 h 2318456"/>
              <a:gd name="connsiteX209" fmla="*/ 1774412 w 4024720"/>
              <a:gd name="connsiteY209" fmla="*/ 1337047 h 2318456"/>
              <a:gd name="connsiteX210" fmla="*/ 1794807 w 4024720"/>
              <a:gd name="connsiteY210" fmla="*/ 1330249 h 2318456"/>
              <a:gd name="connsiteX211" fmla="*/ 1835598 w 4024720"/>
              <a:gd name="connsiteY211" fmla="*/ 1333648 h 2318456"/>
              <a:gd name="connsiteX212" fmla="*/ 1852595 w 4024720"/>
              <a:gd name="connsiteY212" fmla="*/ 1337047 h 2318456"/>
              <a:gd name="connsiteX213" fmla="*/ 1872990 w 4024720"/>
              <a:gd name="connsiteY213" fmla="*/ 1350644 h 2318456"/>
              <a:gd name="connsiteX214" fmla="*/ 1876389 w 4024720"/>
              <a:gd name="connsiteY214" fmla="*/ 1360842 h 2318456"/>
              <a:gd name="connsiteX215" fmla="*/ 1879789 w 4024720"/>
              <a:gd name="connsiteY215" fmla="*/ 1377838 h 2318456"/>
              <a:gd name="connsiteX216" fmla="*/ 1889986 w 4024720"/>
              <a:gd name="connsiteY216" fmla="*/ 1384637 h 2318456"/>
              <a:gd name="connsiteX217" fmla="*/ 1896785 w 4024720"/>
              <a:gd name="connsiteY217" fmla="*/ 1394834 h 2318456"/>
              <a:gd name="connsiteX218" fmla="*/ 1900184 w 4024720"/>
              <a:gd name="connsiteY218" fmla="*/ 1405032 h 2318456"/>
              <a:gd name="connsiteX219" fmla="*/ 1896785 w 4024720"/>
              <a:gd name="connsiteY219" fmla="*/ 1503611 h 2318456"/>
              <a:gd name="connsiteX220" fmla="*/ 1889986 w 4024720"/>
              <a:gd name="connsiteY220" fmla="*/ 1527405 h 2318456"/>
              <a:gd name="connsiteX221" fmla="*/ 1883188 w 4024720"/>
              <a:gd name="connsiteY221" fmla="*/ 1537603 h 2318456"/>
              <a:gd name="connsiteX222" fmla="*/ 1876389 w 4024720"/>
              <a:gd name="connsiteY222" fmla="*/ 1557999 h 2318456"/>
              <a:gd name="connsiteX223" fmla="*/ 1876389 w 4024720"/>
              <a:gd name="connsiteY223" fmla="*/ 1755156 h 2318456"/>
              <a:gd name="connsiteX224" fmla="*/ 1886587 w 4024720"/>
              <a:gd name="connsiteY224" fmla="*/ 1761954 h 2318456"/>
              <a:gd name="connsiteX225" fmla="*/ 1910382 w 4024720"/>
              <a:gd name="connsiteY225" fmla="*/ 1765353 h 2318456"/>
              <a:gd name="connsiteX226" fmla="*/ 1923979 w 4024720"/>
              <a:gd name="connsiteY226" fmla="*/ 1778950 h 2318456"/>
              <a:gd name="connsiteX227" fmla="*/ 1981766 w 4024720"/>
              <a:gd name="connsiteY227" fmla="*/ 1789148 h 2318456"/>
              <a:gd name="connsiteX228" fmla="*/ 1991964 w 4024720"/>
              <a:gd name="connsiteY228" fmla="*/ 1792547 h 2318456"/>
              <a:gd name="connsiteX229" fmla="*/ 2131334 w 4024720"/>
              <a:gd name="connsiteY229" fmla="*/ 1792547 h 2318456"/>
              <a:gd name="connsiteX230" fmla="*/ 2144931 w 4024720"/>
              <a:gd name="connsiteY230" fmla="*/ 1772152 h 2318456"/>
              <a:gd name="connsiteX231" fmla="*/ 2168726 w 4024720"/>
              <a:gd name="connsiteY231" fmla="*/ 1741559 h 2318456"/>
              <a:gd name="connsiteX232" fmla="*/ 2185722 w 4024720"/>
              <a:gd name="connsiteY232" fmla="*/ 1710965 h 2318456"/>
              <a:gd name="connsiteX233" fmla="*/ 2192520 w 4024720"/>
              <a:gd name="connsiteY233" fmla="*/ 1700768 h 2318456"/>
              <a:gd name="connsiteX234" fmla="*/ 2195920 w 4024720"/>
              <a:gd name="connsiteY234" fmla="*/ 1687171 h 2318456"/>
              <a:gd name="connsiteX235" fmla="*/ 2206117 w 4024720"/>
              <a:gd name="connsiteY235" fmla="*/ 1670174 h 2318456"/>
              <a:gd name="connsiteX236" fmla="*/ 2209517 w 4024720"/>
              <a:gd name="connsiteY236" fmla="*/ 1646379 h 2318456"/>
              <a:gd name="connsiteX237" fmla="*/ 2216315 w 4024720"/>
              <a:gd name="connsiteY237" fmla="*/ 1625984 h 2318456"/>
              <a:gd name="connsiteX238" fmla="*/ 2219714 w 4024720"/>
              <a:gd name="connsiteY238" fmla="*/ 1615786 h 2318456"/>
              <a:gd name="connsiteX239" fmla="*/ 2223114 w 4024720"/>
              <a:gd name="connsiteY239" fmla="*/ 1598790 h 2318456"/>
              <a:gd name="connsiteX240" fmla="*/ 2219714 w 4024720"/>
              <a:gd name="connsiteY240" fmla="*/ 1547801 h 2318456"/>
              <a:gd name="connsiteX241" fmla="*/ 2216315 w 4024720"/>
              <a:gd name="connsiteY241" fmla="*/ 1537603 h 2318456"/>
              <a:gd name="connsiteX242" fmla="*/ 2209517 w 4024720"/>
              <a:gd name="connsiteY242" fmla="*/ 1510409 h 2318456"/>
              <a:gd name="connsiteX243" fmla="*/ 2195920 w 4024720"/>
              <a:gd name="connsiteY243" fmla="*/ 1476417 h 2318456"/>
              <a:gd name="connsiteX244" fmla="*/ 2189121 w 4024720"/>
              <a:gd name="connsiteY244" fmla="*/ 1456021 h 2318456"/>
              <a:gd name="connsiteX245" fmla="*/ 2185722 w 4024720"/>
              <a:gd name="connsiteY245" fmla="*/ 1445823 h 2318456"/>
              <a:gd name="connsiteX246" fmla="*/ 2172125 w 4024720"/>
              <a:gd name="connsiteY246" fmla="*/ 1425428 h 2318456"/>
              <a:gd name="connsiteX247" fmla="*/ 2168726 w 4024720"/>
              <a:gd name="connsiteY247" fmla="*/ 1411831 h 2318456"/>
              <a:gd name="connsiteX248" fmla="*/ 2165326 w 4024720"/>
              <a:gd name="connsiteY248" fmla="*/ 1401633 h 2318456"/>
              <a:gd name="connsiteX249" fmla="*/ 2168726 w 4024720"/>
              <a:gd name="connsiteY249" fmla="*/ 1360842 h 2318456"/>
              <a:gd name="connsiteX250" fmla="*/ 2178923 w 4024720"/>
              <a:gd name="connsiteY250" fmla="*/ 1350644 h 2318456"/>
              <a:gd name="connsiteX251" fmla="*/ 2199319 w 4024720"/>
              <a:gd name="connsiteY251" fmla="*/ 1340446 h 2318456"/>
              <a:gd name="connsiteX252" fmla="*/ 2219714 w 4024720"/>
              <a:gd name="connsiteY252" fmla="*/ 1343846 h 2318456"/>
              <a:gd name="connsiteX253" fmla="*/ 2236711 w 4024720"/>
              <a:gd name="connsiteY253" fmla="*/ 1347245 h 2318456"/>
              <a:gd name="connsiteX254" fmla="*/ 2240110 w 4024720"/>
              <a:gd name="connsiteY254" fmla="*/ 1357443 h 2318456"/>
              <a:gd name="connsiteX255" fmla="*/ 2260505 w 4024720"/>
              <a:gd name="connsiteY255" fmla="*/ 1364241 h 2318456"/>
              <a:gd name="connsiteX256" fmla="*/ 2284300 w 4024720"/>
              <a:gd name="connsiteY256" fmla="*/ 1377838 h 2318456"/>
              <a:gd name="connsiteX257" fmla="*/ 2291099 w 4024720"/>
              <a:gd name="connsiteY257" fmla="*/ 1388036 h 2318456"/>
              <a:gd name="connsiteX258" fmla="*/ 2314894 w 4024720"/>
              <a:gd name="connsiteY258" fmla="*/ 1398234 h 2318456"/>
              <a:gd name="connsiteX259" fmla="*/ 2335289 w 4024720"/>
              <a:gd name="connsiteY259" fmla="*/ 1405032 h 2318456"/>
              <a:gd name="connsiteX260" fmla="*/ 2362483 w 4024720"/>
              <a:gd name="connsiteY260" fmla="*/ 1415230 h 2318456"/>
              <a:gd name="connsiteX261" fmla="*/ 2450864 w 4024720"/>
              <a:gd name="connsiteY261" fmla="*/ 1418629 h 2318456"/>
              <a:gd name="connsiteX262" fmla="*/ 2454263 w 4024720"/>
              <a:gd name="connsiteY262" fmla="*/ 1401633 h 2318456"/>
              <a:gd name="connsiteX263" fmla="*/ 2457662 w 4024720"/>
              <a:gd name="connsiteY263" fmla="*/ 1391435 h 2318456"/>
              <a:gd name="connsiteX264" fmla="*/ 2454263 w 4024720"/>
              <a:gd name="connsiteY264" fmla="*/ 1350644 h 2318456"/>
              <a:gd name="connsiteX265" fmla="*/ 2450864 w 4024720"/>
              <a:gd name="connsiteY265" fmla="*/ 1340446 h 2318456"/>
              <a:gd name="connsiteX266" fmla="*/ 2447465 w 4024720"/>
              <a:gd name="connsiteY266" fmla="*/ 1323450 h 2318456"/>
              <a:gd name="connsiteX267" fmla="*/ 2444065 w 4024720"/>
              <a:gd name="connsiteY267" fmla="*/ 1299655 h 2318456"/>
              <a:gd name="connsiteX268" fmla="*/ 2427069 w 4024720"/>
              <a:gd name="connsiteY268" fmla="*/ 1279260 h 2318456"/>
              <a:gd name="connsiteX269" fmla="*/ 2410073 w 4024720"/>
              <a:gd name="connsiteY269" fmla="*/ 1255465 h 2318456"/>
              <a:gd name="connsiteX270" fmla="*/ 2403274 w 4024720"/>
              <a:gd name="connsiteY270" fmla="*/ 1235069 h 2318456"/>
              <a:gd name="connsiteX271" fmla="*/ 2399875 w 4024720"/>
              <a:gd name="connsiteY271" fmla="*/ 1224872 h 2318456"/>
              <a:gd name="connsiteX272" fmla="*/ 2393076 w 4024720"/>
              <a:gd name="connsiteY272" fmla="*/ 1214674 h 2318456"/>
              <a:gd name="connsiteX273" fmla="*/ 2386278 w 4024720"/>
              <a:gd name="connsiteY273" fmla="*/ 1190879 h 2318456"/>
              <a:gd name="connsiteX274" fmla="*/ 2379479 w 4024720"/>
              <a:gd name="connsiteY274" fmla="*/ 1180681 h 2318456"/>
              <a:gd name="connsiteX275" fmla="*/ 2382879 w 4024720"/>
              <a:gd name="connsiteY275" fmla="*/ 1136491 h 2318456"/>
              <a:gd name="connsiteX276" fmla="*/ 2393076 w 4024720"/>
              <a:gd name="connsiteY276" fmla="*/ 1129692 h 2318456"/>
              <a:gd name="connsiteX277" fmla="*/ 2437267 w 4024720"/>
              <a:gd name="connsiteY277" fmla="*/ 1133092 h 2318456"/>
              <a:gd name="connsiteX278" fmla="*/ 2444065 w 4024720"/>
              <a:gd name="connsiteY278" fmla="*/ 1143289 h 2318456"/>
              <a:gd name="connsiteX279" fmla="*/ 2464461 w 4024720"/>
              <a:gd name="connsiteY279" fmla="*/ 1150088 h 2318456"/>
              <a:gd name="connsiteX280" fmla="*/ 2495054 w 4024720"/>
              <a:gd name="connsiteY280" fmla="*/ 1146689 h 2318456"/>
              <a:gd name="connsiteX281" fmla="*/ 2491655 w 4024720"/>
              <a:gd name="connsiteY281" fmla="*/ 1116095 h 2318456"/>
              <a:gd name="connsiteX282" fmla="*/ 2488256 w 4024720"/>
              <a:gd name="connsiteY282" fmla="*/ 1105898 h 2318456"/>
              <a:gd name="connsiteX283" fmla="*/ 2484856 w 4024720"/>
              <a:gd name="connsiteY283" fmla="*/ 1092301 h 2318456"/>
              <a:gd name="connsiteX284" fmla="*/ 2478058 w 4024720"/>
              <a:gd name="connsiteY284" fmla="*/ 1082103 h 2318456"/>
              <a:gd name="connsiteX285" fmla="*/ 2471259 w 4024720"/>
              <a:gd name="connsiteY285" fmla="*/ 1061707 h 2318456"/>
              <a:gd name="connsiteX286" fmla="*/ 2447465 w 4024720"/>
              <a:gd name="connsiteY286" fmla="*/ 1031114 h 2318456"/>
              <a:gd name="connsiteX287" fmla="*/ 2444065 w 4024720"/>
              <a:gd name="connsiteY287" fmla="*/ 1014118 h 2318456"/>
              <a:gd name="connsiteX288" fmla="*/ 2427069 w 4024720"/>
              <a:gd name="connsiteY288" fmla="*/ 990323 h 2318456"/>
              <a:gd name="connsiteX289" fmla="*/ 2406673 w 4024720"/>
              <a:gd name="connsiteY289" fmla="*/ 956330 h 2318456"/>
              <a:gd name="connsiteX290" fmla="*/ 2403274 w 4024720"/>
              <a:gd name="connsiteY290" fmla="*/ 946133 h 2318456"/>
              <a:gd name="connsiteX291" fmla="*/ 2382879 w 4024720"/>
              <a:gd name="connsiteY291" fmla="*/ 925737 h 2318456"/>
              <a:gd name="connsiteX292" fmla="*/ 2376080 w 4024720"/>
              <a:gd name="connsiteY292" fmla="*/ 901942 h 2318456"/>
              <a:gd name="connsiteX293" fmla="*/ 2372681 w 4024720"/>
              <a:gd name="connsiteY293" fmla="*/ 888345 h 2318456"/>
              <a:gd name="connsiteX294" fmla="*/ 2376080 w 4024720"/>
              <a:gd name="connsiteY294" fmla="*/ 844155 h 2318456"/>
              <a:gd name="connsiteX295" fmla="*/ 2379479 w 4024720"/>
              <a:gd name="connsiteY295" fmla="*/ 813562 h 2318456"/>
              <a:gd name="connsiteX296" fmla="*/ 2393076 w 4024720"/>
              <a:gd name="connsiteY296" fmla="*/ 793166 h 2318456"/>
              <a:gd name="connsiteX297" fmla="*/ 2399875 w 4024720"/>
              <a:gd name="connsiteY297" fmla="*/ 782968 h 2318456"/>
              <a:gd name="connsiteX298" fmla="*/ 2427069 w 4024720"/>
              <a:gd name="connsiteY298" fmla="*/ 752375 h 2318456"/>
              <a:gd name="connsiteX299" fmla="*/ 2437267 w 4024720"/>
              <a:gd name="connsiteY299" fmla="*/ 748976 h 2318456"/>
              <a:gd name="connsiteX300" fmla="*/ 2464461 w 4024720"/>
              <a:gd name="connsiteY300" fmla="*/ 752375 h 2318456"/>
              <a:gd name="connsiteX301" fmla="*/ 2488256 w 4024720"/>
              <a:gd name="connsiteY301" fmla="*/ 762573 h 2318456"/>
              <a:gd name="connsiteX302" fmla="*/ 2498453 w 4024720"/>
              <a:gd name="connsiteY302" fmla="*/ 796565 h 2318456"/>
              <a:gd name="connsiteX303" fmla="*/ 2515450 w 4024720"/>
              <a:gd name="connsiteY303" fmla="*/ 816961 h 2318456"/>
              <a:gd name="connsiteX304" fmla="*/ 2525647 w 4024720"/>
              <a:gd name="connsiteY304" fmla="*/ 823759 h 2318456"/>
              <a:gd name="connsiteX305" fmla="*/ 2532446 w 4024720"/>
              <a:gd name="connsiteY305" fmla="*/ 833957 h 2318456"/>
              <a:gd name="connsiteX306" fmla="*/ 2576636 w 4024720"/>
              <a:gd name="connsiteY306" fmla="*/ 844155 h 2318456"/>
              <a:gd name="connsiteX307" fmla="*/ 2580036 w 4024720"/>
              <a:gd name="connsiteY307" fmla="*/ 854353 h 2318456"/>
              <a:gd name="connsiteX308" fmla="*/ 2600431 w 4024720"/>
              <a:gd name="connsiteY308" fmla="*/ 864550 h 2318456"/>
              <a:gd name="connsiteX309" fmla="*/ 2671815 w 4024720"/>
              <a:gd name="connsiteY309" fmla="*/ 878147 h 2318456"/>
              <a:gd name="connsiteX310" fmla="*/ 2705808 w 4024720"/>
              <a:gd name="connsiteY310" fmla="*/ 874748 h 2318456"/>
              <a:gd name="connsiteX311" fmla="*/ 2712607 w 4024720"/>
              <a:gd name="connsiteY311" fmla="*/ 854353 h 2318456"/>
              <a:gd name="connsiteX312" fmla="*/ 2733002 w 4024720"/>
              <a:gd name="connsiteY312" fmla="*/ 833957 h 2318456"/>
              <a:gd name="connsiteX313" fmla="*/ 2736401 w 4024720"/>
              <a:gd name="connsiteY313" fmla="*/ 575614 h 2318456"/>
              <a:gd name="connsiteX314" fmla="*/ 2739801 w 4024720"/>
              <a:gd name="connsiteY314" fmla="*/ 534823 h 2318456"/>
              <a:gd name="connsiteX315" fmla="*/ 2749998 w 4024720"/>
              <a:gd name="connsiteY315" fmla="*/ 514427 h 2318456"/>
              <a:gd name="connsiteX316" fmla="*/ 2766995 w 4024720"/>
              <a:gd name="connsiteY316" fmla="*/ 477035 h 2318456"/>
              <a:gd name="connsiteX317" fmla="*/ 2787390 w 4024720"/>
              <a:gd name="connsiteY317" fmla="*/ 449841 h 2318456"/>
              <a:gd name="connsiteX318" fmla="*/ 2790789 w 4024720"/>
              <a:gd name="connsiteY318" fmla="*/ 439643 h 2318456"/>
              <a:gd name="connsiteX319" fmla="*/ 2804386 w 4024720"/>
              <a:gd name="connsiteY319" fmla="*/ 415849 h 2318456"/>
              <a:gd name="connsiteX320" fmla="*/ 2814584 w 4024720"/>
              <a:gd name="connsiteY320" fmla="*/ 409050 h 2318456"/>
              <a:gd name="connsiteX321" fmla="*/ 2831581 w 4024720"/>
              <a:gd name="connsiteY321" fmla="*/ 388655 h 2318456"/>
              <a:gd name="connsiteX322" fmla="*/ 2838379 w 4024720"/>
              <a:gd name="connsiteY322" fmla="*/ 375058 h 2318456"/>
              <a:gd name="connsiteX323" fmla="*/ 2858775 w 4024720"/>
              <a:gd name="connsiteY323" fmla="*/ 361460 h 2318456"/>
              <a:gd name="connsiteX324" fmla="*/ 2896166 w 4024720"/>
              <a:gd name="connsiteY324" fmla="*/ 364860 h 2318456"/>
              <a:gd name="connsiteX325" fmla="*/ 2902965 w 4024720"/>
              <a:gd name="connsiteY325" fmla="*/ 477035 h 2318456"/>
              <a:gd name="connsiteX326" fmla="*/ 2919961 w 4024720"/>
              <a:gd name="connsiteY326" fmla="*/ 521226 h 2318456"/>
              <a:gd name="connsiteX327" fmla="*/ 2923360 w 4024720"/>
              <a:gd name="connsiteY327" fmla="*/ 538222 h 2318456"/>
              <a:gd name="connsiteX328" fmla="*/ 2936957 w 4024720"/>
              <a:gd name="connsiteY328" fmla="*/ 558617 h 2318456"/>
              <a:gd name="connsiteX329" fmla="*/ 2950554 w 4024720"/>
              <a:gd name="connsiteY329" fmla="*/ 640200 h 2318456"/>
              <a:gd name="connsiteX330" fmla="*/ 2964152 w 4024720"/>
              <a:gd name="connsiteY330" fmla="*/ 643599 h 2318456"/>
              <a:gd name="connsiteX331" fmla="*/ 3028737 w 4024720"/>
              <a:gd name="connsiteY331" fmla="*/ 640200 h 2318456"/>
              <a:gd name="connsiteX332" fmla="*/ 3038935 w 4024720"/>
              <a:gd name="connsiteY332" fmla="*/ 636800 h 2318456"/>
              <a:gd name="connsiteX333" fmla="*/ 3049133 w 4024720"/>
              <a:gd name="connsiteY333" fmla="*/ 630002 h 2318456"/>
              <a:gd name="connsiteX334" fmla="*/ 3059331 w 4024720"/>
              <a:gd name="connsiteY334" fmla="*/ 606207 h 2318456"/>
              <a:gd name="connsiteX335" fmla="*/ 3066129 w 4024720"/>
              <a:gd name="connsiteY335" fmla="*/ 596009 h 2318456"/>
              <a:gd name="connsiteX336" fmla="*/ 3072928 w 4024720"/>
              <a:gd name="connsiteY336" fmla="*/ 575614 h 2318456"/>
              <a:gd name="connsiteX337" fmla="*/ 3083126 w 4024720"/>
              <a:gd name="connsiteY337" fmla="*/ 517826 h 2318456"/>
              <a:gd name="connsiteX338" fmla="*/ 3089924 w 4024720"/>
              <a:gd name="connsiteY338" fmla="*/ 507629 h 2318456"/>
              <a:gd name="connsiteX339" fmla="*/ 3093323 w 4024720"/>
              <a:gd name="connsiteY339" fmla="*/ 497431 h 2318456"/>
              <a:gd name="connsiteX340" fmla="*/ 3100122 w 4024720"/>
              <a:gd name="connsiteY340" fmla="*/ 483834 h 2318456"/>
              <a:gd name="connsiteX341" fmla="*/ 3103521 w 4024720"/>
              <a:gd name="connsiteY341" fmla="*/ 460039 h 2318456"/>
              <a:gd name="connsiteX342" fmla="*/ 3110320 w 4024720"/>
              <a:gd name="connsiteY342" fmla="*/ 432845 h 2318456"/>
              <a:gd name="connsiteX343" fmla="*/ 3113719 w 4024720"/>
              <a:gd name="connsiteY343" fmla="*/ 385255 h 2318456"/>
              <a:gd name="connsiteX344" fmla="*/ 3127316 w 4024720"/>
              <a:gd name="connsiteY344" fmla="*/ 358061 h 2318456"/>
              <a:gd name="connsiteX345" fmla="*/ 3134114 w 4024720"/>
              <a:gd name="connsiteY345" fmla="*/ 337666 h 2318456"/>
              <a:gd name="connsiteX346" fmla="*/ 3137514 w 4024720"/>
              <a:gd name="connsiteY346" fmla="*/ 324069 h 2318456"/>
              <a:gd name="connsiteX347" fmla="*/ 3147711 w 4024720"/>
              <a:gd name="connsiteY347" fmla="*/ 307072 h 2318456"/>
              <a:gd name="connsiteX348" fmla="*/ 3154510 w 4024720"/>
              <a:gd name="connsiteY348" fmla="*/ 293475 h 2318456"/>
              <a:gd name="connsiteX349" fmla="*/ 3168107 w 4024720"/>
              <a:gd name="connsiteY349" fmla="*/ 273080 h 2318456"/>
              <a:gd name="connsiteX350" fmla="*/ 3171506 w 4024720"/>
              <a:gd name="connsiteY350" fmla="*/ 235688 h 2318456"/>
              <a:gd name="connsiteX351" fmla="*/ 3185103 w 4024720"/>
              <a:gd name="connsiteY351" fmla="*/ 215292 h 2318456"/>
              <a:gd name="connsiteX352" fmla="*/ 3195301 w 4024720"/>
              <a:gd name="connsiteY352" fmla="*/ 198296 h 2318456"/>
              <a:gd name="connsiteX353" fmla="*/ 3205499 w 4024720"/>
              <a:gd name="connsiteY353" fmla="*/ 174501 h 2318456"/>
              <a:gd name="connsiteX354" fmla="*/ 3215697 w 4024720"/>
              <a:gd name="connsiteY354" fmla="*/ 160904 h 2318456"/>
              <a:gd name="connsiteX355" fmla="*/ 3219096 w 4024720"/>
              <a:gd name="connsiteY355" fmla="*/ 150707 h 2318456"/>
              <a:gd name="connsiteX356" fmla="*/ 3222495 w 4024720"/>
              <a:gd name="connsiteY356" fmla="*/ 137110 h 2318456"/>
              <a:gd name="connsiteX357" fmla="*/ 3256488 w 4024720"/>
              <a:gd name="connsiteY357" fmla="*/ 103117 h 2318456"/>
              <a:gd name="connsiteX358" fmla="*/ 3263286 w 4024720"/>
              <a:gd name="connsiteY358" fmla="*/ 92919 h 2318456"/>
              <a:gd name="connsiteX359" fmla="*/ 3276883 w 4024720"/>
              <a:gd name="connsiteY359" fmla="*/ 86121 h 2318456"/>
              <a:gd name="connsiteX360" fmla="*/ 3287081 w 4024720"/>
              <a:gd name="connsiteY360" fmla="*/ 79322 h 2318456"/>
              <a:gd name="connsiteX361" fmla="*/ 3300678 w 4024720"/>
              <a:gd name="connsiteY361" fmla="*/ 58927 h 2318456"/>
              <a:gd name="connsiteX362" fmla="*/ 3307476 w 4024720"/>
              <a:gd name="connsiteY362" fmla="*/ 48729 h 2318456"/>
              <a:gd name="connsiteX363" fmla="*/ 3314275 w 4024720"/>
              <a:gd name="connsiteY363" fmla="*/ 35132 h 2318456"/>
              <a:gd name="connsiteX364" fmla="*/ 3324473 w 4024720"/>
              <a:gd name="connsiteY364" fmla="*/ 31733 h 2318456"/>
              <a:gd name="connsiteX365" fmla="*/ 3344868 w 4024720"/>
              <a:gd name="connsiteY365" fmla="*/ 18136 h 2318456"/>
              <a:gd name="connsiteX366" fmla="*/ 3361865 w 4024720"/>
              <a:gd name="connsiteY366" fmla="*/ 4539 h 2318456"/>
              <a:gd name="connsiteX367" fmla="*/ 3385659 w 4024720"/>
              <a:gd name="connsiteY367" fmla="*/ 7938 h 2318456"/>
              <a:gd name="connsiteX368" fmla="*/ 3378861 w 4024720"/>
              <a:gd name="connsiteY368" fmla="*/ 164304 h 2318456"/>
              <a:gd name="connsiteX369" fmla="*/ 3372062 w 4024720"/>
              <a:gd name="connsiteY369" fmla="*/ 245886 h 2318456"/>
              <a:gd name="connsiteX370" fmla="*/ 3365264 w 4024720"/>
              <a:gd name="connsiteY370" fmla="*/ 259483 h 2318456"/>
              <a:gd name="connsiteX371" fmla="*/ 3355066 w 4024720"/>
              <a:gd name="connsiteY371" fmla="*/ 283278 h 2318456"/>
              <a:gd name="connsiteX372" fmla="*/ 3348268 w 4024720"/>
              <a:gd name="connsiteY372" fmla="*/ 313871 h 2318456"/>
              <a:gd name="connsiteX373" fmla="*/ 3341469 w 4024720"/>
              <a:gd name="connsiteY373" fmla="*/ 375058 h 2318456"/>
              <a:gd name="connsiteX374" fmla="*/ 3327872 w 4024720"/>
              <a:gd name="connsiteY374" fmla="*/ 402252 h 2318456"/>
              <a:gd name="connsiteX375" fmla="*/ 3321073 w 4024720"/>
              <a:gd name="connsiteY375" fmla="*/ 429446 h 2318456"/>
              <a:gd name="connsiteX376" fmla="*/ 3317674 w 4024720"/>
              <a:gd name="connsiteY376" fmla="*/ 456640 h 2318456"/>
              <a:gd name="connsiteX377" fmla="*/ 3314275 w 4024720"/>
              <a:gd name="connsiteY377" fmla="*/ 490632 h 2318456"/>
              <a:gd name="connsiteX378" fmla="*/ 3307476 w 4024720"/>
              <a:gd name="connsiteY378" fmla="*/ 521226 h 2318456"/>
              <a:gd name="connsiteX379" fmla="*/ 3297279 w 4024720"/>
              <a:gd name="connsiteY379" fmla="*/ 582412 h 2318456"/>
              <a:gd name="connsiteX380" fmla="*/ 3293879 w 4024720"/>
              <a:gd name="connsiteY380" fmla="*/ 592610 h 2318456"/>
              <a:gd name="connsiteX381" fmla="*/ 3290480 w 4024720"/>
              <a:gd name="connsiteY381" fmla="*/ 606207 h 2318456"/>
              <a:gd name="connsiteX382" fmla="*/ 3287081 w 4024720"/>
              <a:gd name="connsiteY382" fmla="*/ 660595 h 2318456"/>
              <a:gd name="connsiteX383" fmla="*/ 3283682 w 4024720"/>
              <a:gd name="connsiteY383" fmla="*/ 670793 h 2318456"/>
              <a:gd name="connsiteX384" fmla="*/ 3290480 w 4024720"/>
              <a:gd name="connsiteY384" fmla="*/ 731979 h 2318456"/>
              <a:gd name="connsiteX385" fmla="*/ 3297279 w 4024720"/>
              <a:gd name="connsiteY385" fmla="*/ 742177 h 2318456"/>
              <a:gd name="connsiteX386" fmla="*/ 3307476 w 4024720"/>
              <a:gd name="connsiteY386" fmla="*/ 748976 h 2318456"/>
              <a:gd name="connsiteX387" fmla="*/ 3314275 w 4024720"/>
              <a:gd name="connsiteY387" fmla="*/ 759174 h 2318456"/>
              <a:gd name="connsiteX388" fmla="*/ 3334670 w 4024720"/>
              <a:gd name="connsiteY388" fmla="*/ 765972 h 2318456"/>
              <a:gd name="connsiteX389" fmla="*/ 3348268 w 4024720"/>
              <a:gd name="connsiteY389" fmla="*/ 772771 h 2318456"/>
              <a:gd name="connsiteX390" fmla="*/ 3474040 w 4024720"/>
              <a:gd name="connsiteY390" fmla="*/ 769371 h 2318456"/>
              <a:gd name="connsiteX391" fmla="*/ 3491036 w 4024720"/>
              <a:gd name="connsiteY391" fmla="*/ 748976 h 2318456"/>
              <a:gd name="connsiteX392" fmla="*/ 3501234 w 4024720"/>
              <a:gd name="connsiteY392" fmla="*/ 742177 h 2318456"/>
              <a:gd name="connsiteX393" fmla="*/ 3528428 w 4024720"/>
              <a:gd name="connsiteY393" fmla="*/ 711584 h 2318456"/>
              <a:gd name="connsiteX394" fmla="*/ 3535227 w 4024720"/>
              <a:gd name="connsiteY394" fmla="*/ 697987 h 2318456"/>
              <a:gd name="connsiteX395" fmla="*/ 3538626 w 4024720"/>
              <a:gd name="connsiteY395" fmla="*/ 680991 h 2318456"/>
              <a:gd name="connsiteX396" fmla="*/ 3542025 w 4024720"/>
              <a:gd name="connsiteY396" fmla="*/ 670793 h 2318456"/>
              <a:gd name="connsiteX397" fmla="*/ 3545424 w 4024720"/>
              <a:gd name="connsiteY397" fmla="*/ 653797 h 2318456"/>
              <a:gd name="connsiteX398" fmla="*/ 3552223 w 4024720"/>
              <a:gd name="connsiteY398" fmla="*/ 633401 h 2318456"/>
              <a:gd name="connsiteX399" fmla="*/ 3569219 w 4024720"/>
              <a:gd name="connsiteY399" fmla="*/ 596009 h 2318456"/>
              <a:gd name="connsiteX400" fmla="*/ 3572618 w 4024720"/>
              <a:gd name="connsiteY400" fmla="*/ 585811 h 2318456"/>
              <a:gd name="connsiteX401" fmla="*/ 3586215 w 4024720"/>
              <a:gd name="connsiteY401" fmla="*/ 562017 h 2318456"/>
              <a:gd name="connsiteX402" fmla="*/ 3593014 w 4024720"/>
              <a:gd name="connsiteY402" fmla="*/ 521226 h 2318456"/>
              <a:gd name="connsiteX403" fmla="*/ 3596413 w 4024720"/>
              <a:gd name="connsiteY403" fmla="*/ 507629 h 2318456"/>
              <a:gd name="connsiteX404" fmla="*/ 3603212 w 4024720"/>
              <a:gd name="connsiteY404" fmla="*/ 497431 h 2318456"/>
              <a:gd name="connsiteX405" fmla="*/ 3613410 w 4024720"/>
              <a:gd name="connsiteY405" fmla="*/ 494031 h 2318456"/>
              <a:gd name="connsiteX406" fmla="*/ 3623607 w 4024720"/>
              <a:gd name="connsiteY406" fmla="*/ 487233 h 2318456"/>
              <a:gd name="connsiteX407" fmla="*/ 3627007 w 4024720"/>
              <a:gd name="connsiteY407" fmla="*/ 477035 h 2318456"/>
              <a:gd name="connsiteX408" fmla="*/ 3630406 w 4024720"/>
              <a:gd name="connsiteY408" fmla="*/ 456640 h 2318456"/>
              <a:gd name="connsiteX409" fmla="*/ 3644003 w 4024720"/>
              <a:gd name="connsiteY409" fmla="*/ 460039 h 2318456"/>
              <a:gd name="connsiteX410" fmla="*/ 3647402 w 4024720"/>
              <a:gd name="connsiteY410" fmla="*/ 477035 h 2318456"/>
              <a:gd name="connsiteX411" fmla="*/ 3650801 w 4024720"/>
              <a:gd name="connsiteY411" fmla="*/ 487233 h 2318456"/>
              <a:gd name="connsiteX412" fmla="*/ 3654201 w 4024720"/>
              <a:gd name="connsiteY412" fmla="*/ 524625 h 2318456"/>
              <a:gd name="connsiteX413" fmla="*/ 3681395 w 4024720"/>
              <a:gd name="connsiteY413" fmla="*/ 521226 h 2318456"/>
              <a:gd name="connsiteX414" fmla="*/ 3701790 w 4024720"/>
              <a:gd name="connsiteY414" fmla="*/ 500830 h 2318456"/>
              <a:gd name="connsiteX415" fmla="*/ 3711988 w 4024720"/>
              <a:gd name="connsiteY415" fmla="*/ 477035 h 2318456"/>
              <a:gd name="connsiteX416" fmla="*/ 3715387 w 4024720"/>
              <a:gd name="connsiteY416" fmla="*/ 466837 h 2318456"/>
              <a:gd name="connsiteX417" fmla="*/ 3725585 w 4024720"/>
              <a:gd name="connsiteY417" fmla="*/ 460039 h 2318456"/>
              <a:gd name="connsiteX418" fmla="*/ 3749380 w 4024720"/>
              <a:gd name="connsiteY418" fmla="*/ 429446 h 2318456"/>
              <a:gd name="connsiteX419" fmla="*/ 3769775 w 4024720"/>
              <a:gd name="connsiteY419" fmla="*/ 415849 h 2318456"/>
              <a:gd name="connsiteX420" fmla="*/ 3790171 w 4024720"/>
              <a:gd name="connsiteY420" fmla="*/ 409050 h 2318456"/>
              <a:gd name="connsiteX421" fmla="*/ 3810566 w 4024720"/>
              <a:gd name="connsiteY421" fmla="*/ 395453 h 2318456"/>
              <a:gd name="connsiteX422" fmla="*/ 3830962 w 4024720"/>
              <a:gd name="connsiteY422" fmla="*/ 381856 h 2318456"/>
              <a:gd name="connsiteX423" fmla="*/ 3851357 w 4024720"/>
              <a:gd name="connsiteY423" fmla="*/ 388655 h 2318456"/>
              <a:gd name="connsiteX424" fmla="*/ 3861555 w 4024720"/>
              <a:gd name="connsiteY424" fmla="*/ 392054 h 2318456"/>
              <a:gd name="connsiteX425" fmla="*/ 3861555 w 4024720"/>
              <a:gd name="connsiteY425" fmla="*/ 504229 h 2318456"/>
              <a:gd name="connsiteX426" fmla="*/ 3851357 w 4024720"/>
              <a:gd name="connsiteY426" fmla="*/ 517826 h 2318456"/>
              <a:gd name="connsiteX427" fmla="*/ 3834361 w 4024720"/>
              <a:gd name="connsiteY427" fmla="*/ 538222 h 2318456"/>
              <a:gd name="connsiteX428" fmla="*/ 3817365 w 4024720"/>
              <a:gd name="connsiteY428" fmla="*/ 568815 h 2318456"/>
              <a:gd name="connsiteX429" fmla="*/ 3813966 w 4024720"/>
              <a:gd name="connsiteY429" fmla="*/ 579013 h 2318456"/>
              <a:gd name="connsiteX430" fmla="*/ 3807167 w 4024720"/>
              <a:gd name="connsiteY430" fmla="*/ 589211 h 2318456"/>
              <a:gd name="connsiteX431" fmla="*/ 3783372 w 4024720"/>
              <a:gd name="connsiteY431" fmla="*/ 623203 h 2318456"/>
              <a:gd name="connsiteX432" fmla="*/ 3766376 w 4024720"/>
              <a:gd name="connsiteY432" fmla="*/ 640200 h 2318456"/>
              <a:gd name="connsiteX433" fmla="*/ 3745981 w 4024720"/>
              <a:gd name="connsiteY433" fmla="*/ 657196 h 2318456"/>
              <a:gd name="connsiteX434" fmla="*/ 3732383 w 4024720"/>
              <a:gd name="connsiteY434" fmla="*/ 697987 h 2318456"/>
              <a:gd name="connsiteX435" fmla="*/ 3728984 w 4024720"/>
              <a:gd name="connsiteY435" fmla="*/ 708185 h 2318456"/>
              <a:gd name="connsiteX436" fmla="*/ 3725585 w 4024720"/>
              <a:gd name="connsiteY436" fmla="*/ 718382 h 2318456"/>
              <a:gd name="connsiteX437" fmla="*/ 3728984 w 4024720"/>
              <a:gd name="connsiteY437" fmla="*/ 735379 h 2318456"/>
              <a:gd name="connsiteX438" fmla="*/ 3759578 w 4024720"/>
              <a:gd name="connsiteY438" fmla="*/ 735379 h 2318456"/>
              <a:gd name="connsiteX439" fmla="*/ 3813966 w 4024720"/>
              <a:gd name="connsiteY439" fmla="*/ 731979 h 2318456"/>
              <a:gd name="connsiteX440" fmla="*/ 3810566 w 4024720"/>
              <a:gd name="connsiteY440" fmla="*/ 765972 h 2318456"/>
              <a:gd name="connsiteX441" fmla="*/ 3790171 w 4024720"/>
              <a:gd name="connsiteY441" fmla="*/ 786368 h 2318456"/>
              <a:gd name="connsiteX442" fmla="*/ 3759578 w 4024720"/>
              <a:gd name="connsiteY442" fmla="*/ 810162 h 2318456"/>
              <a:gd name="connsiteX443" fmla="*/ 3739182 w 4024720"/>
              <a:gd name="connsiteY443" fmla="*/ 820360 h 2318456"/>
              <a:gd name="connsiteX444" fmla="*/ 3728984 w 4024720"/>
              <a:gd name="connsiteY444" fmla="*/ 827159 h 2318456"/>
              <a:gd name="connsiteX445" fmla="*/ 3718786 w 4024720"/>
              <a:gd name="connsiteY445" fmla="*/ 830558 h 2318456"/>
              <a:gd name="connsiteX446" fmla="*/ 3711988 w 4024720"/>
              <a:gd name="connsiteY446" fmla="*/ 840756 h 2318456"/>
              <a:gd name="connsiteX447" fmla="*/ 3688193 w 4024720"/>
              <a:gd name="connsiteY447" fmla="*/ 861151 h 2318456"/>
              <a:gd name="connsiteX448" fmla="*/ 3677995 w 4024720"/>
              <a:gd name="connsiteY448" fmla="*/ 864550 h 2318456"/>
              <a:gd name="connsiteX449" fmla="*/ 3667798 w 4024720"/>
              <a:gd name="connsiteY449" fmla="*/ 874748 h 2318456"/>
              <a:gd name="connsiteX450" fmla="*/ 3660999 w 4024720"/>
              <a:gd name="connsiteY450" fmla="*/ 888345 h 2318456"/>
              <a:gd name="connsiteX451" fmla="*/ 3650801 w 4024720"/>
              <a:gd name="connsiteY451" fmla="*/ 891745 h 2318456"/>
              <a:gd name="connsiteX452" fmla="*/ 3640604 w 4024720"/>
              <a:gd name="connsiteY452" fmla="*/ 898543 h 2318456"/>
              <a:gd name="connsiteX453" fmla="*/ 3627007 w 4024720"/>
              <a:gd name="connsiteY453" fmla="*/ 905342 h 2318456"/>
              <a:gd name="connsiteX454" fmla="*/ 3623607 w 4024720"/>
              <a:gd name="connsiteY454" fmla="*/ 915539 h 2318456"/>
              <a:gd name="connsiteX455" fmla="*/ 3603212 w 4024720"/>
              <a:gd name="connsiteY455" fmla="*/ 918939 h 2318456"/>
              <a:gd name="connsiteX456" fmla="*/ 3586215 w 4024720"/>
              <a:gd name="connsiteY456" fmla="*/ 922338 h 2318456"/>
              <a:gd name="connsiteX457" fmla="*/ 3576018 w 4024720"/>
              <a:gd name="connsiteY457" fmla="*/ 932536 h 2318456"/>
              <a:gd name="connsiteX458" fmla="*/ 3562421 w 4024720"/>
              <a:gd name="connsiteY458" fmla="*/ 952931 h 2318456"/>
              <a:gd name="connsiteX459" fmla="*/ 3559021 w 4024720"/>
              <a:gd name="connsiteY459" fmla="*/ 966528 h 2318456"/>
              <a:gd name="connsiteX460" fmla="*/ 3565820 w 4024720"/>
              <a:gd name="connsiteY460" fmla="*/ 986924 h 2318456"/>
              <a:gd name="connsiteX461" fmla="*/ 3569219 w 4024720"/>
              <a:gd name="connsiteY461" fmla="*/ 1000521 h 2318456"/>
              <a:gd name="connsiteX462" fmla="*/ 3576018 w 4024720"/>
              <a:gd name="connsiteY462" fmla="*/ 1010718 h 2318456"/>
              <a:gd name="connsiteX463" fmla="*/ 3572618 w 4024720"/>
              <a:gd name="connsiteY463" fmla="*/ 1037913 h 2318456"/>
              <a:gd name="connsiteX464" fmla="*/ 3559021 w 4024720"/>
              <a:gd name="connsiteY464" fmla="*/ 1041312 h 2318456"/>
              <a:gd name="connsiteX465" fmla="*/ 3525029 w 4024720"/>
              <a:gd name="connsiteY465" fmla="*/ 1051510 h 2318456"/>
              <a:gd name="connsiteX466" fmla="*/ 3514831 w 4024720"/>
              <a:gd name="connsiteY466" fmla="*/ 1061707 h 2318456"/>
              <a:gd name="connsiteX467" fmla="*/ 3508033 w 4024720"/>
              <a:gd name="connsiteY467" fmla="*/ 1071905 h 2318456"/>
              <a:gd name="connsiteX468" fmla="*/ 3497835 w 4024720"/>
              <a:gd name="connsiteY468" fmla="*/ 1075304 h 2318456"/>
              <a:gd name="connsiteX469" fmla="*/ 3497835 w 4024720"/>
              <a:gd name="connsiteY469" fmla="*/ 1201077 h 2318456"/>
              <a:gd name="connsiteX470" fmla="*/ 3511432 w 4024720"/>
              <a:gd name="connsiteY470" fmla="*/ 1221472 h 2318456"/>
              <a:gd name="connsiteX471" fmla="*/ 3531827 w 4024720"/>
              <a:gd name="connsiteY471" fmla="*/ 1241868 h 2318456"/>
              <a:gd name="connsiteX472" fmla="*/ 3542025 w 4024720"/>
              <a:gd name="connsiteY472" fmla="*/ 1248666 h 2318456"/>
              <a:gd name="connsiteX473" fmla="*/ 3596413 w 4024720"/>
              <a:gd name="connsiteY473" fmla="*/ 1252066 h 2318456"/>
              <a:gd name="connsiteX474" fmla="*/ 3630406 w 4024720"/>
              <a:gd name="connsiteY474" fmla="*/ 1255465 h 2318456"/>
              <a:gd name="connsiteX475" fmla="*/ 3742581 w 4024720"/>
              <a:gd name="connsiteY475" fmla="*/ 1252066 h 2318456"/>
              <a:gd name="connsiteX476" fmla="*/ 3752779 w 4024720"/>
              <a:gd name="connsiteY476" fmla="*/ 1245267 h 2318456"/>
              <a:gd name="connsiteX477" fmla="*/ 3786772 w 4024720"/>
              <a:gd name="connsiteY477" fmla="*/ 1238469 h 2318456"/>
              <a:gd name="connsiteX478" fmla="*/ 3851357 w 4024720"/>
              <a:gd name="connsiteY478" fmla="*/ 1238469 h 2318456"/>
              <a:gd name="connsiteX479" fmla="*/ 3858156 w 4024720"/>
              <a:gd name="connsiteY479" fmla="*/ 1248666 h 2318456"/>
              <a:gd name="connsiteX480" fmla="*/ 3868354 w 4024720"/>
              <a:gd name="connsiteY480" fmla="*/ 1255465 h 2318456"/>
              <a:gd name="connsiteX481" fmla="*/ 3898947 w 4024720"/>
              <a:gd name="connsiteY481" fmla="*/ 1258864 h 2318456"/>
              <a:gd name="connsiteX482" fmla="*/ 3909145 w 4024720"/>
              <a:gd name="connsiteY482" fmla="*/ 1265663 h 2318456"/>
              <a:gd name="connsiteX483" fmla="*/ 3936339 w 4024720"/>
              <a:gd name="connsiteY483" fmla="*/ 1275860 h 2318456"/>
              <a:gd name="connsiteX484" fmla="*/ 3932940 w 4024720"/>
              <a:gd name="connsiteY484" fmla="*/ 1343846 h 2318456"/>
              <a:gd name="connsiteX485" fmla="*/ 3892149 w 4024720"/>
              <a:gd name="connsiteY485" fmla="*/ 1364241 h 2318456"/>
              <a:gd name="connsiteX486" fmla="*/ 3878552 w 4024720"/>
              <a:gd name="connsiteY486" fmla="*/ 1367640 h 2318456"/>
              <a:gd name="connsiteX487" fmla="*/ 3847958 w 4024720"/>
              <a:gd name="connsiteY487" fmla="*/ 1377838 h 2318456"/>
              <a:gd name="connsiteX488" fmla="*/ 3820764 w 4024720"/>
              <a:gd name="connsiteY488" fmla="*/ 1388036 h 2318456"/>
              <a:gd name="connsiteX489" fmla="*/ 3810566 w 4024720"/>
              <a:gd name="connsiteY489" fmla="*/ 1394834 h 2318456"/>
              <a:gd name="connsiteX490" fmla="*/ 3793570 w 4024720"/>
              <a:gd name="connsiteY490" fmla="*/ 1398234 h 2318456"/>
              <a:gd name="connsiteX491" fmla="*/ 3773175 w 4024720"/>
              <a:gd name="connsiteY491" fmla="*/ 1405032 h 2318456"/>
              <a:gd name="connsiteX492" fmla="*/ 3759578 w 4024720"/>
              <a:gd name="connsiteY492" fmla="*/ 1408431 h 2318456"/>
              <a:gd name="connsiteX493" fmla="*/ 3745981 w 4024720"/>
              <a:gd name="connsiteY493" fmla="*/ 1418629 h 2318456"/>
              <a:gd name="connsiteX494" fmla="*/ 3735783 w 4024720"/>
              <a:gd name="connsiteY494" fmla="*/ 1425428 h 2318456"/>
              <a:gd name="connsiteX495" fmla="*/ 3671197 w 4024720"/>
              <a:gd name="connsiteY495" fmla="*/ 1432226 h 2318456"/>
              <a:gd name="connsiteX496" fmla="*/ 3650801 w 4024720"/>
              <a:gd name="connsiteY496" fmla="*/ 1449223 h 2318456"/>
              <a:gd name="connsiteX497" fmla="*/ 3640604 w 4024720"/>
              <a:gd name="connsiteY497" fmla="*/ 1452622 h 2318456"/>
              <a:gd name="connsiteX498" fmla="*/ 3630406 w 4024720"/>
              <a:gd name="connsiteY498" fmla="*/ 1459420 h 2318456"/>
              <a:gd name="connsiteX499" fmla="*/ 3606611 w 4024720"/>
              <a:gd name="connsiteY499" fmla="*/ 1466219 h 2318456"/>
              <a:gd name="connsiteX500" fmla="*/ 3596413 w 4024720"/>
              <a:gd name="connsiteY500" fmla="*/ 1469618 h 2318456"/>
              <a:gd name="connsiteX501" fmla="*/ 3576018 w 4024720"/>
              <a:gd name="connsiteY501" fmla="*/ 1486614 h 2318456"/>
              <a:gd name="connsiteX502" fmla="*/ 3565820 w 4024720"/>
              <a:gd name="connsiteY502" fmla="*/ 1490014 h 2318456"/>
              <a:gd name="connsiteX503" fmla="*/ 3555622 w 4024720"/>
              <a:gd name="connsiteY503" fmla="*/ 1500211 h 2318456"/>
              <a:gd name="connsiteX504" fmla="*/ 3531827 w 4024720"/>
              <a:gd name="connsiteY504" fmla="*/ 1513808 h 2318456"/>
              <a:gd name="connsiteX505" fmla="*/ 3521630 w 4024720"/>
              <a:gd name="connsiteY505" fmla="*/ 1517208 h 2318456"/>
              <a:gd name="connsiteX506" fmla="*/ 3511432 w 4024720"/>
              <a:gd name="connsiteY506" fmla="*/ 1534204 h 2318456"/>
              <a:gd name="connsiteX507" fmla="*/ 3501234 w 4024720"/>
              <a:gd name="connsiteY507" fmla="*/ 1537603 h 2318456"/>
              <a:gd name="connsiteX508" fmla="*/ 3480839 w 4024720"/>
              <a:gd name="connsiteY508" fmla="*/ 1557999 h 2318456"/>
              <a:gd name="connsiteX509" fmla="*/ 3457044 w 4024720"/>
              <a:gd name="connsiteY509" fmla="*/ 1588592 h 2318456"/>
              <a:gd name="connsiteX510" fmla="*/ 3440047 w 4024720"/>
              <a:gd name="connsiteY510" fmla="*/ 1612387 h 2318456"/>
              <a:gd name="connsiteX511" fmla="*/ 3436648 w 4024720"/>
              <a:gd name="connsiteY511" fmla="*/ 1646379 h 2318456"/>
              <a:gd name="connsiteX512" fmla="*/ 3440047 w 4024720"/>
              <a:gd name="connsiteY512" fmla="*/ 1744958 h 2318456"/>
              <a:gd name="connsiteX513" fmla="*/ 3446846 w 4024720"/>
              <a:gd name="connsiteY513" fmla="*/ 1755156 h 2318456"/>
              <a:gd name="connsiteX514" fmla="*/ 3457044 w 4024720"/>
              <a:gd name="connsiteY514" fmla="*/ 1761954 h 2318456"/>
              <a:gd name="connsiteX515" fmla="*/ 3460443 w 4024720"/>
              <a:gd name="connsiteY515" fmla="*/ 1782350 h 2318456"/>
              <a:gd name="connsiteX516" fmla="*/ 3480839 w 4024720"/>
              <a:gd name="connsiteY516" fmla="*/ 1792547 h 2318456"/>
              <a:gd name="connsiteX517" fmla="*/ 3487637 w 4024720"/>
              <a:gd name="connsiteY517" fmla="*/ 1812943 h 2318456"/>
              <a:gd name="connsiteX518" fmla="*/ 3491036 w 4024720"/>
              <a:gd name="connsiteY518" fmla="*/ 1823141 h 2318456"/>
              <a:gd name="connsiteX519" fmla="*/ 3582816 w 4024720"/>
              <a:gd name="connsiteY519" fmla="*/ 1819742 h 2318456"/>
              <a:gd name="connsiteX520" fmla="*/ 3603212 w 4024720"/>
              <a:gd name="connsiteY520" fmla="*/ 1806145 h 2318456"/>
              <a:gd name="connsiteX521" fmla="*/ 3633805 w 4024720"/>
              <a:gd name="connsiteY521" fmla="*/ 1795947 h 2318456"/>
              <a:gd name="connsiteX522" fmla="*/ 3650801 w 4024720"/>
              <a:gd name="connsiteY522" fmla="*/ 1778950 h 2318456"/>
              <a:gd name="connsiteX523" fmla="*/ 3654201 w 4024720"/>
              <a:gd name="connsiteY523" fmla="*/ 1765353 h 2318456"/>
              <a:gd name="connsiteX524" fmla="*/ 3674596 w 4024720"/>
              <a:gd name="connsiteY524" fmla="*/ 1761954 h 2318456"/>
              <a:gd name="connsiteX525" fmla="*/ 3694992 w 4024720"/>
              <a:gd name="connsiteY525" fmla="*/ 1765353 h 2318456"/>
              <a:gd name="connsiteX526" fmla="*/ 3701790 w 4024720"/>
              <a:gd name="connsiteY526" fmla="*/ 1775551 h 2318456"/>
              <a:gd name="connsiteX527" fmla="*/ 3722186 w 4024720"/>
              <a:gd name="connsiteY527" fmla="*/ 1782350 h 2318456"/>
              <a:gd name="connsiteX528" fmla="*/ 3732383 w 4024720"/>
              <a:gd name="connsiteY528" fmla="*/ 1789148 h 2318456"/>
              <a:gd name="connsiteX529" fmla="*/ 3728984 w 4024720"/>
              <a:gd name="connsiteY529" fmla="*/ 1840137 h 2318456"/>
              <a:gd name="connsiteX530" fmla="*/ 3708589 w 4024720"/>
              <a:gd name="connsiteY530" fmla="*/ 1860533 h 2318456"/>
              <a:gd name="connsiteX531" fmla="*/ 3677995 w 4024720"/>
              <a:gd name="connsiteY531" fmla="*/ 1897924 h 2318456"/>
              <a:gd name="connsiteX532" fmla="*/ 3671197 w 4024720"/>
              <a:gd name="connsiteY532" fmla="*/ 1908122 h 2318456"/>
              <a:gd name="connsiteX533" fmla="*/ 3647402 w 4024720"/>
              <a:gd name="connsiteY533" fmla="*/ 1921719 h 2318456"/>
              <a:gd name="connsiteX534" fmla="*/ 3637204 w 4024720"/>
              <a:gd name="connsiteY534" fmla="*/ 1931917 h 2318456"/>
              <a:gd name="connsiteX535" fmla="*/ 3633805 w 4024720"/>
              <a:gd name="connsiteY535" fmla="*/ 1942115 h 2318456"/>
              <a:gd name="connsiteX536" fmla="*/ 3623607 w 4024720"/>
              <a:gd name="connsiteY536" fmla="*/ 1948913 h 2318456"/>
              <a:gd name="connsiteX537" fmla="*/ 3613410 w 4024720"/>
              <a:gd name="connsiteY537" fmla="*/ 1962510 h 2318456"/>
              <a:gd name="connsiteX538" fmla="*/ 3610010 w 4024720"/>
              <a:gd name="connsiteY538" fmla="*/ 1976107 h 2318456"/>
              <a:gd name="connsiteX539" fmla="*/ 3613410 w 4024720"/>
              <a:gd name="connsiteY539" fmla="*/ 2067887 h 2318456"/>
              <a:gd name="connsiteX540" fmla="*/ 3620208 w 4024720"/>
              <a:gd name="connsiteY540" fmla="*/ 2122275 h 2318456"/>
              <a:gd name="connsiteX541" fmla="*/ 3627007 w 4024720"/>
              <a:gd name="connsiteY541" fmla="*/ 2132473 h 2318456"/>
              <a:gd name="connsiteX542" fmla="*/ 3647402 w 4024720"/>
              <a:gd name="connsiteY542" fmla="*/ 2142671 h 2318456"/>
              <a:gd name="connsiteX543" fmla="*/ 3650801 w 4024720"/>
              <a:gd name="connsiteY543" fmla="*/ 2152869 h 2318456"/>
              <a:gd name="connsiteX544" fmla="*/ 3660999 w 4024720"/>
              <a:gd name="connsiteY544" fmla="*/ 2156268 h 2318456"/>
              <a:gd name="connsiteX545" fmla="*/ 3681395 w 4024720"/>
              <a:gd name="connsiteY545" fmla="*/ 2166466 h 2318456"/>
              <a:gd name="connsiteX546" fmla="*/ 3749380 w 4024720"/>
              <a:gd name="connsiteY546" fmla="*/ 2163066 h 2318456"/>
              <a:gd name="connsiteX547" fmla="*/ 3759578 w 4024720"/>
              <a:gd name="connsiteY547" fmla="*/ 2149469 h 2318456"/>
              <a:gd name="connsiteX548" fmla="*/ 3773175 w 4024720"/>
              <a:gd name="connsiteY548" fmla="*/ 2135872 h 2318456"/>
              <a:gd name="connsiteX549" fmla="*/ 3783372 w 4024720"/>
              <a:gd name="connsiteY549" fmla="*/ 2129074 h 2318456"/>
              <a:gd name="connsiteX550" fmla="*/ 3793570 w 4024720"/>
              <a:gd name="connsiteY550" fmla="*/ 2118876 h 2318456"/>
              <a:gd name="connsiteX551" fmla="*/ 3817365 w 4024720"/>
              <a:gd name="connsiteY551" fmla="*/ 2112078 h 2318456"/>
              <a:gd name="connsiteX552" fmla="*/ 3824163 w 4024720"/>
              <a:gd name="connsiteY552" fmla="*/ 2101880 h 2318456"/>
              <a:gd name="connsiteX553" fmla="*/ 3834361 w 4024720"/>
              <a:gd name="connsiteY553" fmla="*/ 2095081 h 2318456"/>
              <a:gd name="connsiteX554" fmla="*/ 3844559 w 4024720"/>
              <a:gd name="connsiteY554" fmla="*/ 2084884 h 2318456"/>
              <a:gd name="connsiteX555" fmla="*/ 3861555 w 4024720"/>
              <a:gd name="connsiteY555" fmla="*/ 2101880 h 2318456"/>
              <a:gd name="connsiteX556" fmla="*/ 3864954 w 4024720"/>
              <a:gd name="connsiteY556" fmla="*/ 2254846 h 2318456"/>
              <a:gd name="connsiteX557" fmla="*/ 3888749 w 4024720"/>
              <a:gd name="connsiteY557" fmla="*/ 2258246 h 2318456"/>
              <a:gd name="connsiteX558" fmla="*/ 3892149 w 4024720"/>
              <a:gd name="connsiteY558" fmla="*/ 2282040 h 2318456"/>
              <a:gd name="connsiteX559" fmla="*/ 3912544 w 4024720"/>
              <a:gd name="connsiteY559" fmla="*/ 2288839 h 2318456"/>
              <a:gd name="connsiteX560" fmla="*/ 3915943 w 4024720"/>
              <a:gd name="connsiteY560" fmla="*/ 2299037 h 2318456"/>
              <a:gd name="connsiteX561" fmla="*/ 3990727 w 4024720"/>
              <a:gd name="connsiteY561" fmla="*/ 2302436 h 2318456"/>
              <a:gd name="connsiteX562" fmla="*/ 4011123 w 4024720"/>
              <a:gd name="connsiteY562" fmla="*/ 2295637 h 2318456"/>
              <a:gd name="connsiteX563" fmla="*/ 4024720 w 4024720"/>
              <a:gd name="connsiteY563" fmla="*/ 2288839 h 231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</a:cxnLst>
            <a:rect l="l" t="t" r="r" b="b"/>
            <a:pathLst>
              <a:path w="4024720" h="2318456">
                <a:moveTo>
                  <a:pt x="0" y="1095700"/>
                </a:moveTo>
                <a:cubicBezTo>
                  <a:pt x="13597" y="1096833"/>
                  <a:pt x="27412" y="1096423"/>
                  <a:pt x="40791" y="1099099"/>
                </a:cubicBezTo>
                <a:cubicBezTo>
                  <a:pt x="44797" y="1099900"/>
                  <a:pt x="47076" y="1104724"/>
                  <a:pt x="50989" y="1105898"/>
                </a:cubicBezTo>
                <a:cubicBezTo>
                  <a:pt x="54341" y="1106904"/>
                  <a:pt x="100454" y="1112506"/>
                  <a:pt x="101978" y="1112696"/>
                </a:cubicBezTo>
                <a:cubicBezTo>
                  <a:pt x="125123" y="1120411"/>
                  <a:pt x="96656" y="1110700"/>
                  <a:pt x="129172" y="1122894"/>
                </a:cubicBezTo>
                <a:cubicBezTo>
                  <a:pt x="132527" y="1124152"/>
                  <a:pt x="135970" y="1125160"/>
                  <a:pt x="139369" y="1126293"/>
                </a:cubicBezTo>
                <a:cubicBezTo>
                  <a:pt x="171096" y="1125160"/>
                  <a:pt x="202950" y="1125952"/>
                  <a:pt x="234549" y="1122894"/>
                </a:cubicBezTo>
                <a:cubicBezTo>
                  <a:pt x="238615" y="1122500"/>
                  <a:pt x="241608" y="1118710"/>
                  <a:pt x="244746" y="1116095"/>
                </a:cubicBezTo>
                <a:cubicBezTo>
                  <a:pt x="260997" y="1102553"/>
                  <a:pt x="249589" y="1110286"/>
                  <a:pt x="261743" y="1095700"/>
                </a:cubicBezTo>
                <a:cubicBezTo>
                  <a:pt x="283554" y="1069526"/>
                  <a:pt x="261858" y="1100624"/>
                  <a:pt x="278739" y="1075304"/>
                </a:cubicBezTo>
                <a:cubicBezTo>
                  <a:pt x="279872" y="1067373"/>
                  <a:pt x="280567" y="1059366"/>
                  <a:pt x="282138" y="1051510"/>
                </a:cubicBezTo>
                <a:cubicBezTo>
                  <a:pt x="282841" y="1047996"/>
                  <a:pt x="285388" y="1044892"/>
                  <a:pt x="285537" y="1041312"/>
                </a:cubicBezTo>
                <a:cubicBezTo>
                  <a:pt x="287660" y="990355"/>
                  <a:pt x="286938" y="939307"/>
                  <a:pt x="288937" y="888345"/>
                </a:cubicBezTo>
                <a:cubicBezTo>
                  <a:pt x="289906" y="863636"/>
                  <a:pt x="290352" y="873853"/>
                  <a:pt x="299134" y="857752"/>
                </a:cubicBezTo>
                <a:cubicBezTo>
                  <a:pt x="303987" y="848855"/>
                  <a:pt x="304623" y="836639"/>
                  <a:pt x="312731" y="830558"/>
                </a:cubicBezTo>
                <a:cubicBezTo>
                  <a:pt x="318575" y="826175"/>
                  <a:pt x="329561" y="817542"/>
                  <a:pt x="336526" y="813562"/>
                </a:cubicBezTo>
                <a:cubicBezTo>
                  <a:pt x="340926" y="811048"/>
                  <a:pt x="345591" y="809029"/>
                  <a:pt x="350123" y="806763"/>
                </a:cubicBezTo>
                <a:cubicBezTo>
                  <a:pt x="354655" y="807896"/>
                  <a:pt x="360204" y="807086"/>
                  <a:pt x="363720" y="810162"/>
                </a:cubicBezTo>
                <a:cubicBezTo>
                  <a:pt x="369869" y="815543"/>
                  <a:pt x="377317" y="830558"/>
                  <a:pt x="377317" y="830558"/>
                </a:cubicBezTo>
                <a:cubicBezTo>
                  <a:pt x="378450" y="840756"/>
                  <a:pt x="378228" y="851197"/>
                  <a:pt x="380717" y="861151"/>
                </a:cubicBezTo>
                <a:cubicBezTo>
                  <a:pt x="381708" y="865114"/>
                  <a:pt x="386843" y="867319"/>
                  <a:pt x="387515" y="871349"/>
                </a:cubicBezTo>
                <a:cubicBezTo>
                  <a:pt x="390315" y="888151"/>
                  <a:pt x="389131" y="905398"/>
                  <a:pt x="390914" y="922338"/>
                </a:cubicBezTo>
                <a:cubicBezTo>
                  <a:pt x="391799" y="930744"/>
                  <a:pt x="395432" y="938150"/>
                  <a:pt x="397713" y="946133"/>
                </a:cubicBezTo>
                <a:cubicBezTo>
                  <a:pt x="401657" y="959939"/>
                  <a:pt x="398910" y="959126"/>
                  <a:pt x="407911" y="969927"/>
                </a:cubicBezTo>
                <a:cubicBezTo>
                  <a:pt x="432612" y="999567"/>
                  <a:pt x="402852" y="958087"/>
                  <a:pt x="428306" y="993722"/>
                </a:cubicBezTo>
                <a:cubicBezTo>
                  <a:pt x="430681" y="997047"/>
                  <a:pt x="432030" y="1001230"/>
                  <a:pt x="435105" y="1003920"/>
                </a:cubicBezTo>
                <a:cubicBezTo>
                  <a:pt x="441254" y="1009300"/>
                  <a:pt x="448702" y="1012985"/>
                  <a:pt x="455500" y="1017517"/>
                </a:cubicBezTo>
                <a:lnTo>
                  <a:pt x="465698" y="1024316"/>
                </a:lnTo>
                <a:cubicBezTo>
                  <a:pt x="467964" y="1028848"/>
                  <a:pt x="468914" y="1034330"/>
                  <a:pt x="472497" y="1037913"/>
                </a:cubicBezTo>
                <a:cubicBezTo>
                  <a:pt x="476080" y="1041496"/>
                  <a:pt x="481031" y="1044516"/>
                  <a:pt x="486094" y="1044711"/>
                </a:cubicBezTo>
                <a:lnTo>
                  <a:pt x="560877" y="1041312"/>
                </a:lnTo>
                <a:cubicBezTo>
                  <a:pt x="588970" y="1031949"/>
                  <a:pt x="544973" y="1045781"/>
                  <a:pt x="605068" y="1034513"/>
                </a:cubicBezTo>
                <a:cubicBezTo>
                  <a:pt x="615438" y="1032569"/>
                  <a:pt x="629542" y="1026355"/>
                  <a:pt x="639060" y="1020916"/>
                </a:cubicBezTo>
                <a:cubicBezTo>
                  <a:pt x="642607" y="1018889"/>
                  <a:pt x="645859" y="1016384"/>
                  <a:pt x="649258" y="1014118"/>
                </a:cubicBezTo>
                <a:cubicBezTo>
                  <a:pt x="651524" y="1010719"/>
                  <a:pt x="652866" y="1006472"/>
                  <a:pt x="656056" y="1003920"/>
                </a:cubicBezTo>
                <a:cubicBezTo>
                  <a:pt x="679413" y="985234"/>
                  <a:pt x="652184" y="1021525"/>
                  <a:pt x="676452" y="990323"/>
                </a:cubicBezTo>
                <a:cubicBezTo>
                  <a:pt x="681468" y="983873"/>
                  <a:pt x="690049" y="969927"/>
                  <a:pt x="690049" y="969927"/>
                </a:cubicBezTo>
                <a:cubicBezTo>
                  <a:pt x="700929" y="937285"/>
                  <a:pt x="700424" y="947380"/>
                  <a:pt x="693448" y="898543"/>
                </a:cubicBezTo>
                <a:cubicBezTo>
                  <a:pt x="692435" y="891449"/>
                  <a:pt x="686650" y="878147"/>
                  <a:pt x="686650" y="878147"/>
                </a:cubicBezTo>
                <a:cubicBezTo>
                  <a:pt x="691182" y="875881"/>
                  <a:pt x="695589" y="873345"/>
                  <a:pt x="700247" y="871349"/>
                </a:cubicBezTo>
                <a:cubicBezTo>
                  <a:pt x="703540" y="869938"/>
                  <a:pt x="707239" y="869552"/>
                  <a:pt x="710444" y="867950"/>
                </a:cubicBezTo>
                <a:cubicBezTo>
                  <a:pt x="736799" y="854772"/>
                  <a:pt x="705211" y="866294"/>
                  <a:pt x="730840" y="857752"/>
                </a:cubicBezTo>
                <a:cubicBezTo>
                  <a:pt x="731973" y="854353"/>
                  <a:pt x="732637" y="850759"/>
                  <a:pt x="734239" y="847554"/>
                </a:cubicBezTo>
                <a:cubicBezTo>
                  <a:pt x="736066" y="843900"/>
                  <a:pt x="739429" y="841111"/>
                  <a:pt x="741038" y="837356"/>
                </a:cubicBezTo>
                <a:cubicBezTo>
                  <a:pt x="742878" y="833062"/>
                  <a:pt x="743304" y="828291"/>
                  <a:pt x="744437" y="823759"/>
                </a:cubicBezTo>
                <a:cubicBezTo>
                  <a:pt x="743304" y="787500"/>
                  <a:pt x="743107" y="751200"/>
                  <a:pt x="741038" y="714983"/>
                </a:cubicBezTo>
                <a:cubicBezTo>
                  <a:pt x="740834" y="711406"/>
                  <a:pt x="739417" y="707896"/>
                  <a:pt x="737639" y="704785"/>
                </a:cubicBezTo>
                <a:cubicBezTo>
                  <a:pt x="734828" y="699866"/>
                  <a:pt x="731447" y="695194"/>
                  <a:pt x="727441" y="691188"/>
                </a:cubicBezTo>
                <a:cubicBezTo>
                  <a:pt x="723435" y="687182"/>
                  <a:pt x="718376" y="684390"/>
                  <a:pt x="713844" y="680991"/>
                </a:cubicBezTo>
                <a:cubicBezTo>
                  <a:pt x="709312" y="674192"/>
                  <a:pt x="702831" y="668346"/>
                  <a:pt x="700247" y="660595"/>
                </a:cubicBezTo>
                <a:cubicBezTo>
                  <a:pt x="694730" y="644047"/>
                  <a:pt x="699511" y="654806"/>
                  <a:pt x="686650" y="636800"/>
                </a:cubicBezTo>
                <a:cubicBezTo>
                  <a:pt x="684275" y="633475"/>
                  <a:pt x="682740" y="629491"/>
                  <a:pt x="679851" y="626602"/>
                </a:cubicBezTo>
                <a:cubicBezTo>
                  <a:pt x="676962" y="623713"/>
                  <a:pt x="673052" y="622070"/>
                  <a:pt x="669653" y="619804"/>
                </a:cubicBezTo>
                <a:cubicBezTo>
                  <a:pt x="653374" y="570963"/>
                  <a:pt x="660130" y="599161"/>
                  <a:pt x="666254" y="504229"/>
                </a:cubicBezTo>
                <a:cubicBezTo>
                  <a:pt x="666485" y="500653"/>
                  <a:pt x="667665" y="497012"/>
                  <a:pt x="669653" y="494031"/>
                </a:cubicBezTo>
                <a:cubicBezTo>
                  <a:pt x="672320" y="490031"/>
                  <a:pt x="676773" y="487527"/>
                  <a:pt x="679851" y="483834"/>
                </a:cubicBezTo>
                <a:cubicBezTo>
                  <a:pt x="682467" y="480695"/>
                  <a:pt x="684035" y="476775"/>
                  <a:pt x="686650" y="473636"/>
                </a:cubicBezTo>
                <a:cubicBezTo>
                  <a:pt x="694831" y="463819"/>
                  <a:pt x="697015" y="463326"/>
                  <a:pt x="707045" y="456640"/>
                </a:cubicBezTo>
                <a:cubicBezTo>
                  <a:pt x="708178" y="453241"/>
                  <a:pt x="708520" y="449465"/>
                  <a:pt x="710444" y="446442"/>
                </a:cubicBezTo>
                <a:cubicBezTo>
                  <a:pt x="716527" y="436883"/>
                  <a:pt x="720091" y="422831"/>
                  <a:pt x="730840" y="419248"/>
                </a:cubicBezTo>
                <a:cubicBezTo>
                  <a:pt x="755111" y="411157"/>
                  <a:pt x="745273" y="416424"/>
                  <a:pt x="761433" y="405651"/>
                </a:cubicBezTo>
                <a:cubicBezTo>
                  <a:pt x="773897" y="406784"/>
                  <a:pt x="786818" y="405519"/>
                  <a:pt x="798825" y="409050"/>
                </a:cubicBezTo>
                <a:cubicBezTo>
                  <a:pt x="806664" y="411355"/>
                  <a:pt x="819221" y="422647"/>
                  <a:pt x="819221" y="422647"/>
                </a:cubicBezTo>
                <a:cubicBezTo>
                  <a:pt x="820354" y="426046"/>
                  <a:pt x="821018" y="429640"/>
                  <a:pt x="822620" y="432845"/>
                </a:cubicBezTo>
                <a:cubicBezTo>
                  <a:pt x="824447" y="436499"/>
                  <a:pt x="828126" y="439167"/>
                  <a:pt x="829418" y="443043"/>
                </a:cubicBezTo>
                <a:cubicBezTo>
                  <a:pt x="831598" y="449581"/>
                  <a:pt x="831843" y="456615"/>
                  <a:pt x="832818" y="463438"/>
                </a:cubicBezTo>
                <a:cubicBezTo>
                  <a:pt x="834110" y="472481"/>
                  <a:pt x="834583" y="481644"/>
                  <a:pt x="836217" y="490632"/>
                </a:cubicBezTo>
                <a:cubicBezTo>
                  <a:pt x="836858" y="494157"/>
                  <a:pt x="836700" y="498747"/>
                  <a:pt x="839616" y="500830"/>
                </a:cubicBezTo>
                <a:cubicBezTo>
                  <a:pt x="845448" y="504996"/>
                  <a:pt x="854049" y="503654"/>
                  <a:pt x="860012" y="507629"/>
                </a:cubicBezTo>
                <a:lnTo>
                  <a:pt x="870210" y="514427"/>
                </a:lnTo>
                <a:cubicBezTo>
                  <a:pt x="892872" y="513294"/>
                  <a:pt x="916669" y="518203"/>
                  <a:pt x="938195" y="511028"/>
                </a:cubicBezTo>
                <a:cubicBezTo>
                  <a:pt x="944734" y="508848"/>
                  <a:pt x="940619" y="497455"/>
                  <a:pt x="941594" y="490632"/>
                </a:cubicBezTo>
                <a:cubicBezTo>
                  <a:pt x="944345" y="471377"/>
                  <a:pt x="944065" y="463749"/>
                  <a:pt x="948392" y="446442"/>
                </a:cubicBezTo>
                <a:cubicBezTo>
                  <a:pt x="949261" y="442966"/>
                  <a:pt x="950659" y="439643"/>
                  <a:pt x="951792" y="436244"/>
                </a:cubicBezTo>
                <a:cubicBezTo>
                  <a:pt x="952925" y="429446"/>
                  <a:pt x="954538" y="422710"/>
                  <a:pt x="955191" y="415849"/>
                </a:cubicBezTo>
                <a:cubicBezTo>
                  <a:pt x="956806" y="398892"/>
                  <a:pt x="954645" y="381431"/>
                  <a:pt x="958590" y="364860"/>
                </a:cubicBezTo>
                <a:cubicBezTo>
                  <a:pt x="960483" y="356911"/>
                  <a:pt x="968533" y="351772"/>
                  <a:pt x="972187" y="344464"/>
                </a:cubicBezTo>
                <a:cubicBezTo>
                  <a:pt x="974453" y="339932"/>
                  <a:pt x="976472" y="335267"/>
                  <a:pt x="978986" y="330867"/>
                </a:cubicBezTo>
                <a:cubicBezTo>
                  <a:pt x="981013" y="327320"/>
                  <a:pt x="983957" y="324323"/>
                  <a:pt x="985784" y="320669"/>
                </a:cubicBezTo>
                <a:cubicBezTo>
                  <a:pt x="991313" y="309610"/>
                  <a:pt x="986240" y="310016"/>
                  <a:pt x="995982" y="300274"/>
                </a:cubicBezTo>
                <a:cubicBezTo>
                  <a:pt x="999988" y="296268"/>
                  <a:pt x="1005047" y="293475"/>
                  <a:pt x="1009579" y="290076"/>
                </a:cubicBezTo>
                <a:cubicBezTo>
                  <a:pt x="1018123" y="264443"/>
                  <a:pt x="1006597" y="296039"/>
                  <a:pt x="1019777" y="269681"/>
                </a:cubicBezTo>
                <a:cubicBezTo>
                  <a:pt x="1021380" y="266476"/>
                  <a:pt x="1020938" y="262281"/>
                  <a:pt x="1023176" y="259483"/>
                </a:cubicBezTo>
                <a:cubicBezTo>
                  <a:pt x="1030917" y="249806"/>
                  <a:pt x="1048129" y="233264"/>
                  <a:pt x="1060568" y="225490"/>
                </a:cubicBezTo>
                <a:cubicBezTo>
                  <a:pt x="1070166" y="219492"/>
                  <a:pt x="1074452" y="218596"/>
                  <a:pt x="1084363" y="215292"/>
                </a:cubicBezTo>
                <a:cubicBezTo>
                  <a:pt x="1086629" y="211893"/>
                  <a:pt x="1087117" y="205673"/>
                  <a:pt x="1091161" y="205095"/>
                </a:cubicBezTo>
                <a:cubicBezTo>
                  <a:pt x="1121900" y="200704"/>
                  <a:pt x="1122586" y="206304"/>
                  <a:pt x="1142150" y="211893"/>
                </a:cubicBezTo>
                <a:cubicBezTo>
                  <a:pt x="1146642" y="213176"/>
                  <a:pt x="1151215" y="214159"/>
                  <a:pt x="1155747" y="215292"/>
                </a:cubicBezTo>
                <a:cubicBezTo>
                  <a:pt x="1165946" y="222092"/>
                  <a:pt x="1167077" y="220957"/>
                  <a:pt x="1172743" y="232289"/>
                </a:cubicBezTo>
                <a:cubicBezTo>
                  <a:pt x="1174345" y="235494"/>
                  <a:pt x="1174403" y="239355"/>
                  <a:pt x="1176143" y="242487"/>
                </a:cubicBezTo>
                <a:cubicBezTo>
                  <a:pt x="1180111" y="249629"/>
                  <a:pt x="1189740" y="262882"/>
                  <a:pt x="1189740" y="262882"/>
                </a:cubicBezTo>
                <a:cubicBezTo>
                  <a:pt x="1190873" y="269681"/>
                  <a:pt x="1191644" y="276550"/>
                  <a:pt x="1193139" y="283278"/>
                </a:cubicBezTo>
                <a:cubicBezTo>
                  <a:pt x="1193916" y="286776"/>
                  <a:pt x="1195897" y="289950"/>
                  <a:pt x="1196538" y="293475"/>
                </a:cubicBezTo>
                <a:cubicBezTo>
                  <a:pt x="1204224" y="335750"/>
                  <a:pt x="1195540" y="307482"/>
                  <a:pt x="1203337" y="330867"/>
                </a:cubicBezTo>
                <a:cubicBezTo>
                  <a:pt x="1199726" y="453610"/>
                  <a:pt x="1212124" y="409877"/>
                  <a:pt x="1193139" y="466837"/>
                </a:cubicBezTo>
                <a:cubicBezTo>
                  <a:pt x="1192006" y="470236"/>
                  <a:pt x="1191728" y="474054"/>
                  <a:pt x="1189740" y="477035"/>
                </a:cubicBezTo>
                <a:cubicBezTo>
                  <a:pt x="1185071" y="484038"/>
                  <a:pt x="1175671" y="497787"/>
                  <a:pt x="1172743" y="504229"/>
                </a:cubicBezTo>
                <a:cubicBezTo>
                  <a:pt x="1169778" y="510753"/>
                  <a:pt x="1167683" y="517673"/>
                  <a:pt x="1165945" y="524625"/>
                </a:cubicBezTo>
                <a:lnTo>
                  <a:pt x="1159146" y="551819"/>
                </a:lnTo>
                <a:cubicBezTo>
                  <a:pt x="1160279" y="569948"/>
                  <a:pt x="1159713" y="588265"/>
                  <a:pt x="1162546" y="606207"/>
                </a:cubicBezTo>
                <a:cubicBezTo>
                  <a:pt x="1163183" y="610242"/>
                  <a:pt x="1166729" y="613267"/>
                  <a:pt x="1169344" y="616405"/>
                </a:cubicBezTo>
                <a:cubicBezTo>
                  <a:pt x="1177521" y="626217"/>
                  <a:pt x="1179715" y="626718"/>
                  <a:pt x="1189740" y="633401"/>
                </a:cubicBezTo>
                <a:cubicBezTo>
                  <a:pt x="1199308" y="632531"/>
                  <a:pt x="1224246" y="633143"/>
                  <a:pt x="1237329" y="626602"/>
                </a:cubicBezTo>
                <a:cubicBezTo>
                  <a:pt x="1240983" y="624775"/>
                  <a:pt x="1244128" y="622070"/>
                  <a:pt x="1247527" y="619804"/>
                </a:cubicBezTo>
                <a:cubicBezTo>
                  <a:pt x="1250893" y="609707"/>
                  <a:pt x="1253044" y="597291"/>
                  <a:pt x="1261124" y="589211"/>
                </a:cubicBezTo>
                <a:cubicBezTo>
                  <a:pt x="1264013" y="586322"/>
                  <a:pt x="1268433" y="585301"/>
                  <a:pt x="1271322" y="582412"/>
                </a:cubicBezTo>
                <a:cubicBezTo>
                  <a:pt x="1275328" y="578406"/>
                  <a:pt x="1277833" y="573117"/>
                  <a:pt x="1281520" y="568815"/>
                </a:cubicBezTo>
                <a:cubicBezTo>
                  <a:pt x="1290246" y="558634"/>
                  <a:pt x="1291422" y="558814"/>
                  <a:pt x="1301915" y="551819"/>
                </a:cubicBezTo>
                <a:cubicBezTo>
                  <a:pt x="1303048" y="548420"/>
                  <a:pt x="1303076" y="544419"/>
                  <a:pt x="1305314" y="541621"/>
                </a:cubicBezTo>
                <a:cubicBezTo>
                  <a:pt x="1308799" y="537265"/>
                  <a:pt x="1325415" y="530135"/>
                  <a:pt x="1329109" y="528024"/>
                </a:cubicBezTo>
                <a:cubicBezTo>
                  <a:pt x="1332656" y="525997"/>
                  <a:pt x="1335720" y="523182"/>
                  <a:pt x="1339307" y="521226"/>
                </a:cubicBezTo>
                <a:cubicBezTo>
                  <a:pt x="1348204" y="516373"/>
                  <a:pt x="1366501" y="507629"/>
                  <a:pt x="1366501" y="507629"/>
                </a:cubicBezTo>
                <a:cubicBezTo>
                  <a:pt x="1374019" y="500111"/>
                  <a:pt x="1377432" y="495365"/>
                  <a:pt x="1386897" y="490632"/>
                </a:cubicBezTo>
                <a:cubicBezTo>
                  <a:pt x="1392609" y="487776"/>
                  <a:pt x="1405245" y="485468"/>
                  <a:pt x="1410691" y="483834"/>
                </a:cubicBezTo>
                <a:cubicBezTo>
                  <a:pt x="1417555" y="481775"/>
                  <a:pt x="1425124" y="481010"/>
                  <a:pt x="1431087" y="477035"/>
                </a:cubicBezTo>
                <a:lnTo>
                  <a:pt x="1451482" y="463438"/>
                </a:lnTo>
                <a:cubicBezTo>
                  <a:pt x="1524011" y="467704"/>
                  <a:pt x="1504216" y="447533"/>
                  <a:pt x="1512669" y="494031"/>
                </a:cubicBezTo>
                <a:cubicBezTo>
                  <a:pt x="1513310" y="497556"/>
                  <a:pt x="1514935" y="500830"/>
                  <a:pt x="1516068" y="504229"/>
                </a:cubicBezTo>
                <a:cubicBezTo>
                  <a:pt x="1514935" y="523492"/>
                  <a:pt x="1516279" y="543062"/>
                  <a:pt x="1512669" y="562017"/>
                </a:cubicBezTo>
                <a:cubicBezTo>
                  <a:pt x="1511609" y="567582"/>
                  <a:pt x="1505474" y="570810"/>
                  <a:pt x="1502471" y="575614"/>
                </a:cubicBezTo>
                <a:cubicBezTo>
                  <a:pt x="1499785" y="579911"/>
                  <a:pt x="1498971" y="585364"/>
                  <a:pt x="1495673" y="589211"/>
                </a:cubicBezTo>
                <a:cubicBezTo>
                  <a:pt x="1491986" y="593512"/>
                  <a:pt x="1486340" y="595677"/>
                  <a:pt x="1482076" y="599408"/>
                </a:cubicBezTo>
                <a:cubicBezTo>
                  <a:pt x="1477252" y="603629"/>
                  <a:pt x="1473695" y="609279"/>
                  <a:pt x="1468479" y="613005"/>
                </a:cubicBezTo>
                <a:cubicBezTo>
                  <a:pt x="1465563" y="615088"/>
                  <a:pt x="1461413" y="614665"/>
                  <a:pt x="1458281" y="616405"/>
                </a:cubicBezTo>
                <a:cubicBezTo>
                  <a:pt x="1451138" y="620373"/>
                  <a:pt x="1444684" y="625470"/>
                  <a:pt x="1437885" y="630002"/>
                </a:cubicBezTo>
                <a:lnTo>
                  <a:pt x="1437885" y="630002"/>
                </a:lnTo>
                <a:cubicBezTo>
                  <a:pt x="1421911" y="645978"/>
                  <a:pt x="1430355" y="636200"/>
                  <a:pt x="1414091" y="660595"/>
                </a:cubicBezTo>
                <a:cubicBezTo>
                  <a:pt x="1411825" y="663994"/>
                  <a:pt x="1410560" y="668342"/>
                  <a:pt x="1407292" y="670793"/>
                </a:cubicBezTo>
                <a:lnTo>
                  <a:pt x="1393695" y="680991"/>
                </a:lnTo>
                <a:cubicBezTo>
                  <a:pt x="1393488" y="682231"/>
                  <a:pt x="1389283" y="710808"/>
                  <a:pt x="1386897" y="714983"/>
                </a:cubicBezTo>
                <a:cubicBezTo>
                  <a:pt x="1384512" y="719157"/>
                  <a:pt x="1380098" y="721782"/>
                  <a:pt x="1376699" y="725181"/>
                </a:cubicBezTo>
                <a:cubicBezTo>
                  <a:pt x="1370253" y="744514"/>
                  <a:pt x="1368167" y="746309"/>
                  <a:pt x="1376699" y="776170"/>
                </a:cubicBezTo>
                <a:cubicBezTo>
                  <a:pt x="1378086" y="781023"/>
                  <a:pt x="1393364" y="785124"/>
                  <a:pt x="1397094" y="786368"/>
                </a:cubicBezTo>
                <a:cubicBezTo>
                  <a:pt x="1410691" y="785235"/>
                  <a:pt x="1424702" y="786484"/>
                  <a:pt x="1437885" y="782968"/>
                </a:cubicBezTo>
                <a:cubicBezTo>
                  <a:pt x="1442530" y="781729"/>
                  <a:pt x="1444083" y="775437"/>
                  <a:pt x="1448083" y="772771"/>
                </a:cubicBezTo>
                <a:cubicBezTo>
                  <a:pt x="1451064" y="770783"/>
                  <a:pt x="1454783" y="770148"/>
                  <a:pt x="1458281" y="769371"/>
                </a:cubicBezTo>
                <a:cubicBezTo>
                  <a:pt x="1465009" y="767876"/>
                  <a:pt x="1471948" y="767467"/>
                  <a:pt x="1478676" y="765972"/>
                </a:cubicBezTo>
                <a:cubicBezTo>
                  <a:pt x="1482174" y="765195"/>
                  <a:pt x="1485322" y="763047"/>
                  <a:pt x="1488874" y="762573"/>
                </a:cubicBezTo>
                <a:cubicBezTo>
                  <a:pt x="1502398" y="760770"/>
                  <a:pt x="1516068" y="760307"/>
                  <a:pt x="1529665" y="759174"/>
                </a:cubicBezTo>
                <a:cubicBezTo>
                  <a:pt x="1539863" y="760307"/>
                  <a:pt x="1550088" y="761217"/>
                  <a:pt x="1560259" y="762573"/>
                </a:cubicBezTo>
                <a:cubicBezTo>
                  <a:pt x="1567091" y="763484"/>
                  <a:pt x="1574670" y="762552"/>
                  <a:pt x="1580654" y="765972"/>
                </a:cubicBezTo>
                <a:cubicBezTo>
                  <a:pt x="1583765" y="767750"/>
                  <a:pt x="1582920" y="772771"/>
                  <a:pt x="1584053" y="776170"/>
                </a:cubicBezTo>
                <a:cubicBezTo>
                  <a:pt x="1582920" y="793166"/>
                  <a:pt x="1583454" y="810357"/>
                  <a:pt x="1580654" y="827159"/>
                </a:cubicBezTo>
                <a:cubicBezTo>
                  <a:pt x="1579982" y="831189"/>
                  <a:pt x="1575683" y="833702"/>
                  <a:pt x="1573856" y="837356"/>
                </a:cubicBezTo>
                <a:cubicBezTo>
                  <a:pt x="1572253" y="840561"/>
                  <a:pt x="1572990" y="845020"/>
                  <a:pt x="1570456" y="847554"/>
                </a:cubicBezTo>
                <a:cubicBezTo>
                  <a:pt x="1564678" y="853332"/>
                  <a:pt x="1556859" y="856619"/>
                  <a:pt x="1550061" y="861151"/>
                </a:cubicBezTo>
                <a:lnTo>
                  <a:pt x="1539863" y="867950"/>
                </a:lnTo>
                <a:cubicBezTo>
                  <a:pt x="1530697" y="874061"/>
                  <a:pt x="1530022" y="875802"/>
                  <a:pt x="1519468" y="878147"/>
                </a:cubicBezTo>
                <a:cubicBezTo>
                  <a:pt x="1512740" y="879642"/>
                  <a:pt x="1505871" y="880414"/>
                  <a:pt x="1499072" y="881547"/>
                </a:cubicBezTo>
                <a:cubicBezTo>
                  <a:pt x="1479740" y="900879"/>
                  <a:pt x="1498354" y="885305"/>
                  <a:pt x="1478676" y="895144"/>
                </a:cubicBezTo>
                <a:cubicBezTo>
                  <a:pt x="1475022" y="896971"/>
                  <a:pt x="1472354" y="900650"/>
                  <a:pt x="1468479" y="901942"/>
                </a:cubicBezTo>
                <a:cubicBezTo>
                  <a:pt x="1461940" y="904122"/>
                  <a:pt x="1454882" y="904209"/>
                  <a:pt x="1448083" y="905342"/>
                </a:cubicBezTo>
                <a:cubicBezTo>
                  <a:pt x="1444684" y="908741"/>
                  <a:pt x="1440552" y="911539"/>
                  <a:pt x="1437885" y="915539"/>
                </a:cubicBezTo>
                <a:cubicBezTo>
                  <a:pt x="1435897" y="918520"/>
                  <a:pt x="1435897" y="922443"/>
                  <a:pt x="1434486" y="925737"/>
                </a:cubicBezTo>
                <a:cubicBezTo>
                  <a:pt x="1433176" y="928794"/>
                  <a:pt x="1424601" y="946563"/>
                  <a:pt x="1420889" y="949532"/>
                </a:cubicBezTo>
                <a:cubicBezTo>
                  <a:pt x="1418091" y="951770"/>
                  <a:pt x="1414090" y="951798"/>
                  <a:pt x="1410691" y="952931"/>
                </a:cubicBezTo>
                <a:cubicBezTo>
                  <a:pt x="1406159" y="956330"/>
                  <a:pt x="1400097" y="958325"/>
                  <a:pt x="1397094" y="963129"/>
                </a:cubicBezTo>
                <a:cubicBezTo>
                  <a:pt x="1368148" y="1009443"/>
                  <a:pt x="1418253" y="955567"/>
                  <a:pt x="1383497" y="990323"/>
                </a:cubicBezTo>
                <a:cubicBezTo>
                  <a:pt x="1375701" y="1013713"/>
                  <a:pt x="1384388" y="985427"/>
                  <a:pt x="1376699" y="1027715"/>
                </a:cubicBezTo>
                <a:cubicBezTo>
                  <a:pt x="1376058" y="1031240"/>
                  <a:pt x="1374432" y="1034514"/>
                  <a:pt x="1373299" y="1037913"/>
                </a:cubicBezTo>
                <a:cubicBezTo>
                  <a:pt x="1374432" y="1041312"/>
                  <a:pt x="1374165" y="1045577"/>
                  <a:pt x="1376699" y="1048110"/>
                </a:cubicBezTo>
                <a:cubicBezTo>
                  <a:pt x="1379233" y="1050644"/>
                  <a:pt x="1383345" y="1051036"/>
                  <a:pt x="1386897" y="1051510"/>
                </a:cubicBezTo>
                <a:cubicBezTo>
                  <a:pt x="1400421" y="1053313"/>
                  <a:pt x="1414091" y="1053776"/>
                  <a:pt x="1427688" y="1054909"/>
                </a:cubicBezTo>
                <a:cubicBezTo>
                  <a:pt x="1431087" y="1056042"/>
                  <a:pt x="1435352" y="1055774"/>
                  <a:pt x="1437885" y="1058308"/>
                </a:cubicBezTo>
                <a:cubicBezTo>
                  <a:pt x="1449572" y="1069995"/>
                  <a:pt x="1450607" y="1076079"/>
                  <a:pt x="1454882" y="1088901"/>
                </a:cubicBezTo>
                <a:cubicBezTo>
                  <a:pt x="1453749" y="1102498"/>
                  <a:pt x="1455230" y="1116573"/>
                  <a:pt x="1451482" y="1129692"/>
                </a:cubicBezTo>
                <a:cubicBezTo>
                  <a:pt x="1450347" y="1133664"/>
                  <a:pt x="1434598" y="1139422"/>
                  <a:pt x="1431087" y="1139890"/>
                </a:cubicBezTo>
                <a:cubicBezTo>
                  <a:pt x="1417563" y="1141693"/>
                  <a:pt x="1403893" y="1142156"/>
                  <a:pt x="1390296" y="1143289"/>
                </a:cubicBezTo>
                <a:cubicBezTo>
                  <a:pt x="1386897" y="1144422"/>
                  <a:pt x="1383303" y="1145087"/>
                  <a:pt x="1380098" y="1146689"/>
                </a:cubicBezTo>
                <a:cubicBezTo>
                  <a:pt x="1353739" y="1159869"/>
                  <a:pt x="1385335" y="1148341"/>
                  <a:pt x="1359702" y="1156887"/>
                </a:cubicBezTo>
                <a:cubicBezTo>
                  <a:pt x="1352185" y="1164404"/>
                  <a:pt x="1347438" y="1167818"/>
                  <a:pt x="1342706" y="1177282"/>
                </a:cubicBezTo>
                <a:cubicBezTo>
                  <a:pt x="1341104" y="1180487"/>
                  <a:pt x="1340440" y="1184081"/>
                  <a:pt x="1339307" y="1187480"/>
                </a:cubicBezTo>
                <a:cubicBezTo>
                  <a:pt x="1337785" y="1219434"/>
                  <a:pt x="1331459" y="1306774"/>
                  <a:pt x="1339307" y="1337047"/>
                </a:cubicBezTo>
                <a:cubicBezTo>
                  <a:pt x="1341357" y="1344956"/>
                  <a:pt x="1359702" y="1350644"/>
                  <a:pt x="1359702" y="1350644"/>
                </a:cubicBezTo>
                <a:cubicBezTo>
                  <a:pt x="1360835" y="1354043"/>
                  <a:pt x="1359529" y="1360567"/>
                  <a:pt x="1363102" y="1360842"/>
                </a:cubicBezTo>
                <a:cubicBezTo>
                  <a:pt x="1445561" y="1367185"/>
                  <a:pt x="1433309" y="1379603"/>
                  <a:pt x="1454882" y="1347245"/>
                </a:cubicBezTo>
                <a:cubicBezTo>
                  <a:pt x="1473011" y="1348378"/>
                  <a:pt x="1491588" y="1346484"/>
                  <a:pt x="1509270" y="1350644"/>
                </a:cubicBezTo>
                <a:cubicBezTo>
                  <a:pt x="1512758" y="1351465"/>
                  <a:pt x="1512669" y="1357259"/>
                  <a:pt x="1512669" y="1360842"/>
                </a:cubicBezTo>
                <a:cubicBezTo>
                  <a:pt x="1512669" y="1383532"/>
                  <a:pt x="1514594" y="1406770"/>
                  <a:pt x="1509270" y="1428827"/>
                </a:cubicBezTo>
                <a:cubicBezTo>
                  <a:pt x="1499176" y="1470644"/>
                  <a:pt x="1494882" y="1450013"/>
                  <a:pt x="1478676" y="1466219"/>
                </a:cubicBezTo>
                <a:cubicBezTo>
                  <a:pt x="1475530" y="1469365"/>
                  <a:pt x="1461294" y="1489749"/>
                  <a:pt x="1454882" y="1493413"/>
                </a:cubicBezTo>
                <a:cubicBezTo>
                  <a:pt x="1450826" y="1495731"/>
                  <a:pt x="1445817" y="1495679"/>
                  <a:pt x="1441285" y="1496812"/>
                </a:cubicBezTo>
                <a:cubicBezTo>
                  <a:pt x="1439019" y="1501344"/>
                  <a:pt x="1436368" y="1505704"/>
                  <a:pt x="1434486" y="1510409"/>
                </a:cubicBezTo>
                <a:cubicBezTo>
                  <a:pt x="1429471" y="1522948"/>
                  <a:pt x="1426184" y="1534531"/>
                  <a:pt x="1424288" y="1547801"/>
                </a:cubicBezTo>
                <a:cubicBezTo>
                  <a:pt x="1422837" y="1557958"/>
                  <a:pt x="1422022" y="1568196"/>
                  <a:pt x="1420889" y="1578394"/>
                </a:cubicBezTo>
                <a:cubicBezTo>
                  <a:pt x="1422022" y="1597657"/>
                  <a:pt x="1420504" y="1617261"/>
                  <a:pt x="1424288" y="1636182"/>
                </a:cubicBezTo>
                <a:cubicBezTo>
                  <a:pt x="1425231" y="1640896"/>
                  <a:pt x="1429926" y="1644859"/>
                  <a:pt x="1434486" y="1646379"/>
                </a:cubicBezTo>
                <a:cubicBezTo>
                  <a:pt x="1444220" y="1649624"/>
                  <a:pt x="1454881" y="1648646"/>
                  <a:pt x="1465079" y="1649779"/>
                </a:cubicBezTo>
                <a:cubicBezTo>
                  <a:pt x="1493886" y="1668982"/>
                  <a:pt x="1446610" y="1639663"/>
                  <a:pt x="1502471" y="1659976"/>
                </a:cubicBezTo>
                <a:cubicBezTo>
                  <a:pt x="1506989" y="1661619"/>
                  <a:pt x="1509270" y="1666775"/>
                  <a:pt x="1512669" y="1670174"/>
                </a:cubicBezTo>
                <a:cubicBezTo>
                  <a:pt x="1513802" y="1674706"/>
                  <a:pt x="1515522" y="1679131"/>
                  <a:pt x="1516068" y="1683771"/>
                </a:cubicBezTo>
                <a:cubicBezTo>
                  <a:pt x="1517794" y="1698444"/>
                  <a:pt x="1513843" y="1714301"/>
                  <a:pt x="1519468" y="1727962"/>
                </a:cubicBezTo>
                <a:cubicBezTo>
                  <a:pt x="1522579" y="1735517"/>
                  <a:pt x="1539863" y="1741559"/>
                  <a:pt x="1539863" y="1741559"/>
                </a:cubicBezTo>
                <a:cubicBezTo>
                  <a:pt x="1564791" y="1739293"/>
                  <a:pt x="1589931" y="1738715"/>
                  <a:pt x="1614647" y="1734760"/>
                </a:cubicBezTo>
                <a:cubicBezTo>
                  <a:pt x="1621201" y="1733711"/>
                  <a:pt x="1630950" y="1720946"/>
                  <a:pt x="1635042" y="1717764"/>
                </a:cubicBezTo>
                <a:cubicBezTo>
                  <a:pt x="1641492" y="1712748"/>
                  <a:pt x="1648130" y="1707821"/>
                  <a:pt x="1655438" y="1704167"/>
                </a:cubicBezTo>
                <a:cubicBezTo>
                  <a:pt x="1663745" y="1700013"/>
                  <a:pt x="1672030" y="1696573"/>
                  <a:pt x="1679233" y="1690570"/>
                </a:cubicBezTo>
                <a:cubicBezTo>
                  <a:pt x="1682926" y="1687493"/>
                  <a:pt x="1686031" y="1683771"/>
                  <a:pt x="1689430" y="1680372"/>
                </a:cubicBezTo>
                <a:cubicBezTo>
                  <a:pt x="1690563" y="1676973"/>
                  <a:pt x="1691418" y="1673468"/>
                  <a:pt x="1692830" y="1670174"/>
                </a:cubicBezTo>
                <a:cubicBezTo>
                  <a:pt x="1694826" y="1665516"/>
                  <a:pt x="1698694" y="1661557"/>
                  <a:pt x="1699628" y="1656577"/>
                </a:cubicBezTo>
                <a:cubicBezTo>
                  <a:pt x="1702142" y="1643167"/>
                  <a:pt x="1701894" y="1629383"/>
                  <a:pt x="1703027" y="1615786"/>
                </a:cubicBezTo>
                <a:cubicBezTo>
                  <a:pt x="1701956" y="1599713"/>
                  <a:pt x="1701301" y="1564690"/>
                  <a:pt x="1696229" y="1544402"/>
                </a:cubicBezTo>
                <a:cubicBezTo>
                  <a:pt x="1694491" y="1537450"/>
                  <a:pt x="1689430" y="1524006"/>
                  <a:pt x="1689430" y="1524006"/>
                </a:cubicBezTo>
                <a:cubicBezTo>
                  <a:pt x="1690563" y="1490014"/>
                  <a:pt x="1689841" y="1455909"/>
                  <a:pt x="1692830" y="1422029"/>
                </a:cubicBezTo>
                <a:cubicBezTo>
                  <a:pt x="1693275" y="1416981"/>
                  <a:pt x="1696817" y="1412647"/>
                  <a:pt x="1699628" y="1408431"/>
                </a:cubicBezTo>
                <a:cubicBezTo>
                  <a:pt x="1701082" y="1406249"/>
                  <a:pt x="1721271" y="1377007"/>
                  <a:pt x="1730221" y="1371040"/>
                </a:cubicBezTo>
                <a:cubicBezTo>
                  <a:pt x="1733202" y="1369052"/>
                  <a:pt x="1737020" y="1368773"/>
                  <a:pt x="1740419" y="1367640"/>
                </a:cubicBezTo>
                <a:cubicBezTo>
                  <a:pt x="1743818" y="1364241"/>
                  <a:pt x="1747540" y="1361136"/>
                  <a:pt x="1750617" y="1357443"/>
                </a:cubicBezTo>
                <a:cubicBezTo>
                  <a:pt x="1753232" y="1354305"/>
                  <a:pt x="1754313" y="1349904"/>
                  <a:pt x="1757415" y="1347245"/>
                </a:cubicBezTo>
                <a:cubicBezTo>
                  <a:pt x="1762432" y="1342945"/>
                  <a:pt x="1768397" y="1339781"/>
                  <a:pt x="1774412" y="1337047"/>
                </a:cubicBezTo>
                <a:cubicBezTo>
                  <a:pt x="1780936" y="1334082"/>
                  <a:pt x="1794807" y="1330249"/>
                  <a:pt x="1794807" y="1330249"/>
                </a:cubicBezTo>
                <a:cubicBezTo>
                  <a:pt x="1808404" y="1331382"/>
                  <a:pt x="1822047" y="1332054"/>
                  <a:pt x="1835598" y="1333648"/>
                </a:cubicBezTo>
                <a:cubicBezTo>
                  <a:pt x="1841336" y="1334323"/>
                  <a:pt x="1847578" y="1334180"/>
                  <a:pt x="1852595" y="1337047"/>
                </a:cubicBezTo>
                <a:cubicBezTo>
                  <a:pt x="1889112" y="1357914"/>
                  <a:pt x="1824408" y="1338499"/>
                  <a:pt x="1872990" y="1350644"/>
                </a:cubicBezTo>
                <a:cubicBezTo>
                  <a:pt x="1874123" y="1354043"/>
                  <a:pt x="1875520" y="1357366"/>
                  <a:pt x="1876389" y="1360842"/>
                </a:cubicBezTo>
                <a:cubicBezTo>
                  <a:pt x="1877790" y="1366447"/>
                  <a:pt x="1876923" y="1372822"/>
                  <a:pt x="1879789" y="1377838"/>
                </a:cubicBezTo>
                <a:cubicBezTo>
                  <a:pt x="1881816" y="1381385"/>
                  <a:pt x="1886587" y="1382371"/>
                  <a:pt x="1889986" y="1384637"/>
                </a:cubicBezTo>
                <a:cubicBezTo>
                  <a:pt x="1892252" y="1388036"/>
                  <a:pt x="1894958" y="1391180"/>
                  <a:pt x="1896785" y="1394834"/>
                </a:cubicBezTo>
                <a:cubicBezTo>
                  <a:pt x="1898388" y="1398039"/>
                  <a:pt x="1900184" y="1401449"/>
                  <a:pt x="1900184" y="1405032"/>
                </a:cubicBezTo>
                <a:cubicBezTo>
                  <a:pt x="1900184" y="1437911"/>
                  <a:pt x="1898774" y="1470792"/>
                  <a:pt x="1896785" y="1503611"/>
                </a:cubicBezTo>
                <a:cubicBezTo>
                  <a:pt x="1896634" y="1506094"/>
                  <a:pt x="1891706" y="1523965"/>
                  <a:pt x="1889986" y="1527405"/>
                </a:cubicBezTo>
                <a:cubicBezTo>
                  <a:pt x="1888159" y="1531059"/>
                  <a:pt x="1884847" y="1533870"/>
                  <a:pt x="1883188" y="1537603"/>
                </a:cubicBezTo>
                <a:cubicBezTo>
                  <a:pt x="1880277" y="1544152"/>
                  <a:pt x="1876389" y="1557999"/>
                  <a:pt x="1876389" y="1557999"/>
                </a:cubicBezTo>
                <a:cubicBezTo>
                  <a:pt x="1864118" y="1631631"/>
                  <a:pt x="1865884" y="1613344"/>
                  <a:pt x="1876389" y="1755156"/>
                </a:cubicBezTo>
                <a:cubicBezTo>
                  <a:pt x="1876691" y="1759230"/>
                  <a:pt x="1882674" y="1760780"/>
                  <a:pt x="1886587" y="1761954"/>
                </a:cubicBezTo>
                <a:cubicBezTo>
                  <a:pt x="1894261" y="1764256"/>
                  <a:pt x="1902450" y="1764220"/>
                  <a:pt x="1910382" y="1765353"/>
                </a:cubicBezTo>
                <a:cubicBezTo>
                  <a:pt x="1914914" y="1769885"/>
                  <a:pt x="1919112" y="1774779"/>
                  <a:pt x="1923979" y="1778950"/>
                </a:cubicBezTo>
                <a:cubicBezTo>
                  <a:pt x="1941730" y="1794165"/>
                  <a:pt x="1952209" y="1787037"/>
                  <a:pt x="1981766" y="1789148"/>
                </a:cubicBezTo>
                <a:cubicBezTo>
                  <a:pt x="1985165" y="1790281"/>
                  <a:pt x="1988439" y="1791906"/>
                  <a:pt x="1991964" y="1792547"/>
                </a:cubicBezTo>
                <a:cubicBezTo>
                  <a:pt x="2039057" y="1801110"/>
                  <a:pt x="2080547" y="1794086"/>
                  <a:pt x="2131334" y="1792547"/>
                </a:cubicBezTo>
                <a:cubicBezTo>
                  <a:pt x="2153961" y="1769920"/>
                  <a:pt x="2132633" y="1794288"/>
                  <a:pt x="2144931" y="1772152"/>
                </a:cubicBezTo>
                <a:cubicBezTo>
                  <a:pt x="2155098" y="1753852"/>
                  <a:pt x="2156337" y="1753947"/>
                  <a:pt x="2168726" y="1741559"/>
                </a:cubicBezTo>
                <a:cubicBezTo>
                  <a:pt x="2174709" y="1723609"/>
                  <a:pt x="2170138" y="1734342"/>
                  <a:pt x="2185722" y="1710965"/>
                </a:cubicBezTo>
                <a:lnTo>
                  <a:pt x="2192520" y="1700768"/>
                </a:lnTo>
                <a:cubicBezTo>
                  <a:pt x="2193653" y="1696236"/>
                  <a:pt x="2194023" y="1691440"/>
                  <a:pt x="2195920" y="1687171"/>
                </a:cubicBezTo>
                <a:cubicBezTo>
                  <a:pt x="2198603" y="1681133"/>
                  <a:pt x="2204028" y="1676442"/>
                  <a:pt x="2206117" y="1670174"/>
                </a:cubicBezTo>
                <a:cubicBezTo>
                  <a:pt x="2208651" y="1662573"/>
                  <a:pt x="2207715" y="1654186"/>
                  <a:pt x="2209517" y="1646379"/>
                </a:cubicBezTo>
                <a:cubicBezTo>
                  <a:pt x="2211128" y="1639396"/>
                  <a:pt x="2214049" y="1632782"/>
                  <a:pt x="2216315" y="1625984"/>
                </a:cubicBezTo>
                <a:cubicBezTo>
                  <a:pt x="2217448" y="1622585"/>
                  <a:pt x="2219011" y="1619300"/>
                  <a:pt x="2219714" y="1615786"/>
                </a:cubicBezTo>
                <a:lnTo>
                  <a:pt x="2223114" y="1598790"/>
                </a:lnTo>
                <a:cubicBezTo>
                  <a:pt x="2221981" y="1581794"/>
                  <a:pt x="2221595" y="1564731"/>
                  <a:pt x="2219714" y="1547801"/>
                </a:cubicBezTo>
                <a:cubicBezTo>
                  <a:pt x="2219318" y="1544240"/>
                  <a:pt x="2217184" y="1541079"/>
                  <a:pt x="2216315" y="1537603"/>
                </a:cubicBezTo>
                <a:cubicBezTo>
                  <a:pt x="2213124" y="1524839"/>
                  <a:pt x="2214178" y="1521284"/>
                  <a:pt x="2209517" y="1510409"/>
                </a:cubicBezTo>
                <a:cubicBezTo>
                  <a:pt x="2194507" y="1475385"/>
                  <a:pt x="2211400" y="1522856"/>
                  <a:pt x="2195920" y="1476417"/>
                </a:cubicBezTo>
                <a:lnTo>
                  <a:pt x="2189121" y="1456021"/>
                </a:lnTo>
                <a:cubicBezTo>
                  <a:pt x="2187988" y="1452622"/>
                  <a:pt x="2187710" y="1448804"/>
                  <a:pt x="2185722" y="1445823"/>
                </a:cubicBezTo>
                <a:lnTo>
                  <a:pt x="2172125" y="1425428"/>
                </a:lnTo>
                <a:cubicBezTo>
                  <a:pt x="2170992" y="1420896"/>
                  <a:pt x="2170010" y="1416323"/>
                  <a:pt x="2168726" y="1411831"/>
                </a:cubicBezTo>
                <a:cubicBezTo>
                  <a:pt x="2167742" y="1408386"/>
                  <a:pt x="2165326" y="1405216"/>
                  <a:pt x="2165326" y="1401633"/>
                </a:cubicBezTo>
                <a:cubicBezTo>
                  <a:pt x="2165326" y="1387989"/>
                  <a:pt x="2165210" y="1374025"/>
                  <a:pt x="2168726" y="1360842"/>
                </a:cubicBezTo>
                <a:cubicBezTo>
                  <a:pt x="2169965" y="1356197"/>
                  <a:pt x="2175230" y="1353721"/>
                  <a:pt x="2178923" y="1350644"/>
                </a:cubicBezTo>
                <a:cubicBezTo>
                  <a:pt x="2187707" y="1343324"/>
                  <a:pt x="2189101" y="1343853"/>
                  <a:pt x="2199319" y="1340446"/>
                </a:cubicBezTo>
                <a:lnTo>
                  <a:pt x="2219714" y="1343846"/>
                </a:lnTo>
                <a:cubicBezTo>
                  <a:pt x="2225399" y="1344880"/>
                  <a:pt x="2231904" y="1344040"/>
                  <a:pt x="2236711" y="1347245"/>
                </a:cubicBezTo>
                <a:cubicBezTo>
                  <a:pt x="2239692" y="1349233"/>
                  <a:pt x="2237194" y="1355360"/>
                  <a:pt x="2240110" y="1357443"/>
                </a:cubicBezTo>
                <a:cubicBezTo>
                  <a:pt x="2245941" y="1361608"/>
                  <a:pt x="2254096" y="1361036"/>
                  <a:pt x="2260505" y="1364241"/>
                </a:cubicBezTo>
                <a:cubicBezTo>
                  <a:pt x="2277756" y="1372867"/>
                  <a:pt x="2269886" y="1368229"/>
                  <a:pt x="2284300" y="1377838"/>
                </a:cubicBezTo>
                <a:cubicBezTo>
                  <a:pt x="2286566" y="1381237"/>
                  <a:pt x="2288210" y="1385147"/>
                  <a:pt x="2291099" y="1388036"/>
                </a:cubicBezTo>
                <a:cubicBezTo>
                  <a:pt x="2299572" y="1396509"/>
                  <a:pt x="2303751" y="1394891"/>
                  <a:pt x="2314894" y="1398234"/>
                </a:cubicBezTo>
                <a:cubicBezTo>
                  <a:pt x="2321758" y="1400293"/>
                  <a:pt x="2328880" y="1401827"/>
                  <a:pt x="2335289" y="1405032"/>
                </a:cubicBezTo>
                <a:cubicBezTo>
                  <a:pt x="2353065" y="1413920"/>
                  <a:pt x="2343970" y="1410602"/>
                  <a:pt x="2362483" y="1415230"/>
                </a:cubicBezTo>
                <a:cubicBezTo>
                  <a:pt x="2393809" y="1430894"/>
                  <a:pt x="2393622" y="1433562"/>
                  <a:pt x="2450864" y="1418629"/>
                </a:cubicBezTo>
                <a:cubicBezTo>
                  <a:pt x="2456454" y="1417171"/>
                  <a:pt x="2452862" y="1407238"/>
                  <a:pt x="2454263" y="1401633"/>
                </a:cubicBezTo>
                <a:cubicBezTo>
                  <a:pt x="2455132" y="1398157"/>
                  <a:pt x="2456529" y="1394834"/>
                  <a:pt x="2457662" y="1391435"/>
                </a:cubicBezTo>
                <a:cubicBezTo>
                  <a:pt x="2456529" y="1377838"/>
                  <a:pt x="2456066" y="1364168"/>
                  <a:pt x="2454263" y="1350644"/>
                </a:cubicBezTo>
                <a:cubicBezTo>
                  <a:pt x="2453789" y="1347092"/>
                  <a:pt x="2451733" y="1343922"/>
                  <a:pt x="2450864" y="1340446"/>
                </a:cubicBezTo>
                <a:cubicBezTo>
                  <a:pt x="2449463" y="1334841"/>
                  <a:pt x="2448415" y="1329149"/>
                  <a:pt x="2447465" y="1323450"/>
                </a:cubicBezTo>
                <a:cubicBezTo>
                  <a:pt x="2446148" y="1315547"/>
                  <a:pt x="2446367" y="1307329"/>
                  <a:pt x="2444065" y="1299655"/>
                </a:cubicBezTo>
                <a:cubicBezTo>
                  <a:pt x="2441753" y="1291950"/>
                  <a:pt x="2431738" y="1284707"/>
                  <a:pt x="2427069" y="1279260"/>
                </a:cubicBezTo>
                <a:cubicBezTo>
                  <a:pt x="2425907" y="1277905"/>
                  <a:pt x="2411730" y="1259193"/>
                  <a:pt x="2410073" y="1255465"/>
                </a:cubicBezTo>
                <a:cubicBezTo>
                  <a:pt x="2407162" y="1248916"/>
                  <a:pt x="2405540" y="1241868"/>
                  <a:pt x="2403274" y="1235069"/>
                </a:cubicBezTo>
                <a:cubicBezTo>
                  <a:pt x="2402141" y="1231670"/>
                  <a:pt x="2401862" y="1227853"/>
                  <a:pt x="2399875" y="1224872"/>
                </a:cubicBezTo>
                <a:lnTo>
                  <a:pt x="2393076" y="1214674"/>
                </a:lnTo>
                <a:cubicBezTo>
                  <a:pt x="2391987" y="1210319"/>
                  <a:pt x="2388716" y="1195755"/>
                  <a:pt x="2386278" y="1190879"/>
                </a:cubicBezTo>
                <a:cubicBezTo>
                  <a:pt x="2384451" y="1187225"/>
                  <a:pt x="2381745" y="1184080"/>
                  <a:pt x="2379479" y="1180681"/>
                </a:cubicBezTo>
                <a:cubicBezTo>
                  <a:pt x="2380612" y="1165951"/>
                  <a:pt x="2379072" y="1150766"/>
                  <a:pt x="2382879" y="1136491"/>
                </a:cubicBezTo>
                <a:cubicBezTo>
                  <a:pt x="2383932" y="1132544"/>
                  <a:pt x="2388999" y="1129947"/>
                  <a:pt x="2393076" y="1129692"/>
                </a:cubicBezTo>
                <a:cubicBezTo>
                  <a:pt x="2407821" y="1128770"/>
                  <a:pt x="2422537" y="1131959"/>
                  <a:pt x="2437267" y="1133092"/>
                </a:cubicBezTo>
                <a:cubicBezTo>
                  <a:pt x="2439533" y="1136491"/>
                  <a:pt x="2440601" y="1141124"/>
                  <a:pt x="2444065" y="1143289"/>
                </a:cubicBezTo>
                <a:cubicBezTo>
                  <a:pt x="2450142" y="1147087"/>
                  <a:pt x="2464461" y="1150088"/>
                  <a:pt x="2464461" y="1150088"/>
                </a:cubicBezTo>
                <a:cubicBezTo>
                  <a:pt x="2474659" y="1148955"/>
                  <a:pt x="2488644" y="1154701"/>
                  <a:pt x="2495054" y="1146689"/>
                </a:cubicBezTo>
                <a:cubicBezTo>
                  <a:pt x="2501464" y="1138677"/>
                  <a:pt x="2493342" y="1126216"/>
                  <a:pt x="2491655" y="1116095"/>
                </a:cubicBezTo>
                <a:cubicBezTo>
                  <a:pt x="2491066" y="1112561"/>
                  <a:pt x="2489240" y="1109343"/>
                  <a:pt x="2488256" y="1105898"/>
                </a:cubicBezTo>
                <a:cubicBezTo>
                  <a:pt x="2486972" y="1101406"/>
                  <a:pt x="2486696" y="1096595"/>
                  <a:pt x="2484856" y="1092301"/>
                </a:cubicBezTo>
                <a:cubicBezTo>
                  <a:pt x="2483247" y="1088546"/>
                  <a:pt x="2479717" y="1085836"/>
                  <a:pt x="2478058" y="1082103"/>
                </a:cubicBezTo>
                <a:cubicBezTo>
                  <a:pt x="2475147" y="1075554"/>
                  <a:pt x="2475234" y="1067670"/>
                  <a:pt x="2471259" y="1061707"/>
                </a:cubicBezTo>
                <a:cubicBezTo>
                  <a:pt x="2454995" y="1037312"/>
                  <a:pt x="2463439" y="1047090"/>
                  <a:pt x="2447465" y="1031114"/>
                </a:cubicBezTo>
                <a:cubicBezTo>
                  <a:pt x="2446332" y="1025449"/>
                  <a:pt x="2446094" y="1019528"/>
                  <a:pt x="2444065" y="1014118"/>
                </a:cubicBezTo>
                <a:cubicBezTo>
                  <a:pt x="2442788" y="1010714"/>
                  <a:pt x="2427704" y="991230"/>
                  <a:pt x="2427069" y="990323"/>
                </a:cubicBezTo>
                <a:cubicBezTo>
                  <a:pt x="2418168" y="977608"/>
                  <a:pt x="2412471" y="969857"/>
                  <a:pt x="2406673" y="956330"/>
                </a:cubicBezTo>
                <a:cubicBezTo>
                  <a:pt x="2405262" y="953037"/>
                  <a:pt x="2405474" y="948961"/>
                  <a:pt x="2403274" y="946133"/>
                </a:cubicBezTo>
                <a:cubicBezTo>
                  <a:pt x="2397371" y="938544"/>
                  <a:pt x="2382879" y="925737"/>
                  <a:pt x="2382879" y="925737"/>
                </a:cubicBezTo>
                <a:cubicBezTo>
                  <a:pt x="2372237" y="883178"/>
                  <a:pt x="2385844" y="936119"/>
                  <a:pt x="2376080" y="901942"/>
                </a:cubicBezTo>
                <a:cubicBezTo>
                  <a:pt x="2374797" y="897450"/>
                  <a:pt x="2373814" y="892877"/>
                  <a:pt x="2372681" y="888345"/>
                </a:cubicBezTo>
                <a:cubicBezTo>
                  <a:pt x="2373814" y="873615"/>
                  <a:pt x="2374743" y="858868"/>
                  <a:pt x="2376080" y="844155"/>
                </a:cubicBezTo>
                <a:cubicBezTo>
                  <a:pt x="2377009" y="833937"/>
                  <a:pt x="2376234" y="823296"/>
                  <a:pt x="2379479" y="813562"/>
                </a:cubicBezTo>
                <a:cubicBezTo>
                  <a:pt x="2382063" y="805810"/>
                  <a:pt x="2388544" y="799965"/>
                  <a:pt x="2393076" y="793166"/>
                </a:cubicBezTo>
                <a:lnTo>
                  <a:pt x="2399875" y="782968"/>
                </a:lnTo>
                <a:cubicBezTo>
                  <a:pt x="2406353" y="773251"/>
                  <a:pt x="2417090" y="755701"/>
                  <a:pt x="2427069" y="752375"/>
                </a:cubicBezTo>
                <a:lnTo>
                  <a:pt x="2437267" y="748976"/>
                </a:lnTo>
                <a:cubicBezTo>
                  <a:pt x="2446332" y="750109"/>
                  <a:pt x="2455473" y="750741"/>
                  <a:pt x="2464461" y="752375"/>
                </a:cubicBezTo>
                <a:cubicBezTo>
                  <a:pt x="2472323" y="753804"/>
                  <a:pt x="2481556" y="759223"/>
                  <a:pt x="2488256" y="762573"/>
                </a:cubicBezTo>
                <a:cubicBezTo>
                  <a:pt x="2490156" y="770173"/>
                  <a:pt x="2495143" y="791600"/>
                  <a:pt x="2498453" y="796565"/>
                </a:cubicBezTo>
                <a:cubicBezTo>
                  <a:pt x="2505138" y="806592"/>
                  <a:pt x="2505635" y="808782"/>
                  <a:pt x="2515450" y="816961"/>
                </a:cubicBezTo>
                <a:cubicBezTo>
                  <a:pt x="2518588" y="819576"/>
                  <a:pt x="2522248" y="821493"/>
                  <a:pt x="2525647" y="823759"/>
                </a:cubicBezTo>
                <a:cubicBezTo>
                  <a:pt x="2527913" y="827158"/>
                  <a:pt x="2529557" y="831068"/>
                  <a:pt x="2532446" y="833957"/>
                </a:cubicBezTo>
                <a:cubicBezTo>
                  <a:pt x="2544833" y="846344"/>
                  <a:pt x="2558884" y="842380"/>
                  <a:pt x="2576636" y="844155"/>
                </a:cubicBezTo>
                <a:cubicBezTo>
                  <a:pt x="2577769" y="847554"/>
                  <a:pt x="2577798" y="851555"/>
                  <a:pt x="2580036" y="854353"/>
                </a:cubicBezTo>
                <a:cubicBezTo>
                  <a:pt x="2585885" y="861664"/>
                  <a:pt x="2592786" y="861152"/>
                  <a:pt x="2600431" y="864550"/>
                </a:cubicBezTo>
                <a:cubicBezTo>
                  <a:pt x="2641303" y="882715"/>
                  <a:pt x="2601498" y="873459"/>
                  <a:pt x="2671815" y="878147"/>
                </a:cubicBezTo>
                <a:lnTo>
                  <a:pt x="2705808" y="874748"/>
                </a:lnTo>
                <a:cubicBezTo>
                  <a:pt x="2711998" y="871137"/>
                  <a:pt x="2707540" y="859420"/>
                  <a:pt x="2712607" y="854353"/>
                </a:cubicBezTo>
                <a:lnTo>
                  <a:pt x="2733002" y="833957"/>
                </a:lnTo>
                <a:cubicBezTo>
                  <a:pt x="2734135" y="747843"/>
                  <a:pt x="2734444" y="661714"/>
                  <a:pt x="2736401" y="575614"/>
                </a:cubicBezTo>
                <a:cubicBezTo>
                  <a:pt x="2736711" y="561973"/>
                  <a:pt x="2736841" y="548142"/>
                  <a:pt x="2739801" y="534823"/>
                </a:cubicBezTo>
                <a:cubicBezTo>
                  <a:pt x="2741450" y="527403"/>
                  <a:pt x="2746911" y="521373"/>
                  <a:pt x="2749998" y="514427"/>
                </a:cubicBezTo>
                <a:cubicBezTo>
                  <a:pt x="2757522" y="497496"/>
                  <a:pt x="2749196" y="499283"/>
                  <a:pt x="2766995" y="477035"/>
                </a:cubicBezTo>
                <a:cubicBezTo>
                  <a:pt x="2770334" y="472862"/>
                  <a:pt x="2783781" y="457059"/>
                  <a:pt x="2787390" y="449841"/>
                </a:cubicBezTo>
                <a:cubicBezTo>
                  <a:pt x="2788992" y="446636"/>
                  <a:pt x="2789378" y="442936"/>
                  <a:pt x="2790789" y="439643"/>
                </a:cubicBezTo>
                <a:cubicBezTo>
                  <a:pt x="2792788" y="434979"/>
                  <a:pt x="2800120" y="420115"/>
                  <a:pt x="2804386" y="415849"/>
                </a:cubicBezTo>
                <a:cubicBezTo>
                  <a:pt x="2807275" y="412960"/>
                  <a:pt x="2811445" y="411666"/>
                  <a:pt x="2814584" y="409050"/>
                </a:cubicBezTo>
                <a:cubicBezTo>
                  <a:pt x="2822251" y="402661"/>
                  <a:pt x="2826721" y="397161"/>
                  <a:pt x="2831581" y="388655"/>
                </a:cubicBezTo>
                <a:cubicBezTo>
                  <a:pt x="2834095" y="384255"/>
                  <a:pt x="2834796" y="378641"/>
                  <a:pt x="2838379" y="375058"/>
                </a:cubicBezTo>
                <a:cubicBezTo>
                  <a:pt x="2844157" y="369280"/>
                  <a:pt x="2858775" y="361460"/>
                  <a:pt x="2858775" y="361460"/>
                </a:cubicBezTo>
                <a:cubicBezTo>
                  <a:pt x="2871239" y="362593"/>
                  <a:pt x="2891696" y="353170"/>
                  <a:pt x="2896166" y="364860"/>
                </a:cubicBezTo>
                <a:cubicBezTo>
                  <a:pt x="2909544" y="399850"/>
                  <a:pt x="2892675" y="441016"/>
                  <a:pt x="2902965" y="477035"/>
                </a:cubicBezTo>
                <a:cubicBezTo>
                  <a:pt x="2911851" y="508139"/>
                  <a:pt x="2906074" y="493452"/>
                  <a:pt x="2919961" y="521226"/>
                </a:cubicBezTo>
                <a:cubicBezTo>
                  <a:pt x="2921094" y="526891"/>
                  <a:pt x="2920969" y="532962"/>
                  <a:pt x="2923360" y="538222"/>
                </a:cubicBezTo>
                <a:cubicBezTo>
                  <a:pt x="2926741" y="545660"/>
                  <a:pt x="2936957" y="558617"/>
                  <a:pt x="2936957" y="558617"/>
                </a:cubicBezTo>
                <a:cubicBezTo>
                  <a:pt x="2939978" y="628092"/>
                  <a:pt x="2915684" y="630237"/>
                  <a:pt x="2950554" y="640200"/>
                </a:cubicBezTo>
                <a:cubicBezTo>
                  <a:pt x="2955046" y="641484"/>
                  <a:pt x="2959619" y="642466"/>
                  <a:pt x="2964152" y="643599"/>
                </a:cubicBezTo>
                <a:cubicBezTo>
                  <a:pt x="2985680" y="642466"/>
                  <a:pt x="3007267" y="642152"/>
                  <a:pt x="3028737" y="640200"/>
                </a:cubicBezTo>
                <a:cubicBezTo>
                  <a:pt x="3032306" y="639876"/>
                  <a:pt x="3035730" y="638402"/>
                  <a:pt x="3038935" y="636800"/>
                </a:cubicBezTo>
                <a:cubicBezTo>
                  <a:pt x="3042589" y="634973"/>
                  <a:pt x="3045734" y="632268"/>
                  <a:pt x="3049133" y="630002"/>
                </a:cubicBezTo>
                <a:cubicBezTo>
                  <a:pt x="3066200" y="604400"/>
                  <a:pt x="3046160" y="636938"/>
                  <a:pt x="3059331" y="606207"/>
                </a:cubicBezTo>
                <a:cubicBezTo>
                  <a:pt x="3060940" y="602452"/>
                  <a:pt x="3064470" y="599742"/>
                  <a:pt x="3066129" y="596009"/>
                </a:cubicBezTo>
                <a:cubicBezTo>
                  <a:pt x="3069039" y="589461"/>
                  <a:pt x="3072928" y="575614"/>
                  <a:pt x="3072928" y="575614"/>
                </a:cubicBezTo>
                <a:cubicBezTo>
                  <a:pt x="3073960" y="566327"/>
                  <a:pt x="3076933" y="527115"/>
                  <a:pt x="3083126" y="517826"/>
                </a:cubicBezTo>
                <a:lnTo>
                  <a:pt x="3089924" y="507629"/>
                </a:lnTo>
                <a:cubicBezTo>
                  <a:pt x="3091057" y="504230"/>
                  <a:pt x="3091912" y="500724"/>
                  <a:pt x="3093323" y="497431"/>
                </a:cubicBezTo>
                <a:cubicBezTo>
                  <a:pt x="3095319" y="492773"/>
                  <a:pt x="3098789" y="488723"/>
                  <a:pt x="3100122" y="483834"/>
                </a:cubicBezTo>
                <a:cubicBezTo>
                  <a:pt x="3102230" y="476104"/>
                  <a:pt x="3102204" y="467942"/>
                  <a:pt x="3103521" y="460039"/>
                </a:cubicBezTo>
                <a:cubicBezTo>
                  <a:pt x="3106256" y="443629"/>
                  <a:pt x="3105940" y="445981"/>
                  <a:pt x="3110320" y="432845"/>
                </a:cubicBezTo>
                <a:cubicBezTo>
                  <a:pt x="3111453" y="416982"/>
                  <a:pt x="3111861" y="401050"/>
                  <a:pt x="3113719" y="385255"/>
                </a:cubicBezTo>
                <a:cubicBezTo>
                  <a:pt x="3114969" y="374633"/>
                  <a:pt x="3123092" y="367355"/>
                  <a:pt x="3127316" y="358061"/>
                </a:cubicBezTo>
                <a:cubicBezTo>
                  <a:pt x="3130281" y="351537"/>
                  <a:pt x="3132376" y="344618"/>
                  <a:pt x="3134114" y="337666"/>
                </a:cubicBezTo>
                <a:cubicBezTo>
                  <a:pt x="3135247" y="333134"/>
                  <a:pt x="3135617" y="328338"/>
                  <a:pt x="3137514" y="324069"/>
                </a:cubicBezTo>
                <a:cubicBezTo>
                  <a:pt x="3140197" y="318031"/>
                  <a:pt x="3144502" y="312848"/>
                  <a:pt x="3147711" y="307072"/>
                </a:cubicBezTo>
                <a:cubicBezTo>
                  <a:pt x="3150172" y="302642"/>
                  <a:pt x="3151903" y="297820"/>
                  <a:pt x="3154510" y="293475"/>
                </a:cubicBezTo>
                <a:cubicBezTo>
                  <a:pt x="3158714" y="286469"/>
                  <a:pt x="3168107" y="273080"/>
                  <a:pt x="3168107" y="273080"/>
                </a:cubicBezTo>
                <a:cubicBezTo>
                  <a:pt x="3169240" y="260616"/>
                  <a:pt x="3167975" y="247695"/>
                  <a:pt x="3171506" y="235688"/>
                </a:cubicBezTo>
                <a:cubicBezTo>
                  <a:pt x="3173811" y="227849"/>
                  <a:pt x="3180716" y="222185"/>
                  <a:pt x="3185103" y="215292"/>
                </a:cubicBezTo>
                <a:cubicBezTo>
                  <a:pt x="3188650" y="209718"/>
                  <a:pt x="3192346" y="204205"/>
                  <a:pt x="3195301" y="198296"/>
                </a:cubicBezTo>
                <a:cubicBezTo>
                  <a:pt x="3206868" y="175161"/>
                  <a:pt x="3187812" y="202800"/>
                  <a:pt x="3205499" y="174501"/>
                </a:cubicBezTo>
                <a:cubicBezTo>
                  <a:pt x="3208502" y="169697"/>
                  <a:pt x="3212298" y="165436"/>
                  <a:pt x="3215697" y="160904"/>
                </a:cubicBezTo>
                <a:cubicBezTo>
                  <a:pt x="3216830" y="157505"/>
                  <a:pt x="3218112" y="154152"/>
                  <a:pt x="3219096" y="150707"/>
                </a:cubicBezTo>
                <a:cubicBezTo>
                  <a:pt x="3220379" y="146215"/>
                  <a:pt x="3220141" y="141145"/>
                  <a:pt x="3222495" y="137110"/>
                </a:cubicBezTo>
                <a:cubicBezTo>
                  <a:pt x="3238578" y="109539"/>
                  <a:pt x="3236045" y="113339"/>
                  <a:pt x="3256488" y="103117"/>
                </a:cubicBezTo>
                <a:cubicBezTo>
                  <a:pt x="3258754" y="99718"/>
                  <a:pt x="3260148" y="95534"/>
                  <a:pt x="3263286" y="92919"/>
                </a:cubicBezTo>
                <a:cubicBezTo>
                  <a:pt x="3267179" y="89675"/>
                  <a:pt x="3272483" y="88635"/>
                  <a:pt x="3276883" y="86121"/>
                </a:cubicBezTo>
                <a:cubicBezTo>
                  <a:pt x="3280430" y="84094"/>
                  <a:pt x="3283682" y="81588"/>
                  <a:pt x="3287081" y="79322"/>
                </a:cubicBezTo>
                <a:lnTo>
                  <a:pt x="3300678" y="58927"/>
                </a:lnTo>
                <a:cubicBezTo>
                  <a:pt x="3302944" y="55528"/>
                  <a:pt x="3305649" y="52383"/>
                  <a:pt x="3307476" y="48729"/>
                </a:cubicBezTo>
                <a:cubicBezTo>
                  <a:pt x="3309742" y="44197"/>
                  <a:pt x="3310692" y="38715"/>
                  <a:pt x="3314275" y="35132"/>
                </a:cubicBezTo>
                <a:cubicBezTo>
                  <a:pt x="3316809" y="32598"/>
                  <a:pt x="3321074" y="32866"/>
                  <a:pt x="3324473" y="31733"/>
                </a:cubicBezTo>
                <a:cubicBezTo>
                  <a:pt x="3331271" y="27201"/>
                  <a:pt x="3340336" y="24934"/>
                  <a:pt x="3344868" y="18136"/>
                </a:cubicBezTo>
                <a:cubicBezTo>
                  <a:pt x="3353655" y="4957"/>
                  <a:pt x="3347791" y="9230"/>
                  <a:pt x="3361865" y="4539"/>
                </a:cubicBezTo>
                <a:cubicBezTo>
                  <a:pt x="3369796" y="5672"/>
                  <a:pt x="3384577" y="0"/>
                  <a:pt x="3385659" y="7938"/>
                </a:cubicBezTo>
                <a:cubicBezTo>
                  <a:pt x="3399139" y="106796"/>
                  <a:pt x="3396423" y="111612"/>
                  <a:pt x="3378861" y="164304"/>
                </a:cubicBezTo>
                <a:cubicBezTo>
                  <a:pt x="3377885" y="184794"/>
                  <a:pt x="3382606" y="221283"/>
                  <a:pt x="3372062" y="245886"/>
                </a:cubicBezTo>
                <a:cubicBezTo>
                  <a:pt x="3370066" y="250544"/>
                  <a:pt x="3367043" y="254738"/>
                  <a:pt x="3365264" y="259483"/>
                </a:cubicBezTo>
                <a:cubicBezTo>
                  <a:pt x="3355858" y="284567"/>
                  <a:pt x="3368843" y="262613"/>
                  <a:pt x="3355066" y="283278"/>
                </a:cubicBezTo>
                <a:cubicBezTo>
                  <a:pt x="3352980" y="291624"/>
                  <a:pt x="3349227" y="305719"/>
                  <a:pt x="3348268" y="313871"/>
                </a:cubicBezTo>
                <a:cubicBezTo>
                  <a:pt x="3346814" y="326229"/>
                  <a:pt x="3345839" y="359036"/>
                  <a:pt x="3341469" y="375058"/>
                </a:cubicBezTo>
                <a:cubicBezTo>
                  <a:pt x="3337632" y="389128"/>
                  <a:pt x="3335056" y="391476"/>
                  <a:pt x="3327872" y="402252"/>
                </a:cubicBezTo>
                <a:cubicBezTo>
                  <a:pt x="3325606" y="411317"/>
                  <a:pt x="3322232" y="420174"/>
                  <a:pt x="3321073" y="429446"/>
                </a:cubicBezTo>
                <a:cubicBezTo>
                  <a:pt x="3319940" y="438511"/>
                  <a:pt x="3318683" y="447561"/>
                  <a:pt x="3317674" y="456640"/>
                </a:cubicBezTo>
                <a:cubicBezTo>
                  <a:pt x="3316417" y="467958"/>
                  <a:pt x="3315687" y="479333"/>
                  <a:pt x="3314275" y="490632"/>
                </a:cubicBezTo>
                <a:cubicBezTo>
                  <a:pt x="3308558" y="536369"/>
                  <a:pt x="3313955" y="493153"/>
                  <a:pt x="3307476" y="521226"/>
                </a:cubicBezTo>
                <a:cubicBezTo>
                  <a:pt x="3290694" y="593946"/>
                  <a:pt x="3308588" y="520216"/>
                  <a:pt x="3297279" y="582412"/>
                </a:cubicBezTo>
                <a:cubicBezTo>
                  <a:pt x="3296638" y="585937"/>
                  <a:pt x="3294863" y="589165"/>
                  <a:pt x="3293879" y="592610"/>
                </a:cubicBezTo>
                <a:cubicBezTo>
                  <a:pt x="3292595" y="597102"/>
                  <a:pt x="3291613" y="601675"/>
                  <a:pt x="3290480" y="606207"/>
                </a:cubicBezTo>
                <a:cubicBezTo>
                  <a:pt x="3289347" y="624336"/>
                  <a:pt x="3288982" y="642530"/>
                  <a:pt x="3287081" y="660595"/>
                </a:cubicBezTo>
                <a:cubicBezTo>
                  <a:pt x="3286706" y="664158"/>
                  <a:pt x="3283682" y="667210"/>
                  <a:pt x="3283682" y="670793"/>
                </a:cubicBezTo>
                <a:cubicBezTo>
                  <a:pt x="3283682" y="676309"/>
                  <a:pt x="3282459" y="715939"/>
                  <a:pt x="3290480" y="731979"/>
                </a:cubicBezTo>
                <a:cubicBezTo>
                  <a:pt x="3292307" y="735633"/>
                  <a:pt x="3294390" y="739288"/>
                  <a:pt x="3297279" y="742177"/>
                </a:cubicBezTo>
                <a:cubicBezTo>
                  <a:pt x="3300168" y="745066"/>
                  <a:pt x="3304077" y="746710"/>
                  <a:pt x="3307476" y="748976"/>
                </a:cubicBezTo>
                <a:cubicBezTo>
                  <a:pt x="3309742" y="752375"/>
                  <a:pt x="3310810" y="757009"/>
                  <a:pt x="3314275" y="759174"/>
                </a:cubicBezTo>
                <a:cubicBezTo>
                  <a:pt x="3320352" y="762972"/>
                  <a:pt x="3328261" y="762767"/>
                  <a:pt x="3334670" y="765972"/>
                </a:cubicBezTo>
                <a:lnTo>
                  <a:pt x="3348268" y="772771"/>
                </a:lnTo>
                <a:cubicBezTo>
                  <a:pt x="3390192" y="771638"/>
                  <a:pt x="3432309" y="773544"/>
                  <a:pt x="3474040" y="769371"/>
                </a:cubicBezTo>
                <a:cubicBezTo>
                  <a:pt x="3480230" y="768752"/>
                  <a:pt x="3487433" y="752579"/>
                  <a:pt x="3491036" y="748976"/>
                </a:cubicBezTo>
                <a:cubicBezTo>
                  <a:pt x="3493925" y="746087"/>
                  <a:pt x="3498180" y="744891"/>
                  <a:pt x="3501234" y="742177"/>
                </a:cubicBezTo>
                <a:cubicBezTo>
                  <a:pt x="3513232" y="731513"/>
                  <a:pt x="3521093" y="724420"/>
                  <a:pt x="3528428" y="711584"/>
                </a:cubicBezTo>
                <a:cubicBezTo>
                  <a:pt x="3530942" y="707184"/>
                  <a:pt x="3532961" y="702519"/>
                  <a:pt x="3535227" y="697987"/>
                </a:cubicBezTo>
                <a:cubicBezTo>
                  <a:pt x="3536360" y="692322"/>
                  <a:pt x="3537225" y="686596"/>
                  <a:pt x="3538626" y="680991"/>
                </a:cubicBezTo>
                <a:cubicBezTo>
                  <a:pt x="3539495" y="677515"/>
                  <a:pt x="3541156" y="674269"/>
                  <a:pt x="3542025" y="670793"/>
                </a:cubicBezTo>
                <a:cubicBezTo>
                  <a:pt x="3543426" y="665188"/>
                  <a:pt x="3543904" y="659371"/>
                  <a:pt x="3545424" y="653797"/>
                </a:cubicBezTo>
                <a:cubicBezTo>
                  <a:pt x="3547310" y="646883"/>
                  <a:pt x="3550485" y="640354"/>
                  <a:pt x="3552223" y="633401"/>
                </a:cubicBezTo>
                <a:cubicBezTo>
                  <a:pt x="3560187" y="601543"/>
                  <a:pt x="3552414" y="612814"/>
                  <a:pt x="3569219" y="596009"/>
                </a:cubicBezTo>
                <a:cubicBezTo>
                  <a:pt x="3570352" y="592610"/>
                  <a:pt x="3571207" y="589104"/>
                  <a:pt x="3572618" y="585811"/>
                </a:cubicBezTo>
                <a:cubicBezTo>
                  <a:pt x="3577792" y="573738"/>
                  <a:pt x="3579389" y="572256"/>
                  <a:pt x="3586215" y="562017"/>
                </a:cubicBezTo>
                <a:cubicBezTo>
                  <a:pt x="3588481" y="548420"/>
                  <a:pt x="3589671" y="534599"/>
                  <a:pt x="3593014" y="521226"/>
                </a:cubicBezTo>
                <a:cubicBezTo>
                  <a:pt x="3594147" y="516694"/>
                  <a:pt x="3594573" y="511923"/>
                  <a:pt x="3596413" y="507629"/>
                </a:cubicBezTo>
                <a:cubicBezTo>
                  <a:pt x="3598022" y="503874"/>
                  <a:pt x="3600022" y="499983"/>
                  <a:pt x="3603212" y="497431"/>
                </a:cubicBezTo>
                <a:cubicBezTo>
                  <a:pt x="3606010" y="495193"/>
                  <a:pt x="3610205" y="495634"/>
                  <a:pt x="3613410" y="494031"/>
                </a:cubicBezTo>
                <a:cubicBezTo>
                  <a:pt x="3617064" y="492204"/>
                  <a:pt x="3620208" y="489499"/>
                  <a:pt x="3623607" y="487233"/>
                </a:cubicBezTo>
                <a:cubicBezTo>
                  <a:pt x="3624740" y="483834"/>
                  <a:pt x="3626230" y="480533"/>
                  <a:pt x="3627007" y="477035"/>
                </a:cubicBezTo>
                <a:cubicBezTo>
                  <a:pt x="3628502" y="470307"/>
                  <a:pt x="3625533" y="461513"/>
                  <a:pt x="3630406" y="456640"/>
                </a:cubicBezTo>
                <a:cubicBezTo>
                  <a:pt x="3633709" y="453337"/>
                  <a:pt x="3639471" y="458906"/>
                  <a:pt x="3644003" y="460039"/>
                </a:cubicBezTo>
                <a:cubicBezTo>
                  <a:pt x="3645136" y="465704"/>
                  <a:pt x="3646001" y="471430"/>
                  <a:pt x="3647402" y="477035"/>
                </a:cubicBezTo>
                <a:cubicBezTo>
                  <a:pt x="3648271" y="480511"/>
                  <a:pt x="3650294" y="483686"/>
                  <a:pt x="3650801" y="487233"/>
                </a:cubicBezTo>
                <a:cubicBezTo>
                  <a:pt x="3652571" y="499623"/>
                  <a:pt x="3653068" y="512161"/>
                  <a:pt x="3654201" y="524625"/>
                </a:cubicBezTo>
                <a:cubicBezTo>
                  <a:pt x="3663266" y="523492"/>
                  <a:pt x="3673224" y="525311"/>
                  <a:pt x="3681395" y="521226"/>
                </a:cubicBezTo>
                <a:cubicBezTo>
                  <a:pt x="3689994" y="516926"/>
                  <a:pt x="3701790" y="500830"/>
                  <a:pt x="3701790" y="500830"/>
                </a:cubicBezTo>
                <a:cubicBezTo>
                  <a:pt x="3709761" y="476914"/>
                  <a:pt x="3699386" y="506439"/>
                  <a:pt x="3711988" y="477035"/>
                </a:cubicBezTo>
                <a:cubicBezTo>
                  <a:pt x="3713399" y="473742"/>
                  <a:pt x="3713149" y="469635"/>
                  <a:pt x="3715387" y="466837"/>
                </a:cubicBezTo>
                <a:cubicBezTo>
                  <a:pt x="3717939" y="463647"/>
                  <a:pt x="3722186" y="462305"/>
                  <a:pt x="3725585" y="460039"/>
                </a:cubicBezTo>
                <a:cubicBezTo>
                  <a:pt x="3733497" y="448171"/>
                  <a:pt x="3738318" y="438050"/>
                  <a:pt x="3749380" y="429446"/>
                </a:cubicBezTo>
                <a:cubicBezTo>
                  <a:pt x="3755830" y="424430"/>
                  <a:pt x="3762467" y="419503"/>
                  <a:pt x="3769775" y="415849"/>
                </a:cubicBezTo>
                <a:cubicBezTo>
                  <a:pt x="3776185" y="412644"/>
                  <a:pt x="3784208" y="413025"/>
                  <a:pt x="3790171" y="409050"/>
                </a:cubicBezTo>
                <a:cubicBezTo>
                  <a:pt x="3796969" y="404518"/>
                  <a:pt x="3804788" y="401231"/>
                  <a:pt x="3810566" y="395453"/>
                </a:cubicBezTo>
                <a:cubicBezTo>
                  <a:pt x="3823298" y="382721"/>
                  <a:pt x="3816203" y="386775"/>
                  <a:pt x="3830962" y="381856"/>
                </a:cubicBezTo>
                <a:lnTo>
                  <a:pt x="3851357" y="388655"/>
                </a:lnTo>
                <a:lnTo>
                  <a:pt x="3861555" y="392054"/>
                </a:lnTo>
                <a:cubicBezTo>
                  <a:pt x="3872071" y="434120"/>
                  <a:pt x="3871146" y="425106"/>
                  <a:pt x="3861555" y="504229"/>
                </a:cubicBezTo>
                <a:cubicBezTo>
                  <a:pt x="3860873" y="509853"/>
                  <a:pt x="3854360" y="513022"/>
                  <a:pt x="3851357" y="517826"/>
                </a:cubicBezTo>
                <a:cubicBezTo>
                  <a:pt x="3839034" y="537542"/>
                  <a:pt x="3851756" y="526625"/>
                  <a:pt x="3834361" y="538222"/>
                </a:cubicBezTo>
                <a:cubicBezTo>
                  <a:pt x="3825503" y="551511"/>
                  <a:pt x="3825380" y="550782"/>
                  <a:pt x="3817365" y="568815"/>
                </a:cubicBezTo>
                <a:cubicBezTo>
                  <a:pt x="3815910" y="572089"/>
                  <a:pt x="3815568" y="575808"/>
                  <a:pt x="3813966" y="579013"/>
                </a:cubicBezTo>
                <a:cubicBezTo>
                  <a:pt x="3812139" y="582667"/>
                  <a:pt x="3809123" y="585624"/>
                  <a:pt x="3807167" y="589211"/>
                </a:cubicBezTo>
                <a:cubicBezTo>
                  <a:pt x="3789539" y="621528"/>
                  <a:pt x="3802891" y="610192"/>
                  <a:pt x="3783372" y="623203"/>
                </a:cubicBezTo>
                <a:cubicBezTo>
                  <a:pt x="3770911" y="641896"/>
                  <a:pt x="3783370" y="626039"/>
                  <a:pt x="3766376" y="640200"/>
                </a:cubicBezTo>
                <a:cubicBezTo>
                  <a:pt x="3740197" y="662015"/>
                  <a:pt x="3771304" y="640312"/>
                  <a:pt x="3745981" y="657196"/>
                </a:cubicBezTo>
                <a:lnTo>
                  <a:pt x="3732383" y="697987"/>
                </a:lnTo>
                <a:lnTo>
                  <a:pt x="3728984" y="708185"/>
                </a:lnTo>
                <a:lnTo>
                  <a:pt x="3725585" y="718382"/>
                </a:lnTo>
                <a:cubicBezTo>
                  <a:pt x="3726718" y="724048"/>
                  <a:pt x="3725779" y="730572"/>
                  <a:pt x="3728984" y="735379"/>
                </a:cubicBezTo>
                <a:cubicBezTo>
                  <a:pt x="3734004" y="742910"/>
                  <a:pt x="3758185" y="735611"/>
                  <a:pt x="3759578" y="735379"/>
                </a:cubicBezTo>
                <a:cubicBezTo>
                  <a:pt x="3790776" y="724979"/>
                  <a:pt x="3772842" y="727867"/>
                  <a:pt x="3813966" y="731979"/>
                </a:cubicBezTo>
                <a:cubicBezTo>
                  <a:pt x="3812833" y="743310"/>
                  <a:pt x="3815130" y="755539"/>
                  <a:pt x="3810566" y="765972"/>
                </a:cubicBezTo>
                <a:cubicBezTo>
                  <a:pt x="3806712" y="774780"/>
                  <a:pt x="3796970" y="779569"/>
                  <a:pt x="3790171" y="786368"/>
                </a:cubicBezTo>
                <a:cubicBezTo>
                  <a:pt x="3774200" y="802339"/>
                  <a:pt x="3783965" y="793903"/>
                  <a:pt x="3759578" y="810162"/>
                </a:cubicBezTo>
                <a:cubicBezTo>
                  <a:pt x="3746398" y="818949"/>
                  <a:pt x="3753256" y="815669"/>
                  <a:pt x="3739182" y="820360"/>
                </a:cubicBezTo>
                <a:cubicBezTo>
                  <a:pt x="3735783" y="822626"/>
                  <a:pt x="3732638" y="825332"/>
                  <a:pt x="3728984" y="827159"/>
                </a:cubicBezTo>
                <a:cubicBezTo>
                  <a:pt x="3725779" y="828761"/>
                  <a:pt x="3721584" y="828320"/>
                  <a:pt x="3718786" y="830558"/>
                </a:cubicBezTo>
                <a:cubicBezTo>
                  <a:pt x="3715596" y="833110"/>
                  <a:pt x="3714603" y="837618"/>
                  <a:pt x="3711988" y="840756"/>
                </a:cubicBezTo>
                <a:cubicBezTo>
                  <a:pt x="3706510" y="847329"/>
                  <a:pt x="3695351" y="857061"/>
                  <a:pt x="3688193" y="861151"/>
                </a:cubicBezTo>
                <a:cubicBezTo>
                  <a:pt x="3685082" y="862929"/>
                  <a:pt x="3681394" y="863417"/>
                  <a:pt x="3677995" y="864550"/>
                </a:cubicBezTo>
                <a:cubicBezTo>
                  <a:pt x="3674596" y="867949"/>
                  <a:pt x="3670592" y="870836"/>
                  <a:pt x="3667798" y="874748"/>
                </a:cubicBezTo>
                <a:cubicBezTo>
                  <a:pt x="3664853" y="878872"/>
                  <a:pt x="3664582" y="884762"/>
                  <a:pt x="3660999" y="888345"/>
                </a:cubicBezTo>
                <a:cubicBezTo>
                  <a:pt x="3658465" y="890879"/>
                  <a:pt x="3654006" y="890142"/>
                  <a:pt x="3650801" y="891745"/>
                </a:cubicBezTo>
                <a:cubicBezTo>
                  <a:pt x="3647147" y="893572"/>
                  <a:pt x="3644151" y="896516"/>
                  <a:pt x="3640604" y="898543"/>
                </a:cubicBezTo>
                <a:cubicBezTo>
                  <a:pt x="3636204" y="901057"/>
                  <a:pt x="3631539" y="903076"/>
                  <a:pt x="3627007" y="905342"/>
                </a:cubicBezTo>
                <a:cubicBezTo>
                  <a:pt x="3625874" y="908741"/>
                  <a:pt x="3626718" y="913761"/>
                  <a:pt x="3623607" y="915539"/>
                </a:cubicBezTo>
                <a:cubicBezTo>
                  <a:pt x="3617623" y="918958"/>
                  <a:pt x="3609993" y="917706"/>
                  <a:pt x="3603212" y="918939"/>
                </a:cubicBezTo>
                <a:cubicBezTo>
                  <a:pt x="3597527" y="919973"/>
                  <a:pt x="3591881" y="921205"/>
                  <a:pt x="3586215" y="922338"/>
                </a:cubicBezTo>
                <a:cubicBezTo>
                  <a:pt x="3582816" y="925737"/>
                  <a:pt x="3578969" y="928741"/>
                  <a:pt x="3576018" y="932536"/>
                </a:cubicBezTo>
                <a:cubicBezTo>
                  <a:pt x="3571002" y="938986"/>
                  <a:pt x="3562421" y="952931"/>
                  <a:pt x="3562421" y="952931"/>
                </a:cubicBezTo>
                <a:cubicBezTo>
                  <a:pt x="3561288" y="957463"/>
                  <a:pt x="3558556" y="961879"/>
                  <a:pt x="3559021" y="966528"/>
                </a:cubicBezTo>
                <a:cubicBezTo>
                  <a:pt x="3559734" y="973659"/>
                  <a:pt x="3564082" y="979971"/>
                  <a:pt x="3565820" y="986924"/>
                </a:cubicBezTo>
                <a:cubicBezTo>
                  <a:pt x="3566953" y="991456"/>
                  <a:pt x="3567379" y="996227"/>
                  <a:pt x="3569219" y="1000521"/>
                </a:cubicBezTo>
                <a:cubicBezTo>
                  <a:pt x="3570828" y="1004276"/>
                  <a:pt x="3573752" y="1007319"/>
                  <a:pt x="3576018" y="1010718"/>
                </a:cubicBezTo>
                <a:cubicBezTo>
                  <a:pt x="3574885" y="1019783"/>
                  <a:pt x="3577055" y="1029927"/>
                  <a:pt x="3572618" y="1037913"/>
                </a:cubicBezTo>
                <a:cubicBezTo>
                  <a:pt x="3570349" y="1041997"/>
                  <a:pt x="3563496" y="1039970"/>
                  <a:pt x="3559021" y="1041312"/>
                </a:cubicBezTo>
                <a:cubicBezTo>
                  <a:pt x="3517618" y="1053732"/>
                  <a:pt x="3556385" y="1043669"/>
                  <a:pt x="3525029" y="1051510"/>
                </a:cubicBezTo>
                <a:cubicBezTo>
                  <a:pt x="3521630" y="1054909"/>
                  <a:pt x="3517908" y="1058014"/>
                  <a:pt x="3514831" y="1061707"/>
                </a:cubicBezTo>
                <a:cubicBezTo>
                  <a:pt x="3512216" y="1064845"/>
                  <a:pt x="3511223" y="1069353"/>
                  <a:pt x="3508033" y="1071905"/>
                </a:cubicBezTo>
                <a:cubicBezTo>
                  <a:pt x="3505235" y="1074143"/>
                  <a:pt x="3501234" y="1074171"/>
                  <a:pt x="3497835" y="1075304"/>
                </a:cubicBezTo>
                <a:cubicBezTo>
                  <a:pt x="3492420" y="1134878"/>
                  <a:pt x="3492418" y="1117102"/>
                  <a:pt x="3497835" y="1201077"/>
                </a:cubicBezTo>
                <a:cubicBezTo>
                  <a:pt x="3499097" y="1220640"/>
                  <a:pt x="3497514" y="1216833"/>
                  <a:pt x="3511432" y="1221472"/>
                </a:cubicBezTo>
                <a:cubicBezTo>
                  <a:pt x="3518230" y="1228271"/>
                  <a:pt x="3523827" y="1236535"/>
                  <a:pt x="3531827" y="1241868"/>
                </a:cubicBezTo>
                <a:cubicBezTo>
                  <a:pt x="3535226" y="1244134"/>
                  <a:pt x="3537990" y="1248029"/>
                  <a:pt x="3542025" y="1248666"/>
                </a:cubicBezTo>
                <a:cubicBezTo>
                  <a:pt x="3559967" y="1251499"/>
                  <a:pt x="3578302" y="1250673"/>
                  <a:pt x="3596413" y="1252066"/>
                </a:cubicBezTo>
                <a:cubicBezTo>
                  <a:pt x="3607767" y="1252939"/>
                  <a:pt x="3619075" y="1254332"/>
                  <a:pt x="3630406" y="1255465"/>
                </a:cubicBezTo>
                <a:cubicBezTo>
                  <a:pt x="3667798" y="1254332"/>
                  <a:pt x="3705301" y="1255173"/>
                  <a:pt x="3742581" y="1252066"/>
                </a:cubicBezTo>
                <a:cubicBezTo>
                  <a:pt x="3746652" y="1251727"/>
                  <a:pt x="3749125" y="1247094"/>
                  <a:pt x="3752779" y="1245267"/>
                </a:cubicBezTo>
                <a:cubicBezTo>
                  <a:pt x="3762271" y="1240521"/>
                  <a:pt x="3778006" y="1239721"/>
                  <a:pt x="3786772" y="1238469"/>
                </a:cubicBezTo>
                <a:cubicBezTo>
                  <a:pt x="3810915" y="1230419"/>
                  <a:pt x="3810053" y="1229290"/>
                  <a:pt x="3851357" y="1238469"/>
                </a:cubicBezTo>
                <a:cubicBezTo>
                  <a:pt x="3855345" y="1239355"/>
                  <a:pt x="3855267" y="1245777"/>
                  <a:pt x="3858156" y="1248666"/>
                </a:cubicBezTo>
                <a:cubicBezTo>
                  <a:pt x="3861045" y="1251555"/>
                  <a:pt x="3864390" y="1254474"/>
                  <a:pt x="3868354" y="1255465"/>
                </a:cubicBezTo>
                <a:cubicBezTo>
                  <a:pt x="3878308" y="1257954"/>
                  <a:pt x="3888749" y="1257731"/>
                  <a:pt x="3898947" y="1258864"/>
                </a:cubicBezTo>
                <a:cubicBezTo>
                  <a:pt x="3902346" y="1261130"/>
                  <a:pt x="3905491" y="1263836"/>
                  <a:pt x="3909145" y="1265663"/>
                </a:cubicBezTo>
                <a:cubicBezTo>
                  <a:pt x="3917274" y="1269727"/>
                  <a:pt x="3927513" y="1272918"/>
                  <a:pt x="3936339" y="1275860"/>
                </a:cubicBezTo>
                <a:cubicBezTo>
                  <a:pt x="3935206" y="1298522"/>
                  <a:pt x="3939293" y="1322063"/>
                  <a:pt x="3932940" y="1343846"/>
                </a:cubicBezTo>
                <a:cubicBezTo>
                  <a:pt x="3930326" y="1352808"/>
                  <a:pt x="3899471" y="1362411"/>
                  <a:pt x="3892149" y="1364241"/>
                </a:cubicBezTo>
                <a:cubicBezTo>
                  <a:pt x="3887617" y="1365374"/>
                  <a:pt x="3883027" y="1366298"/>
                  <a:pt x="3878552" y="1367640"/>
                </a:cubicBezTo>
                <a:cubicBezTo>
                  <a:pt x="3868256" y="1370729"/>
                  <a:pt x="3858156" y="1374439"/>
                  <a:pt x="3847958" y="1377838"/>
                </a:cubicBezTo>
                <a:cubicBezTo>
                  <a:pt x="3839128" y="1380781"/>
                  <a:pt x="3828900" y="1383968"/>
                  <a:pt x="3820764" y="1388036"/>
                </a:cubicBezTo>
                <a:cubicBezTo>
                  <a:pt x="3817110" y="1389863"/>
                  <a:pt x="3814391" y="1393400"/>
                  <a:pt x="3810566" y="1394834"/>
                </a:cubicBezTo>
                <a:cubicBezTo>
                  <a:pt x="3805156" y="1396863"/>
                  <a:pt x="3799144" y="1396714"/>
                  <a:pt x="3793570" y="1398234"/>
                </a:cubicBezTo>
                <a:cubicBezTo>
                  <a:pt x="3786656" y="1400120"/>
                  <a:pt x="3780127" y="1403294"/>
                  <a:pt x="3773175" y="1405032"/>
                </a:cubicBezTo>
                <a:lnTo>
                  <a:pt x="3759578" y="1408431"/>
                </a:lnTo>
                <a:cubicBezTo>
                  <a:pt x="3755046" y="1411830"/>
                  <a:pt x="3750591" y="1415336"/>
                  <a:pt x="3745981" y="1418629"/>
                </a:cubicBezTo>
                <a:cubicBezTo>
                  <a:pt x="3742656" y="1421004"/>
                  <a:pt x="3739437" y="1423601"/>
                  <a:pt x="3735783" y="1425428"/>
                </a:cubicBezTo>
                <a:cubicBezTo>
                  <a:pt x="3718804" y="1433917"/>
                  <a:pt x="3676177" y="1431915"/>
                  <a:pt x="3671197" y="1432226"/>
                </a:cubicBezTo>
                <a:cubicBezTo>
                  <a:pt x="3663679" y="1439744"/>
                  <a:pt x="3660266" y="1444490"/>
                  <a:pt x="3650801" y="1449223"/>
                </a:cubicBezTo>
                <a:cubicBezTo>
                  <a:pt x="3647596" y="1450825"/>
                  <a:pt x="3643809" y="1451020"/>
                  <a:pt x="3640604" y="1452622"/>
                </a:cubicBezTo>
                <a:cubicBezTo>
                  <a:pt x="3636950" y="1454449"/>
                  <a:pt x="3634060" y="1457593"/>
                  <a:pt x="3630406" y="1459420"/>
                </a:cubicBezTo>
                <a:cubicBezTo>
                  <a:pt x="3624967" y="1462139"/>
                  <a:pt x="3611701" y="1464765"/>
                  <a:pt x="3606611" y="1466219"/>
                </a:cubicBezTo>
                <a:cubicBezTo>
                  <a:pt x="3603166" y="1467203"/>
                  <a:pt x="3599812" y="1468485"/>
                  <a:pt x="3596413" y="1469618"/>
                </a:cubicBezTo>
                <a:cubicBezTo>
                  <a:pt x="3588895" y="1477136"/>
                  <a:pt x="3585483" y="1481881"/>
                  <a:pt x="3576018" y="1486614"/>
                </a:cubicBezTo>
                <a:cubicBezTo>
                  <a:pt x="3572813" y="1488217"/>
                  <a:pt x="3569219" y="1488881"/>
                  <a:pt x="3565820" y="1490014"/>
                </a:cubicBezTo>
                <a:cubicBezTo>
                  <a:pt x="3562421" y="1493413"/>
                  <a:pt x="3559315" y="1497134"/>
                  <a:pt x="3555622" y="1500211"/>
                </a:cubicBezTo>
                <a:cubicBezTo>
                  <a:pt x="3549594" y="1505234"/>
                  <a:pt x="3538677" y="1510872"/>
                  <a:pt x="3531827" y="1513808"/>
                </a:cubicBezTo>
                <a:cubicBezTo>
                  <a:pt x="3528534" y="1515219"/>
                  <a:pt x="3525029" y="1516075"/>
                  <a:pt x="3521630" y="1517208"/>
                </a:cubicBezTo>
                <a:cubicBezTo>
                  <a:pt x="3518231" y="1522873"/>
                  <a:pt x="3516104" y="1529532"/>
                  <a:pt x="3511432" y="1534204"/>
                </a:cubicBezTo>
                <a:cubicBezTo>
                  <a:pt x="3508898" y="1536738"/>
                  <a:pt x="3504062" y="1535403"/>
                  <a:pt x="3501234" y="1537603"/>
                </a:cubicBezTo>
                <a:cubicBezTo>
                  <a:pt x="3493645" y="1543506"/>
                  <a:pt x="3480839" y="1557999"/>
                  <a:pt x="3480839" y="1557999"/>
                </a:cubicBezTo>
                <a:cubicBezTo>
                  <a:pt x="3471549" y="1585863"/>
                  <a:pt x="3487617" y="1542734"/>
                  <a:pt x="3457044" y="1588592"/>
                </a:cubicBezTo>
                <a:cubicBezTo>
                  <a:pt x="3447102" y="1603504"/>
                  <a:pt x="3452696" y="1595522"/>
                  <a:pt x="3440047" y="1612387"/>
                </a:cubicBezTo>
                <a:cubicBezTo>
                  <a:pt x="3438914" y="1623718"/>
                  <a:pt x="3436648" y="1634992"/>
                  <a:pt x="3436648" y="1646379"/>
                </a:cubicBezTo>
                <a:cubicBezTo>
                  <a:pt x="3436648" y="1679258"/>
                  <a:pt x="3436978" y="1712222"/>
                  <a:pt x="3440047" y="1744958"/>
                </a:cubicBezTo>
                <a:cubicBezTo>
                  <a:pt x="3440428" y="1749026"/>
                  <a:pt x="3443957" y="1752267"/>
                  <a:pt x="3446846" y="1755156"/>
                </a:cubicBezTo>
                <a:cubicBezTo>
                  <a:pt x="3449735" y="1758045"/>
                  <a:pt x="3453645" y="1759688"/>
                  <a:pt x="3457044" y="1761954"/>
                </a:cubicBezTo>
                <a:cubicBezTo>
                  <a:pt x="3458177" y="1768753"/>
                  <a:pt x="3457361" y="1776185"/>
                  <a:pt x="3460443" y="1782350"/>
                </a:cubicBezTo>
                <a:cubicBezTo>
                  <a:pt x="3463079" y="1787621"/>
                  <a:pt x="3476013" y="1790939"/>
                  <a:pt x="3480839" y="1792547"/>
                </a:cubicBezTo>
                <a:lnTo>
                  <a:pt x="3487637" y="1812943"/>
                </a:lnTo>
                <a:lnTo>
                  <a:pt x="3491036" y="1823141"/>
                </a:lnTo>
                <a:cubicBezTo>
                  <a:pt x="3521629" y="1822008"/>
                  <a:pt x="3552547" y="1824328"/>
                  <a:pt x="3582816" y="1819742"/>
                </a:cubicBezTo>
                <a:cubicBezTo>
                  <a:pt x="3590895" y="1818518"/>
                  <a:pt x="3595904" y="1809799"/>
                  <a:pt x="3603212" y="1806145"/>
                </a:cubicBezTo>
                <a:cubicBezTo>
                  <a:pt x="3621976" y="1796762"/>
                  <a:pt x="3611840" y="1800340"/>
                  <a:pt x="3633805" y="1795947"/>
                </a:cubicBezTo>
                <a:cubicBezTo>
                  <a:pt x="3642871" y="1789903"/>
                  <a:pt x="3646268" y="1789527"/>
                  <a:pt x="3650801" y="1778950"/>
                </a:cubicBezTo>
                <a:cubicBezTo>
                  <a:pt x="3652641" y="1774656"/>
                  <a:pt x="3650399" y="1768068"/>
                  <a:pt x="3654201" y="1765353"/>
                </a:cubicBezTo>
                <a:cubicBezTo>
                  <a:pt x="3659809" y="1761347"/>
                  <a:pt x="3667798" y="1763087"/>
                  <a:pt x="3674596" y="1761954"/>
                </a:cubicBezTo>
                <a:cubicBezTo>
                  <a:pt x="3681395" y="1763087"/>
                  <a:pt x="3688827" y="1762271"/>
                  <a:pt x="3694992" y="1765353"/>
                </a:cubicBezTo>
                <a:cubicBezTo>
                  <a:pt x="3698646" y="1767180"/>
                  <a:pt x="3698326" y="1773386"/>
                  <a:pt x="3701790" y="1775551"/>
                </a:cubicBezTo>
                <a:cubicBezTo>
                  <a:pt x="3707867" y="1779349"/>
                  <a:pt x="3716223" y="1778375"/>
                  <a:pt x="3722186" y="1782350"/>
                </a:cubicBezTo>
                <a:lnTo>
                  <a:pt x="3732383" y="1789148"/>
                </a:lnTo>
                <a:cubicBezTo>
                  <a:pt x="3731250" y="1806144"/>
                  <a:pt x="3734370" y="1823977"/>
                  <a:pt x="3728984" y="1840137"/>
                </a:cubicBezTo>
                <a:cubicBezTo>
                  <a:pt x="3725944" y="1849258"/>
                  <a:pt x="3713922" y="1852533"/>
                  <a:pt x="3708589" y="1860533"/>
                </a:cubicBezTo>
                <a:cubicBezTo>
                  <a:pt x="3685927" y="1894525"/>
                  <a:pt x="3698391" y="1884328"/>
                  <a:pt x="3677995" y="1897924"/>
                </a:cubicBezTo>
                <a:cubicBezTo>
                  <a:pt x="3675729" y="1901323"/>
                  <a:pt x="3674086" y="1905233"/>
                  <a:pt x="3671197" y="1908122"/>
                </a:cubicBezTo>
                <a:cubicBezTo>
                  <a:pt x="3666391" y="1912928"/>
                  <a:pt x="3652736" y="1919052"/>
                  <a:pt x="3647402" y="1921719"/>
                </a:cubicBezTo>
                <a:cubicBezTo>
                  <a:pt x="3644003" y="1925118"/>
                  <a:pt x="3639871" y="1927917"/>
                  <a:pt x="3637204" y="1931917"/>
                </a:cubicBezTo>
                <a:cubicBezTo>
                  <a:pt x="3635216" y="1934898"/>
                  <a:pt x="3636043" y="1939317"/>
                  <a:pt x="3633805" y="1942115"/>
                </a:cubicBezTo>
                <a:cubicBezTo>
                  <a:pt x="3631253" y="1945305"/>
                  <a:pt x="3627006" y="1946647"/>
                  <a:pt x="3623607" y="1948913"/>
                </a:cubicBezTo>
                <a:cubicBezTo>
                  <a:pt x="3620208" y="1953445"/>
                  <a:pt x="3615944" y="1957443"/>
                  <a:pt x="3613410" y="1962510"/>
                </a:cubicBezTo>
                <a:cubicBezTo>
                  <a:pt x="3611321" y="1966689"/>
                  <a:pt x="3610010" y="1971435"/>
                  <a:pt x="3610010" y="1976107"/>
                </a:cubicBezTo>
                <a:cubicBezTo>
                  <a:pt x="3610010" y="2006721"/>
                  <a:pt x="3611881" y="2037311"/>
                  <a:pt x="3613410" y="2067887"/>
                </a:cubicBezTo>
                <a:cubicBezTo>
                  <a:pt x="3613806" y="2075812"/>
                  <a:pt x="3612932" y="2107724"/>
                  <a:pt x="3620208" y="2122275"/>
                </a:cubicBezTo>
                <a:cubicBezTo>
                  <a:pt x="3622035" y="2125929"/>
                  <a:pt x="3624118" y="2129584"/>
                  <a:pt x="3627007" y="2132473"/>
                </a:cubicBezTo>
                <a:cubicBezTo>
                  <a:pt x="3633598" y="2139064"/>
                  <a:pt x="3639106" y="2139906"/>
                  <a:pt x="3647402" y="2142671"/>
                </a:cubicBezTo>
                <a:cubicBezTo>
                  <a:pt x="3648535" y="2146070"/>
                  <a:pt x="3648267" y="2150335"/>
                  <a:pt x="3650801" y="2152869"/>
                </a:cubicBezTo>
                <a:cubicBezTo>
                  <a:pt x="3653335" y="2155403"/>
                  <a:pt x="3657794" y="2154666"/>
                  <a:pt x="3660999" y="2156268"/>
                </a:cubicBezTo>
                <a:cubicBezTo>
                  <a:pt x="3687366" y="2169450"/>
                  <a:pt x="3655755" y="2157918"/>
                  <a:pt x="3681395" y="2166466"/>
                </a:cubicBezTo>
                <a:cubicBezTo>
                  <a:pt x="3704057" y="2165333"/>
                  <a:pt x="3727208" y="2167886"/>
                  <a:pt x="3749380" y="2163066"/>
                </a:cubicBezTo>
                <a:cubicBezTo>
                  <a:pt x="3754916" y="2161862"/>
                  <a:pt x="3755847" y="2153733"/>
                  <a:pt x="3759578" y="2149469"/>
                </a:cubicBezTo>
                <a:cubicBezTo>
                  <a:pt x="3763799" y="2144645"/>
                  <a:pt x="3768308" y="2140043"/>
                  <a:pt x="3773175" y="2135872"/>
                </a:cubicBezTo>
                <a:cubicBezTo>
                  <a:pt x="3776277" y="2133213"/>
                  <a:pt x="3780234" y="2131689"/>
                  <a:pt x="3783372" y="2129074"/>
                </a:cubicBezTo>
                <a:cubicBezTo>
                  <a:pt x="3787065" y="2125996"/>
                  <a:pt x="3789570" y="2121543"/>
                  <a:pt x="3793570" y="2118876"/>
                </a:cubicBezTo>
                <a:cubicBezTo>
                  <a:pt x="3796496" y="2116926"/>
                  <a:pt x="3815552" y="2112531"/>
                  <a:pt x="3817365" y="2112078"/>
                </a:cubicBezTo>
                <a:cubicBezTo>
                  <a:pt x="3819631" y="2108679"/>
                  <a:pt x="3821274" y="2104769"/>
                  <a:pt x="3824163" y="2101880"/>
                </a:cubicBezTo>
                <a:cubicBezTo>
                  <a:pt x="3827052" y="2098991"/>
                  <a:pt x="3831222" y="2097696"/>
                  <a:pt x="3834361" y="2095081"/>
                </a:cubicBezTo>
                <a:cubicBezTo>
                  <a:pt x="3838054" y="2092004"/>
                  <a:pt x="3841160" y="2088283"/>
                  <a:pt x="3844559" y="2084884"/>
                </a:cubicBezTo>
                <a:cubicBezTo>
                  <a:pt x="3858857" y="2088458"/>
                  <a:pt x="3860854" y="2084708"/>
                  <a:pt x="3861555" y="2101880"/>
                </a:cubicBezTo>
                <a:cubicBezTo>
                  <a:pt x="3863635" y="2152839"/>
                  <a:pt x="3856215" y="2204599"/>
                  <a:pt x="3864954" y="2254846"/>
                </a:cubicBezTo>
                <a:cubicBezTo>
                  <a:pt x="3866327" y="2262740"/>
                  <a:pt x="3880817" y="2257113"/>
                  <a:pt x="3888749" y="2258246"/>
                </a:cubicBezTo>
                <a:cubicBezTo>
                  <a:pt x="3889882" y="2266177"/>
                  <a:pt x="3887230" y="2275716"/>
                  <a:pt x="3892149" y="2282040"/>
                </a:cubicBezTo>
                <a:cubicBezTo>
                  <a:pt x="3896549" y="2287697"/>
                  <a:pt x="3912544" y="2288839"/>
                  <a:pt x="3912544" y="2288839"/>
                </a:cubicBezTo>
                <a:cubicBezTo>
                  <a:pt x="3913677" y="2292238"/>
                  <a:pt x="3913705" y="2296239"/>
                  <a:pt x="3915943" y="2299037"/>
                </a:cubicBezTo>
                <a:cubicBezTo>
                  <a:pt x="3931478" y="2318456"/>
                  <a:pt x="3988557" y="2302550"/>
                  <a:pt x="3990727" y="2302436"/>
                </a:cubicBezTo>
                <a:lnTo>
                  <a:pt x="4011123" y="2295637"/>
                </a:lnTo>
                <a:cubicBezTo>
                  <a:pt x="4022840" y="2291731"/>
                  <a:pt x="4018786" y="2294771"/>
                  <a:pt x="4024720" y="2288839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6657167">
            <a:off x="3176104" y="4759914"/>
            <a:ext cx="1600200" cy="1043850"/>
          </a:xfrm>
          <a:prstGeom prst="arc">
            <a:avLst>
              <a:gd name="adj1" fmla="val 16200000"/>
              <a:gd name="adj2" fmla="val 5207297"/>
            </a:avLst>
          </a:prstGeom>
          <a:ln w="22225">
            <a:solidFill>
              <a:srgbClr val="1158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5400000">
            <a:off x="4048077" y="4867323"/>
            <a:ext cx="1549852" cy="1264006"/>
          </a:xfrm>
          <a:prstGeom prst="arc">
            <a:avLst>
              <a:gd name="adj1" fmla="val 15630480"/>
              <a:gd name="adj2" fmla="val 5261572"/>
            </a:avLst>
          </a:prstGeom>
          <a:ln w="22225">
            <a:solidFill>
              <a:srgbClr val="1158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17423443">
            <a:off x="4880053" y="4559078"/>
            <a:ext cx="2387995" cy="1764183"/>
          </a:xfrm>
          <a:prstGeom prst="arc">
            <a:avLst>
              <a:gd name="adj1" fmla="val 15630480"/>
              <a:gd name="adj2" fmla="val 5261572"/>
            </a:avLst>
          </a:prstGeom>
          <a:ln w="22225">
            <a:solidFill>
              <a:srgbClr val="1158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838700" y="6134100"/>
            <a:ext cx="2286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991100" y="5600700"/>
            <a:ext cx="228600" cy="152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5334000" y="5715000"/>
            <a:ext cx="76200" cy="76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257800" y="5410200"/>
            <a:ext cx="152400" cy="152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5334000" y="5410201"/>
            <a:ext cx="152401" cy="152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5295900" y="5067301"/>
            <a:ext cx="152399" cy="7619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5486400" y="5181601"/>
            <a:ext cx="152402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5676902" y="4686302"/>
            <a:ext cx="228601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829300" y="4991100"/>
            <a:ext cx="228601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172201" y="4343399"/>
            <a:ext cx="228600" cy="7620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172201" y="5029199"/>
            <a:ext cx="228600" cy="7620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515101" y="4838699"/>
            <a:ext cx="152400" cy="7620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6477000" y="4800600"/>
            <a:ext cx="152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6705600" y="4648200"/>
            <a:ext cx="152400" cy="152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629400" y="5029200"/>
            <a:ext cx="76200" cy="76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6705600" y="5105400"/>
            <a:ext cx="76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6477794" y="5258594"/>
            <a:ext cx="75406" cy="7540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V="1">
            <a:off x="6477000" y="5334000"/>
            <a:ext cx="75406" cy="7540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V="1">
            <a:off x="6400800" y="5485606"/>
            <a:ext cx="75406" cy="7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6781800" y="5638800"/>
            <a:ext cx="151606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6324600" y="6019800"/>
            <a:ext cx="151606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6553200" y="6096000"/>
            <a:ext cx="144752" cy="7053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477000" y="6400800"/>
            <a:ext cx="144752" cy="7053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670333" y="6359867"/>
            <a:ext cx="222935" cy="152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4610894" y="5676106"/>
            <a:ext cx="2286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4446455" y="6069145"/>
            <a:ext cx="110476" cy="1178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4419600" y="5943600"/>
            <a:ext cx="76200" cy="76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4343400" y="5943600"/>
            <a:ext cx="76200" cy="76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4343400" y="5638800"/>
            <a:ext cx="152400" cy="152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4191000" y="5562600"/>
            <a:ext cx="152400" cy="152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>
            <a:off x="4267200" y="5410200"/>
            <a:ext cx="152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V="1">
            <a:off x="4267200" y="5334000"/>
            <a:ext cx="95746" cy="4164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 flipV="1">
            <a:off x="4419600" y="5105399"/>
            <a:ext cx="171946" cy="76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 flipV="1">
            <a:off x="4267200" y="5029200"/>
            <a:ext cx="152400" cy="76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0800000" flipV="1">
            <a:off x="4343400" y="4800600"/>
            <a:ext cx="152400" cy="76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4076700" y="4914900"/>
            <a:ext cx="152400" cy="76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3962400" y="4572000"/>
            <a:ext cx="152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3772694" y="4837906"/>
            <a:ext cx="76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3582194" y="4799806"/>
            <a:ext cx="152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581400" y="5105400"/>
            <a:ext cx="152400" cy="76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581400" y="5181600"/>
            <a:ext cx="152400" cy="76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6200000" flipH="1">
            <a:off x="3581400" y="5257800"/>
            <a:ext cx="76200" cy="76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3162300" y="5143500"/>
            <a:ext cx="2286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3048000" y="5410200"/>
            <a:ext cx="228600" cy="76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Shell Pathology: Scars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447800"/>
            <a:ext cx="5181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Paleopathies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Abnormalities expressed on shell surface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Classified according to forma-type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Scar pathologies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Forma-types that are interpreted as external injuries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l="58013" t="29744" r="9455" b="20769"/>
          <a:stretch>
            <a:fillRect/>
          </a:stretch>
        </p:blipFill>
        <p:spPr bwMode="auto">
          <a:xfrm>
            <a:off x="5943600" y="1524000"/>
            <a:ext cx="2514600" cy="2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0" y="642711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Kr</a:t>
            </a:r>
            <a:r>
              <a:rPr lang="en-US" sz="1100" dirty="0" err="1" smtClean="0">
                <a:latin typeface="Arial"/>
                <a:cs typeface="Arial"/>
              </a:rPr>
              <a:t>öger</a:t>
            </a:r>
            <a:r>
              <a:rPr lang="en-US" sz="1100" dirty="0" smtClean="0">
                <a:latin typeface="Arial"/>
                <a:cs typeface="Arial"/>
              </a:rPr>
              <a:t> 2002</a:t>
            </a:r>
            <a:endParaRPr lang="en-US" sz="1100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rcRect l="56891" t="17436" r="11218" b="22564"/>
          <a:stretch>
            <a:fillRect/>
          </a:stretch>
        </p:blipFill>
        <p:spPr bwMode="auto">
          <a:xfrm>
            <a:off x="5943600" y="3912334"/>
            <a:ext cx="2505075" cy="294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Results: Repair Scars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953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 </a:t>
            </a:r>
            <a:r>
              <a:rPr lang="en-US" dirty="0" err="1" smtClean="0"/>
              <a:t>Substructa</a:t>
            </a:r>
            <a:r>
              <a:rPr lang="en-US" dirty="0" smtClean="0"/>
              <a:t> – 95% of scars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4953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 </a:t>
            </a:r>
            <a:r>
              <a:rPr lang="en-US" dirty="0" err="1" smtClean="0"/>
              <a:t>Verticata</a:t>
            </a:r>
            <a:r>
              <a:rPr lang="en-US" dirty="0" smtClean="0"/>
              <a:t> – 5% of scars</a:t>
            </a:r>
            <a:endParaRPr lang="en-US" dirty="0"/>
          </a:p>
        </p:txBody>
      </p:sp>
      <p:pic>
        <p:nvPicPr>
          <p:cNvPr id="7" name="Picture 6" descr="DSC048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2209800"/>
            <a:ext cx="3924300" cy="2616200"/>
          </a:xfrm>
          <a:prstGeom prst="rect">
            <a:avLst/>
          </a:prstGeom>
        </p:spPr>
      </p:pic>
      <p:pic>
        <p:nvPicPr>
          <p:cNvPr id="8" name="Picture 2" descr="D:\Documents and Settings\Jim_2\Desktop\Pictures for Denver Presentation\DSC04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476759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AMNH 72612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476759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AMNH 72756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Standardization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447800"/>
          <a:ext cx="8040236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Repair-Scars and Exterior Ornament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9812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Repair-Scars and Exterior Ornament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contradict hypothesis that ornamentation and repair scar frequency are positively correlated.</a:t>
            </a:r>
          </a:p>
          <a:p>
            <a:r>
              <a:rPr lang="en-US" dirty="0" smtClean="0"/>
              <a:t>More heavily ornamented ammonoids may have been:</a:t>
            </a:r>
          </a:p>
          <a:p>
            <a:pPr lvl="1"/>
            <a:r>
              <a:rPr lang="en-US" dirty="0" smtClean="0"/>
              <a:t>less likely to suffer breakage</a:t>
            </a:r>
          </a:p>
          <a:p>
            <a:pPr lvl="1"/>
            <a:r>
              <a:rPr lang="en-US" dirty="0" smtClean="0"/>
              <a:t>more successful in escaping predators</a:t>
            </a:r>
          </a:p>
          <a:p>
            <a:pPr lvl="1"/>
            <a:r>
              <a:rPr lang="en-US" dirty="0" smtClean="0"/>
              <a:t>successfully preyed upon more often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DSC04834.JPG"/>
          <p:cNvPicPr>
            <a:picLocks noChangeAspect="1"/>
          </p:cNvPicPr>
          <p:nvPr/>
        </p:nvPicPr>
        <p:blipFill>
          <a:blip r:embed="rId2" cstate="print"/>
          <a:srcRect l="7143" t="7142" r="40476" b="33252"/>
          <a:stretch>
            <a:fillRect/>
          </a:stretch>
        </p:blipFill>
        <p:spPr>
          <a:xfrm>
            <a:off x="6934200" y="5181599"/>
            <a:ext cx="2209800" cy="1676401"/>
          </a:xfrm>
          <a:prstGeom prst="rect">
            <a:avLst/>
          </a:prstGeom>
        </p:spPr>
      </p:pic>
      <p:pic>
        <p:nvPicPr>
          <p:cNvPr id="5" name="Picture 2" descr="D:\Documents and Settings\Jim_2\Desktop\Pictures for Denver Presentation\DSC04881.JPG"/>
          <p:cNvPicPr>
            <a:picLocks noChangeAspect="1" noChangeArrowheads="1"/>
          </p:cNvPicPr>
          <p:nvPr/>
        </p:nvPicPr>
        <p:blipFill>
          <a:blip r:embed="rId3" cstate="print"/>
          <a:srcRect l="10526" t="7895" r="18421" b="21988"/>
          <a:stretch>
            <a:fillRect/>
          </a:stretch>
        </p:blipFill>
        <p:spPr bwMode="auto">
          <a:xfrm>
            <a:off x="6934200" y="3803984"/>
            <a:ext cx="2209800" cy="1453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381000" y="1828800"/>
          <a:ext cx="8463064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Repair-Scars and Suture Complexity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Repair-Scars and Suture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relationship between repair scars and suture complexity</a:t>
            </a:r>
          </a:p>
          <a:p>
            <a:r>
              <a:rPr lang="en-US" dirty="0" smtClean="0"/>
              <a:t>Complex sutures do not seem to serve an </a:t>
            </a:r>
            <a:r>
              <a:rPr lang="en-US" dirty="0" err="1" smtClean="0"/>
              <a:t>antipredatory</a:t>
            </a:r>
            <a:r>
              <a:rPr lang="en-US" dirty="0" smtClean="0"/>
              <a:t> function</a:t>
            </a:r>
            <a:endParaRPr lang="en-US" dirty="0"/>
          </a:p>
        </p:txBody>
      </p:sp>
      <p:pic>
        <p:nvPicPr>
          <p:cNvPr id="4" name="Picture 3" descr="DSC0488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86200"/>
            <a:ext cx="3990975" cy="2660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477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AMNH 27425</a:t>
            </a:r>
            <a:endParaRPr lang="en-US" sz="1100" dirty="0"/>
          </a:p>
        </p:txBody>
      </p:sp>
      <p:pic>
        <p:nvPicPr>
          <p:cNvPr id="6" name="Picture 5" descr="DSC0484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3873500"/>
            <a:ext cx="3962400" cy="264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644399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AMNH 27462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identifiable relationship between ornamentation and repair scar occurrence does exist.</a:t>
            </a:r>
          </a:p>
          <a:p>
            <a:r>
              <a:rPr lang="en-US" dirty="0" smtClean="0"/>
              <a:t>Less ornamented shells were found to exhibit more repair scarring.</a:t>
            </a:r>
          </a:p>
          <a:p>
            <a:r>
              <a:rPr lang="en-US" dirty="0" smtClean="0"/>
              <a:t>No relationship was found between suture complexity and repair scar occurrence.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Escalation</a:t>
            </a:r>
          </a:p>
          <a:p>
            <a:pPr lvl="1"/>
            <a:r>
              <a:rPr lang="en-US" dirty="0" smtClean="0"/>
              <a:t>MMR and </a:t>
            </a:r>
            <a:r>
              <a:rPr lang="en-US" dirty="0" err="1" smtClean="0"/>
              <a:t>Ammonoids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Repair Scars</a:t>
            </a:r>
          </a:p>
          <a:p>
            <a:r>
              <a:rPr lang="en-US" dirty="0" smtClean="0"/>
              <a:t>Materials and Methods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pic>
        <p:nvPicPr>
          <p:cNvPr id="9" name="Picture 8" descr="D:\Documents and Settings\Jim_2\Desktop\New York plus\DSC04063.JPG"/>
          <p:cNvPicPr/>
          <p:nvPr/>
        </p:nvPicPr>
        <p:blipFill>
          <a:blip r:embed="rId2" cstate="print"/>
          <a:srcRect l="20833" t="9375" r="22917"/>
          <a:stretch>
            <a:fillRect/>
          </a:stretch>
        </p:blipFill>
        <p:spPr bwMode="auto">
          <a:xfrm>
            <a:off x="5943600" y="1600200"/>
            <a:ext cx="2819400" cy="3028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3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895600"/>
          </a:xfrm>
        </p:spPr>
        <p:txBody>
          <a:bodyPr/>
          <a:lstStyle/>
          <a:p>
            <a:pPr lvl="0"/>
            <a:r>
              <a:rPr lang="en-US" dirty="0" smtClean="0"/>
              <a:t>Shells with higher frequencies of small </a:t>
            </a:r>
            <a:r>
              <a:rPr lang="en-US" dirty="0" err="1" smtClean="0"/>
              <a:t>apertural</a:t>
            </a:r>
            <a:r>
              <a:rPr lang="en-US" dirty="0" smtClean="0"/>
              <a:t> scars, which may represent feeding injuries, will also exhibit more robust ribbing.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7" name="Picture 6" descr="D:\Documents and Settings\Jim_2\Desktop\New York plus\DSC03570.JPG"/>
          <p:cNvPicPr/>
          <p:nvPr/>
        </p:nvPicPr>
        <p:blipFill>
          <a:blip r:embed="rId2" cstate="print"/>
          <a:srcRect t="3520" r="20235"/>
          <a:stretch>
            <a:fillRect/>
          </a:stretch>
        </p:blipFill>
        <p:spPr bwMode="auto">
          <a:xfrm>
            <a:off x="152400" y="4495800"/>
            <a:ext cx="2590800" cy="208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Documents and Settings\Jim_2\Desktop\New York plus\DSC03573.JPG"/>
          <p:cNvPicPr/>
          <p:nvPr/>
        </p:nvPicPr>
        <p:blipFill>
          <a:blip r:embed="rId3" cstate="print"/>
          <a:srcRect t="6712" r="14980"/>
          <a:stretch>
            <a:fillRect/>
          </a:stretch>
        </p:blipFill>
        <p:spPr bwMode="auto">
          <a:xfrm>
            <a:off x="3048000" y="4495800"/>
            <a:ext cx="2895600" cy="211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:\Documents and Settings\Jim_2\Desktop\New York plus\DSC03579.JPG"/>
          <p:cNvPicPr/>
          <p:nvPr/>
        </p:nvPicPr>
        <p:blipFill>
          <a:blip r:embed="rId4" cstate="print"/>
          <a:srcRect l="15726" t="7076" r="26090" b="26876"/>
          <a:stretch>
            <a:fillRect/>
          </a:stretch>
        </p:blipFill>
        <p:spPr bwMode="auto">
          <a:xfrm>
            <a:off x="6172200" y="44958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We thank </a:t>
            </a:r>
            <a:r>
              <a:rPr lang="en-US" dirty="0" err="1" smtClean="0"/>
              <a:t>Bushra</a:t>
            </a:r>
            <a:r>
              <a:rPr lang="en-US" dirty="0" smtClean="0"/>
              <a:t> </a:t>
            </a:r>
            <a:r>
              <a:rPr lang="en-US" dirty="0" err="1" smtClean="0"/>
              <a:t>Hussaini</a:t>
            </a:r>
            <a:r>
              <a:rPr lang="en-US" dirty="0" smtClean="0"/>
              <a:t> and Neil </a:t>
            </a:r>
            <a:r>
              <a:rPr lang="en-US" dirty="0" err="1" smtClean="0"/>
              <a:t>Landman</a:t>
            </a:r>
            <a:r>
              <a:rPr lang="en-US" dirty="0" smtClean="0"/>
              <a:t> for their assistance with the AMNH fossil collections, and the American Museum of Natural History for making their cephalopod fossil collections available.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 descr="http://cephalopoda.net/images/Placenticer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91050"/>
            <a:ext cx="24384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ephalopoda.net/images/Placenticera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91050"/>
            <a:ext cx="24384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6642556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Cephalopoda.net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Escalation</a:t>
            </a:r>
          </a:p>
          <a:p>
            <a:pPr lvl="1"/>
            <a:r>
              <a:rPr lang="en-US" dirty="0" smtClean="0"/>
              <a:t>Natural selection driven by interactions between individual organisms and their enemies</a:t>
            </a:r>
          </a:p>
          <a:p>
            <a:pPr lvl="1"/>
            <a:r>
              <a:rPr lang="en-US" dirty="0" smtClean="0"/>
              <a:t>Thought to be the primary driver of the MMR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191000"/>
            <a:ext cx="277259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43200" y="63246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http://kaijucombat.com/community/index.php?threads/kaiju-sponsor-bogma-the-giant-snail.1379/page-8</a:t>
            </a:r>
            <a:endParaRPr lang="en-US" sz="800" dirty="0"/>
          </a:p>
        </p:txBody>
      </p:sp>
      <p:pic>
        <p:nvPicPr>
          <p:cNvPr id="9" name="Picture 8" descr="ammonite52x44x15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215333"/>
            <a:ext cx="2510028" cy="21092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624840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mysticmerchant.com</a:t>
            </a:r>
            <a:endParaRPr lang="en-US" sz="1100" dirty="0"/>
          </a:p>
        </p:txBody>
      </p:sp>
      <p:pic>
        <p:nvPicPr>
          <p:cNvPr id="12" name="Picture 11" descr="triple-spiked-ammoni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191000"/>
            <a:ext cx="32004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67400" y="632460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dalerogerammonite.com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Escalation, the MMR, and Ammonoids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 in shell ornament over Mesozoic</a:t>
            </a:r>
          </a:p>
          <a:p>
            <a:pPr lvl="1"/>
            <a:r>
              <a:rPr lang="en-US" dirty="0" smtClean="0"/>
              <a:t>Possibly a result of increased predation </a:t>
            </a:r>
          </a:p>
          <a:p>
            <a:r>
              <a:rPr lang="en-US" dirty="0" smtClean="0"/>
              <a:t>Suture complexity </a:t>
            </a:r>
          </a:p>
          <a:p>
            <a:pPr lvl="1"/>
            <a:r>
              <a:rPr lang="en-US" dirty="0" smtClean="0"/>
              <a:t>May also be related to predation</a:t>
            </a:r>
          </a:p>
          <a:p>
            <a:r>
              <a:rPr lang="en-US" dirty="0" smtClean="0"/>
              <a:t>Little data exist to directly relate increase in ornament or suture complexity to predation frequency</a:t>
            </a:r>
          </a:p>
          <a:p>
            <a:r>
              <a:rPr lang="en-US" dirty="0" smtClean="0"/>
              <a:t>Successful predation destroys shell</a:t>
            </a:r>
          </a:p>
        </p:txBody>
      </p:sp>
      <p:pic>
        <p:nvPicPr>
          <p:cNvPr id="2050" name="Picture 2" descr="http://paleo.cortland.edu/tutorial/Ceph%26Gast/Ceph%26Gast%20Images/flutedsu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4149"/>
            <a:ext cx="1768212" cy="11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2388" y="3670756"/>
            <a:ext cx="1768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Paleo.cortland.edu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 Scars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Fractures that have apparently healed</a:t>
            </a:r>
          </a:p>
          <a:p>
            <a:r>
              <a:rPr lang="en-US" dirty="0" smtClean="0"/>
              <a:t>May represent sublethal predation attempts</a:t>
            </a:r>
          </a:p>
          <a:p>
            <a:r>
              <a:rPr lang="en-US" dirty="0" smtClean="0"/>
              <a:t>Potential proxy for predation frequency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l="32051" t="30000" r="31731" b="9231"/>
          <a:stretch>
            <a:fillRect/>
          </a:stretch>
        </p:blipFill>
        <p:spPr bwMode="auto">
          <a:xfrm>
            <a:off x="228600" y="3810000"/>
            <a:ext cx="2514600" cy="263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64008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Bond and Saunders 1989</a:t>
            </a:r>
            <a:endParaRPr lang="en-US" sz="1100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 l="33333" t="23077" r="30128" b="21538"/>
          <a:stretch>
            <a:fillRect/>
          </a:stretch>
        </p:blipFill>
        <p:spPr bwMode="auto">
          <a:xfrm>
            <a:off x="3048000" y="3810000"/>
            <a:ext cx="2743200" cy="259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71800" y="636779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Landman</a:t>
            </a:r>
            <a:r>
              <a:rPr lang="en-US" sz="1100" dirty="0" smtClean="0"/>
              <a:t> and </a:t>
            </a:r>
            <a:r>
              <a:rPr lang="en-US" sz="1100" dirty="0" err="1" smtClean="0"/>
              <a:t>Waage</a:t>
            </a:r>
            <a:r>
              <a:rPr lang="en-US" sz="1100" dirty="0" smtClean="0"/>
              <a:t> 1986</a:t>
            </a:r>
            <a:endParaRPr lang="en-US" sz="1100" dirty="0"/>
          </a:p>
        </p:txBody>
      </p:sp>
      <p:pic>
        <p:nvPicPr>
          <p:cNvPr id="9" name="Picture 8"/>
          <p:cNvPicPr/>
          <p:nvPr/>
        </p:nvPicPr>
        <p:blipFill>
          <a:blip r:embed="rId4" cstate="print"/>
          <a:srcRect l="35577" t="25897" r="18590" b="10256"/>
          <a:stretch>
            <a:fillRect/>
          </a:stretch>
        </p:blipFill>
        <p:spPr bwMode="auto">
          <a:xfrm>
            <a:off x="6019800" y="3810000"/>
            <a:ext cx="2987100" cy="26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943600" y="640080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Landman</a:t>
            </a:r>
            <a:r>
              <a:rPr lang="en-US" sz="1100" dirty="0" smtClean="0"/>
              <a:t> and </a:t>
            </a:r>
            <a:r>
              <a:rPr lang="en-US" sz="1100" dirty="0" err="1" smtClean="0"/>
              <a:t>Waage</a:t>
            </a:r>
            <a:r>
              <a:rPr lang="en-US" sz="1100" dirty="0" smtClean="0"/>
              <a:t> 1986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There is a demonstrable relationship between shell ornament and repair scar frequency.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More highly ornamented shells have more repair scars because of increased survivability of predation attempts.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Taxa with more complex sutures have more repair scars because of increased survivability of predation attempts.</a:t>
            </a:r>
          </a:p>
        </p:txBody>
      </p:sp>
      <p:pic>
        <p:nvPicPr>
          <p:cNvPr id="3074" name="Picture 2" descr="http://www.humboldt.edu/natmus/Case_indexes/Case_jpgs/WhatAmmon.web/6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752600" cy="14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6200" y="13847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www.humboldt.edu</a:t>
            </a:r>
            <a:endParaRPr lang="en-US" sz="800" dirty="0"/>
          </a:p>
        </p:txBody>
      </p:sp>
      <p:pic>
        <p:nvPicPr>
          <p:cNvPr id="3076" name="Picture 4" descr="http://www.humboldt.edu/natmus/Case_indexes/Case_jpgs/WhatAmmon.web/61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4284"/>
            <a:ext cx="1600200" cy="14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7600" y="1371600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www.humboldt.edu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0" y="893295"/>
            <a:ext cx="2207288" cy="402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Mesozoic </a:t>
            </a:r>
            <a:r>
              <a:rPr lang="en-US" dirty="0" err="1" smtClean="0"/>
              <a:t>ammonoid</a:t>
            </a:r>
            <a:r>
              <a:rPr lang="en-US" dirty="0" smtClean="0"/>
              <a:t> collections from American Museum of Natural History</a:t>
            </a:r>
          </a:p>
          <a:p>
            <a:pPr lvl="1"/>
            <a:r>
              <a:rPr lang="en-US" dirty="0" smtClean="0"/>
              <a:t>341 complete or near-complete shells</a:t>
            </a:r>
          </a:p>
          <a:p>
            <a:pPr lvl="1"/>
            <a:r>
              <a:rPr lang="en-US" dirty="0" smtClean="0"/>
              <a:t>Varying ages throughout Jurassic and Cretaceous</a:t>
            </a:r>
          </a:p>
          <a:p>
            <a:pPr lvl="1"/>
            <a:r>
              <a:rPr lang="en-US" dirty="0" smtClean="0"/>
              <a:t>Varying ornament and suture complexity</a:t>
            </a:r>
          </a:p>
          <a:p>
            <a:r>
              <a:rPr lang="en-US" dirty="0" smtClean="0"/>
              <a:t>Repair scar frequency</a:t>
            </a:r>
          </a:p>
          <a:p>
            <a:pPr lvl="1"/>
            <a:r>
              <a:rPr lang="en-US" dirty="0" smtClean="0"/>
              <a:t>Measured as the proportion of sample exhibiting repair scars </a:t>
            </a:r>
          </a:p>
          <a:p>
            <a:pPr lvl="1"/>
            <a:r>
              <a:rPr lang="en-US" dirty="0" smtClean="0"/>
              <a:t>Evaluate repair scars according to type</a:t>
            </a:r>
          </a:p>
          <a:p>
            <a:endParaRPr lang="en-US" dirty="0"/>
          </a:p>
        </p:txBody>
      </p:sp>
      <p:pic>
        <p:nvPicPr>
          <p:cNvPr id="1026" name="Picture 2" descr="American Museum of Natural Histor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93295"/>
            <a:ext cx="2203939" cy="4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Specimen Collections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3515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Scaphites</a:t>
            </a:r>
            <a:r>
              <a:rPr lang="en-US" sz="1400" dirty="0" smtClean="0"/>
              <a:t> (n </a:t>
            </a:r>
            <a:r>
              <a:rPr lang="en-US" sz="1400" dirty="0" smtClean="0">
                <a:latin typeface="Arial"/>
                <a:cs typeface="Arial"/>
              </a:rPr>
              <a:t>=</a:t>
            </a:r>
            <a:r>
              <a:rPr lang="en-US" sz="1400" dirty="0" smtClean="0"/>
              <a:t> 314), Cretaceous </a:t>
            </a:r>
            <a:r>
              <a:rPr lang="en-US" sz="1400" i="1" dirty="0" smtClean="0"/>
              <a:t>– </a:t>
            </a:r>
            <a:r>
              <a:rPr lang="en-US" sz="1400" dirty="0" smtClean="0"/>
              <a:t>AMNH 74327</a:t>
            </a:r>
            <a:endParaRPr lang="en-US" sz="1400" dirty="0"/>
          </a:p>
        </p:txBody>
      </p:sp>
      <p:pic>
        <p:nvPicPr>
          <p:cNvPr id="9" name="Picture 8" descr="DSC04826.JPG"/>
          <p:cNvPicPr>
            <a:picLocks noChangeAspect="1"/>
          </p:cNvPicPr>
          <p:nvPr/>
        </p:nvPicPr>
        <p:blipFill>
          <a:blip r:embed="rId2" cstate="print"/>
          <a:srcRect t="3333" r="31111" b="20000"/>
          <a:stretch>
            <a:fillRect/>
          </a:stretch>
        </p:blipFill>
        <p:spPr>
          <a:xfrm>
            <a:off x="4800600" y="1828800"/>
            <a:ext cx="2362200" cy="1752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953000" y="3352800"/>
            <a:ext cx="3810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6800" y="3335179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 cm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3581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Perisphinctes</a:t>
            </a:r>
            <a:r>
              <a:rPr lang="en-US" sz="1400" i="1" dirty="0" smtClean="0"/>
              <a:t> </a:t>
            </a:r>
            <a:r>
              <a:rPr lang="en-US" sz="1400" dirty="0" smtClean="0"/>
              <a:t>(n </a:t>
            </a:r>
            <a:r>
              <a:rPr lang="en-US" sz="1400" dirty="0" smtClean="0">
                <a:latin typeface="Arial"/>
                <a:cs typeface="Arial"/>
              </a:rPr>
              <a:t>= 57), Jurassic </a:t>
            </a:r>
            <a:r>
              <a:rPr lang="en-US" sz="1400" i="1" dirty="0" smtClean="0"/>
              <a:t>– </a:t>
            </a:r>
            <a:r>
              <a:rPr lang="en-US" sz="1400" dirty="0" smtClean="0"/>
              <a:t>AMNH 27477</a:t>
            </a:r>
            <a:endParaRPr lang="en-US" sz="1400" dirty="0"/>
          </a:p>
        </p:txBody>
      </p:sp>
      <p:pic>
        <p:nvPicPr>
          <p:cNvPr id="14" name="Picture 13" descr="DSC04834.JPG"/>
          <p:cNvPicPr>
            <a:picLocks noChangeAspect="1"/>
          </p:cNvPicPr>
          <p:nvPr/>
        </p:nvPicPr>
        <p:blipFill>
          <a:blip r:embed="rId3" cstate="print"/>
          <a:srcRect l="7143" t="7142" r="40476" b="33252"/>
          <a:stretch>
            <a:fillRect/>
          </a:stretch>
        </p:blipFill>
        <p:spPr>
          <a:xfrm>
            <a:off x="1981200" y="4114799"/>
            <a:ext cx="2209800" cy="16764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209800" y="4495799"/>
            <a:ext cx="457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09800" y="4267199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 cm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5791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Amaltheus</a:t>
            </a:r>
            <a:r>
              <a:rPr lang="en-US" sz="1400" i="1" dirty="0" smtClean="0"/>
              <a:t> </a:t>
            </a:r>
            <a:r>
              <a:rPr lang="en-US" sz="1400" dirty="0" smtClean="0"/>
              <a:t>(n </a:t>
            </a:r>
            <a:r>
              <a:rPr lang="en-US" sz="1400" dirty="0" smtClean="0">
                <a:latin typeface="Arial"/>
                <a:cs typeface="Arial"/>
              </a:rPr>
              <a:t>= 32), </a:t>
            </a:r>
            <a:r>
              <a:rPr lang="en-US" sz="1400" dirty="0" err="1" smtClean="0">
                <a:latin typeface="Arial"/>
                <a:cs typeface="Arial"/>
              </a:rPr>
              <a:t>Jurassc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i="1" dirty="0" smtClean="0"/>
              <a:t>– </a:t>
            </a:r>
            <a:r>
              <a:rPr lang="en-US" sz="1400" dirty="0" smtClean="0"/>
              <a:t>AMNH 14700/1</a:t>
            </a:r>
            <a:endParaRPr lang="en-US" sz="1400" dirty="0"/>
          </a:p>
        </p:txBody>
      </p:sp>
      <p:pic>
        <p:nvPicPr>
          <p:cNvPr id="20" name="Picture 19" descr="DSC04844.JPG"/>
          <p:cNvPicPr>
            <a:picLocks noChangeAspect="1"/>
          </p:cNvPicPr>
          <p:nvPr/>
        </p:nvPicPr>
        <p:blipFill>
          <a:blip r:embed="rId4" cstate="print"/>
          <a:srcRect l="8000" t="12000" r="28000" b="16000"/>
          <a:stretch>
            <a:fillRect/>
          </a:stretch>
        </p:blipFill>
        <p:spPr>
          <a:xfrm>
            <a:off x="4800600" y="4114800"/>
            <a:ext cx="2438400" cy="18288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5105400" y="4416623"/>
            <a:ext cx="2286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29200" y="4173379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 cm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8200" y="594062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Lytoceras</a:t>
            </a:r>
            <a:r>
              <a:rPr lang="en-US" sz="1400" dirty="0" smtClean="0"/>
              <a:t> (n </a:t>
            </a:r>
            <a:r>
              <a:rPr lang="en-US" sz="1400" dirty="0" smtClean="0">
                <a:latin typeface="Arial"/>
                <a:cs typeface="Arial"/>
              </a:rPr>
              <a:t>= 11), Jurassic</a:t>
            </a:r>
            <a:r>
              <a:rPr lang="en-US" sz="1400" i="1" dirty="0" smtClean="0"/>
              <a:t> – </a:t>
            </a:r>
            <a:r>
              <a:rPr lang="en-US" sz="1400" dirty="0" smtClean="0"/>
              <a:t>AMNH 27462</a:t>
            </a:r>
            <a:endParaRPr lang="en-US" sz="1400" dirty="0"/>
          </a:p>
        </p:txBody>
      </p:sp>
      <p:pic>
        <p:nvPicPr>
          <p:cNvPr id="4" name="Picture 3" descr="DSC04862.JPG"/>
          <p:cNvPicPr>
            <a:picLocks noChangeAspect="1"/>
          </p:cNvPicPr>
          <p:nvPr/>
        </p:nvPicPr>
        <p:blipFill>
          <a:blip r:embed="rId5" cstate="print"/>
          <a:srcRect l="5405" r="18919" b="9973"/>
          <a:stretch>
            <a:fillRect/>
          </a:stretch>
        </p:blipFill>
        <p:spPr>
          <a:xfrm>
            <a:off x="1981200" y="1828800"/>
            <a:ext cx="2209800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32004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 cm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33600" y="3429000"/>
            <a:ext cx="2286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Specimen Collections</a:t>
            </a:r>
            <a:endParaRPr lang="en-US" dirty="0"/>
          </a:p>
        </p:txBody>
      </p:sp>
      <p:pic>
        <p:nvPicPr>
          <p:cNvPr id="3074" name="Picture 2" descr="D:\Documents and Settings\Jim_2\Desktop\Pictures for Denver Presentation\DSC04881.JPG"/>
          <p:cNvPicPr>
            <a:picLocks noChangeAspect="1" noChangeArrowheads="1"/>
          </p:cNvPicPr>
          <p:nvPr/>
        </p:nvPicPr>
        <p:blipFill>
          <a:blip r:embed="rId2" cstate="print"/>
          <a:srcRect l="10526" t="7895" r="18421" b="21988"/>
          <a:stretch>
            <a:fillRect/>
          </a:stretch>
        </p:blipFill>
        <p:spPr bwMode="auto">
          <a:xfrm>
            <a:off x="1295400" y="1524000"/>
            <a:ext cx="2895600" cy="1905001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1447800" y="3197423"/>
            <a:ext cx="3048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1600" y="2892623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 cm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426023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Grammoceras</a:t>
            </a:r>
            <a:r>
              <a:rPr lang="en-US" sz="1400" dirty="0" smtClean="0"/>
              <a:t> (n </a:t>
            </a:r>
            <a:r>
              <a:rPr lang="en-US" sz="1400" dirty="0" smtClean="0">
                <a:latin typeface="Arial"/>
                <a:cs typeface="Arial"/>
              </a:rPr>
              <a:t>= 8), Jurassic</a:t>
            </a:r>
            <a:r>
              <a:rPr lang="en-US" sz="1400" i="1" dirty="0" smtClean="0"/>
              <a:t> – </a:t>
            </a:r>
            <a:r>
              <a:rPr lang="en-US" sz="1400" dirty="0" smtClean="0"/>
              <a:t>AMNH 27425 </a:t>
            </a:r>
            <a:endParaRPr lang="en-US" sz="1400" dirty="0"/>
          </a:p>
        </p:txBody>
      </p:sp>
      <p:pic>
        <p:nvPicPr>
          <p:cNvPr id="3075" name="Picture 3" descr="D:\Documents and Settings\Jim_2\Desktop\Pictures for Denver Presentation\DSC04855.JPG"/>
          <p:cNvPicPr>
            <a:picLocks noChangeAspect="1" noChangeArrowheads="1"/>
          </p:cNvPicPr>
          <p:nvPr/>
        </p:nvPicPr>
        <p:blipFill>
          <a:blip r:embed="rId3" cstate="print"/>
          <a:srcRect l="10569" t="17073" r="27642" b="24999"/>
          <a:stretch>
            <a:fillRect/>
          </a:stretch>
        </p:blipFill>
        <p:spPr bwMode="auto">
          <a:xfrm>
            <a:off x="4419600" y="1524000"/>
            <a:ext cx="3048000" cy="1905001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953000" y="3197423"/>
            <a:ext cx="3810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6800" y="2968823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 cm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3429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Leioceras</a:t>
            </a:r>
            <a:r>
              <a:rPr lang="en-US" sz="1400" i="1" dirty="0" smtClean="0"/>
              <a:t> </a:t>
            </a:r>
            <a:r>
              <a:rPr lang="en-US" sz="1400" dirty="0" smtClean="0"/>
              <a:t>(n </a:t>
            </a:r>
            <a:r>
              <a:rPr lang="en-US" sz="1400" dirty="0" smtClean="0">
                <a:latin typeface="Arial"/>
                <a:cs typeface="Arial"/>
              </a:rPr>
              <a:t>= 36), Jurassic </a:t>
            </a:r>
            <a:r>
              <a:rPr lang="en-US" sz="1400" i="1" dirty="0" smtClean="0"/>
              <a:t>– </a:t>
            </a:r>
            <a:r>
              <a:rPr lang="en-US" sz="1400" dirty="0" smtClean="0"/>
              <a:t>AMNH 8374 </a:t>
            </a:r>
            <a:endParaRPr lang="en-US" sz="1400" dirty="0"/>
          </a:p>
        </p:txBody>
      </p:sp>
      <p:pic>
        <p:nvPicPr>
          <p:cNvPr id="13" name="Picture 2" descr="D:\Documents and Settings\Jim_2\Desktop\Pictures for Denver Presentation\DSC04847.JPG"/>
          <p:cNvPicPr>
            <a:picLocks noChangeAspect="1" noChangeArrowheads="1"/>
          </p:cNvPicPr>
          <p:nvPr/>
        </p:nvPicPr>
        <p:blipFill>
          <a:blip r:embed="rId4" cstate="print"/>
          <a:srcRect t="11111" r="42593" b="27704"/>
          <a:stretch>
            <a:fillRect/>
          </a:stretch>
        </p:blipFill>
        <p:spPr bwMode="auto">
          <a:xfrm>
            <a:off x="1295400" y="3962400"/>
            <a:ext cx="2895600" cy="20574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1524000" y="5713412"/>
            <a:ext cx="2286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47800" y="54864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 cm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6019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000000"/>
                </a:solidFill>
              </a:rPr>
              <a:t>Phylloceratina</a:t>
            </a:r>
            <a:r>
              <a:rPr lang="en-US" sz="1400" dirty="0" smtClean="0">
                <a:solidFill>
                  <a:srgbClr val="000000"/>
                </a:solidFill>
              </a:rPr>
              <a:t> (n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17), Jurassic</a:t>
            </a:r>
            <a:r>
              <a:rPr lang="en-US" sz="1400" i="1" dirty="0" smtClean="0"/>
              <a:t>  – </a:t>
            </a:r>
            <a:r>
              <a:rPr lang="en-US" sz="1400" dirty="0" smtClean="0"/>
              <a:t>AMNH 27477</a:t>
            </a:r>
            <a:endParaRPr lang="en-US" sz="1400" dirty="0"/>
          </a:p>
        </p:txBody>
      </p:sp>
      <p:pic>
        <p:nvPicPr>
          <p:cNvPr id="18" name="Picture 3" descr="D:\Documents and Settings\Jim_2\Desktop\Pictures for Denver Presentation\DSC04894.JPG"/>
          <p:cNvPicPr>
            <a:picLocks noChangeAspect="1" noChangeArrowheads="1"/>
          </p:cNvPicPr>
          <p:nvPr/>
        </p:nvPicPr>
        <p:blipFill>
          <a:blip r:embed="rId5" cstate="print"/>
          <a:srcRect l="23679" t="15222" r="23890" b="29726"/>
          <a:stretch>
            <a:fillRect/>
          </a:stretch>
        </p:blipFill>
        <p:spPr bwMode="auto">
          <a:xfrm>
            <a:off x="4419600" y="3962400"/>
            <a:ext cx="3048000" cy="2133600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>
            <a:off x="4495800" y="5943600"/>
            <a:ext cx="1676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8200" y="56388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 cm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43400" y="6019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Rhaeboceras</a:t>
            </a:r>
            <a:r>
              <a:rPr lang="en-US" sz="1400" i="1" dirty="0" smtClean="0"/>
              <a:t> </a:t>
            </a:r>
            <a:r>
              <a:rPr lang="en-US" sz="1400" dirty="0" smtClean="0"/>
              <a:t>(n </a:t>
            </a:r>
            <a:r>
              <a:rPr lang="en-US" sz="1400" dirty="0" smtClean="0">
                <a:latin typeface="Arial"/>
                <a:cs typeface="Arial"/>
              </a:rPr>
              <a:t>=16), Cretaceous </a:t>
            </a:r>
            <a:r>
              <a:rPr lang="en-US" sz="1400" i="1" dirty="0" smtClean="0"/>
              <a:t>– </a:t>
            </a:r>
            <a:r>
              <a:rPr lang="en-US" sz="1400" dirty="0" smtClean="0"/>
              <a:t>AMNH 72527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15624</TotalTime>
  <Words>668</Words>
  <Application>Microsoft Office PowerPoint</Application>
  <PresentationFormat>On-screen Show (4:3)</PresentationFormat>
  <Paragraphs>121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ANTIPREDATORY MORPHOLOGY AND INTENSITY OF SUBLETHAL PREDATION IN MESOZOIC AMMONOIDS</vt:lpstr>
      <vt:lpstr>Contents</vt:lpstr>
      <vt:lpstr>Introduction</vt:lpstr>
      <vt:lpstr>Escalation, the MMR, and Ammonoids</vt:lpstr>
      <vt:lpstr>Repair Scars</vt:lpstr>
      <vt:lpstr>Hypotheses</vt:lpstr>
      <vt:lpstr>Materials and Methods</vt:lpstr>
      <vt:lpstr>Specimen Collections</vt:lpstr>
      <vt:lpstr>Specimen Collections</vt:lpstr>
      <vt:lpstr>Quantify the Degree of Ornamentation</vt:lpstr>
      <vt:lpstr>Quantify Suture Complexity</vt:lpstr>
      <vt:lpstr>Slide 12</vt:lpstr>
      <vt:lpstr>Results: Repair Scars</vt:lpstr>
      <vt:lpstr>Size Standardization</vt:lpstr>
      <vt:lpstr>Repair-Scars and Exterior Ornament</vt:lpstr>
      <vt:lpstr>Repair-Scars and Exterior Ornament</vt:lpstr>
      <vt:lpstr>Repair-Scars and Suture Complexity</vt:lpstr>
      <vt:lpstr>Repair-Scars and Suture Complexity</vt:lpstr>
      <vt:lpstr>Conclusions</vt:lpstr>
      <vt:lpstr>Future Work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Prospectus Introduction and Methods</dc:title>
  <dc:creator>Jim_2</dc:creator>
  <cp:lastModifiedBy>Jim_2</cp:lastModifiedBy>
  <cp:revision>1442</cp:revision>
  <dcterms:created xsi:type="dcterms:W3CDTF">2013-02-25T17:16:15Z</dcterms:created>
  <dcterms:modified xsi:type="dcterms:W3CDTF">2013-11-01T12:04:01Z</dcterms:modified>
</cp:coreProperties>
</file>