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8"/>
  </p:notesMasterIdLst>
  <p:sldIdLst>
    <p:sldId id="256" r:id="rId2"/>
    <p:sldId id="272" r:id="rId3"/>
    <p:sldId id="283" r:id="rId4"/>
    <p:sldId id="284" r:id="rId5"/>
    <p:sldId id="273" r:id="rId6"/>
    <p:sldId id="258" r:id="rId7"/>
    <p:sldId id="270" r:id="rId8"/>
    <p:sldId id="275" r:id="rId9"/>
    <p:sldId id="285" r:id="rId10"/>
    <p:sldId id="265" r:id="rId11"/>
    <p:sldId id="280" r:id="rId12"/>
    <p:sldId id="287" r:id="rId13"/>
    <p:sldId id="288" r:id="rId14"/>
    <p:sldId id="289" r:id="rId15"/>
    <p:sldId id="29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queline Leonard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F8A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0" autoAdjust="0"/>
    <p:restoredTop sz="94660"/>
  </p:normalViewPr>
  <p:slideViewPr>
    <p:cSldViewPr>
      <p:cViewPr>
        <p:scale>
          <a:sx n="82" d="100"/>
          <a:sy n="82" d="100"/>
        </p:scale>
        <p:origin x="-1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22T11:44:50.436" idx="3">
    <p:pos x="3981" y="293"/>
    <p:text>fixed font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0423-69F2-2F49-A9C8-039E8DD0BDDA}" type="datetimeFigureOut">
              <a:rPr lang="en-US" smtClean="0"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9CA2-838E-F949-AF35-4B0BA6A0C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Eight NPM worked at the community based sites in fall 2012 for a total of 16 mentors (7 African American, 7 Latina/o, 1 White, and 1 Two or more races). Seven were male and nine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female. These NPMs attended a training session led by the geologist to learn about their role and responsibilities to assist with the project. Four NPMs from three different areas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city were hired in summer 2013 for a total of 12 mentors (8 African American &amp; 4 Latina/o). Nine were male and three were female. Three of these NPMs also participated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fall program. All NPMs went through four hours of training that was led by project staff to review logistics and science concepts that would be taught during the camp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9CA2-838E-F949-AF35-4B0BA6A0C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9CA2-838E-F949-AF35-4B0BA6A0C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File:Allosaurus_BW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28600"/>
            <a:ext cx="8077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Exploring Geoscience Participation Opportunities for Elementary-aged Underrepresented Minority (URM) Students: Lessons Learned from a 2-year project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057400"/>
            <a:ext cx="41910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Geeta </a:t>
            </a:r>
            <a:r>
              <a:rPr lang="en-US" sz="2400" b="1" dirty="0" smtClean="0"/>
              <a:t>Verma, Ph.D.</a:t>
            </a:r>
            <a:endParaRPr lang="en-US" sz="2400" b="1" dirty="0"/>
          </a:p>
          <a:p>
            <a:pPr algn="r"/>
            <a:r>
              <a:rPr lang="en-US" dirty="0" smtClean="0"/>
              <a:t>University </a:t>
            </a:r>
            <a:r>
              <a:rPr lang="en-US" dirty="0"/>
              <a:t>of Colorado </a:t>
            </a:r>
            <a:r>
              <a:rPr lang="en-US" dirty="0" smtClean="0"/>
              <a:t>Denver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sz="2400" b="1" dirty="0" smtClean="0"/>
              <a:t>Jacqueline Leonard, Ph.D.</a:t>
            </a:r>
          </a:p>
          <a:p>
            <a:pPr algn="r"/>
            <a:r>
              <a:rPr lang="en-US" sz="2400" b="1" dirty="0" smtClean="0"/>
              <a:t>Ana </a:t>
            </a:r>
            <a:r>
              <a:rPr lang="en-US" sz="2400" b="1" dirty="0" err="1" smtClean="0"/>
              <a:t>Houseal</a:t>
            </a:r>
            <a:r>
              <a:rPr lang="en-US" sz="2400" b="1" dirty="0" smtClean="0"/>
              <a:t>, Ph.D.</a:t>
            </a:r>
          </a:p>
          <a:p>
            <a:pPr algn="r"/>
            <a:r>
              <a:rPr lang="en-US" sz="2400" b="1" dirty="0" err="1" smtClean="0"/>
              <a:t>Karlise</a:t>
            </a:r>
            <a:r>
              <a:rPr lang="en-US" sz="2400" b="1" dirty="0"/>
              <a:t> </a:t>
            </a:r>
            <a:r>
              <a:rPr lang="en-US" sz="2400" b="1" dirty="0" smtClean="0"/>
              <a:t>Lewis, M.S.</a:t>
            </a:r>
          </a:p>
          <a:p>
            <a:pPr algn="r"/>
            <a:r>
              <a:rPr lang="en-US" dirty="0" smtClean="0"/>
              <a:t>University of Wyoming</a:t>
            </a:r>
          </a:p>
          <a:p>
            <a:endParaRPr lang="en-US" dirty="0"/>
          </a:p>
        </p:txBody>
      </p:sp>
      <p:pic>
        <p:nvPicPr>
          <p:cNvPr id="8" name="Picture 7" descr="nsf_nobkg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9600"/>
            <a:ext cx="2109286" cy="21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5181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work is supported by National Science Foundation grant # GEO- 1260957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735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3593" y="-264393"/>
            <a:ext cx="6281970" cy="86395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295400"/>
            <a:ext cx="3429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0"/>
            <a:ext cx="8385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MAKING AN ENVIRONMENTAL MAP</a:t>
            </a:r>
            <a:endParaRPr lang="en-US" sz="4400" u="sng" dirty="0"/>
          </a:p>
        </p:txBody>
      </p:sp>
      <p:sp>
        <p:nvSpPr>
          <p:cNvPr id="56" name="TextBox 55"/>
          <p:cNvSpPr txBox="1"/>
          <p:nvPr/>
        </p:nvSpPr>
        <p:spPr>
          <a:xfrm>
            <a:off x="1295400" y="6443246"/>
            <a:ext cx="647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 = Land        Brown = Beach or Near Shore      Blue = Deep Water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447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80" y="373800"/>
            <a:ext cx="4175200" cy="313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244623" cy="3183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6"/>
          <a:stretch/>
        </p:blipFill>
        <p:spPr>
          <a:xfrm>
            <a:off x="4790380" y="4167821"/>
            <a:ext cx="4775200" cy="249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8" b="13077"/>
          <a:stretch/>
        </p:blipFill>
        <p:spPr>
          <a:xfrm>
            <a:off x="762000" y="254620"/>
            <a:ext cx="3146000" cy="31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7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59155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epresentative </a:t>
            </a:r>
            <a:r>
              <a:rPr lang="en-US" dirty="0"/>
              <a:t>P</a:t>
            </a:r>
            <a:r>
              <a:rPr lang="en-US" dirty="0" smtClean="0"/>
              <a:t>roject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0" dirty="0" smtClean="0"/>
          </a:p>
          <a:p>
            <a:pPr marL="0" indent="0" algn="ctr">
              <a:buNone/>
            </a:pPr>
            <a:r>
              <a:rPr lang="en-US" sz="2400" b="1" dirty="0" smtClean="0"/>
              <a:t>Year 2</a:t>
            </a:r>
          </a:p>
          <a:p>
            <a:pPr marL="0" indent="0">
              <a:buNone/>
            </a:pPr>
            <a:r>
              <a:rPr lang="en-US" sz="2400" dirty="0" smtClean="0"/>
              <a:t>Students were given 3 content test (emergency preparedness, composting, and soil tests)</a:t>
            </a:r>
          </a:p>
          <a:p>
            <a:pPr lvl="2"/>
            <a:r>
              <a:rPr lang="en-US" sz="2400" dirty="0" smtClean="0"/>
              <a:t>Results of paired t-tests reveal significant improvement on the safety test and composting but not on soil test</a:t>
            </a:r>
          </a:p>
          <a:p>
            <a:pPr lvl="2"/>
            <a:r>
              <a:rPr lang="en-US" sz="2400" dirty="0" smtClean="0"/>
              <a:t>Students did well on test-items that were easily interpreted versus items that used academic language</a:t>
            </a:r>
          </a:p>
          <a:p>
            <a:pPr marL="66294" lvl="1" indent="0">
              <a:buNone/>
            </a:pPr>
            <a:r>
              <a:rPr lang="en-US" sz="2400" dirty="0" smtClean="0"/>
              <a:t>Lesson on geo-detective (the mystery of the valley) based on Climate Change (field trip to Estes Park). Student responses included:</a:t>
            </a:r>
          </a:p>
          <a:p>
            <a:pPr marL="466344" lvl="3" indent="0">
              <a:buNone/>
            </a:pPr>
            <a:r>
              <a:rPr lang="en-US" sz="2400" dirty="0" smtClean="0"/>
              <a:t>I know if you see a V-[shaped] mountain, it is caused by glaciers</a:t>
            </a:r>
          </a:p>
          <a:p>
            <a:pPr marL="466344" lvl="3" indent="0">
              <a:buNone/>
            </a:pPr>
            <a:r>
              <a:rPr lang="en-US" sz="2400" dirty="0" smtClean="0"/>
              <a:t>The valley was formed by a glacier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1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82296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icture from the composting activity</a:t>
            </a:r>
            <a:endParaRPr lang="en-US" dirty="0"/>
          </a:p>
        </p:txBody>
      </p:sp>
      <p:pic>
        <p:nvPicPr>
          <p:cNvPr id="4" name="Content Placeholder 3" descr="IMAG222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r="9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2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9155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Lessons learned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Lessons learned related to project effectiveness</a:t>
            </a:r>
          </a:p>
          <a:p>
            <a:r>
              <a:rPr lang="en-US" dirty="0" smtClean="0"/>
              <a:t>Challenges with aligning projects experiences with assessment</a:t>
            </a:r>
          </a:p>
          <a:p>
            <a:r>
              <a:rPr lang="en-US" dirty="0" smtClean="0"/>
              <a:t>Balance between qualitative and quantitative date collection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Lessons learned related to project design</a:t>
            </a:r>
          </a:p>
          <a:p>
            <a:pPr marL="342900" indent="-342900"/>
            <a:r>
              <a:rPr lang="en-US" dirty="0" smtClean="0"/>
              <a:t>Integrating academic language in project activities to align with students’ background and experiences</a:t>
            </a:r>
          </a:p>
          <a:p>
            <a:pPr marL="342900" indent="-342900"/>
            <a:r>
              <a:rPr lang="en-US" dirty="0" smtClean="0"/>
              <a:t>Accommodating students and their families in informal learning projects such as this one (e.g., need to be full day-vs. half day to support working parents)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3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Questions, comments, and queries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Thank you !!</a:t>
            </a:r>
          </a:p>
          <a:p>
            <a:pPr marL="0" indent="0" algn="ctr">
              <a:buNone/>
            </a:pPr>
            <a:r>
              <a:rPr lang="en-US" sz="4800" dirty="0" smtClean="0"/>
              <a:t>For question, please contact</a:t>
            </a:r>
          </a:p>
          <a:p>
            <a:pPr marL="0" indent="0" algn="ctr">
              <a:buNone/>
            </a:pPr>
            <a:r>
              <a:rPr lang="en-US" sz="4800" dirty="0" smtClean="0"/>
              <a:t>Geeta Verma</a:t>
            </a:r>
          </a:p>
          <a:p>
            <a:pPr marL="0" indent="0" algn="ctr">
              <a:buNone/>
            </a:pPr>
            <a:r>
              <a:rPr lang="en-US" sz="4800" dirty="0" err="1"/>
              <a:t>g</a:t>
            </a:r>
            <a:r>
              <a:rPr lang="en-US" sz="4800" dirty="0" err="1" smtClean="0"/>
              <a:t>eeta.verma@ucdenver.edu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23449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783885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“Dinosaurs</a:t>
            </a:r>
            <a:r>
              <a:rPr lang="en-US" sz="2000" b="1" dirty="0"/>
              <a:t>, Denver and Climate Change Intern </a:t>
            </a:r>
            <a:r>
              <a:rPr lang="en-US" sz="2000" b="1" dirty="0" smtClean="0"/>
              <a:t>Manual”  K. Shields, 2012</a:t>
            </a:r>
          </a:p>
          <a:p>
            <a:r>
              <a:rPr lang="en-US" sz="2000" i="1" dirty="0" smtClean="0"/>
              <a:t>request from </a:t>
            </a:r>
            <a:r>
              <a:rPr lang="en-US" sz="2000" i="1" dirty="0" err="1" smtClean="0"/>
              <a:t>kermit_shields@yahoo.com</a:t>
            </a:r>
            <a:endParaRPr lang="en-US" sz="2000" i="1" dirty="0" smtClean="0"/>
          </a:p>
          <a:p>
            <a:endParaRPr lang="en-US" sz="2000" dirty="0"/>
          </a:p>
          <a:p>
            <a:r>
              <a:rPr lang="en-US" sz="2000" b="1" dirty="0"/>
              <a:t>“Investigating Science with Dinosaurs”  Craig </a:t>
            </a:r>
            <a:r>
              <a:rPr lang="en-US" sz="2000" b="1" dirty="0" err="1"/>
              <a:t>Munsort</a:t>
            </a:r>
            <a:r>
              <a:rPr lang="en-US" sz="2000" b="1" dirty="0"/>
              <a:t>, 1993</a:t>
            </a:r>
          </a:p>
          <a:p>
            <a:r>
              <a:rPr lang="en-US" sz="2000" i="1" dirty="0" smtClean="0"/>
              <a:t>Out of print – but available on amazon.com</a:t>
            </a:r>
          </a:p>
          <a:p>
            <a:endParaRPr lang="en-US" sz="2000" dirty="0"/>
          </a:p>
          <a:p>
            <a:r>
              <a:rPr lang="en-US" sz="2000" b="1" dirty="0" smtClean="0"/>
              <a:t>“</a:t>
            </a:r>
            <a:r>
              <a:rPr lang="en-US" sz="2000" b="1" dirty="0"/>
              <a:t>A Field Guide to Dinosaur Ridge”  Martin Lockley,  2001</a:t>
            </a:r>
            <a:r>
              <a:rPr lang="en-US" sz="2000" b="1" dirty="0" smtClean="0"/>
              <a:t>.</a:t>
            </a:r>
          </a:p>
          <a:p>
            <a:r>
              <a:rPr lang="en-US" sz="2000" i="1" dirty="0" smtClean="0"/>
              <a:t>Many additional references available at Dinosaur Ridge gift shop</a:t>
            </a:r>
          </a:p>
          <a:p>
            <a:endParaRPr lang="en-US" sz="2000" dirty="0"/>
          </a:p>
          <a:p>
            <a:r>
              <a:rPr lang="en-US" sz="2000" b="1" dirty="0" smtClean="0"/>
              <a:t>“Dinosaur Odyssey: Fossil Threads in the Web of Life” Scott Sampson, 2009</a:t>
            </a:r>
          </a:p>
          <a:p>
            <a:r>
              <a:rPr lang="en-US" sz="2000" i="1" dirty="0" smtClean="0"/>
              <a:t>Dr. Scott is now at the Denver Museum of Nature and Science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91550" cy="9906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8229600" cy="4800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Background and goals of the Denver, Dinosaur, and Climate Change (D2C2 project) Project and intended audience</a:t>
            </a:r>
          </a:p>
          <a:p>
            <a:pPr marL="457200" indent="-457200">
              <a:buAutoNum type="arabicPeriod" startAt="2"/>
            </a:pPr>
            <a:r>
              <a:rPr lang="en-US" sz="3200" dirty="0" smtClean="0"/>
              <a:t>Project team and activities</a:t>
            </a:r>
          </a:p>
          <a:p>
            <a:pPr marL="457200" indent="-457200">
              <a:buAutoNum type="arabicPeriod" startAt="2"/>
            </a:pPr>
            <a:r>
              <a:rPr lang="en-US" sz="3200" dirty="0" smtClean="0"/>
              <a:t>Brief Description of year 1 and year 2 activities</a:t>
            </a:r>
          </a:p>
          <a:p>
            <a:pPr marL="457200" indent="-457200">
              <a:buAutoNum type="arabicPeriod" startAt="4"/>
            </a:pPr>
            <a:r>
              <a:rPr lang="en-US" sz="3200" dirty="0" smtClean="0"/>
              <a:t>Data/Results</a:t>
            </a:r>
          </a:p>
          <a:p>
            <a:pPr marL="0" indent="0">
              <a:buNone/>
            </a:pPr>
            <a:r>
              <a:rPr lang="en-US" sz="3200" dirty="0" smtClean="0"/>
              <a:t>5.  Lessons Learned</a:t>
            </a:r>
            <a:endParaRPr lang="en-US" sz="3200" dirty="0"/>
          </a:p>
          <a:p>
            <a:pPr marL="457200" indent="-457200">
              <a:buAutoNum type="arabicPeriod" startAt="6"/>
            </a:pPr>
            <a:r>
              <a:rPr lang="en-US" sz="3200" dirty="0" smtClean="0"/>
              <a:t>Questions, comments, and queries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D2C2 background, goals, AND intended audience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8991600" cy="5249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NSF </a:t>
            </a:r>
            <a:r>
              <a:rPr lang="en-US" sz="2400" dirty="0"/>
              <a:t>funded </a:t>
            </a:r>
            <a:r>
              <a:rPr lang="en-US" sz="2400" dirty="0" smtClean="0"/>
              <a:t>grant that focuses on proof of concept idea. Here are the goals of the project: </a:t>
            </a:r>
          </a:p>
          <a:p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a) using dinosaurs </a:t>
            </a:r>
            <a:r>
              <a:rPr lang="en-US" sz="2400" dirty="0"/>
              <a:t>as the hook to learn about geology and climate change; </a:t>
            </a:r>
            <a:r>
              <a:rPr lang="en-US" sz="2400" dirty="0" smtClean="0"/>
              <a:t>and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b) to </a:t>
            </a:r>
            <a:r>
              <a:rPr lang="en-US" sz="2400" dirty="0" smtClean="0"/>
              <a:t>develop “green” focused community</a:t>
            </a:r>
            <a:r>
              <a:rPr lang="en-US" sz="2400" dirty="0"/>
              <a:t>-</a:t>
            </a:r>
            <a:r>
              <a:rPr lang="en-US" sz="2400" dirty="0" smtClean="0"/>
              <a:t>based projects to </a:t>
            </a:r>
            <a:r>
              <a:rPr lang="en-US" sz="2400" dirty="0"/>
              <a:t>improve public awareness of </a:t>
            </a:r>
            <a:r>
              <a:rPr lang="en-US" sz="2400" dirty="0" smtClean="0"/>
              <a:t>geoscience </a:t>
            </a:r>
          </a:p>
          <a:p>
            <a:endParaRPr lang="en-US" sz="2400" dirty="0" smtClean="0"/>
          </a:p>
          <a:p>
            <a:r>
              <a:rPr lang="en-US" sz="2400" b="1" dirty="0" smtClean="0"/>
              <a:t>Intended audience: </a:t>
            </a:r>
            <a:r>
              <a:rPr lang="en-US" sz="2400" b="0" dirty="0" smtClean="0"/>
              <a:t>Elementary aged (8-11 yrs. old) underrepresented minority (URM) students and high school and early college students to serve as near-peer </a:t>
            </a:r>
            <a:r>
              <a:rPr lang="en-US" sz="2400" b="0" dirty="0" smtClean="0"/>
              <a:t>mentors (NPM)</a:t>
            </a:r>
            <a:endParaRPr lang="en-US" sz="2400" b="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7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914400"/>
          </a:xfrm>
        </p:spPr>
        <p:txBody>
          <a:bodyPr/>
          <a:lstStyle/>
          <a:p>
            <a:pPr algn="ctr"/>
            <a:r>
              <a:rPr lang="en-US" b="1" dirty="0" smtClean="0"/>
              <a:t>Project team and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University Professors: </a:t>
            </a:r>
            <a:r>
              <a:rPr lang="en-US" sz="2400" dirty="0" smtClean="0"/>
              <a:t>Science and mathematics Educators, soil scientist, geologist</a:t>
            </a:r>
            <a:endParaRPr lang="en-US" sz="2400" dirty="0"/>
          </a:p>
          <a:p>
            <a:r>
              <a:rPr lang="en-US" sz="2400" b="1" dirty="0" smtClean="0"/>
              <a:t>Church Pastors: </a:t>
            </a:r>
            <a:r>
              <a:rPr lang="en-US" sz="2400" dirty="0"/>
              <a:t>Community based </a:t>
            </a:r>
            <a:r>
              <a:rPr lang="en-US" sz="2400" dirty="0" smtClean="0"/>
              <a:t>recruitment (Latino and African-American Churches) </a:t>
            </a:r>
            <a:r>
              <a:rPr lang="en-US" sz="2400" dirty="0"/>
              <a:t>vs. </a:t>
            </a:r>
            <a:r>
              <a:rPr lang="en-US" sz="2400" dirty="0" smtClean="0"/>
              <a:t>school based recruitment</a:t>
            </a:r>
          </a:p>
          <a:p>
            <a:r>
              <a:rPr lang="en-US" sz="2400" b="1" dirty="0" smtClean="0"/>
              <a:t>Near-Peer mentors (NPM): </a:t>
            </a:r>
            <a:r>
              <a:rPr lang="en-US" sz="2400" dirty="0" smtClean="0"/>
              <a:t>Project participants as well as team members. High school and early college students (ages 16-22) who became part of the project team in implementing the project activities as well as became study participants (approx. 1 NPM for 4 students)</a:t>
            </a:r>
            <a:endParaRPr lang="en-US" sz="2400" dirty="0"/>
          </a:p>
          <a:p>
            <a:r>
              <a:rPr lang="en-US" sz="2400" b="1" dirty="0" smtClean="0"/>
              <a:t>Pedagogical considerations </a:t>
            </a:r>
            <a:r>
              <a:rPr lang="en-US" sz="2400" dirty="0" smtClean="0"/>
              <a:t>(</a:t>
            </a:r>
            <a:r>
              <a:rPr lang="en-US" sz="2400" dirty="0"/>
              <a:t>hands-on </a:t>
            </a:r>
            <a:r>
              <a:rPr lang="en-US" sz="2400" dirty="0" smtClean="0"/>
              <a:t>activities in churches and another site [designed as summer camp] complemented with field trips to Dinosaur Ridge, Rocky Mountain National Park, and other sites)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8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 of Year 1 and Year 2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610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Conceptual Framework: </a:t>
            </a:r>
            <a:r>
              <a:rPr lang="en-US" sz="2200" b="0" dirty="0" smtClean="0"/>
              <a:t>Sociocultural Theory (</a:t>
            </a:r>
            <a:r>
              <a:rPr lang="en-US" sz="2200" b="0" dirty="0" err="1" smtClean="0"/>
              <a:t>Vygotsky</a:t>
            </a:r>
            <a:r>
              <a:rPr lang="en-US" sz="2200" b="0" dirty="0" smtClean="0"/>
              <a:t>, 1986) and guided by ideas such as Place-based education and use of academic language in everyday life</a:t>
            </a:r>
          </a:p>
          <a:p>
            <a:pPr marL="0" indent="0">
              <a:buNone/>
            </a:pPr>
            <a:r>
              <a:rPr lang="en-US" sz="2200" b="1" u="sng" dirty="0" smtClean="0"/>
              <a:t>Project activities were combination of classroom </a:t>
            </a:r>
            <a:r>
              <a:rPr lang="en-US" b="1" u="sng" dirty="0" smtClean="0"/>
              <a:t>&amp; field</a:t>
            </a:r>
            <a:r>
              <a:rPr lang="en-US" sz="2200" b="1" u="sng" dirty="0" smtClean="0"/>
              <a:t> activities </a:t>
            </a:r>
          </a:p>
          <a:p>
            <a:r>
              <a:rPr lang="en-US" sz="2200" b="1" dirty="0" smtClean="0"/>
              <a:t>Year 1: </a:t>
            </a:r>
            <a:r>
              <a:rPr lang="en-US" sz="2200" b="0" dirty="0" smtClean="0"/>
              <a:t>Dinosaur Ridge</a:t>
            </a:r>
            <a:r>
              <a:rPr lang="en-US" sz="2200" b="0" dirty="0"/>
              <a:t> </a:t>
            </a:r>
            <a:r>
              <a:rPr lang="en-US" sz="2200" b="0" dirty="0" smtClean="0"/>
              <a:t>(activities such as what is a dinosaur, making an environmental map, using geological time scale,</a:t>
            </a:r>
            <a:r>
              <a:rPr lang="en-US" sz="2200" b="0" dirty="0"/>
              <a:t> </a:t>
            </a:r>
            <a:r>
              <a:rPr lang="en-US" sz="2200" b="0" dirty="0" smtClean="0"/>
              <a:t>who lived when) – Field trips to Dinosaur Ridge</a:t>
            </a:r>
          </a:p>
          <a:p>
            <a:r>
              <a:rPr lang="en-US" sz="2200" b="1" dirty="0" smtClean="0"/>
              <a:t>Year 2: </a:t>
            </a:r>
            <a:r>
              <a:rPr lang="en-US" sz="2200" b="0" dirty="0" smtClean="0"/>
              <a:t>Community-based activities (soil exploration, composting, germination of seeds, emergency preparedness) – Field trips to Botanical </a:t>
            </a:r>
            <a:r>
              <a:rPr lang="en-US" sz="2200" b="0" dirty="0"/>
              <a:t>garden, Denver Museum of Nature and </a:t>
            </a:r>
            <a:r>
              <a:rPr lang="en-US" sz="2200" b="0" dirty="0" smtClean="0"/>
              <a:t>Science, </a:t>
            </a:r>
            <a:r>
              <a:rPr lang="en-US" dirty="0" smtClean="0"/>
              <a:t>Rocky Mountain</a:t>
            </a:r>
            <a:r>
              <a:rPr lang="en-US" sz="2200" b="0" dirty="0" smtClean="0"/>
              <a:t> Park </a:t>
            </a:r>
            <a:r>
              <a:rPr lang="en-US" sz="2200" b="0" dirty="0"/>
              <a:t>etc.</a:t>
            </a:r>
            <a:r>
              <a:rPr lang="en-US" sz="2200" b="0" dirty="0" smtClean="0"/>
              <a:t>)</a:t>
            </a:r>
          </a:p>
          <a:p>
            <a:pPr marL="0" indent="0">
              <a:buNone/>
            </a:pPr>
            <a:endParaRPr lang="en-US" sz="2200" b="0" dirty="0"/>
          </a:p>
          <a:p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691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u="sng" dirty="0" smtClean="0"/>
              <a:t>WHAT IS A DINOSAUR ?</a:t>
            </a:r>
            <a:endParaRPr lang="en-US" sz="4400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905000"/>
            <a:ext cx="685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2971800"/>
            <a:ext cx="685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1905000"/>
            <a:ext cx="0" cy="495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2133600"/>
            <a:ext cx="155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Dinosaur</a:t>
            </a:r>
          </a:p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1336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Non - Dinosaur</a:t>
            </a:r>
          </a:p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5569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WHAT IS A DINOSAUR ?</a:t>
            </a:r>
            <a:endParaRPr lang="en-US" sz="4400" u="sng" dirty="0"/>
          </a:p>
        </p:txBody>
      </p:sp>
      <p:pic>
        <p:nvPicPr>
          <p:cNvPr id="5" name="Picture 4" descr="http://upload.wikimedia.org/wikipedia/commons/thumb/5/51/Allosaurus_BW.jpg/220px-Allosaurus_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904" y="3830830"/>
            <a:ext cx="1815992" cy="11106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56611" y="5374814"/>
            <a:ext cx="1588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 smtClean="0"/>
              <a:t>Allosaurus</a:t>
            </a:r>
          </a:p>
          <a:p>
            <a:r>
              <a:rPr lang="en-US" sz="1200" dirty="0" smtClean="0"/>
              <a:t>Jurassic Period</a:t>
            </a:r>
          </a:p>
          <a:p>
            <a:r>
              <a:rPr lang="en-US" sz="1200" dirty="0" smtClean="0"/>
              <a:t>Carnivore</a:t>
            </a:r>
          </a:p>
          <a:p>
            <a:r>
              <a:rPr lang="en-US" sz="1200" dirty="0" smtClean="0"/>
              <a:t>Sharp Teeth and Claws</a:t>
            </a:r>
          </a:p>
          <a:p>
            <a:r>
              <a:rPr lang="en-US" sz="1200" dirty="0" smtClean="0"/>
              <a:t>2-3  Tons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304390" y="3743217"/>
            <a:ext cx="1944010" cy="2657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549036" y="5066847"/>
            <a:ext cx="1132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 smtClean="0"/>
              <a:t>Apatosaurus</a:t>
            </a:r>
          </a:p>
          <a:p>
            <a:r>
              <a:rPr lang="en-US" sz="1200" dirty="0" smtClean="0"/>
              <a:t>75-90 feet long</a:t>
            </a:r>
          </a:p>
          <a:p>
            <a:r>
              <a:rPr lang="en-US" sz="1200" dirty="0" smtClean="0"/>
              <a:t>25 Tons</a:t>
            </a:r>
          </a:p>
          <a:p>
            <a:r>
              <a:rPr lang="en-US" sz="1200" dirty="0" smtClean="0"/>
              <a:t>Tiny Teeth</a:t>
            </a:r>
          </a:p>
          <a:p>
            <a:endParaRPr lang="en-US" sz="1200" dirty="0"/>
          </a:p>
        </p:txBody>
      </p:sp>
      <p:pic>
        <p:nvPicPr>
          <p:cNvPr id="11" name="Picture 10" descr="http://blog.webosaurs.com/wp-content/uploads/2010/11/apatosauru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01" y="3684029"/>
            <a:ext cx="1860131" cy="138281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2402" y="3675853"/>
            <a:ext cx="1859229" cy="2571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4" name="Picture 8" descr="http://www.dkimages.com/discover/previews/876/15027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3303" y="1103712"/>
            <a:ext cx="1821396" cy="13510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55032" y="2489750"/>
            <a:ext cx="1402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u="sng" dirty="0" smtClean="0"/>
              <a:t>Crocodile</a:t>
            </a:r>
          </a:p>
          <a:p>
            <a:r>
              <a:rPr lang="en-US" sz="1200" dirty="0" smtClean="0"/>
              <a:t>Straight Neck</a:t>
            </a:r>
          </a:p>
          <a:p>
            <a:r>
              <a:rPr lang="en-US" sz="1200" dirty="0" smtClean="0"/>
              <a:t>Legs out to Side</a:t>
            </a:r>
          </a:p>
          <a:p>
            <a:r>
              <a:rPr lang="en-US" sz="1200" dirty="0" smtClean="0"/>
              <a:t>Carnivorous Reptile</a:t>
            </a:r>
          </a:p>
          <a:p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445161" y="1053643"/>
            <a:ext cx="1859229" cy="25714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0" name="Picture 4" descr="http://images.wikia.com/jurassicpark/images/9/9c/Elasmosaurus.jpg"/>
          <p:cNvPicPr>
            <a:picLocks noChangeAspect="1" noChangeArrowheads="1"/>
          </p:cNvPicPr>
          <p:nvPr/>
        </p:nvPicPr>
        <p:blipFill rotWithShape="1">
          <a:blip r:embed="rId6" cstate="print"/>
          <a:srcRect b="11711"/>
          <a:stretch/>
        </p:blipFill>
        <p:spPr bwMode="auto">
          <a:xfrm>
            <a:off x="6540550" y="987781"/>
            <a:ext cx="1657454" cy="152681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392854" y="2622326"/>
            <a:ext cx="2050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 smtClean="0"/>
              <a:t>Elasmosaurus</a:t>
            </a:r>
            <a:endParaRPr lang="en-US" sz="1200" u="sng" dirty="0" smtClean="0"/>
          </a:p>
          <a:p>
            <a:r>
              <a:rPr lang="en-US" sz="1200" dirty="0" smtClean="0"/>
              <a:t>Lived about 80 Mill Years Ago</a:t>
            </a:r>
          </a:p>
          <a:p>
            <a:r>
              <a:rPr lang="en-US" sz="1200" dirty="0" smtClean="0"/>
              <a:t>Swam in Cretaceous Sea</a:t>
            </a:r>
          </a:p>
          <a:p>
            <a:r>
              <a:rPr lang="en-US" sz="1200" dirty="0" smtClean="0"/>
              <a:t>Maybe ate fish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6459914" y="933956"/>
            <a:ext cx="1859229" cy="25714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8752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8534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Preliminary data/results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84582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/>
              <a:t>Participants: </a:t>
            </a:r>
          </a:p>
          <a:p>
            <a:pPr marL="0" indent="0">
              <a:buNone/>
            </a:pPr>
            <a:r>
              <a:rPr lang="en-US" sz="2400" dirty="0" smtClean="0"/>
              <a:t>Year 1: n=33 (9 African American and 34 Latina/o; 1 two or more races)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Year2, n=34 (18 African American, 12 Latina/o; 4 two or more races). </a:t>
            </a:r>
          </a:p>
          <a:p>
            <a:pPr marL="0" indent="0">
              <a:buNone/>
            </a:pPr>
            <a:r>
              <a:rPr lang="en-US" sz="2400" dirty="0" smtClean="0"/>
              <a:t>10 Children participated in both years (4 African American and six Latina/o children).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Contextual Findings:</a:t>
            </a:r>
          </a:p>
          <a:p>
            <a:r>
              <a:rPr lang="en-US" sz="2400" dirty="0" smtClean="0"/>
              <a:t>Informal learning opportunities (self-selecting, voluntary, non-sequential activities that may be relevant and meaningful to students)</a:t>
            </a:r>
          </a:p>
          <a:p>
            <a:r>
              <a:rPr lang="en-US" sz="2400" dirty="0" smtClean="0"/>
              <a:t>On a continuum from compulsory to free choice (Rosenfeld, 1996)</a:t>
            </a:r>
          </a:p>
          <a:p>
            <a:r>
              <a:rPr lang="en-US" sz="2400" dirty="0" smtClean="0"/>
              <a:t>Informal setting as alternative sites for data gathering and knowledge production and allows for a contemporary, collaborative, and trans disciplinary science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epresentative Project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763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Year 1 </a:t>
            </a:r>
          </a:p>
          <a:p>
            <a:pPr marL="0" indent="0">
              <a:buNone/>
            </a:pPr>
            <a:r>
              <a:rPr lang="en-US" sz="2400" dirty="0" smtClean="0"/>
              <a:t>Analysis of </a:t>
            </a:r>
            <a:r>
              <a:rPr lang="en-US" sz="2400" b="1" dirty="0" smtClean="0"/>
              <a:t>quantitative data </a:t>
            </a:r>
            <a:r>
              <a:rPr lang="en-US" sz="2400" dirty="0" smtClean="0"/>
              <a:t>on the content test demonstrated that students did better on the open-ended items (86% accuracy) on the post-test. As an example, item 15 (List three reasons why it is important to learn science). Students’ responses included:</a:t>
            </a:r>
          </a:p>
          <a:p>
            <a:pPr lvl="3">
              <a:buFont typeface="Arial"/>
              <a:buChar char="•"/>
            </a:pPr>
            <a:r>
              <a:rPr lang="en-US" sz="2400" dirty="0" smtClean="0"/>
              <a:t>When you grow up and you are a geologist, it will help you.</a:t>
            </a:r>
          </a:p>
          <a:p>
            <a:pPr lvl="3">
              <a:buFont typeface="Arial"/>
              <a:buChar char="•"/>
            </a:pPr>
            <a:r>
              <a:rPr lang="en-US" sz="2400" dirty="0" smtClean="0"/>
              <a:t>You get to learn and do experiments (2 times)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Because it’s cool !!</a:t>
            </a:r>
          </a:p>
          <a:p>
            <a:pPr marL="0" lvl="1" indent="0">
              <a:buNone/>
            </a:pPr>
            <a:r>
              <a:rPr lang="en-US" sz="2400" b="1" dirty="0" smtClean="0"/>
              <a:t>Data from interviews:</a:t>
            </a:r>
          </a:p>
          <a:p>
            <a:pPr marL="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“We also got to do…how to figure out if it was a carnivore, a</a:t>
            </a:r>
          </a:p>
          <a:p>
            <a:pPr marL="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meat eater, if it was big or small, and also study about the </a:t>
            </a:r>
          </a:p>
          <a:p>
            <a:pPr marL="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footprints”</a:t>
            </a:r>
          </a:p>
          <a:p>
            <a:pPr marL="0" lvl="1" indent="0">
              <a:buNone/>
            </a:pPr>
            <a:r>
              <a:rPr lang="en-US" b="0" dirty="0" smtClean="0"/>
              <a:t>	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583</TotalTime>
  <Words>1194</Words>
  <Application>Microsoft Macintosh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Soho</vt:lpstr>
      <vt:lpstr>PowerPoint Presentation</vt:lpstr>
      <vt:lpstr>Outline</vt:lpstr>
      <vt:lpstr> D2C2 background, goals, AND intended audience </vt:lpstr>
      <vt:lpstr>Project team and activities</vt:lpstr>
      <vt:lpstr>Summary of Year 1 and Year 2 Activities</vt:lpstr>
      <vt:lpstr>PowerPoint Presentation</vt:lpstr>
      <vt:lpstr>PowerPoint Presentation</vt:lpstr>
      <vt:lpstr>Preliminary data/results </vt:lpstr>
      <vt:lpstr>Representative Project Findings</vt:lpstr>
      <vt:lpstr>PowerPoint Presentation</vt:lpstr>
      <vt:lpstr>PowerPoint Presentation</vt:lpstr>
      <vt:lpstr>Representative Project Findings</vt:lpstr>
      <vt:lpstr>Picture from the composting activity</vt:lpstr>
      <vt:lpstr>Lessons learned </vt:lpstr>
      <vt:lpstr>Questions, comments, and queries  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Geeta Verma</cp:lastModifiedBy>
  <cp:revision>72</cp:revision>
  <dcterms:created xsi:type="dcterms:W3CDTF">2006-08-16T00:00:00Z</dcterms:created>
  <dcterms:modified xsi:type="dcterms:W3CDTF">2013-11-08T18:23:19Z</dcterms:modified>
</cp:coreProperties>
</file>