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2" r:id="rId2"/>
    <p:sldId id="345" r:id="rId3"/>
    <p:sldId id="363" r:id="rId4"/>
    <p:sldId id="296" r:id="rId5"/>
    <p:sldId id="356" r:id="rId6"/>
    <p:sldId id="301" r:id="rId7"/>
    <p:sldId id="304" r:id="rId8"/>
    <p:sldId id="270" r:id="rId9"/>
    <p:sldId id="286" r:id="rId10"/>
    <p:sldId id="367" r:id="rId11"/>
    <p:sldId id="314" r:id="rId12"/>
    <p:sldId id="370" r:id="rId13"/>
    <p:sldId id="366" r:id="rId14"/>
    <p:sldId id="372" r:id="rId15"/>
    <p:sldId id="351" r:id="rId16"/>
    <p:sldId id="371" r:id="rId17"/>
    <p:sldId id="364" r:id="rId18"/>
    <p:sldId id="297" r:id="rId19"/>
    <p:sldId id="373" r:id="rId20"/>
    <p:sldId id="293" r:id="rId21"/>
  </p:sldIdLst>
  <p:sldSz cx="9144000" cy="6858000" type="screen4x3"/>
  <p:notesSz cx="6980238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D09E"/>
    <a:srgbClr val="EEDFB0"/>
    <a:srgbClr val="E6D288"/>
    <a:srgbClr val="F7F0D9"/>
    <a:srgbClr val="FFCC66"/>
    <a:srgbClr val="5A5006"/>
    <a:srgbClr val="CCFF33"/>
    <a:srgbClr val="D5BC8B"/>
    <a:srgbClr val="40C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0" autoAdjust="0"/>
    <p:restoredTop sz="98993" autoAdjust="0"/>
  </p:normalViewPr>
  <p:slideViewPr>
    <p:cSldViewPr>
      <p:cViewPr varScale="1">
        <p:scale>
          <a:sx n="64" d="100"/>
          <a:sy n="64" d="100"/>
        </p:scale>
        <p:origin x="-96" y="-1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OAS-FS1\OAScomn\OAS%20Projects\Water%20Canyon%20Research\Paleoclimate%20&amp;%20Isotopes\Stable%20Isotope%20graph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400" b="0">
                <a:latin typeface="+mn-lt"/>
              </a:rPr>
              <a:t>Plant Community Shift 
Late Pleistocene to Mid-Holocene</a:t>
            </a:r>
          </a:p>
        </c:rich>
      </c:tx>
      <c:layout>
        <c:manualLayout>
          <c:xMode val="edge"/>
          <c:yMode val="edge"/>
          <c:x val="0.27832543585625452"/>
          <c:y val="2.92853847654390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76253026123462"/>
          <c:y val="0.19132653061224489"/>
          <c:w val="0.81906365094252553"/>
          <c:h val="0.632653061224489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Sheet1!$P$58:$P$83</c:f>
              <c:strCache>
                <c:ptCount val="1"/>
                <c:pt idx="0">
                  <c:v>5600 6500 9285 9763 7820 9568 10363 11030 9650 9520 8895 9455 9825 8590 9805 7350 9530 8050 8255 8305 8630 8795 8940 9405 9640 9745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Sheet1!$P$58:$P$83</c:f>
              <c:numCache>
                <c:formatCode>0</c:formatCode>
                <c:ptCount val="26"/>
                <c:pt idx="0">
                  <c:v>5600</c:v>
                </c:pt>
                <c:pt idx="1">
                  <c:v>6500</c:v>
                </c:pt>
                <c:pt idx="2">
                  <c:v>9285</c:v>
                </c:pt>
                <c:pt idx="3">
                  <c:v>9763</c:v>
                </c:pt>
                <c:pt idx="4">
                  <c:v>7820</c:v>
                </c:pt>
                <c:pt idx="5">
                  <c:v>9568</c:v>
                </c:pt>
                <c:pt idx="6">
                  <c:v>10363</c:v>
                </c:pt>
                <c:pt idx="7">
                  <c:v>11030</c:v>
                </c:pt>
                <c:pt idx="8">
                  <c:v>9650</c:v>
                </c:pt>
                <c:pt idx="9">
                  <c:v>9520</c:v>
                </c:pt>
                <c:pt idx="10">
                  <c:v>8895</c:v>
                </c:pt>
                <c:pt idx="11">
                  <c:v>9455</c:v>
                </c:pt>
                <c:pt idx="12">
                  <c:v>9825</c:v>
                </c:pt>
                <c:pt idx="13">
                  <c:v>8590</c:v>
                </c:pt>
                <c:pt idx="14">
                  <c:v>9805</c:v>
                </c:pt>
                <c:pt idx="15">
                  <c:v>7350</c:v>
                </c:pt>
                <c:pt idx="16">
                  <c:v>9530</c:v>
                </c:pt>
                <c:pt idx="17">
                  <c:v>8050</c:v>
                </c:pt>
                <c:pt idx="18">
                  <c:v>8255</c:v>
                </c:pt>
                <c:pt idx="19">
                  <c:v>8305</c:v>
                </c:pt>
                <c:pt idx="20">
                  <c:v>8630</c:v>
                </c:pt>
                <c:pt idx="21">
                  <c:v>8795</c:v>
                </c:pt>
                <c:pt idx="22">
                  <c:v>8940</c:v>
                </c:pt>
                <c:pt idx="23">
                  <c:v>9405</c:v>
                </c:pt>
                <c:pt idx="24">
                  <c:v>9640</c:v>
                </c:pt>
                <c:pt idx="25">
                  <c:v>9745</c:v>
                </c:pt>
              </c:numCache>
            </c:numRef>
          </c:xVal>
          <c:yVal>
            <c:numRef>
              <c:f>Sheet1!$Q$58:$Q$83</c:f>
              <c:numCache>
                <c:formatCode>0.0</c:formatCode>
                <c:ptCount val="26"/>
                <c:pt idx="0">
                  <c:v>-19.100000000000001</c:v>
                </c:pt>
                <c:pt idx="1">
                  <c:v>-19.7</c:v>
                </c:pt>
                <c:pt idx="2">
                  <c:v>-24.6</c:v>
                </c:pt>
                <c:pt idx="3">
                  <c:v>-25.2</c:v>
                </c:pt>
                <c:pt idx="4">
                  <c:v>-25.9</c:v>
                </c:pt>
                <c:pt idx="5">
                  <c:v>-25</c:v>
                </c:pt>
                <c:pt idx="6">
                  <c:v>-25</c:v>
                </c:pt>
                <c:pt idx="7">
                  <c:v>-26</c:v>
                </c:pt>
                <c:pt idx="8">
                  <c:v>-24.8</c:v>
                </c:pt>
                <c:pt idx="9">
                  <c:v>-24.4</c:v>
                </c:pt>
                <c:pt idx="10">
                  <c:v>-23.6</c:v>
                </c:pt>
                <c:pt idx="11">
                  <c:v>-24</c:v>
                </c:pt>
                <c:pt idx="12">
                  <c:v>-25.2</c:v>
                </c:pt>
                <c:pt idx="13">
                  <c:v>-23.8</c:v>
                </c:pt>
                <c:pt idx="14">
                  <c:v>-25.1</c:v>
                </c:pt>
                <c:pt idx="15">
                  <c:v>-22.6</c:v>
                </c:pt>
                <c:pt idx="16">
                  <c:v>-24.1</c:v>
                </c:pt>
                <c:pt idx="17">
                  <c:v>-20.7</c:v>
                </c:pt>
                <c:pt idx="18">
                  <c:v>-22.2</c:v>
                </c:pt>
                <c:pt idx="19">
                  <c:v>-21.7</c:v>
                </c:pt>
                <c:pt idx="20">
                  <c:v>-23.4</c:v>
                </c:pt>
                <c:pt idx="21">
                  <c:v>-23.6</c:v>
                </c:pt>
                <c:pt idx="22">
                  <c:v>-23.7</c:v>
                </c:pt>
                <c:pt idx="23">
                  <c:v>-23.4</c:v>
                </c:pt>
                <c:pt idx="24">
                  <c:v>-23.1</c:v>
                </c:pt>
                <c:pt idx="25">
                  <c:v>-24.1</c:v>
                </c:pt>
              </c:numCache>
            </c:numRef>
          </c:yVal>
          <c:smooth val="0"/>
        </c:ser>
        <c:ser>
          <c:idx val="1"/>
          <c:order val="1"/>
          <c:tx>
            <c:v>C3 C4 &amp; CAM Mix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00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Sheet1!$P$58:$P$59</c:f>
              <c:numCache>
                <c:formatCode>0</c:formatCode>
                <c:ptCount val="2"/>
                <c:pt idx="0">
                  <c:v>5600</c:v>
                </c:pt>
                <c:pt idx="1">
                  <c:v>6500</c:v>
                </c:pt>
              </c:numCache>
            </c:numRef>
          </c:xVal>
          <c:yVal>
            <c:numRef>
              <c:f>Sheet1!$Q$58:$Q$59</c:f>
              <c:numCache>
                <c:formatCode>0.0</c:formatCode>
                <c:ptCount val="2"/>
                <c:pt idx="0">
                  <c:v>-19.100000000000001</c:v>
                </c:pt>
                <c:pt idx="1">
                  <c:v>-19.7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05472"/>
        <c:axId val="135910912"/>
      </c:scatterChart>
      <c:valAx>
        <c:axId val="38105472"/>
        <c:scaling>
          <c:orientation val="maxMin"/>
          <c:min val="4000"/>
        </c:scaling>
        <c:delete val="0"/>
        <c:axPos val="b"/>
        <c:title>
          <c:tx>
            <c:rich>
              <a:bodyPr/>
              <a:lstStyle/>
              <a:p>
                <a:pPr>
                  <a:defRPr sz="9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 b="0">
                    <a:latin typeface="+mn-lt"/>
                  </a:rPr>
                  <a:t>14C AMS Date</a:t>
                </a:r>
              </a:p>
            </c:rich>
          </c:tx>
          <c:layout>
            <c:manualLayout>
              <c:xMode val="edge"/>
              <c:yMode val="edge"/>
              <c:x val="0.46957027093472148"/>
              <c:y val="0.8749604080398720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  <c:crossAx val="135910912"/>
        <c:crossesAt val="-28"/>
        <c:crossBetween val="midCat"/>
      </c:valAx>
      <c:valAx>
        <c:axId val="135910912"/>
        <c:scaling>
          <c:orientation val="minMax"/>
          <c:max val="-16"/>
          <c:min val="-28"/>
        </c:scaling>
        <c:delete val="0"/>
        <c:axPos val="r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0" i="0" u="none" strike="noStrike" baseline="0">
                    <a:solidFill>
                      <a:srgbClr val="000000"/>
                    </a:solidFill>
                    <a:latin typeface="+mn-lt"/>
                    <a:cs typeface="Arial"/>
                  </a:rPr>
                  <a:t>δ13C Values (‰)</a:t>
                </a:r>
              </a:p>
            </c:rich>
          </c:tx>
          <c:layout>
            <c:manualLayout>
              <c:xMode val="edge"/>
              <c:yMode val="edge"/>
              <c:x val="3.6396320713075421E-2"/>
              <c:y val="0.3860297931233410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Arial"/>
              </a:defRPr>
            </a:pPr>
            <a:endParaRPr lang="en-US"/>
          </a:p>
        </c:txPr>
        <c:crossAx val="38105472"/>
        <c:crossesAt val="12000"/>
        <c:crossBetween val="midCat"/>
        <c:majorUnit val="2"/>
        <c:minorUnit val="1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rgbClr val="FFFFCC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0.13056</cdr:x>
      <cdr:y>0.39926</cdr:y>
    </cdr:from>
    <cdr:to>
      <cdr:x>0.94619</cdr:x>
      <cdr:y>0.39926</cdr:y>
    </cdr:to>
    <cdr:sp macro="" textlink="">
      <cdr:nvSpPr>
        <cdr:cNvPr id="2355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69778" y="1490763"/>
          <a:ext cx="480893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0.15145</cdr:x>
      <cdr:y>0.48145</cdr:y>
    </cdr:from>
    <cdr:to>
      <cdr:x>0.39714</cdr:x>
      <cdr:y>0.52709</cdr:y>
    </cdr:to>
    <cdr:sp macro="" textlink="">
      <cdr:nvSpPr>
        <cdr:cNvPr id="2355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76407" y="2603816"/>
          <a:ext cx="2070567" cy="2468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+mn-lt"/>
              <a:cs typeface="Arial"/>
            </a:rPr>
            <a:t>avg. δ13C = -24.0 +/- 2.7 ‰ </a:t>
          </a:r>
        </a:p>
      </cdr:txBody>
    </cdr:sp>
  </cdr:relSizeAnchor>
  <cdr:relSizeAnchor xmlns:cdr="http://schemas.openxmlformats.org/drawingml/2006/chartDrawing">
    <cdr:from>
      <cdr:x>0.15391</cdr:x>
      <cdr:y>0.28973</cdr:y>
    </cdr:from>
    <cdr:to>
      <cdr:x>0.3996</cdr:x>
      <cdr:y>0.33538</cdr:y>
    </cdr:to>
    <cdr:sp macro="" textlink="">
      <cdr:nvSpPr>
        <cdr:cNvPr id="2355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97146" y="1566970"/>
          <a:ext cx="2070567" cy="2468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0" u="none" strike="noStrike" baseline="0">
              <a:solidFill>
                <a:srgbClr val="000000"/>
              </a:solidFill>
              <a:latin typeface="+mn-lt"/>
              <a:cs typeface="Arial"/>
            </a:rPr>
            <a:t>avg. δ13C = -19.4 +/- 0.3 ‰ </a:t>
          </a:r>
        </a:p>
      </cdr:txBody>
    </cdr:sp>
  </cdr:relSizeAnchor>
  <cdr:relSizeAnchor xmlns:cdr="http://schemas.openxmlformats.org/drawingml/2006/chartDrawing">
    <cdr:from>
      <cdr:x>0.61414</cdr:x>
      <cdr:y>0.48462</cdr:y>
    </cdr:from>
    <cdr:to>
      <cdr:x>0.85878</cdr:x>
      <cdr:y>0.53027</cdr:y>
    </cdr:to>
    <cdr:sp macro="" textlink="">
      <cdr:nvSpPr>
        <cdr:cNvPr id="23556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75841" y="2620992"/>
          <a:ext cx="2061757" cy="2468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1" u="none" strike="noStrike" baseline="0">
              <a:solidFill>
                <a:srgbClr val="000000"/>
              </a:solidFill>
              <a:latin typeface="+mn-lt"/>
              <a:cs typeface="Arial"/>
            </a:rPr>
            <a:t>C3 species dominant</a:t>
          </a:r>
        </a:p>
      </cdr:txBody>
    </cdr:sp>
  </cdr:relSizeAnchor>
  <cdr:relSizeAnchor xmlns:cdr="http://schemas.openxmlformats.org/drawingml/2006/chartDrawing">
    <cdr:from>
      <cdr:x>0.47596</cdr:x>
      <cdr:y>0.27786</cdr:y>
    </cdr:from>
    <cdr:to>
      <cdr:x>0.82141</cdr:x>
      <cdr:y>0.34134</cdr:y>
    </cdr:to>
    <cdr:sp macro="" textlink="">
      <cdr:nvSpPr>
        <cdr:cNvPr id="2355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11293" y="1502749"/>
          <a:ext cx="2911356" cy="3433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7432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0" i="1" u="none" strike="noStrike" baseline="0">
              <a:solidFill>
                <a:srgbClr val="000000"/>
              </a:solidFill>
              <a:latin typeface="+mn-lt"/>
              <a:cs typeface="Arial"/>
            </a:rPr>
            <a:t>Mix of C3, C4 &amp; CAM Species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AD639-88CE-4194-8E07-51F91DAF2F46}" type="datetimeFigureOut">
              <a:rPr lang="en-US" smtClean="0"/>
              <a:t>11/8/2013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2150"/>
            <a:ext cx="4611688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381500"/>
            <a:ext cx="5583238" cy="41497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9825"/>
            <a:ext cx="30241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4463" y="8759825"/>
            <a:ext cx="3024187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00DCA-5E08-489C-9B5E-F966EDDCE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8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If you remember our earlier conversation about the south-to-north, stratigraphic cross-section…..where we saw the buried bone in a deep, paleo-channel….</a:t>
            </a:r>
          </a:p>
          <a:p>
            <a:r>
              <a:rPr lang="en-US" sz="1800" dirty="0"/>
              <a:t>Based on our previous Giddings cores and our original set of 14C dates, we actually encountered Folsom and Clovis-age sediments in L1 in the base of the current active channel of No Name Arroyo. </a:t>
            </a:r>
          </a:p>
          <a:p>
            <a:endParaRPr lang="en-US" sz="1800" dirty="0"/>
          </a:p>
          <a:p>
            <a:r>
              <a:rPr lang="en-US" sz="1800" dirty="0"/>
              <a:t>It seems clear that we have a lot of work to do at WC……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2D19-D26A-450C-9F81-3203B6522E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BECDC-02AB-40C8-BE61-A52AFA251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3754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0E9A1-2E3E-450B-94E4-EF7738864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608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B59D1-52E8-4F3D-AD43-1800C183E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0730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F388-D58C-4767-B16C-1151F7DAC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57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7B4F5-3AD8-4327-975A-B526CE04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330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683CF-06BB-41E9-81D3-5D14BBF8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7455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43578-7048-464F-A309-AB42CD5DF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1953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D36D0-1C05-47AF-B700-32E6BD60D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330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2AB5-53A8-4D91-9F2A-337F2DEBC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27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B2DEC-E026-4D8F-B97E-4473D40E3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422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926CD-28FE-4258-B89D-9464EF691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02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599F930-B1EF-4275-96FD-A90D8E605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3" y="215900"/>
            <a:ext cx="8534400" cy="6400800"/>
          </a:xfrm>
          <a:prstGeom prst="rect">
            <a:avLst/>
          </a:prstGeom>
          <a:ln w="34925" cmpd="sng">
            <a:solidFill>
              <a:schemeClr val="bg1"/>
            </a:solidFill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9600" y="457200"/>
            <a:ext cx="7924800" cy="212365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54901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WATER CANYON PALEOINDIAN SITE: </a:t>
            </a:r>
            <a:r>
              <a:rPr lang="en-US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A Significant Archive of Paleoclimatic Data</a:t>
            </a:r>
          </a:p>
          <a:p>
            <a:pPr algn="ctr" eaLnBrk="1" hangingPunct="1"/>
            <a:r>
              <a:rPr lang="en-US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for the Early Holocene</a:t>
            </a:r>
          </a:p>
          <a:p>
            <a:pPr algn="ctr" eaLnBrk="1" hangingPunct="1"/>
            <a:r>
              <a:rPr lang="en-US" alt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anose="020F0502020204030204" pitchFamily="34" charset="0"/>
              </a:rPr>
              <a:t>in West-Central New Mexico</a:t>
            </a:r>
            <a:endParaRPr lang="en-US" alt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700" y="4800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T24 Symposium.</a:t>
            </a:r>
            <a:r>
              <a:rPr lang="en-US" sz="2400" i="1" dirty="0">
                <a:solidFill>
                  <a:srgbClr val="FFC000"/>
                </a:solidFill>
                <a:latin typeface="Calibri" panose="020F0502020204030204" pitchFamily="34" charset="0"/>
              </a:rPr>
              <a:t> Climate Change in the Interior Western United States from the Last Glacial Maximum to the Holocene</a:t>
            </a:r>
            <a:endParaRPr lang="en-US" sz="24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5486400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7F0D9"/>
                </a:solidFill>
                <a:latin typeface="Calibri" panose="020F0502020204030204" pitchFamily="34" charset="0"/>
              </a:rPr>
              <a:t>2013 Geological Society of America Conference</a:t>
            </a:r>
            <a:endParaRPr lang="en-US" sz="2800" dirty="0">
              <a:solidFill>
                <a:srgbClr val="F7F0D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46" y="5943600"/>
            <a:ext cx="4140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7F0D9"/>
                </a:solidFill>
                <a:latin typeface="Calibri" panose="020F0502020204030204" pitchFamily="34" charset="0"/>
              </a:rPr>
              <a:t>October 27-30, Denver, CO</a:t>
            </a:r>
            <a:endParaRPr lang="en-US" sz="2800" dirty="0">
              <a:solidFill>
                <a:srgbClr val="F7F0D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700" y="313294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Robert </a:t>
            </a:r>
            <a:r>
              <a:rPr lang="en-US" i="1" dirty="0">
                <a:solidFill>
                  <a:schemeClr val="bg1"/>
                </a:solidFill>
              </a:rPr>
              <a:t>Dello-Russo, </a:t>
            </a:r>
            <a:r>
              <a:rPr lang="en-US" i="1" dirty="0" smtClean="0">
                <a:solidFill>
                  <a:schemeClr val="bg1"/>
                </a:solidFill>
              </a:rPr>
              <a:t>Ph.D.</a:t>
            </a:r>
          </a:p>
          <a:p>
            <a:pPr algn="ctr"/>
            <a:r>
              <a:rPr lang="en-US" i="1" dirty="0" smtClean="0">
                <a:solidFill>
                  <a:srgbClr val="F7F0D9"/>
                </a:solidFill>
              </a:rPr>
              <a:t>Office </a:t>
            </a:r>
            <a:r>
              <a:rPr lang="en-US" i="1" dirty="0">
                <a:solidFill>
                  <a:srgbClr val="F7F0D9"/>
                </a:solidFill>
              </a:rPr>
              <a:t>of Archaeological </a:t>
            </a:r>
            <a:r>
              <a:rPr lang="en-US" i="1" dirty="0" smtClean="0">
                <a:solidFill>
                  <a:srgbClr val="F7F0D9"/>
                </a:solidFill>
              </a:rPr>
              <a:t>Studies</a:t>
            </a:r>
          </a:p>
          <a:p>
            <a:pPr algn="ctr"/>
            <a:r>
              <a:rPr lang="en-US" i="1" dirty="0" smtClean="0">
                <a:solidFill>
                  <a:srgbClr val="F7F0D9"/>
                </a:solidFill>
              </a:rPr>
              <a:t>Museum </a:t>
            </a:r>
            <a:r>
              <a:rPr lang="en-US" i="1" dirty="0">
                <a:solidFill>
                  <a:srgbClr val="F7F0D9"/>
                </a:solidFill>
              </a:rPr>
              <a:t>of New </a:t>
            </a:r>
            <a:r>
              <a:rPr lang="en-US" i="1" dirty="0" smtClean="0">
                <a:solidFill>
                  <a:srgbClr val="F7F0D9"/>
                </a:solidFill>
              </a:rPr>
              <a:t>Mexico</a:t>
            </a:r>
            <a:r>
              <a:rPr lang="en-US" i="1" dirty="0">
                <a:solidFill>
                  <a:srgbClr val="F7F0D9"/>
                </a:solidFill>
              </a:rPr>
              <a:t>	</a:t>
            </a:r>
            <a:endParaRPr lang="en-US" dirty="0" smtClean="0">
              <a:solidFill>
                <a:srgbClr val="F7F0D9"/>
              </a:solidFill>
            </a:endParaRPr>
          </a:p>
          <a:p>
            <a:pPr algn="ctr"/>
            <a:r>
              <a:rPr lang="en-US" i="1" dirty="0" smtClean="0">
                <a:solidFill>
                  <a:srgbClr val="F7F0D9"/>
                </a:solidFill>
              </a:rPr>
              <a:t>Santa </a:t>
            </a:r>
            <a:r>
              <a:rPr lang="en-US" i="1" dirty="0">
                <a:solidFill>
                  <a:srgbClr val="F7F0D9"/>
                </a:solidFill>
              </a:rPr>
              <a:t>Fe, NM</a:t>
            </a:r>
            <a:endParaRPr lang="en-US" dirty="0">
              <a:solidFill>
                <a:srgbClr val="F7F0D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8754" y="313294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Susan </a:t>
            </a:r>
            <a:r>
              <a:rPr lang="en-US" i="1" dirty="0">
                <a:solidFill>
                  <a:schemeClr val="bg1"/>
                </a:solidFill>
              </a:rPr>
              <a:t>J. Smith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 smtClean="0">
                <a:solidFill>
                  <a:srgbClr val="F7F0D9"/>
                </a:solidFill>
              </a:rPr>
              <a:t>Consulting </a:t>
            </a:r>
            <a:r>
              <a:rPr lang="en-US" i="1" dirty="0" err="1">
                <a:solidFill>
                  <a:srgbClr val="F7F0D9"/>
                </a:solidFill>
              </a:rPr>
              <a:t>Archaeo-palynologist</a:t>
            </a:r>
            <a:endParaRPr lang="en-US" dirty="0">
              <a:solidFill>
                <a:srgbClr val="F7F0D9"/>
              </a:solidFill>
            </a:endParaRPr>
          </a:p>
          <a:p>
            <a:pPr algn="ctr"/>
            <a:r>
              <a:rPr lang="en-US" i="1" dirty="0" smtClean="0">
                <a:solidFill>
                  <a:srgbClr val="F7F0D9"/>
                </a:solidFill>
              </a:rPr>
              <a:t>Flagstaff</a:t>
            </a:r>
            <a:r>
              <a:rPr lang="en-US" i="1" dirty="0">
                <a:solidFill>
                  <a:srgbClr val="F7F0D9"/>
                </a:solidFill>
              </a:rPr>
              <a:t>, </a:t>
            </a:r>
            <a:r>
              <a:rPr lang="en-US" i="1" dirty="0" smtClean="0">
                <a:solidFill>
                  <a:srgbClr val="F7F0D9"/>
                </a:solidFill>
              </a:rPr>
              <a:t>AZ</a:t>
            </a:r>
            <a:endParaRPr lang="en-US" dirty="0">
              <a:solidFill>
                <a:srgbClr val="F7F0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76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3764977"/>
            <a:ext cx="2320214" cy="2216124"/>
          </a:xfrm>
          <a:prstGeom prst="rect">
            <a:avLst/>
          </a:prstGeom>
          <a:ln w="22225" cmpd="thickThin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830635"/>
            <a:ext cx="2301941" cy="2216945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66700" y="302538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CLOVIS POINT BASE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6" y="162407"/>
            <a:ext cx="895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Late Pleistocene – Early Holocene Diagnostic Artifacts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05831"/>
            <a:ext cx="2254306" cy="2134919"/>
          </a:xfrm>
          <a:prstGeom prst="rect">
            <a:avLst/>
          </a:prstGeom>
          <a:ln w="22225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43600" y="295121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LATE PALEO POINT BASE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31" y="787964"/>
            <a:ext cx="2068275" cy="2487521"/>
          </a:xfrm>
          <a:prstGeom prst="rect">
            <a:avLst/>
          </a:prstGeom>
          <a:ln w="22225" cmpd="thickThin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64" y="3393965"/>
            <a:ext cx="2522008" cy="2574964"/>
          </a:xfrm>
          <a:prstGeom prst="rect">
            <a:avLst/>
          </a:prstGeom>
          <a:ln w="22225" cmpd="thickThin">
            <a:solidFill>
              <a:schemeClr val="tx1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4267200" y="2257901"/>
            <a:ext cx="0" cy="1745639"/>
          </a:xfrm>
          <a:prstGeom prst="straightConnector1">
            <a:avLst/>
          </a:prstGeom>
          <a:ln w="34925" cmpd="sng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88563" y="6058591"/>
            <a:ext cx="252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LATE PALEO KNIFE</a:t>
            </a:r>
          </a:p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BASE &amp; BLADE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6492"/>
            <a:ext cx="2667000" cy="2740435"/>
          </a:xfrm>
          <a:prstGeom prst="rect">
            <a:avLst/>
          </a:prstGeom>
          <a:ln w="22225" cmpd="thickThin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867399" y="6245965"/>
            <a:ext cx="3124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RESHARPENED EDEN POINT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78" y="6064725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FOLSOM POINT EDGE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09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370840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3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56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Water Canyon 2012\DSCN0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3009900" cy="1828800"/>
          </a:xfrm>
          <a:prstGeom prst="rect">
            <a:avLst/>
          </a:prstGeom>
          <a:noFill/>
          <a:ln w="0" cmpd="thickThin">
            <a:noFill/>
          </a:ln>
          <a:effectLst>
            <a:outerShdw blurRad="2159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0200" y="6010275"/>
            <a:ext cx="396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Giddings Soil Coring Rig</a:t>
            </a:r>
            <a:endParaRPr lang="en-US" altLang="en-US" sz="2400" b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76750" y="5712767"/>
            <a:ext cx="3962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Bison bone in deep core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381500" y="3140529"/>
            <a:ext cx="434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Bulk sediment for pollen &amp; 14C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495800" y="6152660"/>
            <a:ext cx="441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9887+/-15 </a:t>
            </a:r>
            <a:r>
              <a:rPr lang="en-US" altLang="en-US" sz="1800" b="1" dirty="0" err="1">
                <a:latin typeface="Calibri" panose="020F0502020204030204" pitchFamily="34" charset="0"/>
              </a:rPr>
              <a:t>r</a:t>
            </a:r>
            <a:r>
              <a:rPr lang="en-US" altLang="en-US" sz="1800" b="1" dirty="0" err="1" smtClean="0">
                <a:latin typeface="Calibri" panose="020F0502020204030204" pitchFamily="34" charset="0"/>
              </a:rPr>
              <a:t>cyrbp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 (11,100+/-40 </a:t>
            </a:r>
            <a:r>
              <a:rPr lang="en-US" altLang="en-US" sz="1800" b="1" dirty="0" err="1" smtClean="0">
                <a:latin typeface="Calibri" panose="020F0502020204030204" pitchFamily="34" charset="0"/>
              </a:rPr>
              <a:t>calyrbp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)</a:t>
            </a:r>
            <a:endParaRPr lang="en-US" altLang="en-US" sz="18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8382000" cy="6396060"/>
          </a:xfrm>
          <a:prstGeom prst="rect">
            <a:avLst/>
          </a:prstGeom>
          <a:ln w="34925" cmpd="sng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19400" y="838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LOCUS 1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838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</a:rPr>
              <a:t>LOCUS 5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810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GENERALIZED STRATIGRAPHIC CROSS-SECTION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4" y="98241"/>
            <a:ext cx="8739699" cy="655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1086" y="5715000"/>
            <a:ext cx="6199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Timing of Regional Lake High Stands &amp; Water Canyon Wet Meadow</a:t>
            </a:r>
          </a:p>
        </p:txBody>
      </p:sp>
    </p:spTree>
    <p:extLst>
      <p:ext uri="{BB962C8B-B14F-4D97-AF65-F5344CB8AC3E}">
        <p14:creationId xmlns:p14="http://schemas.microsoft.com/office/powerpoint/2010/main" val="1169843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48200" y="381000"/>
            <a:ext cx="4191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dirty="0" smtClean="0">
                <a:latin typeface="Calibri" panose="020F0502020204030204" pitchFamily="34" charset="0"/>
              </a:rPr>
              <a:t>Indicators of Moist </a:t>
            </a:r>
            <a:r>
              <a:rPr lang="en-US" altLang="en-US" sz="4000" dirty="0">
                <a:latin typeface="Calibri" panose="020F0502020204030204" pitchFamily="34" charset="0"/>
              </a:rPr>
              <a:t>E</a:t>
            </a:r>
            <a:r>
              <a:rPr lang="en-US" altLang="en-US" sz="4000" dirty="0" smtClean="0">
                <a:latin typeface="Calibri" panose="020F0502020204030204" pitchFamily="34" charset="0"/>
              </a:rPr>
              <a:t>nvironments</a:t>
            </a:r>
            <a:endParaRPr lang="en-US" altLang="en-US" sz="4000" dirty="0">
              <a:latin typeface="Calibri" panose="020F0502020204030204" pitchFamily="34" charset="0"/>
            </a:endParaRPr>
          </a:p>
        </p:txBody>
      </p:sp>
      <p:pic>
        <p:nvPicPr>
          <p:cNvPr id="104452" name="Picture 4" descr="Hawaiia minuscu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810000"/>
            <a:ext cx="432089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261452" y="4368225"/>
            <a:ext cx="23540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Land Snails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037" y="1949757"/>
            <a:ext cx="2324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Microfossils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64073" y="2373123"/>
            <a:ext cx="1379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</a:pPr>
            <a:r>
              <a:rPr lang="en-US" altLang="en-US" sz="6000" b="1" dirty="0">
                <a:cs typeface="Arial" charset="0"/>
              </a:rPr>
              <a:t>←</a:t>
            </a:r>
          </a:p>
        </p:txBody>
      </p:sp>
      <p:pic>
        <p:nvPicPr>
          <p:cNvPr id="8" name="Picture 5" descr="BW SpiralSp 370cm fingerprint Ry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981200" cy="1981200"/>
          </a:xfrm>
          <a:prstGeom prst="rect">
            <a:avLst/>
          </a:prstGeom>
          <a:noFill/>
          <a:ln w="3175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BW clubftspo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21187"/>
            <a:ext cx="1981200" cy="19812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W spinyspore2 370c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90729"/>
            <a:ext cx="1981200" cy="19812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8133" y="4448094"/>
            <a:ext cx="2057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000" b="1" i="1" dirty="0">
                <a:cs typeface="Arial" charset="0"/>
              </a:rPr>
              <a:t>→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263702"/>
            <a:ext cx="247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Hawaiia</a:t>
            </a:r>
            <a:r>
              <a:rPr lang="en-US" i="1" dirty="0" smtClean="0"/>
              <a:t> </a:t>
            </a:r>
            <a:r>
              <a:rPr lang="en-US" i="1" dirty="0" err="1" smtClean="0"/>
              <a:t>miniscula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0812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C Core10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62000"/>
            <a:ext cx="88392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152400" y="5105400"/>
            <a:ext cx="38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152400" y="5867400"/>
            <a:ext cx="38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457200"/>
            <a:ext cx="4267200" cy="533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422" y="344269"/>
            <a:ext cx="890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Water Canyon Pollen Results 11,000 - 5,000 cal yr BP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91416501"/>
              </p:ext>
            </p:extLst>
          </p:nvPr>
        </p:nvGraphicFramePr>
        <p:xfrm>
          <a:off x="358140" y="724852"/>
          <a:ext cx="8427720" cy="540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669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6245" y="5867400"/>
            <a:ext cx="8165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Wet Meadow, Ponded Water, Sagebrush, Bison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3" name="Picture 20" descr="http://intotheoutdoors.files.wordpress.com/2013/08/p808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54" y="769010"/>
            <a:ext cx="6542314" cy="4909925"/>
          </a:xfrm>
          <a:prstGeom prst="rect">
            <a:avLst/>
          </a:prstGeom>
          <a:noFill/>
          <a:ln w="6350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0826" y="184235"/>
            <a:ext cx="571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Late Pleistocene Reconstruction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97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88" y="3657600"/>
            <a:ext cx="3709616" cy="2580060"/>
          </a:xfrm>
          <a:prstGeom prst="rect">
            <a:avLst/>
          </a:prstGeom>
          <a:noFill/>
          <a:ln w="317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98103" y="4470576"/>
            <a:ext cx="43860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</a:rPr>
              <a:t>Rocky Mt. </a:t>
            </a:r>
            <a:r>
              <a:rPr lang="en-US" altLang="en-US" sz="2800" dirty="0" smtClean="0">
                <a:latin typeface="Calibri" panose="020F0502020204030204" pitchFamily="34" charset="0"/>
              </a:rPr>
              <a:t>Maple, 2440 </a:t>
            </a:r>
            <a:r>
              <a:rPr lang="en-US" altLang="en-US" sz="2800" dirty="0">
                <a:latin typeface="Calibri" panose="020F0502020204030204" pitchFamily="34" charset="0"/>
              </a:rPr>
              <a:t>m, Magdalena Mts., </a:t>
            </a:r>
            <a:r>
              <a:rPr lang="en-US" altLang="en-US" sz="2800" dirty="0" smtClean="0">
                <a:latin typeface="Calibri" panose="020F0502020204030204" pitchFamily="34" charset="0"/>
              </a:rPr>
              <a:t>NM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258" y="609600"/>
            <a:ext cx="3733800" cy="2800350"/>
          </a:xfrm>
          <a:prstGeom prst="rect">
            <a:avLst/>
          </a:prstGeom>
          <a:noFill/>
          <a:ln w="31750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74346" y="1532721"/>
            <a:ext cx="4038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</a:rPr>
              <a:t>Bog Birch / Alamo </a:t>
            </a:r>
            <a:r>
              <a:rPr lang="en-US" altLang="en-US" sz="2800" dirty="0" smtClean="0">
                <a:latin typeface="Calibri" panose="020F0502020204030204" pitchFamily="34" charset="0"/>
              </a:rPr>
              <a:t>Bog, </a:t>
            </a:r>
            <a:r>
              <a:rPr lang="en-US" altLang="en-US" sz="2800" dirty="0">
                <a:latin typeface="Calibri" panose="020F0502020204030204" pitchFamily="34" charset="0"/>
              </a:rPr>
              <a:t>2630 m, Jemez Mts., </a:t>
            </a:r>
            <a:r>
              <a:rPr lang="en-US" altLang="en-US" sz="2800" dirty="0" smtClean="0">
                <a:latin typeface="Calibri" panose="020F0502020204030204" pitchFamily="34" charset="0"/>
              </a:rPr>
              <a:t>NM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70991"/>
            <a:ext cx="5712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Earliest-to-Early Holocene Reconstruction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100" y="342900"/>
            <a:ext cx="8153400" cy="543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438400" y="5867400"/>
            <a:ext cx="4724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Modern Juniper </a:t>
            </a:r>
            <a:r>
              <a:rPr lang="en-US" altLang="en-US" sz="2400" b="1" dirty="0"/>
              <a:t>Savannah               1760 m, Water Canyon Site, NM</a:t>
            </a:r>
          </a:p>
        </p:txBody>
      </p:sp>
    </p:spTree>
    <p:extLst>
      <p:ext uri="{BB962C8B-B14F-4D97-AF65-F5344CB8AC3E}">
        <p14:creationId xmlns:p14="http://schemas.microsoft.com/office/powerpoint/2010/main" val="457218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7675"/>
            <a:ext cx="47244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76800" y="1360714"/>
            <a:ext cx="4114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LOCATIONS of SOME PLEISTOCENE-to-HOLOCENE PALEOCLIMATIC RECORDS in NEW MEXICO</a:t>
            </a:r>
            <a:endParaRPr lang="en-US" altLang="en-US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DSC_2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04800"/>
            <a:ext cx="8763000" cy="60960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304800" y="3964925"/>
            <a:ext cx="4775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EDFB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Hunter’s Moon Rising Above Water Canyon Paleoindian Site / November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838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THANK-YOU!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9311" y="504989"/>
            <a:ext cx="55601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Calibri" panose="020F0502020204030204" pitchFamily="34" charset="0"/>
              </a:rPr>
              <a:t>THANKS TO: </a:t>
            </a:r>
          </a:p>
          <a:p>
            <a:pPr algn="r"/>
            <a:r>
              <a:rPr lang="en-US" sz="1400" dirty="0" smtClean="0">
                <a:latin typeface="Calibri" panose="020F0502020204030204" pitchFamily="34" charset="0"/>
              </a:rPr>
              <a:t>Art </a:t>
            </a:r>
            <a:r>
              <a:rPr lang="en-US" sz="1400" dirty="0">
                <a:latin typeface="Calibri" panose="020F0502020204030204" pitchFamily="34" charset="0"/>
              </a:rPr>
              <a:t>Hurley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Susan Smith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Gary Morgan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Dr. Steve Hall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Dr. David </a:t>
            </a:r>
            <a:r>
              <a:rPr lang="en-US" sz="1400" dirty="0" err="1">
                <a:latin typeface="Calibri" panose="020F0502020204030204" pitchFamily="34" charset="0"/>
              </a:rPr>
              <a:t>Kilby</a:t>
            </a:r>
            <a:endParaRPr lang="en-US" sz="1400" dirty="0">
              <a:latin typeface="Calibri" panose="020F0502020204030204" pitchFamily="34" charset="0"/>
            </a:endParaRP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Patricia Walker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George Crawford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Dr. Bruce Huckell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</a:rPr>
              <a:t>Dr. Vance Holliday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Dr. Russell Greaves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Dr. C. Vance Haynes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Dr. M. Steve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Shackley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Roland &amp; Martha Mace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Gary Grief &amp; Dorothy Wells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M. Abernathy &amp; C.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Galceran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2008-2013 Volunteers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Museum of NM Foundation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Office of Archaeological Studies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NM Museum of Natural History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NM Institute of Mining &amp; Technology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National Radio Astronomy Observatory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Argonaut Archaeological Research Fund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Curtis T. &amp; Mary G. Brennan Foundation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Energetic Materials Research &amp; Testing Center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" y="1828800"/>
            <a:ext cx="8692166" cy="4747260"/>
          </a:xfrm>
          <a:prstGeom prst="rect">
            <a:avLst/>
          </a:prstGeom>
          <a:ln w="22225" cmpd="thinThick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9112" y="30480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WEST-TO-EAST GEOLOGICAL CROSS-SECTION: MAGDALENA MOUNTAINS TO RIO GRANDE RIFT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2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85750"/>
            <a:ext cx="7153275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228600" y="5943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3-D Topography Surrounding Water Canyon Site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5100"/>
            <a:ext cx="5140325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9906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</a:rPr>
              <a:t>Potential Extent of Wet Meadow During Late Pleistocene – Early Holocene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IMG_0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28600"/>
            <a:ext cx="7518400" cy="563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533400" y="5998029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/>
              <a:t>Wet Meadow Deposit in North Arroyo Wall / 2000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IMG_32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09900"/>
            <a:ext cx="4851400" cy="3638550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8" y="152400"/>
            <a:ext cx="3867151" cy="5156200"/>
          </a:xfrm>
          <a:prstGeom prst="rect">
            <a:avLst/>
          </a:prstGeom>
          <a:ln w="31750" cmpd="sng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7000" y="152400"/>
            <a:ext cx="485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Locations of Hand Excavation Units and Buried Bison Bone Beds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8300" y="1981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LOCUS 1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53578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LOCUS 5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41321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No Name Arroyo – View SE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9612" y="57912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View </a:t>
            </a:r>
            <a:r>
              <a:rPr lang="en-US" sz="2400" b="1" dirty="0">
                <a:latin typeface="Calibri" panose="020F0502020204030204" pitchFamily="34" charset="0"/>
              </a:rPr>
              <a:t>N</a:t>
            </a:r>
            <a:r>
              <a:rPr lang="en-US" sz="2400" b="1" dirty="0" smtClean="0">
                <a:latin typeface="Calibri" panose="020F0502020204030204" pitchFamily="34" charset="0"/>
              </a:rPr>
              <a:t>E</a:t>
            </a:r>
            <a:endParaRPr lang="en-US" sz="2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 descr="Bison antiqu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04800"/>
            <a:ext cx="3962400" cy="317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28" y="378823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533400" y="5758543"/>
            <a:ext cx="33854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latin typeface="Calibri" panose="020F0502020204030204" pitchFamily="34" charset="0"/>
              </a:rPr>
              <a:t>Rhyolite 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biface </a:t>
            </a:r>
            <a:r>
              <a:rPr lang="en-US" altLang="en-US" sz="2400" b="1" dirty="0">
                <a:latin typeface="Calibri" panose="020F0502020204030204" pitchFamily="34" charset="0"/>
              </a:rPr>
              <a:t>f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ragment </a:t>
            </a:r>
            <a:r>
              <a:rPr lang="en-US" altLang="en-US" sz="2400" b="1" dirty="0">
                <a:latin typeface="Calibri" panose="020F0502020204030204" pitchFamily="34" charset="0"/>
              </a:rPr>
              <a:t>with b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ison blood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pic>
        <p:nvPicPr>
          <p:cNvPr id="8198" name="Picture 6" descr="F:\Research\Figures\Figure VI-3 x section bone collagen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80" y="3733801"/>
            <a:ext cx="1966523" cy="202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93057" y="446314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 dirty="0"/>
              <a:t>Bison </a:t>
            </a:r>
            <a:r>
              <a:rPr lang="en-US" altLang="en-US" sz="2400" b="1" i="1" dirty="0" smtClean="0"/>
              <a:t>antiquus</a:t>
            </a:r>
            <a:endParaRPr lang="en-US" altLang="en-US" sz="2400" b="1" i="1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165271" y="5758543"/>
            <a:ext cx="33854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>
                <a:latin typeface="Calibri" panose="020F0502020204030204" pitchFamily="34" charset="0"/>
              </a:rPr>
              <a:t>Bison bone collagen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894698" y="6178506"/>
            <a:ext cx="39787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8200+/-40 </a:t>
            </a:r>
            <a:r>
              <a:rPr lang="en-US" altLang="en-US" sz="1800" b="1" dirty="0" err="1" smtClean="0">
                <a:latin typeface="Calibri" panose="020F0502020204030204" pitchFamily="34" charset="0"/>
              </a:rPr>
              <a:t>rcyrbp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 (9155+/-135 </a:t>
            </a:r>
            <a:r>
              <a:rPr lang="en-US" altLang="en-US" sz="1800" b="1" dirty="0" err="1" smtClean="0">
                <a:latin typeface="Calibri" panose="020F0502020204030204" pitchFamily="34" charset="0"/>
              </a:rPr>
              <a:t>calyrbp</a:t>
            </a:r>
            <a:r>
              <a:rPr lang="en-US" altLang="en-US" sz="1800" b="1" dirty="0" smtClean="0">
                <a:latin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MG_0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620000" cy="57150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04800" y="60960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Bison Distal Femur in Wet Meadow Deposit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6830</TotalTime>
  <Words>526</Words>
  <Application>Microsoft Office PowerPoint</Application>
  <PresentationFormat>On-screen Show (4:3)</PresentationFormat>
  <Paragraphs>95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oasrdr</dc:creator>
  <cp:lastModifiedBy>Dello-Russo, Robert</cp:lastModifiedBy>
  <cp:revision>311</cp:revision>
  <cp:lastPrinted>2011-08-03T22:53:27Z</cp:lastPrinted>
  <dcterms:created xsi:type="dcterms:W3CDTF">2009-12-30T22:44:54Z</dcterms:created>
  <dcterms:modified xsi:type="dcterms:W3CDTF">2013-11-08T17:45:29Z</dcterms:modified>
</cp:coreProperties>
</file>