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8" r:id="rId3"/>
    <p:sldId id="267" r:id="rId4"/>
    <p:sldId id="257" r:id="rId5"/>
    <p:sldId id="258" r:id="rId6"/>
    <p:sldId id="269" r:id="rId7"/>
    <p:sldId id="259" r:id="rId8"/>
    <p:sldId id="260" r:id="rId9"/>
    <p:sldId id="275" r:id="rId10"/>
    <p:sldId id="271" r:id="rId11"/>
    <p:sldId id="262" r:id="rId12"/>
    <p:sldId id="272" r:id="rId13"/>
    <p:sldId id="265" r:id="rId14"/>
    <p:sldId id="261" r:id="rId15"/>
    <p:sldId id="270" r:id="rId16"/>
    <p:sldId id="263" r:id="rId17"/>
    <p:sldId id="26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4147C"/>
    <a:srgbClr val="838D9B"/>
    <a:srgbClr val="3330B1"/>
    <a:srgbClr val="6F0F5D"/>
    <a:srgbClr val="E6E2E1"/>
    <a:srgbClr val="E6E8EB"/>
    <a:srgbClr val="F2F2F2"/>
    <a:srgbClr val="5F6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87" autoAdjust="0"/>
  </p:normalViewPr>
  <p:slideViewPr>
    <p:cSldViewPr snapToGrid="0">
      <p:cViewPr varScale="1">
        <p:scale>
          <a:sx n="77" d="100"/>
          <a:sy n="77" d="100"/>
        </p:scale>
        <p:origin x="-2552" y="-104"/>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DABE-3DC6-4FEB-B68A-273523BF95AE}" type="datetimeFigureOut">
              <a:rPr lang="en-US" smtClean="0"/>
              <a:t>11/10/13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74675-D697-4616-B70E-2F200C4343BE}" type="slidenum">
              <a:rPr lang="en-US" smtClean="0"/>
              <a:t>‹#›</a:t>
            </a:fld>
            <a:endParaRPr lang="en-US"/>
          </a:p>
        </p:txBody>
      </p:sp>
    </p:spTree>
    <p:extLst>
      <p:ext uri="{BB962C8B-B14F-4D97-AF65-F5344CB8AC3E}">
        <p14:creationId xmlns:p14="http://schemas.microsoft.com/office/powerpoint/2010/main" val="358248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by highlighting my</a:t>
            </a:r>
            <a:r>
              <a:rPr lang="en-US" baseline="0" dirty="0" smtClean="0"/>
              <a:t> two co-authors, Phyllis </a:t>
            </a:r>
            <a:r>
              <a:rPr lang="en-US" baseline="0" dirty="0" err="1" smtClean="0"/>
              <a:t>Camilleri</a:t>
            </a:r>
            <a:r>
              <a:rPr lang="en-US" baseline="0" dirty="0" smtClean="0"/>
              <a:t> and Art </a:t>
            </a:r>
            <a:r>
              <a:rPr lang="en-US" baseline="0" dirty="0" err="1" smtClean="0"/>
              <a:t>Snoke</a:t>
            </a:r>
            <a:r>
              <a:rPr lang="en-US" baseline="0" dirty="0" smtClean="0"/>
              <a:t>. </a:t>
            </a:r>
            <a:r>
              <a:rPr lang="en-US" baseline="0" dirty="0" smtClean="0"/>
              <a:t>Anything that seems to make a bit of sense in this talk undoubtedly reflects vestiges of their influence.</a:t>
            </a:r>
          </a:p>
          <a:p>
            <a:r>
              <a:rPr lang="en-US" baseline="0" dirty="0" smtClean="0"/>
              <a:t>Here is </a:t>
            </a:r>
            <a:r>
              <a:rPr lang="en-US" baseline="0" dirty="0" smtClean="0"/>
              <a:t>the poster child for this talk – the Winchell Lake fold-</a:t>
            </a:r>
            <a:r>
              <a:rPr lang="en-US" baseline="0" dirty="0" err="1" smtClean="0"/>
              <a:t>nappe</a:t>
            </a:r>
            <a:r>
              <a:rPr lang="en-US" baseline="0" dirty="0" smtClean="0"/>
              <a:t> as exposed in the cirque wall behind Winchell Lake in the northern part of the East Humboldt Range. </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a:t>
            </a:fld>
            <a:endParaRPr lang="en-US"/>
          </a:p>
        </p:txBody>
      </p:sp>
    </p:spTree>
    <p:extLst>
      <p:ext uri="{BB962C8B-B14F-4D97-AF65-F5344CB8AC3E}">
        <p14:creationId xmlns:p14="http://schemas.microsoft.com/office/powerpoint/2010/main" val="260619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 this slide if time running low.</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10</a:t>
            </a:fld>
            <a:endParaRPr lang="en-US"/>
          </a:p>
        </p:txBody>
      </p:sp>
    </p:spTree>
    <p:extLst>
      <p:ext uri="{BB962C8B-B14F-4D97-AF65-F5344CB8AC3E}">
        <p14:creationId xmlns:p14="http://schemas.microsoft.com/office/powerpoint/2010/main" val="31148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let’s go through and look at the story in pictures. First, before 90 Ma we already need significant shortening to get Paleozoic sedimentary rocks such as the Pilot shale to upper mid-crustal conditions.  I am advancing the hypothesis that much of this early shortening was cloaked by duplexing beneath and/or Late Cretaceous shortening within the older Roberts Mountains </a:t>
            </a:r>
            <a:r>
              <a:rPr lang="en-US" baseline="0" dirty="0" err="1" smtClean="0"/>
              <a:t>allochthon</a:t>
            </a:r>
            <a:r>
              <a:rPr lang="en-US" baseline="0" dirty="0" smtClean="0"/>
              <a:t>, serving to transport the RMA over the eastern </a:t>
            </a:r>
            <a:r>
              <a:rPr lang="en-US" baseline="0" dirty="0" err="1" smtClean="0"/>
              <a:t>facies</a:t>
            </a:r>
            <a:r>
              <a:rPr lang="en-US" baseline="0" dirty="0" smtClean="0"/>
              <a:t> </a:t>
            </a:r>
            <a:r>
              <a:rPr lang="en-US" baseline="0" dirty="0" err="1" smtClean="0"/>
              <a:t>metasedimentary</a:t>
            </a:r>
            <a:r>
              <a:rPr lang="en-US" baseline="0" dirty="0" smtClean="0"/>
              <a:t> rocks.</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11</a:t>
            </a:fld>
            <a:endParaRPr lang="en-US"/>
          </a:p>
        </p:txBody>
      </p:sp>
    </p:spTree>
    <p:extLst>
      <p:ext uri="{BB962C8B-B14F-4D97-AF65-F5344CB8AC3E}">
        <p14:creationId xmlns:p14="http://schemas.microsoft.com/office/powerpoint/2010/main" val="32566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we have a deep tectonic burial phase</a:t>
            </a:r>
            <a:r>
              <a:rPr lang="en-US" baseline="0" dirty="0" smtClean="0"/>
              <a:t> that I am suggesting was actually </a:t>
            </a:r>
            <a:r>
              <a:rPr lang="en-US" baseline="0" dirty="0" err="1" smtClean="0"/>
              <a:t>transpressional</a:t>
            </a:r>
            <a:r>
              <a:rPr lang="en-US" baseline="0" dirty="0" smtClean="0"/>
              <a:t> in nature, at least here along the southern edge of the Windermere </a:t>
            </a:r>
            <a:r>
              <a:rPr lang="en-US" baseline="0" dirty="0" err="1" smtClean="0"/>
              <a:t>allochthon</a:t>
            </a:r>
            <a:r>
              <a:rPr lang="en-US" baseline="0" dirty="0" smtClean="0"/>
              <a:t> – it may well have bent into a more conventional orientation farther north.  This had the effect of rapidly and deeply burying the East Humboldt Range some time between ~90 and ~78 Ma.  The now steeply dipping footwall rocks were rotated such that the thickness of the units was in the shortening field as they entered the ductile regime resulting in profound plastic attenuation. Finally, I have shown the cartoon at crustal scale to emphasize an important point: if we ignore the possibility of deep-crustal flow, then we wind up with an unsustainable huge step in the </a:t>
            </a:r>
            <a:r>
              <a:rPr lang="en-US" baseline="0" dirty="0" err="1" smtClean="0"/>
              <a:t>Moho</a:t>
            </a:r>
            <a:r>
              <a:rPr lang="en-US" baseline="0" dirty="0" smtClean="0"/>
              <a:t>.  If you believe in the laws of physics, then this thick, soft pillow of low-density material will NOT be able to sustain such large magnitude relief on the </a:t>
            </a:r>
            <a:r>
              <a:rPr lang="en-US" baseline="0" dirty="0" err="1" smtClean="0"/>
              <a:t>Moho</a:t>
            </a:r>
            <a:r>
              <a:rPr lang="en-US" baseline="0" dirty="0" smtClean="0"/>
              <a:t>.  So what is it going to do? Simple, vertical </a:t>
            </a:r>
            <a:r>
              <a:rPr lang="en-US" baseline="0" dirty="0" err="1" smtClean="0"/>
              <a:t>diapiric</a:t>
            </a:r>
            <a:r>
              <a:rPr lang="en-US" baseline="0" dirty="0" smtClean="0"/>
              <a:t> upwelling </a:t>
            </a:r>
            <a:r>
              <a:rPr lang="en-US" baseline="0" dirty="0" err="1" smtClean="0"/>
              <a:t>WiLL</a:t>
            </a:r>
            <a:r>
              <a:rPr lang="en-US" baseline="0" dirty="0" smtClean="0"/>
              <a:t> NOT solve the problem that the crust needs to solve here. There may be a density contrast between the partially molten deeper crust and the overlying crustal rocks – but that density contrast will be nothing compared to the lateral density contrast (and therefore the lateral pressure gradient) between the partially molten layer and the mantle. So how is the deeper crust going to respond?</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12</a:t>
            </a:fld>
            <a:endParaRPr lang="en-US"/>
          </a:p>
        </p:txBody>
      </p:sp>
    </p:spTree>
    <p:extLst>
      <p:ext uri="{BB962C8B-B14F-4D97-AF65-F5344CB8AC3E}">
        <p14:creationId xmlns:p14="http://schemas.microsoft.com/office/powerpoint/2010/main" val="98767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advance the hypothesis that it is likely to respond by</a:t>
            </a:r>
            <a:r>
              <a:rPr lang="en-US" baseline="0" dirty="0" smtClean="0"/>
              <a:t> large-scale lateral flow, not simply upward, but outward and upward away from the locus of crustal thickening toward the more normal adjacent crust.  In 1997, Wernicke and Getty called this kind of response a “gravity current.”   In the parlance that has come to the fore in the last decade, I think you could also call this “channel flow,” but rather than expelling the material right back up the fault that brought it down, I am suggesting that it was more likely confined to the deep-crustal layer.  This cartoon illustrates the kind of geometries I think we could expect. In this view, the NW-verging folding in the Wood Hills may not be a reflection of fundamental shortening but rather may reflect the underflow of the partially molten gravity “tunneling” southeastward. </a:t>
            </a:r>
          </a:p>
          <a:p>
            <a:r>
              <a:rPr lang="en-US" baseline="0" dirty="0" smtClean="0"/>
              <a:t>There are a couple points to make here.  </a:t>
            </a:r>
          </a:p>
          <a:p>
            <a:pPr marL="228600" indent="-228600">
              <a:buAutoNum type="arabicParenR"/>
            </a:pPr>
            <a:r>
              <a:rPr lang="en-US" baseline="0" dirty="0" smtClean="0"/>
              <a:t>This process could occur either alongside upper crustal extensional </a:t>
            </a:r>
            <a:r>
              <a:rPr lang="en-US" baseline="0" dirty="0" err="1" smtClean="0"/>
              <a:t>unroofing</a:t>
            </a:r>
            <a:r>
              <a:rPr lang="en-US" baseline="0" dirty="0" smtClean="0"/>
              <a:t> or even without any upper crustal extension</a:t>
            </a:r>
          </a:p>
          <a:p>
            <a:pPr marL="228600" indent="-228600">
              <a:buAutoNum type="arabicParenR"/>
            </a:pPr>
            <a:r>
              <a:rPr lang="en-US" baseline="0" dirty="0" smtClean="0"/>
              <a:t>No </a:t>
            </a:r>
            <a:r>
              <a:rPr lang="en-US" baseline="0" dirty="0" err="1" smtClean="0"/>
              <a:t>Moho</a:t>
            </a:r>
            <a:r>
              <a:rPr lang="en-US" baseline="0" dirty="0" smtClean="0"/>
              <a:t> relief = No surface relief.  By suppressing </a:t>
            </a:r>
            <a:r>
              <a:rPr lang="en-US" baseline="0" dirty="0" err="1" smtClean="0"/>
              <a:t>Moho</a:t>
            </a:r>
            <a:r>
              <a:rPr lang="en-US" baseline="0" dirty="0" smtClean="0"/>
              <a:t> relief we would also suppress surface relief, and with little surface relief there would be little reason to see surface erosion or surface deposition.  Therefore this model helps us to explain the lack of </a:t>
            </a:r>
            <a:r>
              <a:rPr lang="en-US" baseline="0" dirty="0" err="1" smtClean="0"/>
              <a:t>syntectonic</a:t>
            </a:r>
            <a:r>
              <a:rPr lang="en-US" baseline="0" dirty="0" smtClean="0"/>
              <a:t> erosion and deposition in the hinterland.</a:t>
            </a:r>
          </a:p>
          <a:p>
            <a:pPr marL="228600" indent="-228600">
              <a:buAutoNum type="arabicParenR"/>
            </a:pPr>
            <a:r>
              <a:rPr lang="en-US" baseline="0" dirty="0" smtClean="0"/>
              <a:t>While this model provides a convenient way to get the northern East Humboldt Range from 10 kb to 5 kb, without concurrent extension, it does not enable us to explain the exhumation at the structural level of the Wood Hill – i.e., it does not provide a mechanism for us to get rocks from ~5 kb (18 km depths) to the surface.</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A7374675-D697-4616-B70E-2F200C4343BE}" type="slidenum">
              <a:rPr lang="en-US" smtClean="0"/>
              <a:t>13</a:t>
            </a:fld>
            <a:endParaRPr lang="en-US"/>
          </a:p>
        </p:txBody>
      </p:sp>
    </p:spTree>
    <p:extLst>
      <p:ext uri="{BB962C8B-B14F-4D97-AF65-F5344CB8AC3E}">
        <p14:creationId xmlns:p14="http://schemas.microsoft.com/office/powerpoint/2010/main" val="252769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provokes the question, is there any evidence for latest Cretaceous or early Cenozoic extension in this area?  The only fault I know of that has been attributed to early Cenozoic extension is the </a:t>
            </a:r>
            <a:r>
              <a:rPr lang="en-US" baseline="0" dirty="0" err="1" smtClean="0"/>
              <a:t>Pequop</a:t>
            </a:r>
            <a:r>
              <a:rPr lang="en-US" baseline="0" dirty="0" smtClean="0"/>
              <a:t> Fault mapped by Phyllis in the </a:t>
            </a:r>
            <a:r>
              <a:rPr lang="en-US" baseline="0" dirty="0" err="1" smtClean="0"/>
              <a:t>Pequop</a:t>
            </a:r>
            <a:r>
              <a:rPr lang="en-US" baseline="0" dirty="0" smtClean="0"/>
              <a:t> Mts.  Here she sees </a:t>
            </a:r>
            <a:r>
              <a:rPr lang="en-US" baseline="0" dirty="0" err="1" smtClean="0"/>
              <a:t>unmetamorphosed</a:t>
            </a:r>
            <a:r>
              <a:rPr lang="en-US" baseline="0" dirty="0" smtClean="0"/>
              <a:t> upper Permian strata faulted down against low grade rocks as old as Ordovician. The fault cuts the metamorphic fabric and folds that she infers to predate 75 Ma, but she also infers that the fault is also capped by ~40 Ma volcanic rocks.</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14</a:t>
            </a:fld>
            <a:endParaRPr lang="en-US"/>
          </a:p>
        </p:txBody>
      </p:sp>
    </p:spTree>
    <p:extLst>
      <p:ext uri="{BB962C8B-B14F-4D97-AF65-F5344CB8AC3E}">
        <p14:creationId xmlns:p14="http://schemas.microsoft.com/office/powerpoint/2010/main" val="421075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there’s some rather cryptic </a:t>
            </a:r>
            <a:r>
              <a:rPr lang="en-US" dirty="0" err="1" smtClean="0"/>
              <a:t>geochronological</a:t>
            </a:r>
            <a:r>
              <a:rPr lang="en-US" baseline="0" dirty="0" smtClean="0"/>
              <a:t> constraints indicating cooling in the 50-60 Ma time-frame.  I reported some rather disturbed </a:t>
            </a:r>
            <a:r>
              <a:rPr lang="en-US" baseline="0" dirty="0" err="1" smtClean="0"/>
              <a:t>Ar-hbl</a:t>
            </a:r>
            <a:r>
              <a:rPr lang="en-US" baseline="0" dirty="0" smtClean="0"/>
              <a:t> age spectra from high structural levels in the EHR during this time frame, and in a 1988 abstract, </a:t>
            </a:r>
            <a:r>
              <a:rPr lang="en-US" baseline="0" dirty="0" err="1" smtClean="0"/>
              <a:t>Thorman</a:t>
            </a:r>
            <a:r>
              <a:rPr lang="en-US" baseline="0" dirty="0" smtClean="0"/>
              <a:t> and </a:t>
            </a:r>
            <a:r>
              <a:rPr lang="en-US" baseline="0" dirty="0" err="1" smtClean="0"/>
              <a:t>Snee</a:t>
            </a:r>
            <a:r>
              <a:rPr lang="en-US" baseline="0" dirty="0" smtClean="0"/>
              <a:t> reported but never subsequently published mica cooling ages between 46 and 57 Ma from the Wood Hills.  There is a crying need to replicate these analyses and track the cooling history right up to the surface.</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15</a:t>
            </a:fld>
            <a:endParaRPr lang="en-US"/>
          </a:p>
        </p:txBody>
      </p:sp>
    </p:spTree>
    <p:extLst>
      <p:ext uri="{BB962C8B-B14F-4D97-AF65-F5344CB8AC3E}">
        <p14:creationId xmlns:p14="http://schemas.microsoft.com/office/powerpoint/2010/main" val="283605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my final hypothesis is that the Windermere fault could have been reactivated as a normal fault, or at least that subsequent normal faulting may have followed it so closely as to almost perfectly excise the </a:t>
            </a:r>
            <a:r>
              <a:rPr lang="en-US" baseline="0" dirty="0" err="1" smtClean="0"/>
              <a:t>allochthon</a:t>
            </a:r>
            <a:r>
              <a:rPr lang="en-US" baseline="0" dirty="0" smtClean="0"/>
              <a:t> that had been emplaced by Late Cretaceous thrusting or </a:t>
            </a:r>
            <a:r>
              <a:rPr lang="en-US" baseline="0" dirty="0" err="1" smtClean="0"/>
              <a:t>transpression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16</a:t>
            </a:fld>
            <a:endParaRPr lang="en-US"/>
          </a:p>
        </p:txBody>
      </p:sp>
    </p:spTree>
    <p:extLst>
      <p:ext uri="{BB962C8B-B14F-4D97-AF65-F5344CB8AC3E}">
        <p14:creationId xmlns:p14="http://schemas.microsoft.com/office/powerpoint/2010/main" val="65223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so where are </a:t>
            </a:r>
            <a:r>
              <a:rPr lang="en-US" baseline="0" dirty="0" smtClean="0"/>
              <a:t>we? The </a:t>
            </a:r>
            <a:r>
              <a:rPr lang="en-US" baseline="0" dirty="0" smtClean="0"/>
              <a:t>Ruby-East Humboldt-Wood Hills core complex is one three classic metamorphic core complexes in the northeastern Basin and Range Province, the other two being the Snake Range to the SE and the Albion-Raft River – Grouse Creek complex to the NE.  Of the three, the RM-EHR-WH complex is deepest into the Hinterland.  Also of note, it parallels the trend of the older, supposedly Miss-</a:t>
            </a:r>
            <a:r>
              <a:rPr lang="en-US" baseline="0" dirty="0" err="1" smtClean="0"/>
              <a:t>Dev</a:t>
            </a:r>
            <a:r>
              <a:rPr lang="en-US" baseline="0" dirty="0" smtClean="0"/>
              <a:t> Roberts </a:t>
            </a:r>
            <a:r>
              <a:rPr lang="en-US" baseline="0" dirty="0" err="1" smtClean="0"/>
              <a:t>Mtn</a:t>
            </a:r>
            <a:r>
              <a:rPr lang="en-US" baseline="0" dirty="0" smtClean="0"/>
              <a:t> Thrust.  I say supposedly because throughout this part of Nevada, this Mississippian-aged feature seems to have an embarrassing propensity for cutting Triassic aged rocks, including conspicuously in the northern Adobe Range </a:t>
            </a:r>
            <a:r>
              <a:rPr lang="en-US" baseline="0" dirty="0" err="1" smtClean="0"/>
              <a:t>approx</a:t>
            </a:r>
            <a:r>
              <a:rPr lang="en-US" baseline="0" dirty="0" smtClean="0"/>
              <a:t> 60 km WNW of the northern East Humboldt Range. Just north of the RM-EHR-WH complex is an approximately 150 km right-lateral offset in the leading edge of the RMT and a variety of Paleozoic </a:t>
            </a:r>
            <a:r>
              <a:rPr lang="en-US" baseline="0" dirty="0" err="1" smtClean="0"/>
              <a:t>facies</a:t>
            </a:r>
            <a:r>
              <a:rPr lang="en-US" baseline="0" dirty="0" smtClean="0"/>
              <a:t> trends. Stewart &amp; Poole originally identified this as an </a:t>
            </a:r>
            <a:r>
              <a:rPr lang="en-US" baseline="0" dirty="0" err="1" smtClean="0"/>
              <a:t>oroclinal</a:t>
            </a:r>
            <a:r>
              <a:rPr lang="en-US" baseline="0" dirty="0" smtClean="0"/>
              <a:t> bend in the MZ </a:t>
            </a:r>
            <a:r>
              <a:rPr lang="en-US" baseline="0" dirty="0" err="1" smtClean="0"/>
              <a:t>orogenic</a:t>
            </a:r>
            <a:r>
              <a:rPr lang="en-US" baseline="0" dirty="0" smtClean="0"/>
              <a:t> belt; </a:t>
            </a:r>
            <a:r>
              <a:rPr lang="en-US" baseline="0" dirty="0" err="1" smtClean="0"/>
              <a:t>Thorman</a:t>
            </a:r>
            <a:r>
              <a:rPr lang="en-US" baseline="0" dirty="0" smtClean="0"/>
              <a:t> identified it as a right-lateral tear called the Wells Fault; others have argued that it is simply reflects an original bight in the Cordilleran margin.  In any case, it appears to have been exaggerated by Cenozoic deformational history that shifted the Elko Hills and the Adobe Range about 60+ km to the WNW.</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2</a:t>
            </a:fld>
            <a:endParaRPr lang="en-US"/>
          </a:p>
        </p:txBody>
      </p:sp>
    </p:spTree>
    <p:extLst>
      <p:ext uri="{BB962C8B-B14F-4D97-AF65-F5344CB8AC3E}">
        <p14:creationId xmlns:p14="http://schemas.microsoft.com/office/powerpoint/2010/main" val="322253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to introduce what I think is the most profound enigma of this area, which is that when we take a look in the deeper crust we see evidence of something profound going on, with rocks ranging from </a:t>
            </a:r>
            <a:r>
              <a:rPr lang="en-US" baseline="0" dirty="0" err="1" smtClean="0"/>
              <a:t>Neoproterozoic</a:t>
            </a:r>
            <a:r>
              <a:rPr lang="en-US" baseline="0" dirty="0" smtClean="0"/>
              <a:t> to Mississippian in age being metamorphosed to pressures as great as 10 kb corresponding to burial depths of 35 km or more depending on what you assume for the density of the overburden. Though the details of timing are still evolving, it is very clear that maximum burial occurred by the Late Cretaceous, 70-90 Ma, with the detailed timing depending where in the core complex you look.</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3</a:t>
            </a:fld>
            <a:endParaRPr lang="en-US"/>
          </a:p>
        </p:txBody>
      </p:sp>
    </p:spTree>
    <p:extLst>
      <p:ext uri="{BB962C8B-B14F-4D97-AF65-F5344CB8AC3E}">
        <p14:creationId xmlns:p14="http://schemas.microsoft.com/office/powerpoint/2010/main" val="150666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against that, </a:t>
            </a:r>
            <a:r>
              <a:rPr lang="en-US" dirty="0" smtClean="0"/>
              <a:t>the </a:t>
            </a:r>
            <a:r>
              <a:rPr lang="en-US" dirty="0" smtClean="0"/>
              <a:t>upper crust at the same time </a:t>
            </a:r>
            <a:r>
              <a:rPr lang="en-US" dirty="0" smtClean="0"/>
              <a:t>suggests a </a:t>
            </a:r>
            <a:r>
              <a:rPr lang="en-US" dirty="0" smtClean="0"/>
              <a:t>very different story, at least to the SE of the core complex.  I captured the image to the left from Sean Long’s important synthesis published just last</a:t>
            </a:r>
            <a:r>
              <a:rPr lang="en-US" baseline="0" dirty="0" smtClean="0"/>
              <a:t> year in which he re-emphasized a point that Dick Armstrong originally highlighted and that people like Elizabeth Miller have also underscored.  If you look throughout East-central Nevada, the basal Tertiary unconformity, which is usually Eocene in age, rests on Upper Mississippian to Triassic strata. In the image at right I have </a:t>
            </a:r>
            <a:r>
              <a:rPr lang="en-US" baseline="0" dirty="0" err="1" smtClean="0"/>
              <a:t>palinspastically</a:t>
            </a:r>
            <a:r>
              <a:rPr lang="en-US" baseline="0" dirty="0" smtClean="0"/>
              <a:t> restored the bits and pieces assuming 60 km post-Eocene offset of the Adobe Range back on top of the RM-EHR. To restore the probable outcrop belts prior to Cenozoic extension.  The basic point is that it is tough to recognize where you could force this hypothetical thrust wedge through unless you hide significant amounts of the shortening within and beneath the Roberts </a:t>
            </a:r>
            <a:r>
              <a:rPr lang="en-US" baseline="0" dirty="0" err="1" smtClean="0"/>
              <a:t>Mtn</a:t>
            </a:r>
            <a:r>
              <a:rPr lang="en-US" baseline="0" dirty="0" smtClean="0"/>
              <a:t> </a:t>
            </a:r>
            <a:r>
              <a:rPr lang="en-US" baseline="0" dirty="0" err="1" smtClean="0"/>
              <a:t>allochthon</a:t>
            </a:r>
            <a:r>
              <a:rPr lang="en-US" baseline="0" dirty="0" smtClean="0"/>
              <a:t>.  However, even if you do this, you need to propagate significant shortening farther SE into the foreland of the RMT to explain the tectonic burial of the Wood Hills.</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4</a:t>
            </a:fld>
            <a:endParaRPr lang="en-US"/>
          </a:p>
        </p:txBody>
      </p:sp>
    </p:spTree>
    <p:extLst>
      <p:ext uri="{BB962C8B-B14F-4D97-AF65-F5344CB8AC3E}">
        <p14:creationId xmlns:p14="http://schemas.microsoft.com/office/powerpoint/2010/main" val="371499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friend and co-author Phyllis </a:t>
            </a:r>
            <a:r>
              <a:rPr lang="en-US" baseline="0" dirty="0" err="1" smtClean="0"/>
              <a:t>Camilleri</a:t>
            </a:r>
            <a:r>
              <a:rPr lang="en-US" baseline="0" dirty="0" smtClean="0"/>
              <a:t> has looked a lot at this problem, and has invoked the presence of a NW-thickening thrust wedge, the Windermere </a:t>
            </a:r>
            <a:r>
              <a:rPr lang="en-US" baseline="0" dirty="0" err="1" smtClean="0"/>
              <a:t>allochthon</a:t>
            </a:r>
            <a:r>
              <a:rPr lang="en-US" baseline="0" dirty="0" smtClean="0"/>
              <a:t>, over this area to explain the Late K tectonic burial. The green line in this picture shows where she would “daylight” the basal thrust of this wedge – you certainly could not push it any farther SE because there are </a:t>
            </a:r>
            <a:r>
              <a:rPr lang="en-US" baseline="0" dirty="0" err="1" smtClean="0"/>
              <a:t>unmetamorphosed</a:t>
            </a:r>
            <a:r>
              <a:rPr lang="en-US" baseline="0" dirty="0" smtClean="0"/>
              <a:t> Triassic strata in the southern </a:t>
            </a:r>
            <a:r>
              <a:rPr lang="en-US" baseline="0" dirty="0" err="1" smtClean="0"/>
              <a:t>Pequops</a:t>
            </a:r>
            <a:r>
              <a:rPr lang="en-US" baseline="0" dirty="0" smtClean="0"/>
              <a:t>.  I want to point out that this structure is significantly oblique to the general trend of the Cordilleran margin, and I am going to raise the hypothesis that it could actually have been a </a:t>
            </a:r>
            <a:r>
              <a:rPr lang="en-US" baseline="0" dirty="0" err="1" smtClean="0"/>
              <a:t>transpressive</a:t>
            </a:r>
            <a:r>
              <a:rPr lang="en-US" baseline="0" dirty="0" smtClean="0"/>
              <a:t> structure. Interestingly, if you look in detail at the pattern of metamorphism in what would be the exposed lower plate of this </a:t>
            </a:r>
            <a:r>
              <a:rPr lang="en-US" baseline="0" dirty="0" err="1" smtClean="0"/>
              <a:t>allochthon</a:t>
            </a:r>
            <a:r>
              <a:rPr lang="en-US" baseline="0" dirty="0" smtClean="0"/>
              <a:t> you see a systematic pattern of increasing pressures toward the NW illustrated with proposed </a:t>
            </a:r>
            <a:r>
              <a:rPr lang="en-US" baseline="0" dirty="0" err="1" smtClean="0"/>
              <a:t>paleoisobars</a:t>
            </a:r>
            <a:r>
              <a:rPr lang="en-US" baseline="0" dirty="0" smtClean="0"/>
              <a:t> shown here.  Gibbs method modeling of metamorphic assemblages in the SE East Humboldt Range suggests peak pressures of ~6 kb.  Wills and </a:t>
            </a:r>
            <a:r>
              <a:rPr lang="en-US" baseline="0" dirty="0" err="1" smtClean="0"/>
              <a:t>Hoisch</a:t>
            </a:r>
            <a:r>
              <a:rPr lang="en-US" baseline="0" dirty="0" smtClean="0"/>
              <a:t> last Spring reported peak PT </a:t>
            </a:r>
            <a:r>
              <a:rPr lang="en-US" baseline="0" dirty="0" err="1" smtClean="0"/>
              <a:t>conditionsof</a:t>
            </a:r>
            <a:r>
              <a:rPr lang="en-US" baseline="0" dirty="0" smtClean="0"/>
              <a:t> 625, 6.6 kb constrained by Lu-</a:t>
            </a:r>
            <a:r>
              <a:rPr lang="en-US" baseline="0" dirty="0" err="1" smtClean="0"/>
              <a:t>Hf</a:t>
            </a:r>
            <a:r>
              <a:rPr lang="en-US" baseline="0" dirty="0" smtClean="0"/>
              <a:t> dating of garnet at 82.8 Ma.  By the time you get to to the central EHR, </a:t>
            </a:r>
            <a:r>
              <a:rPr lang="en-US" baseline="0" dirty="0" err="1" smtClean="0"/>
              <a:t>Hallett</a:t>
            </a:r>
            <a:r>
              <a:rPr lang="en-US" baseline="0" dirty="0" smtClean="0"/>
              <a:t> has recently documented pressures as high a 8 kb from the same time frame.  In the northern East Humboldt Range he found even higher pressures up to 10 kb, but these are from the Winchell Lake fold and so are probably </a:t>
            </a:r>
            <a:r>
              <a:rPr lang="en-US" baseline="0" dirty="0" err="1" smtClean="0"/>
              <a:t>allochthonous</a:t>
            </a:r>
            <a:r>
              <a:rPr lang="en-US" baseline="0" dirty="0" smtClean="0"/>
              <a:t>.  I just want to underscore that the 5.9 kb estimates from the southern EHR and the 8+ Kb estimate in the central EHR come from the SAME CONTINUOUSLY MAPPED STRATIGRAPHIC HORIZOON, the </a:t>
            </a:r>
            <a:r>
              <a:rPr lang="en-US" baseline="0" dirty="0" err="1" smtClean="0"/>
              <a:t>McCOY</a:t>
            </a:r>
            <a:r>
              <a:rPr lang="en-US" baseline="0" dirty="0" smtClean="0"/>
              <a:t> Creek Group.  </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5</a:t>
            </a:fld>
            <a:endParaRPr lang="en-US"/>
          </a:p>
        </p:txBody>
      </p:sp>
    </p:spTree>
    <p:extLst>
      <p:ext uri="{BB962C8B-B14F-4D97-AF65-F5344CB8AC3E}">
        <p14:creationId xmlns:p14="http://schemas.microsoft.com/office/powerpoint/2010/main" val="426666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with admittedly a lot of assumptions, you can use the pattern of </a:t>
            </a:r>
            <a:r>
              <a:rPr lang="en-US" baseline="0" dirty="0" err="1" smtClean="0"/>
              <a:t>paleoisobars</a:t>
            </a:r>
            <a:r>
              <a:rPr lang="en-US" baseline="0" dirty="0" smtClean="0"/>
              <a:t> to try to constrain the geometry of the thrust wedge, and what you see is that it is actually pretty steep, and I think this is actually an important, previously unrecognized point.  Just to orient you, this figure attempts to illustrate the footwall geometry as viewed to the SE and so is somewhat “upside down” from our normal perspective. The footwall of this figure shows the Wood Hills, EHR and northern Rubies at their approximately appropriate pre-extensional depths.   The </a:t>
            </a:r>
            <a:r>
              <a:rPr lang="en-US" b="1" baseline="0" dirty="0" smtClean="0"/>
              <a:t>minimum </a:t>
            </a:r>
            <a:r>
              <a:rPr lang="en-US" b="0" baseline="0" dirty="0" smtClean="0"/>
              <a:t>dip I was able to get, assuming NO subsequent Cenozoic spreading of the isobars, was 27 degrees.  If you take the reasonable assumption that the spacing between isobars was increased by CZ extension, then it is no problem to get the Windermere “</a:t>
            </a:r>
            <a:r>
              <a:rPr lang="en-US" b="0" baseline="0" dirty="0" err="1" smtClean="0"/>
              <a:t>transpressive</a:t>
            </a:r>
            <a:r>
              <a:rPr lang="en-US" b="0" baseline="0" dirty="0" smtClean="0"/>
              <a:t> fault” to dips of 40 degrees or more.</a:t>
            </a:r>
          </a:p>
          <a:p>
            <a:r>
              <a:rPr lang="en-US" b="0" baseline="0" dirty="0" smtClean="0"/>
              <a:t>We will see that a higher angle tectonic boundary could help with a number of the problems we are wrestling with.  (1) You can get more tectonic burial with less shortening on a steeper fault. (2) By bending the stratigraphy to a steeper angle, you can more easily explain the radical attenuation of units that we see in this area – you have rotated the thickness of the units into the shortening field. (3) It also becomes easier to reactivate the fault as a normal fault if there is a subsequent evolution to extensional boundary conditions.</a:t>
            </a:r>
            <a:endParaRPr lang="en-US" b="1" dirty="0"/>
          </a:p>
        </p:txBody>
      </p:sp>
      <p:sp>
        <p:nvSpPr>
          <p:cNvPr id="4" name="Slide Number Placeholder 3"/>
          <p:cNvSpPr>
            <a:spLocks noGrp="1"/>
          </p:cNvSpPr>
          <p:nvPr>
            <p:ph type="sldNum" sz="quarter" idx="10"/>
          </p:nvPr>
        </p:nvSpPr>
        <p:spPr/>
        <p:txBody>
          <a:bodyPr/>
          <a:lstStyle/>
          <a:p>
            <a:fld id="{A7374675-D697-4616-B70E-2F200C4343BE}" type="slidenum">
              <a:rPr lang="en-US" smtClean="0"/>
              <a:t>6</a:t>
            </a:fld>
            <a:endParaRPr lang="en-US"/>
          </a:p>
        </p:txBody>
      </p:sp>
    </p:spTree>
    <p:extLst>
      <p:ext uri="{BB962C8B-B14F-4D97-AF65-F5344CB8AC3E}">
        <p14:creationId xmlns:p14="http://schemas.microsoft.com/office/powerpoint/2010/main" val="261819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r>
              <a:rPr lang="en-US" baseline="0" dirty="0" smtClean="0"/>
              <a:t> this if time limited).  This is a Google view facing NW of the northern East Humboldt Range and Clover Hill, and it is here simply to make the point that although we may not have an exposed thrust fault, we DO have duplication of section, albeit sliced and dismembered by younger extensional system.  The footwall contains high amphibolite </a:t>
            </a:r>
            <a:r>
              <a:rPr lang="en-US" baseline="0" dirty="0" err="1" smtClean="0"/>
              <a:t>facies</a:t>
            </a:r>
            <a:r>
              <a:rPr lang="en-US" baseline="0" dirty="0" smtClean="0"/>
              <a:t> Paleozoic </a:t>
            </a:r>
            <a:r>
              <a:rPr lang="en-US" baseline="0" dirty="0" err="1" smtClean="0"/>
              <a:t>metasediments</a:t>
            </a:r>
            <a:r>
              <a:rPr lang="en-US" baseline="0" dirty="0" smtClean="0"/>
              <a:t> in Clover Hill, overlain by a slice containing intermediate grade marble, which is in turn overlain by the correlative </a:t>
            </a:r>
            <a:r>
              <a:rPr lang="en-US" baseline="0" dirty="0" err="1" smtClean="0"/>
              <a:t>unmetamorphosed</a:t>
            </a:r>
            <a:r>
              <a:rPr lang="en-US" baseline="0" dirty="0" smtClean="0"/>
              <a:t> sedimentary </a:t>
            </a:r>
            <a:r>
              <a:rPr lang="en-US" baseline="0" dirty="0" err="1" smtClean="0"/>
              <a:t>protolith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7</a:t>
            </a:fld>
            <a:endParaRPr lang="en-US"/>
          </a:p>
        </p:txBody>
      </p:sp>
    </p:spTree>
    <p:extLst>
      <p:ext uri="{BB962C8B-B14F-4D97-AF65-F5344CB8AC3E}">
        <p14:creationId xmlns:p14="http://schemas.microsoft.com/office/powerpoint/2010/main" val="338929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Onto the next great enigma – what is the significance</a:t>
            </a:r>
            <a:r>
              <a:rPr lang="en-US" baseline="0" dirty="0" smtClean="0"/>
              <a:t> of these fold-</a:t>
            </a:r>
            <a:r>
              <a:rPr lang="en-US" baseline="0" dirty="0" err="1" smtClean="0"/>
              <a:t>nappes</a:t>
            </a:r>
            <a:r>
              <a:rPr lang="en-US" baseline="0" dirty="0" smtClean="0"/>
              <a:t>?  They truly do have bizarre relationships – at least in modern coordinates, they verge in every which direction; the </a:t>
            </a:r>
            <a:r>
              <a:rPr lang="en-US" baseline="0" dirty="0" err="1" smtClean="0"/>
              <a:t>hingeline</a:t>
            </a:r>
            <a:r>
              <a:rPr lang="en-US" baseline="0" dirty="0" smtClean="0"/>
              <a:t> of the Lamoille Canyon fold-</a:t>
            </a:r>
            <a:r>
              <a:rPr lang="en-US" baseline="0" dirty="0" err="1" smtClean="0"/>
              <a:t>nappe</a:t>
            </a:r>
            <a:r>
              <a:rPr lang="en-US" baseline="0" dirty="0" smtClean="0"/>
              <a:t> in the Rubies sweeps through a nearly 90</a:t>
            </a:r>
            <a:r>
              <a:rPr lang="en-US" baseline="30000" dirty="0" smtClean="0"/>
              <a:t>o</a:t>
            </a:r>
            <a:r>
              <a:rPr lang="en-US" baseline="0" dirty="0" smtClean="0"/>
              <a:t> bend as it is transposed into parallelism with the Cenozoic stretching lineation.  In addition, both the Lamoille Canyon fold and, as we will see, the Winchell Lake fold fold older thrust faults.  The one feature I think is consistent, is that the lower limbs of most of the fold-</a:t>
            </a:r>
            <a:r>
              <a:rPr lang="en-US" baseline="0" dirty="0" err="1" smtClean="0"/>
              <a:t>nappes</a:t>
            </a:r>
            <a:r>
              <a:rPr lang="en-US" baseline="0" dirty="0" smtClean="0"/>
              <a:t> appear to be much more </a:t>
            </a:r>
            <a:r>
              <a:rPr lang="en-US" baseline="0" dirty="0" err="1" smtClean="0"/>
              <a:t>migmatized</a:t>
            </a:r>
            <a:r>
              <a:rPr lang="en-US" baseline="0" dirty="0" smtClean="0"/>
              <a:t> than the upper limbs – at least I know that is the case for the Winchell Lake fold shown here.  This strongly suggests to me that the roof zone of this cushion of partially melted material formed a fundamental rheological boundary in the middle crust that served to concentrate large-scale lateral flow.  The Winchell Lake fold-</a:t>
            </a:r>
            <a:r>
              <a:rPr lang="en-US" baseline="0" dirty="0" err="1" smtClean="0"/>
              <a:t>nappe</a:t>
            </a:r>
            <a:r>
              <a:rPr lang="en-US" baseline="0" dirty="0" smtClean="0"/>
              <a:t> is especially unique in a variety of ways:</a:t>
            </a:r>
          </a:p>
          <a:p>
            <a:pPr marL="0" indent="0">
              <a:buNone/>
            </a:pPr>
            <a:r>
              <a:rPr lang="en-US" baseline="0" dirty="0" smtClean="0"/>
              <a:t>1. It is the only fold-</a:t>
            </a:r>
            <a:r>
              <a:rPr lang="en-US" baseline="0" dirty="0" err="1" smtClean="0"/>
              <a:t>nappe</a:t>
            </a:r>
            <a:r>
              <a:rPr lang="en-US" baseline="0" dirty="0" smtClean="0"/>
              <a:t> in the Rubies that includes </a:t>
            </a:r>
            <a:r>
              <a:rPr lang="en-US" baseline="0" dirty="0" err="1" smtClean="0"/>
              <a:t>Neoarchean</a:t>
            </a:r>
            <a:r>
              <a:rPr lang="en-US" baseline="0" dirty="0" smtClean="0"/>
              <a:t> to </a:t>
            </a:r>
            <a:r>
              <a:rPr lang="en-US" baseline="0" dirty="0" err="1" smtClean="0"/>
              <a:t>Paleoproterozoic</a:t>
            </a:r>
            <a:r>
              <a:rPr lang="en-US" baseline="0" dirty="0" smtClean="0"/>
              <a:t> gneiss </a:t>
            </a:r>
            <a:r>
              <a:rPr lang="en-US" baseline="0" dirty="0" err="1" smtClean="0"/>
              <a:t>ccomplex</a:t>
            </a:r>
            <a:r>
              <a:rPr lang="en-US" baseline="0" dirty="0" smtClean="0"/>
              <a:t> in its core.</a:t>
            </a:r>
          </a:p>
          <a:p>
            <a:pPr marL="0" indent="0">
              <a:buNone/>
            </a:pPr>
            <a:r>
              <a:rPr lang="en-US" baseline="0" dirty="0" smtClean="0"/>
              <a:t>2. </a:t>
            </a:r>
            <a:r>
              <a:rPr lang="en-US" dirty="0" smtClean="0"/>
              <a:t>Core of fold-nappe is older</a:t>
            </a:r>
            <a:r>
              <a:rPr lang="en-US" baseline="0" dirty="0" smtClean="0"/>
              <a:t> </a:t>
            </a:r>
            <a:r>
              <a:rPr lang="en-US" dirty="0" err="1" smtClean="0"/>
              <a:t>younging</a:t>
            </a:r>
            <a:r>
              <a:rPr lang="en-US" dirty="0" smtClean="0"/>
              <a:t> outward like  an anticline</a:t>
            </a:r>
            <a:r>
              <a:rPr lang="en-US" baseline="0" dirty="0" smtClean="0"/>
              <a:t> whereas metamorphosed miogeoclinal rocks young inward, like a syncline.</a:t>
            </a:r>
          </a:p>
          <a:p>
            <a:pPr marL="0" indent="0">
              <a:buNone/>
            </a:pPr>
            <a:r>
              <a:rPr lang="en-US" baseline="0" dirty="0" smtClean="0"/>
              <a:t>3. Plastic attenuation of both limbs and even in the hinge zone is extraordinary – just ~2% of original stratigraphic thickness whereas attenuation of Lizzies Basin block is not so extreme.</a:t>
            </a:r>
          </a:p>
        </p:txBody>
      </p:sp>
      <p:sp>
        <p:nvSpPr>
          <p:cNvPr id="4" name="Slide Number Placeholder 3"/>
          <p:cNvSpPr>
            <a:spLocks noGrp="1"/>
          </p:cNvSpPr>
          <p:nvPr>
            <p:ph type="sldNum" sz="quarter" idx="10"/>
          </p:nvPr>
        </p:nvSpPr>
        <p:spPr/>
        <p:txBody>
          <a:bodyPr/>
          <a:lstStyle/>
          <a:p>
            <a:fld id="{A7374675-D697-4616-B70E-2F200C4343BE}" type="slidenum">
              <a:rPr lang="en-US" smtClean="0"/>
              <a:t>8</a:t>
            </a:fld>
            <a:endParaRPr lang="en-US"/>
          </a:p>
        </p:txBody>
      </p:sp>
    </p:spTree>
    <p:extLst>
      <p:ext uri="{BB962C8B-B14F-4D97-AF65-F5344CB8AC3E}">
        <p14:creationId xmlns:p14="http://schemas.microsoft.com/office/powerpoint/2010/main" val="150287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But perhaps the most intriguing thing about the WLN is that it appears to have been emplaced along the </a:t>
            </a:r>
            <a:r>
              <a:rPr lang="en-US" baseline="0" dirty="0" err="1" smtClean="0"/>
              <a:t>decompressional</a:t>
            </a:r>
            <a:r>
              <a:rPr lang="en-US" baseline="0" dirty="0" smtClean="0"/>
              <a:t> PT-path.  I had earlier come to this conclusion from the simple fact that I was able to demonstrate that it was emplaced </a:t>
            </a:r>
            <a:r>
              <a:rPr lang="en-US" baseline="0" dirty="0" err="1" smtClean="0"/>
              <a:t>synkinematically</a:t>
            </a:r>
            <a:r>
              <a:rPr lang="en-US" baseline="0" dirty="0" smtClean="0"/>
              <a:t> with the replacement of </a:t>
            </a:r>
            <a:r>
              <a:rPr lang="en-US" baseline="0" dirty="0" err="1" smtClean="0"/>
              <a:t>kyanite</a:t>
            </a:r>
            <a:r>
              <a:rPr lang="en-US" baseline="0" dirty="0" smtClean="0"/>
              <a:t> by </a:t>
            </a:r>
            <a:r>
              <a:rPr lang="en-US" baseline="0" dirty="0" err="1" smtClean="0"/>
              <a:t>sillimanite</a:t>
            </a:r>
            <a:r>
              <a:rPr lang="en-US" baseline="0" dirty="0" smtClean="0"/>
              <a:t> and the onset of melting, but Ben </a:t>
            </a:r>
            <a:r>
              <a:rPr lang="en-US" baseline="0" dirty="0" err="1" smtClean="0"/>
              <a:t>Hallett</a:t>
            </a:r>
            <a:r>
              <a:rPr lang="en-US" baseline="0" dirty="0" smtClean="0"/>
              <a:t> has recently quantified this story.  In these figures from his recently completed </a:t>
            </a:r>
            <a:r>
              <a:rPr lang="en-US" baseline="0" dirty="0" err="1" smtClean="0"/>
              <a:t>ph.d.</a:t>
            </a:r>
            <a:r>
              <a:rPr lang="en-US" baseline="0" dirty="0" smtClean="0"/>
              <a:t> thesis working under Frank Spear, he shows that the PT path for the Winchell Lake fold-</a:t>
            </a:r>
            <a:r>
              <a:rPr lang="en-US" baseline="0" dirty="0" err="1" smtClean="0"/>
              <a:t>nappe</a:t>
            </a:r>
            <a:r>
              <a:rPr lang="en-US" baseline="0" dirty="0" smtClean="0"/>
              <a:t> and that for the underlying Lizzies Basin Block diverge prior to about 75 Ma, from which he infers that the fold-</a:t>
            </a:r>
            <a:r>
              <a:rPr lang="en-US" baseline="0" dirty="0" err="1" smtClean="0"/>
              <a:t>nappe</a:t>
            </a:r>
            <a:r>
              <a:rPr lang="en-US" baseline="0" dirty="0" smtClean="0"/>
              <a:t> was emplaced about 75 Ma and from then on the LBB and the WLN rode together, with decompression to ~5 kb by 60 Ma.  In other words, the rocks had already gotten halfway back to the surface before Late Cenozoic extension had even come into play. Finally, I note that this places the same broad bracket on the timing of emplacement of the Winchell Lake fold (between 85 Ma and 75 Ma) as my friend Phyllis </a:t>
            </a:r>
            <a:r>
              <a:rPr lang="en-US" baseline="0" dirty="0" err="1" smtClean="0"/>
              <a:t>Camilleri</a:t>
            </a:r>
            <a:r>
              <a:rPr lang="en-US" baseline="0" dirty="0" smtClean="0"/>
              <a:t> reports for the NW-</a:t>
            </a:r>
            <a:r>
              <a:rPr lang="en-US" baseline="0" dirty="0" err="1" smtClean="0"/>
              <a:t>vergent</a:t>
            </a:r>
            <a:r>
              <a:rPr lang="en-US" baseline="0" dirty="0" smtClean="0"/>
              <a:t> folding in the Wood Hills.</a:t>
            </a:r>
          </a:p>
          <a:p>
            <a:pPr marL="0" indent="0">
              <a:buNone/>
            </a:pPr>
            <a:r>
              <a:rPr lang="en-US" baseline="0" dirty="0" smtClean="0"/>
              <a:t>   Now I think I can make another point that will extend this story even further.  Ben’s PT path for the WLN came from rocks that I would correlate with the Mississippian Pilot formation, near the top of the Paleozoic </a:t>
            </a:r>
            <a:r>
              <a:rPr lang="en-US" baseline="0" dirty="0" err="1" smtClean="0"/>
              <a:t>strat</a:t>
            </a:r>
            <a:r>
              <a:rPr lang="en-US" baseline="0" dirty="0" smtClean="0"/>
              <a:t> sequence.  Meanwhile, Wayne </a:t>
            </a:r>
            <a:r>
              <a:rPr lang="en-US" baseline="0" dirty="0" err="1" smtClean="0"/>
              <a:t>Premo</a:t>
            </a:r>
            <a:r>
              <a:rPr lang="en-US" baseline="0" dirty="0" smtClean="0"/>
              <a:t> and I have been doing a lot of work on the Precambrian rocks in the core of the fold-</a:t>
            </a:r>
            <a:r>
              <a:rPr lang="en-US" baseline="0" dirty="0" err="1" smtClean="0"/>
              <a:t>nappe</a:t>
            </a:r>
            <a:r>
              <a:rPr lang="en-US" baseline="0" dirty="0" smtClean="0"/>
              <a:t>, and although we do not have the </a:t>
            </a:r>
            <a:r>
              <a:rPr lang="en-US" baseline="0" dirty="0" err="1" smtClean="0"/>
              <a:t>thermobarometric</a:t>
            </a:r>
            <a:r>
              <a:rPr lang="en-US" baseline="0" dirty="0" smtClean="0"/>
              <a:t> constraints, the zircon systematics from the Precambrian rocks looks more like the spread of metamorphic zircon ages from the Lizzies Basin block – i.e., a spread of ages from about 90 Ma to 60 Ma.  If this holds up as more data comes in, it seems to me that there are two possible interpretations.  The less sexy one is simply that the fold grew slowly through the late Cretaceous as the </a:t>
            </a:r>
            <a:r>
              <a:rPr lang="en-US" baseline="0" dirty="0" err="1" smtClean="0"/>
              <a:t>migmatitic</a:t>
            </a:r>
            <a:r>
              <a:rPr lang="en-US" baseline="0" dirty="0" smtClean="0"/>
              <a:t> front gradually migrated upward, thus </a:t>
            </a:r>
            <a:r>
              <a:rPr lang="en-US" baseline="0" dirty="0" err="1" smtClean="0"/>
              <a:t>migmatizing</a:t>
            </a:r>
            <a:r>
              <a:rPr lang="en-US" baseline="0" dirty="0" smtClean="0"/>
              <a:t> deeper levels before shallower levels.  The more exciting hypothesis is this:  not only was the WLN emplaced in this time window, but also the pre-WLN fault placing the Precambrian rocks over the Paleozoic sequence was also likely emplaced prior to being folded by the Winchell Lake fold-</a:t>
            </a:r>
            <a:r>
              <a:rPr lang="en-US" baseline="0" dirty="0" err="1" smtClean="0"/>
              <a:t>nappe</a:t>
            </a:r>
            <a:r>
              <a:rPr lang="en-US" baseline="0" dirty="0" smtClean="0"/>
              <a:t>, but in the same 90 to 75 Ma time window.  Let me say this clearly: I am proposing that the Windermere Thrust is no longer merely a convenient or necessary conceptual construct. The previously unnamed low-angle tectonic contact between the Precambrian gneisses and the Paleozoic </a:t>
            </a:r>
            <a:r>
              <a:rPr lang="en-US" baseline="0" dirty="0" err="1" smtClean="0"/>
              <a:t>metasediments</a:t>
            </a:r>
            <a:r>
              <a:rPr lang="en-US" baseline="0" dirty="0" smtClean="0"/>
              <a:t> could be the deep-crustal expression of the Windermere Thrust. It could be that the murderer hid the weapon in plain site.  It’s been there all along, hidden in the walls of Angel Lake Cirque.</a:t>
            </a:r>
          </a:p>
          <a:p>
            <a:pPr marL="228600" indent="-228600">
              <a:buAutoNum type="arabicPeriod"/>
            </a:pPr>
            <a:r>
              <a:rPr lang="en-US" baseline="0" dirty="0" smtClean="0"/>
              <a:t>The evidence indicates that the fold-nappe was emplaced along decompressional path – in fact, about half the decompression of the northern EHR appears to have occurred before ~49 Ma</a:t>
            </a:r>
            <a:endParaRPr lang="en-US" dirty="0"/>
          </a:p>
        </p:txBody>
      </p:sp>
      <p:sp>
        <p:nvSpPr>
          <p:cNvPr id="4" name="Slide Number Placeholder 3"/>
          <p:cNvSpPr>
            <a:spLocks noGrp="1"/>
          </p:cNvSpPr>
          <p:nvPr>
            <p:ph type="sldNum" sz="quarter" idx="10"/>
          </p:nvPr>
        </p:nvSpPr>
        <p:spPr/>
        <p:txBody>
          <a:bodyPr/>
          <a:lstStyle/>
          <a:p>
            <a:fld id="{A7374675-D697-4616-B70E-2F200C4343BE}" type="slidenum">
              <a:rPr lang="en-US" smtClean="0"/>
              <a:t>9</a:t>
            </a:fld>
            <a:endParaRPr lang="en-US"/>
          </a:p>
        </p:txBody>
      </p:sp>
    </p:spTree>
    <p:extLst>
      <p:ext uri="{BB962C8B-B14F-4D97-AF65-F5344CB8AC3E}">
        <p14:creationId xmlns:p14="http://schemas.microsoft.com/office/powerpoint/2010/main" val="150287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11/10/13</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11/10/13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11/10/13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11/10/13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11/10/13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11/10/13</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327" y="2428133"/>
            <a:ext cx="7315200" cy="2595025"/>
          </a:xfrm>
        </p:spPr>
        <p:txBody>
          <a:bodyPr>
            <a:normAutofit/>
          </a:bodyPr>
          <a:lstStyle/>
          <a:p>
            <a:r>
              <a:rPr lang="en-US" sz="3200" b="1" dirty="0" smtClean="0"/>
              <a:t>Unfolding the story of Late Cretaceous tectonic inheritance in the Ruby-East Humboldt-Wood Hills Metamorphic core complex, Nevada</a:t>
            </a:r>
            <a:endParaRPr lang="en-US" sz="3200" b="1" dirty="0"/>
          </a:p>
        </p:txBody>
      </p:sp>
      <p:sp>
        <p:nvSpPr>
          <p:cNvPr id="3" name="Subtitle 2"/>
          <p:cNvSpPr>
            <a:spLocks noGrp="1"/>
          </p:cNvSpPr>
          <p:nvPr>
            <p:ph type="subTitle" idx="1"/>
          </p:nvPr>
        </p:nvSpPr>
        <p:spPr>
          <a:xfrm>
            <a:off x="914400" y="5166530"/>
            <a:ext cx="7315200" cy="968799"/>
          </a:xfrm>
        </p:spPr>
        <p:txBody>
          <a:bodyPr>
            <a:normAutofit/>
          </a:bodyPr>
          <a:lstStyle/>
          <a:p>
            <a:r>
              <a:rPr lang="en-US" sz="2400" i="1" dirty="0" smtClean="0">
                <a:solidFill>
                  <a:srgbClr val="FFC000"/>
                </a:solidFill>
              </a:rPr>
              <a:t>PHANTOM THRUST </a:t>
            </a:r>
            <a:r>
              <a:rPr lang="en-US" sz="2400" i="1" dirty="0">
                <a:solidFill>
                  <a:srgbClr val="FFC000"/>
                </a:solidFill>
              </a:rPr>
              <a:t>BELTS, THINNING FOLD-NAPPES, AND OTHER </a:t>
            </a:r>
            <a:r>
              <a:rPr lang="en-US" sz="2400" i="1" dirty="0" smtClean="0">
                <a:solidFill>
                  <a:srgbClr val="FFC000"/>
                </a:solidFill>
              </a:rPr>
              <a:t>ENIGMAS</a:t>
            </a:r>
            <a:endParaRPr lang="en-US" sz="2400" i="1" dirty="0">
              <a:solidFill>
                <a:srgbClr val="FFC000"/>
              </a:solidFill>
            </a:endParaRPr>
          </a:p>
        </p:txBody>
      </p:sp>
      <p:sp>
        <p:nvSpPr>
          <p:cNvPr id="5" name="Slide Number Placeholder 4"/>
          <p:cNvSpPr>
            <a:spLocks noGrp="1"/>
          </p:cNvSpPr>
          <p:nvPr>
            <p:ph type="sldNum" sz="quarter" idx="11"/>
          </p:nvPr>
        </p:nvSpPr>
        <p:spPr/>
        <p:txBody>
          <a:bodyPr/>
          <a:lstStyle/>
          <a:p>
            <a:fld id="{CE8079A4-7AA8-4A4F-87E2-7781EC5097DD}" type="slidenum">
              <a:rPr lang="en-US" smtClean="0"/>
              <a:pPr/>
              <a:t>1</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22832" y="208389"/>
            <a:ext cx="5693019"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22832" y="381000"/>
            <a:ext cx="2298899" cy="338554"/>
          </a:xfrm>
          <a:prstGeom prst="rect">
            <a:avLst/>
          </a:prstGeom>
          <a:noFill/>
        </p:spPr>
        <p:txBody>
          <a:bodyPr wrap="none" rtlCol="0">
            <a:spAutoFit/>
          </a:bodyPr>
          <a:lstStyle/>
          <a:p>
            <a:r>
              <a:rPr lang="en-US" sz="1600" i="1" dirty="0" smtClean="0">
                <a:solidFill>
                  <a:srgbClr val="FFC000"/>
                </a:solidFill>
                <a:latin typeface="Times New Roman" panose="02020603050405020304" pitchFamily="18" charset="0"/>
                <a:cs typeface="Times New Roman" panose="02020603050405020304" pitchFamily="18" charset="0"/>
              </a:rPr>
              <a:t>Winchell Lake fold-nappe</a:t>
            </a:r>
            <a:endParaRPr lang="en-US" sz="1600" i="1" dirty="0">
              <a:solidFill>
                <a:srgbClr val="FFC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22670" y="6017340"/>
            <a:ext cx="2249334" cy="646331"/>
          </a:xfrm>
          <a:prstGeom prst="rect">
            <a:avLst/>
          </a:prstGeom>
          <a:noFill/>
        </p:spPr>
        <p:txBody>
          <a:bodyPr wrap="none" rtlCol="0">
            <a:spAutoFit/>
          </a:bodyPr>
          <a:lstStyle/>
          <a:p>
            <a:pPr>
              <a:spcBef>
                <a:spcPts val="1200"/>
              </a:spcBef>
            </a:pPr>
            <a:r>
              <a:rPr lang="en-US" dirty="0">
                <a:solidFill>
                  <a:srgbClr val="00B0F0"/>
                </a:solidFill>
              </a:rPr>
              <a:t>Allen J. </a:t>
            </a:r>
            <a:r>
              <a:rPr lang="en-US" dirty="0" smtClean="0">
                <a:solidFill>
                  <a:srgbClr val="00B0F0"/>
                </a:solidFill>
              </a:rPr>
              <a:t>McGrew*</a:t>
            </a:r>
          </a:p>
          <a:p>
            <a:r>
              <a:rPr lang="en-US" dirty="0" smtClean="0">
                <a:solidFill>
                  <a:srgbClr val="00B0F0"/>
                </a:solidFill>
              </a:rPr>
              <a:t>University of Dayton</a:t>
            </a:r>
            <a:endParaRPr lang="en-US" dirty="0">
              <a:solidFill>
                <a:srgbClr val="00B0F0"/>
              </a:solidFill>
            </a:endParaRPr>
          </a:p>
        </p:txBody>
      </p:sp>
      <p:sp>
        <p:nvSpPr>
          <p:cNvPr id="8" name="TextBox 7"/>
          <p:cNvSpPr txBox="1"/>
          <p:nvPr/>
        </p:nvSpPr>
        <p:spPr>
          <a:xfrm>
            <a:off x="3206068" y="6017342"/>
            <a:ext cx="3095719" cy="646331"/>
          </a:xfrm>
          <a:prstGeom prst="rect">
            <a:avLst/>
          </a:prstGeom>
          <a:noFill/>
        </p:spPr>
        <p:txBody>
          <a:bodyPr wrap="none" rtlCol="0">
            <a:spAutoFit/>
          </a:bodyPr>
          <a:lstStyle/>
          <a:p>
            <a:pPr algn="ctr">
              <a:spcBef>
                <a:spcPts val="1200"/>
              </a:spcBef>
            </a:pPr>
            <a:r>
              <a:rPr lang="en-US" dirty="0" smtClean="0">
                <a:solidFill>
                  <a:srgbClr val="00B0F0"/>
                </a:solidFill>
              </a:rPr>
              <a:t>Phyllis </a:t>
            </a:r>
            <a:r>
              <a:rPr lang="en-US" dirty="0" err="1" smtClean="0">
                <a:solidFill>
                  <a:srgbClr val="00B0F0"/>
                </a:solidFill>
              </a:rPr>
              <a:t>Camilleri</a:t>
            </a:r>
            <a:endParaRPr lang="en-US" dirty="0" smtClean="0">
              <a:solidFill>
                <a:srgbClr val="00B0F0"/>
              </a:solidFill>
            </a:endParaRPr>
          </a:p>
          <a:p>
            <a:pPr algn="ctr"/>
            <a:r>
              <a:rPr lang="en-US" dirty="0" smtClean="0">
                <a:solidFill>
                  <a:srgbClr val="00B0F0"/>
                </a:solidFill>
              </a:rPr>
              <a:t>Austin </a:t>
            </a:r>
            <a:r>
              <a:rPr lang="en-US" dirty="0" err="1" smtClean="0">
                <a:solidFill>
                  <a:srgbClr val="00B0F0"/>
                </a:solidFill>
              </a:rPr>
              <a:t>Peay</a:t>
            </a:r>
            <a:r>
              <a:rPr lang="en-US" dirty="0" smtClean="0">
                <a:solidFill>
                  <a:srgbClr val="00B0F0"/>
                </a:solidFill>
              </a:rPr>
              <a:t> State University</a:t>
            </a:r>
            <a:endParaRPr lang="en-US" dirty="0">
              <a:solidFill>
                <a:srgbClr val="00B0F0"/>
              </a:solidFill>
            </a:endParaRPr>
          </a:p>
        </p:txBody>
      </p:sp>
      <p:sp>
        <p:nvSpPr>
          <p:cNvPr id="9" name="TextBox 8"/>
          <p:cNvSpPr txBox="1"/>
          <p:nvPr/>
        </p:nvSpPr>
        <p:spPr>
          <a:xfrm>
            <a:off x="6301787" y="6017341"/>
            <a:ext cx="2478115" cy="646331"/>
          </a:xfrm>
          <a:prstGeom prst="rect">
            <a:avLst/>
          </a:prstGeom>
          <a:noFill/>
        </p:spPr>
        <p:txBody>
          <a:bodyPr wrap="none" rtlCol="0">
            <a:spAutoFit/>
          </a:bodyPr>
          <a:lstStyle/>
          <a:p>
            <a:pPr algn="ctr">
              <a:spcBef>
                <a:spcPts val="1200"/>
              </a:spcBef>
            </a:pPr>
            <a:r>
              <a:rPr lang="en-US" dirty="0" smtClean="0">
                <a:solidFill>
                  <a:srgbClr val="00B0F0"/>
                </a:solidFill>
              </a:rPr>
              <a:t>Arthur W. </a:t>
            </a:r>
            <a:r>
              <a:rPr lang="en-US" dirty="0" err="1" smtClean="0">
                <a:solidFill>
                  <a:srgbClr val="00B0F0"/>
                </a:solidFill>
              </a:rPr>
              <a:t>Snoke</a:t>
            </a:r>
            <a:endParaRPr lang="en-US" dirty="0" smtClean="0">
              <a:solidFill>
                <a:srgbClr val="00B0F0"/>
              </a:solidFill>
            </a:endParaRPr>
          </a:p>
          <a:p>
            <a:pPr algn="ctr"/>
            <a:r>
              <a:rPr lang="en-US" dirty="0" smtClean="0">
                <a:solidFill>
                  <a:srgbClr val="00B0F0"/>
                </a:solidFill>
              </a:rPr>
              <a:t>University of Wyoming</a:t>
            </a:r>
            <a:endParaRPr lang="en-US" dirty="0">
              <a:solidFill>
                <a:srgbClr val="00B0F0"/>
              </a:solidFill>
            </a:endParaRPr>
          </a:p>
        </p:txBody>
      </p:sp>
    </p:spTree>
    <p:extLst>
      <p:ext uri="{BB962C8B-B14F-4D97-AF65-F5344CB8AC3E}">
        <p14:creationId xmlns:p14="http://schemas.microsoft.com/office/powerpoint/2010/main" val="16762676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45683"/>
            <a:ext cx="7315200" cy="1154097"/>
          </a:xfrm>
        </p:spPr>
        <p:txBody>
          <a:bodyPr/>
          <a:lstStyle/>
          <a:p>
            <a:r>
              <a:rPr lang="en-US" dirty="0" smtClean="0"/>
              <a:t>Winchell Lake Fold Summary</a:t>
            </a:r>
            <a:endParaRPr lang="en-US" dirty="0"/>
          </a:p>
        </p:txBody>
      </p:sp>
      <p:sp>
        <p:nvSpPr>
          <p:cNvPr id="3" name="Content Placeholder 2"/>
          <p:cNvSpPr>
            <a:spLocks noGrp="1"/>
          </p:cNvSpPr>
          <p:nvPr>
            <p:ph idx="1"/>
          </p:nvPr>
        </p:nvSpPr>
        <p:spPr>
          <a:xfrm>
            <a:off x="457200" y="1507961"/>
            <a:ext cx="8302752" cy="5011711"/>
          </a:xfrm>
        </p:spPr>
        <p:txBody>
          <a:bodyPr>
            <a:noAutofit/>
          </a:bodyPr>
          <a:lstStyle/>
          <a:p>
            <a:r>
              <a:rPr lang="en-US" sz="2400" dirty="0" smtClean="0"/>
              <a:t>Precambrian gneiss complex </a:t>
            </a:r>
            <a:r>
              <a:rPr lang="en-US" sz="2400" dirty="0" err="1" smtClean="0"/>
              <a:t>thrusted</a:t>
            </a:r>
            <a:r>
              <a:rPr lang="en-US" sz="2400" dirty="0" smtClean="0"/>
              <a:t> upside down on top of Paleozoic Sequence by an earlier F1 fold-</a:t>
            </a:r>
            <a:r>
              <a:rPr lang="en-US" sz="2400" dirty="0" err="1" smtClean="0"/>
              <a:t>nappe</a:t>
            </a:r>
            <a:r>
              <a:rPr lang="en-US" sz="2400" dirty="0" smtClean="0"/>
              <a:t> – we only see the lower limb of that fold-</a:t>
            </a:r>
            <a:r>
              <a:rPr lang="en-US" sz="2400" dirty="0" err="1" smtClean="0"/>
              <a:t>nappe</a:t>
            </a:r>
            <a:r>
              <a:rPr lang="en-US" sz="2400" dirty="0" smtClean="0"/>
              <a:t> at Angel Lake.</a:t>
            </a:r>
          </a:p>
          <a:p>
            <a:r>
              <a:rPr lang="en-US" sz="2400" dirty="0" smtClean="0"/>
              <a:t>Extreme plastic attenuation of strata before, during &amp; after fold-</a:t>
            </a:r>
            <a:r>
              <a:rPr lang="en-US" sz="2400" dirty="0" err="1" smtClean="0"/>
              <a:t>nappe</a:t>
            </a:r>
            <a:r>
              <a:rPr lang="en-US" sz="2400" dirty="0" smtClean="0"/>
              <a:t> emplacement.</a:t>
            </a:r>
          </a:p>
          <a:p>
            <a:r>
              <a:rPr lang="en-US" sz="2400" dirty="0" smtClean="0"/>
              <a:t>Two possible histories for fold-nappe emplacement :</a:t>
            </a:r>
          </a:p>
          <a:p>
            <a:pPr lvl="1"/>
            <a:r>
              <a:rPr lang="en-US" dirty="0"/>
              <a:t>Rapid </a:t>
            </a:r>
            <a:r>
              <a:rPr lang="en-US" dirty="0" smtClean="0"/>
              <a:t>deep </a:t>
            </a:r>
            <a:r>
              <a:rPr lang="en-US" dirty="0"/>
              <a:t>tectonic burial b/w 84 and 78 Ma during thrusting of </a:t>
            </a:r>
            <a:r>
              <a:rPr lang="en-US" dirty="0" err="1"/>
              <a:t>XWgn</a:t>
            </a:r>
            <a:r>
              <a:rPr lang="en-US" dirty="0"/>
              <a:t> over Paleozoic sequence &amp; extreme plastic attenuation of strata followed by fold-nappe emplacement synchronously with steep decompression with heating.</a:t>
            </a:r>
          </a:p>
          <a:p>
            <a:pPr lvl="1"/>
            <a:r>
              <a:rPr lang="en-US" dirty="0" smtClean="0"/>
              <a:t>More gradual emplacement from 90 to 70 Ma with migmatitic front migrating upward and </a:t>
            </a:r>
            <a:r>
              <a:rPr lang="en-US" dirty="0" err="1" smtClean="0"/>
              <a:t>isopleths</a:t>
            </a:r>
            <a:r>
              <a:rPr lang="en-US" dirty="0" smtClean="0"/>
              <a:t> of leucogranite abundance cutting fold</a:t>
            </a:r>
          </a:p>
          <a:p>
            <a:r>
              <a:rPr lang="en-US" sz="2400" dirty="0" smtClean="0"/>
              <a:t>Half </a:t>
            </a:r>
            <a:r>
              <a:rPr lang="en-US" sz="2400" dirty="0"/>
              <a:t>of decompression occurs before 45 Ma </a:t>
            </a:r>
            <a:r>
              <a:rPr lang="en-US" sz="2400" dirty="0">
                <a:sym typeface="Wingdings" panose="05000000000000000000" pitchFamily="2" charset="2"/>
              </a:rPr>
              <a:t> </a:t>
            </a:r>
            <a:r>
              <a:rPr lang="en-US" sz="2400" i="1" dirty="0">
                <a:sym typeface="Wingdings" panose="05000000000000000000" pitchFamily="2" charset="2"/>
              </a:rPr>
              <a:t>What caused it?</a:t>
            </a:r>
            <a:endParaRPr lang="en-US" sz="2400" i="1" dirty="0"/>
          </a:p>
          <a:p>
            <a:pPr lvl="1"/>
            <a:endParaRPr lang="en-US" dirty="0" smtClean="0"/>
          </a:p>
        </p:txBody>
      </p:sp>
    </p:spTree>
    <p:extLst>
      <p:ext uri="{BB962C8B-B14F-4D97-AF65-F5344CB8AC3E}">
        <p14:creationId xmlns:p14="http://schemas.microsoft.com/office/powerpoint/2010/main" val="14416124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584595"/>
            <a:ext cx="7488936" cy="1154097"/>
          </a:xfrm>
        </p:spPr>
        <p:txBody>
          <a:bodyPr>
            <a:noAutofit/>
          </a:bodyPr>
          <a:lstStyle/>
          <a:p>
            <a:pPr algn="r"/>
            <a:r>
              <a:rPr lang="en-US" sz="3200" dirty="0" smtClean="0"/>
              <a:t/>
            </a:r>
            <a:br>
              <a:rPr lang="en-US" sz="3200" dirty="0" smtClean="0"/>
            </a:br>
            <a:r>
              <a:rPr lang="en-US" sz="3200" i="1" dirty="0" smtClean="0"/>
              <a:t>Is earlier thrusting hidden beneath the               Roberts </a:t>
            </a:r>
            <a:r>
              <a:rPr lang="en-US" sz="3200" i="1" dirty="0" err="1" smtClean="0"/>
              <a:t>Mtn</a:t>
            </a:r>
            <a:r>
              <a:rPr lang="en-US" sz="3200" i="1" dirty="0" smtClean="0"/>
              <a:t> Allochthon?</a:t>
            </a:r>
            <a:endParaRPr lang="en-US" sz="3200" i="1" dirty="0"/>
          </a:p>
        </p:txBody>
      </p:sp>
      <p:pic>
        <p:nvPicPr>
          <p:cNvPr id="13" name="Content Placeholder 12"/>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92390" y="1956815"/>
            <a:ext cx="7918564" cy="4443985"/>
          </a:xfrm>
          <a:prstGeom prst="rect">
            <a:avLst/>
          </a:prstGeom>
          <a:ln w="88900" cap="sq" cmpd="thickThin">
            <a:solidFill>
              <a:srgbClr val="000000"/>
            </a:solidFill>
            <a:prstDash val="solid"/>
            <a:miter lim="800000"/>
          </a:ln>
          <a:effectLst>
            <a:innerShdw blurRad="76200">
              <a:srgbClr val="000000"/>
            </a:innerShdw>
          </a:effectLst>
        </p:spPr>
      </p:pic>
      <p:sp>
        <p:nvSpPr>
          <p:cNvPr id="22" name="TextBox 21"/>
          <p:cNvSpPr txBox="1"/>
          <p:nvPr/>
        </p:nvSpPr>
        <p:spPr>
          <a:xfrm>
            <a:off x="594360" y="246887"/>
            <a:ext cx="4782078" cy="461665"/>
          </a:xfrm>
          <a:prstGeom prst="rect">
            <a:avLst/>
          </a:prstGeom>
          <a:noFill/>
        </p:spPr>
        <p:txBody>
          <a:bodyPr wrap="none" rtlCol="0">
            <a:spAutoFit/>
          </a:bodyPr>
          <a:lstStyle/>
          <a:p>
            <a:r>
              <a:rPr lang="en-US" sz="2400" i="1" u="sng" dirty="0">
                <a:solidFill>
                  <a:schemeClr val="tx2">
                    <a:lumMod val="75000"/>
                  </a:schemeClr>
                </a:solidFill>
              </a:rPr>
              <a:t>Hypothetically </a:t>
            </a:r>
            <a:r>
              <a:rPr lang="en-US" sz="2400" i="1" u="sng" dirty="0" smtClean="0">
                <a:solidFill>
                  <a:schemeClr val="tx2">
                    <a:lumMod val="75000"/>
                  </a:schemeClr>
                </a:solidFill>
              </a:rPr>
              <a:t>speaking</a:t>
            </a:r>
            <a:r>
              <a:rPr lang="en-US" sz="2400" i="1" dirty="0" smtClean="0">
                <a:solidFill>
                  <a:schemeClr val="tx2">
                    <a:lumMod val="75000"/>
                  </a:schemeClr>
                </a:solidFill>
              </a:rPr>
              <a:t>   .   </a:t>
            </a:r>
            <a:r>
              <a:rPr lang="en-US" sz="2400" i="1" dirty="0">
                <a:solidFill>
                  <a:schemeClr val="tx2">
                    <a:lumMod val="75000"/>
                  </a:schemeClr>
                </a:solidFill>
              </a:rPr>
              <a:t>.   .   .</a:t>
            </a:r>
          </a:p>
        </p:txBody>
      </p:sp>
    </p:spTree>
    <p:extLst>
      <p:ext uri="{BB962C8B-B14F-4D97-AF65-F5344CB8AC3E}">
        <p14:creationId xmlns:p14="http://schemas.microsoft.com/office/powerpoint/2010/main" val="35705163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519" y="1860062"/>
            <a:ext cx="7881008" cy="4697107"/>
          </a:xfrm>
          <a:prstGeom prst="rect">
            <a:avLst/>
          </a:prstGeom>
          <a:ln w="88900" cap="sq" cmpd="thickThin">
            <a:solidFill>
              <a:srgbClr val="000000"/>
            </a:solidFill>
            <a:prstDash val="solid"/>
            <a:miter lim="800000"/>
          </a:ln>
          <a:effectLst>
            <a:innerShdw blurRad="76200">
              <a:srgbClr val="000000"/>
            </a:innerShdw>
          </a:effectLst>
        </p:spPr>
      </p:pic>
      <p:sp>
        <p:nvSpPr>
          <p:cNvPr id="6" name="Slide Number Placeholder 5"/>
          <p:cNvSpPr>
            <a:spLocks noGrp="1"/>
          </p:cNvSpPr>
          <p:nvPr>
            <p:ph type="sldNum" sz="quarter" idx="12"/>
          </p:nvPr>
        </p:nvSpPr>
        <p:spPr/>
        <p:txBody>
          <a:bodyPr/>
          <a:lstStyle/>
          <a:p>
            <a:fld id="{CE8079A4-7AA8-4A4F-87E2-7781EC5097DD}" type="slidenum">
              <a:rPr lang="en-US" smtClean="0"/>
              <a:pPr/>
              <a:t>12</a:t>
            </a:fld>
            <a:endParaRPr lang="en-US"/>
          </a:p>
        </p:txBody>
      </p:sp>
      <p:sp>
        <p:nvSpPr>
          <p:cNvPr id="8" name="Content Placeholder 7"/>
          <p:cNvSpPr>
            <a:spLocks noGrp="1"/>
          </p:cNvSpPr>
          <p:nvPr>
            <p:ph idx="1"/>
          </p:nvPr>
        </p:nvSpPr>
        <p:spPr/>
        <p:txBody>
          <a:bodyPr/>
          <a:lstStyle/>
          <a:p>
            <a:endParaRPr lang="en-US" dirty="0" smtClean="0"/>
          </a:p>
          <a:p>
            <a:endParaRPr lang="en-US" dirty="0"/>
          </a:p>
        </p:txBody>
      </p:sp>
      <p:sp>
        <p:nvSpPr>
          <p:cNvPr id="9" name="Title 1"/>
          <p:cNvSpPr txBox="1">
            <a:spLocks/>
          </p:cNvSpPr>
          <p:nvPr/>
        </p:nvSpPr>
        <p:spPr>
          <a:xfrm>
            <a:off x="484632" y="584595"/>
            <a:ext cx="7488936" cy="115409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dirty="0" smtClean="0"/>
              <a:t/>
            </a:r>
            <a:br>
              <a:rPr lang="en-US" sz="3200" dirty="0" smtClean="0"/>
            </a:br>
            <a:r>
              <a:rPr lang="en-US" sz="3200" i="1" dirty="0" smtClean="0"/>
              <a:t>Late K Contraction in relatively steeply dipping </a:t>
            </a:r>
            <a:r>
              <a:rPr lang="en-US" sz="3200" i="1" dirty="0" err="1" smtClean="0"/>
              <a:t>transpressional</a:t>
            </a:r>
            <a:r>
              <a:rPr lang="en-US" sz="3200" i="1" dirty="0" smtClean="0"/>
              <a:t> system?</a:t>
            </a:r>
            <a:endParaRPr lang="en-US" sz="3200" i="1" dirty="0"/>
          </a:p>
        </p:txBody>
      </p:sp>
      <p:sp>
        <p:nvSpPr>
          <p:cNvPr id="10" name="TextBox 9"/>
          <p:cNvSpPr txBox="1"/>
          <p:nvPr/>
        </p:nvSpPr>
        <p:spPr>
          <a:xfrm>
            <a:off x="594360" y="246887"/>
            <a:ext cx="4782078" cy="461665"/>
          </a:xfrm>
          <a:prstGeom prst="rect">
            <a:avLst/>
          </a:prstGeom>
          <a:noFill/>
        </p:spPr>
        <p:txBody>
          <a:bodyPr wrap="none" rtlCol="0">
            <a:spAutoFit/>
          </a:bodyPr>
          <a:lstStyle/>
          <a:p>
            <a:r>
              <a:rPr lang="en-US" sz="2400" i="1" u="sng" dirty="0">
                <a:solidFill>
                  <a:schemeClr val="tx2">
                    <a:lumMod val="75000"/>
                  </a:schemeClr>
                </a:solidFill>
              </a:rPr>
              <a:t>Hypothetically </a:t>
            </a:r>
            <a:r>
              <a:rPr lang="en-US" sz="2400" i="1" u="sng" dirty="0" smtClean="0">
                <a:solidFill>
                  <a:schemeClr val="tx2">
                    <a:lumMod val="75000"/>
                  </a:schemeClr>
                </a:solidFill>
              </a:rPr>
              <a:t>speaking</a:t>
            </a:r>
            <a:r>
              <a:rPr lang="en-US" sz="2400" i="1" dirty="0" smtClean="0">
                <a:solidFill>
                  <a:schemeClr val="tx2">
                    <a:lumMod val="75000"/>
                  </a:schemeClr>
                </a:solidFill>
              </a:rPr>
              <a:t>   .   </a:t>
            </a:r>
            <a:r>
              <a:rPr lang="en-US" sz="2400" i="1" dirty="0">
                <a:solidFill>
                  <a:schemeClr val="tx2">
                    <a:lumMod val="75000"/>
                  </a:schemeClr>
                </a:solidFill>
              </a:rPr>
              <a:t>.   .   .</a:t>
            </a:r>
          </a:p>
        </p:txBody>
      </p:sp>
    </p:spTree>
    <p:extLst>
      <p:ext uri="{BB962C8B-B14F-4D97-AF65-F5344CB8AC3E}">
        <p14:creationId xmlns:p14="http://schemas.microsoft.com/office/powerpoint/2010/main" val="22152603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8079A4-7AA8-4A4F-87E2-7781EC5097DD}" type="slidenum">
              <a:rPr lang="en-US" smtClean="0"/>
              <a:pPr/>
              <a:t>13</a:t>
            </a:fld>
            <a:endParaRPr lang="en-US"/>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49068" y="1852247"/>
            <a:ext cx="7830625" cy="4599462"/>
          </a:xfrm>
          <a:prstGeom prst="rect">
            <a:avLst/>
          </a:prstGeom>
          <a:ln w="88900" cap="sq" cmpd="thickThin">
            <a:solidFill>
              <a:srgbClr val="000000"/>
            </a:solidFill>
            <a:prstDash val="solid"/>
            <a:miter lim="800000"/>
          </a:ln>
          <a:effectLst>
            <a:innerShdw blurRad="76200">
              <a:srgbClr val="000000"/>
            </a:innerShdw>
          </a:effectLst>
        </p:spPr>
      </p:pic>
      <p:sp>
        <p:nvSpPr>
          <p:cNvPr id="9" name="Title 1"/>
          <p:cNvSpPr txBox="1">
            <a:spLocks/>
          </p:cNvSpPr>
          <p:nvPr/>
        </p:nvSpPr>
        <p:spPr>
          <a:xfrm>
            <a:off x="314096" y="547274"/>
            <a:ext cx="8500567" cy="115409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
            </a:r>
            <a:br>
              <a:rPr lang="en-US" sz="2800" dirty="0" smtClean="0"/>
            </a:br>
            <a:r>
              <a:rPr lang="en-US" sz="2800" i="1" dirty="0" smtClean="0"/>
              <a:t>Fold-</a:t>
            </a:r>
            <a:r>
              <a:rPr lang="en-US" sz="2800" i="1" dirty="0" err="1" smtClean="0"/>
              <a:t>nappe</a:t>
            </a:r>
            <a:r>
              <a:rPr lang="en-US" sz="2800" i="1" dirty="0" smtClean="0"/>
              <a:t> emplacement by “gravity current” or channel flow, suppressing </a:t>
            </a:r>
            <a:r>
              <a:rPr lang="en-US" sz="2800" i="1" dirty="0" err="1" smtClean="0"/>
              <a:t>Moho</a:t>
            </a:r>
            <a:r>
              <a:rPr lang="en-US" sz="2800" i="1" dirty="0" smtClean="0"/>
              <a:t> and surface relief?</a:t>
            </a:r>
            <a:endParaRPr lang="en-US" sz="2800" i="1" dirty="0"/>
          </a:p>
        </p:txBody>
      </p:sp>
      <p:sp>
        <p:nvSpPr>
          <p:cNvPr id="10" name="TextBox 9"/>
          <p:cNvSpPr txBox="1"/>
          <p:nvPr/>
        </p:nvSpPr>
        <p:spPr>
          <a:xfrm>
            <a:off x="406791" y="238008"/>
            <a:ext cx="4782078" cy="461665"/>
          </a:xfrm>
          <a:prstGeom prst="rect">
            <a:avLst/>
          </a:prstGeom>
          <a:noFill/>
        </p:spPr>
        <p:txBody>
          <a:bodyPr wrap="none" rtlCol="0">
            <a:spAutoFit/>
          </a:bodyPr>
          <a:lstStyle/>
          <a:p>
            <a:r>
              <a:rPr lang="en-US" sz="2400" i="1" u="sng" dirty="0">
                <a:solidFill>
                  <a:schemeClr val="tx2">
                    <a:lumMod val="75000"/>
                  </a:schemeClr>
                </a:solidFill>
              </a:rPr>
              <a:t>Hypothetically </a:t>
            </a:r>
            <a:r>
              <a:rPr lang="en-US" sz="2400" i="1" u="sng" dirty="0" smtClean="0">
                <a:solidFill>
                  <a:schemeClr val="tx2">
                    <a:lumMod val="75000"/>
                  </a:schemeClr>
                </a:solidFill>
              </a:rPr>
              <a:t>speaking</a:t>
            </a:r>
            <a:r>
              <a:rPr lang="en-US" sz="2400" i="1" dirty="0" smtClean="0">
                <a:solidFill>
                  <a:schemeClr val="tx2">
                    <a:lumMod val="75000"/>
                  </a:schemeClr>
                </a:solidFill>
              </a:rPr>
              <a:t>   .   </a:t>
            </a:r>
            <a:r>
              <a:rPr lang="en-US" sz="2400" i="1" dirty="0">
                <a:solidFill>
                  <a:schemeClr val="tx2">
                    <a:lumMod val="75000"/>
                  </a:schemeClr>
                </a:solidFill>
              </a:rPr>
              <a:t>.   .   .</a:t>
            </a:r>
          </a:p>
        </p:txBody>
      </p:sp>
    </p:spTree>
    <p:extLst>
      <p:ext uri="{BB962C8B-B14F-4D97-AF65-F5344CB8AC3E}">
        <p14:creationId xmlns:p14="http://schemas.microsoft.com/office/powerpoint/2010/main" val="17316640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9780364">
            <a:off x="2127148" y="953310"/>
            <a:ext cx="7175659" cy="4281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601" y="4498258"/>
            <a:ext cx="8677110" cy="1799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2296" y="127395"/>
            <a:ext cx="6254496" cy="1436229"/>
          </a:xfrm>
        </p:spPr>
        <p:txBody>
          <a:bodyPr>
            <a:normAutofit fontScale="90000"/>
          </a:bodyPr>
          <a:lstStyle/>
          <a:p>
            <a:r>
              <a:rPr lang="en-US" sz="3200" i="1" u="sng" dirty="0" smtClean="0">
                <a:latin typeface="Times New Roman" panose="02020603050405020304" pitchFamily="18" charset="0"/>
                <a:cs typeface="Times New Roman" panose="02020603050405020304" pitchFamily="18" charset="0"/>
              </a:rPr>
              <a:t>Enigma 3</a:t>
            </a:r>
            <a:r>
              <a:rPr lang="en-US" sz="3200" i="1" dirty="0" smtClean="0">
                <a:latin typeface="Times New Roman" panose="02020603050405020304" pitchFamily="18" charset="0"/>
                <a:cs typeface="Times New Roman" panose="02020603050405020304" pitchFamily="18" charset="0"/>
              </a:rPr>
              <a:t>: Late Cretaceous or Early Cenozoic  Extension?  But where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is the syntectonic sediment?</a:t>
            </a:r>
            <a:endParaRPr lang="en-US" sz="32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81457" y="3261515"/>
            <a:ext cx="1371600" cy="646331"/>
          </a:xfrm>
          <a:prstGeom prst="rect">
            <a:avLst/>
          </a:prstGeom>
          <a:noFill/>
        </p:spPr>
        <p:txBody>
          <a:bodyPr wrap="square" rtlCol="0">
            <a:spAutoFit/>
          </a:bodyPr>
          <a:lstStyle/>
          <a:p>
            <a:pPr algn="ctr"/>
            <a:r>
              <a:rPr lang="en-US" i="1" dirty="0" smtClean="0">
                <a:solidFill>
                  <a:srgbClr val="C00000"/>
                </a:solidFill>
                <a:latin typeface="Times New Roman" panose="02020603050405020304" pitchFamily="18" charset="0"/>
                <a:cs typeface="Times New Roman" panose="02020603050405020304" pitchFamily="18" charset="0"/>
              </a:rPr>
              <a:t>Pequop Fault</a:t>
            </a:r>
            <a:endParaRPr lang="en-US" i="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248656" y="4704605"/>
            <a:ext cx="1963937" cy="369332"/>
          </a:xfrm>
          <a:prstGeom prst="rect">
            <a:avLst/>
          </a:prstGeom>
          <a:noFill/>
        </p:spPr>
        <p:txBody>
          <a:bodyPr wrap="square" rtlCol="0">
            <a:spAutoFit/>
          </a:bodyPr>
          <a:lstStyle/>
          <a:p>
            <a:pPr algn="ctr"/>
            <a:r>
              <a:rPr lang="en-US" i="1" dirty="0" smtClean="0">
                <a:solidFill>
                  <a:srgbClr val="C00000"/>
                </a:solidFill>
                <a:latin typeface="Times New Roman" panose="02020603050405020304" pitchFamily="18" charset="0"/>
                <a:cs typeface="Times New Roman" panose="02020603050405020304" pitchFamily="18" charset="0"/>
              </a:rPr>
              <a:t>Camilleri, 2010</a:t>
            </a:r>
            <a:endParaRPr lang="en-US" i="1" dirty="0">
              <a:solidFill>
                <a:srgbClr val="C0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H="1">
            <a:off x="766916" y="2916936"/>
            <a:ext cx="1573948" cy="158132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8406581" y="3093845"/>
            <a:ext cx="508819" cy="1404413"/>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9350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54827"/>
            <a:ext cx="8147304" cy="84186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When was Exhumation of the Wood Hills?</a:t>
            </a:r>
            <a:endParaRPr lang="en-US" i="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097280" y="981837"/>
            <a:ext cx="6995160" cy="5537835"/>
          </a:xfrm>
          <a:prstGeom prst="rect">
            <a:avLst/>
          </a:prstGeom>
          <a:ln>
            <a:noFill/>
          </a:ln>
          <a:effectLst>
            <a:reflection blurRad="12700" stA="30000" endPos="30000" dist="5000" dir="5400000" sy="-100000" algn="bl" rotWithShape="0"/>
          </a:effectLst>
          <a:scene3d>
            <a:camera prst="perspectiveContrastingLeftFacing" fov="0">
              <a:rot lat="0" lon="21599991" rev="0"/>
            </a:camera>
            <a:lightRig rig="threePt" dir="t">
              <a:rot lat="0" lon="0" rev="2700000"/>
            </a:lightRig>
          </a:scene3d>
          <a:sp3d>
            <a:bevelT w="63500" h="50800"/>
          </a:sp3d>
        </p:spPr>
      </p:pic>
      <p:sp>
        <p:nvSpPr>
          <p:cNvPr id="8" name="Striped Right Arrow 7"/>
          <p:cNvSpPr/>
          <p:nvPr/>
        </p:nvSpPr>
        <p:spPr>
          <a:xfrm rot="14081208">
            <a:off x="5439336" y="2343462"/>
            <a:ext cx="628157" cy="256032"/>
          </a:xfrm>
          <a:prstGeom prst="stripedRightArrow">
            <a:avLst>
              <a:gd name="adj1" fmla="val 45623"/>
              <a:gd name="adj2" fmla="val 69065"/>
            </a:avLst>
          </a:prstGeom>
          <a:gradFill flip="none" rotWithShape="1">
            <a:gsLst>
              <a:gs pos="0">
                <a:schemeClr val="accent5">
                  <a:lumMod val="75000"/>
                </a:schemeClr>
              </a:gs>
              <a:gs pos="50000">
                <a:schemeClr val="accent4">
                  <a:lumMod val="60000"/>
                  <a:lumOff val="40000"/>
                </a:schemeClr>
              </a:gs>
              <a:gs pos="100000">
                <a:schemeClr val="accent4">
                  <a:lumMod val="20000"/>
                  <a:lumOff val="80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457141">
            <a:off x="5823699" y="2286503"/>
            <a:ext cx="829073" cy="338554"/>
          </a:xfrm>
          <a:prstGeom prst="rect">
            <a:avLst/>
          </a:prstGeom>
          <a:noFill/>
        </p:spPr>
        <p:txBody>
          <a:bodyPr wrap="none" rtlCol="0">
            <a:spAutoFit/>
          </a:bodyPr>
          <a:lstStyle/>
          <a:p>
            <a:r>
              <a:rPr lang="en-US" sz="1600" b="1" i="1" dirty="0" smtClean="0">
                <a:solidFill>
                  <a:schemeClr val="accent5">
                    <a:lumMod val="75000"/>
                  </a:schemeClr>
                </a:solidFill>
                <a:latin typeface="Times New Roman" panose="02020603050405020304" pitchFamily="18" charset="0"/>
                <a:cs typeface="Times New Roman" panose="02020603050405020304" pitchFamily="18" charset="0"/>
              </a:rPr>
              <a:t>57 Ma?</a:t>
            </a:r>
            <a:endParaRPr lang="en-US" sz="1600" b="1"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9457141">
            <a:off x="5338878" y="1820084"/>
            <a:ext cx="829073" cy="338554"/>
          </a:xfrm>
          <a:prstGeom prst="rect">
            <a:avLst/>
          </a:prstGeom>
          <a:noFill/>
        </p:spPr>
        <p:txBody>
          <a:bodyPr wrap="none" rtlCol="0">
            <a:spAutoFit/>
          </a:bodyPr>
          <a:lstStyle/>
          <a:p>
            <a:r>
              <a:rPr lang="en-US" sz="1600" b="1" i="1" dirty="0" smtClean="0">
                <a:solidFill>
                  <a:schemeClr val="accent5">
                    <a:lumMod val="75000"/>
                  </a:schemeClr>
                </a:solidFill>
                <a:latin typeface="Times New Roman" panose="02020603050405020304" pitchFamily="18" charset="0"/>
                <a:cs typeface="Times New Roman" panose="02020603050405020304" pitchFamily="18" charset="0"/>
              </a:rPr>
              <a:t>46 Ma?</a:t>
            </a:r>
            <a:endParaRPr lang="en-US" sz="1600" b="1"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85816" y="3019984"/>
            <a:ext cx="1579006" cy="738664"/>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i="1" baseline="30000" dirty="0">
                <a:solidFill>
                  <a:schemeClr val="bg1">
                    <a:lumMod val="95000"/>
                    <a:lumOff val="5000"/>
                  </a:schemeClr>
                </a:solidFill>
                <a:latin typeface="Times New Roman" panose="02020603050405020304" pitchFamily="18" charset="0"/>
                <a:cs typeface="Times New Roman" panose="02020603050405020304" pitchFamily="18" charset="0"/>
              </a:rPr>
              <a:t>40/39</a:t>
            </a:r>
            <a:r>
              <a:rPr lang="en-US" sz="1400" i="1" dirty="0">
                <a:solidFill>
                  <a:schemeClr val="bg1">
                    <a:lumMod val="95000"/>
                    <a:lumOff val="5000"/>
                  </a:schemeClr>
                </a:solidFill>
                <a:latin typeface="Times New Roman" panose="02020603050405020304" pitchFamily="18" charset="0"/>
                <a:cs typeface="Times New Roman" panose="02020603050405020304" pitchFamily="18" charset="0"/>
              </a:rPr>
              <a:t>Ar </a:t>
            </a:r>
            <a:r>
              <a:rPr lang="en-US" sz="1400" i="1" dirty="0" err="1" smtClean="0">
                <a:solidFill>
                  <a:schemeClr val="bg1">
                    <a:lumMod val="95000"/>
                    <a:lumOff val="5000"/>
                  </a:schemeClr>
                </a:solidFill>
                <a:latin typeface="Times New Roman" panose="02020603050405020304" pitchFamily="18" charset="0"/>
                <a:cs typeface="Times New Roman" panose="02020603050405020304" pitchFamily="18" charset="0"/>
              </a:rPr>
              <a:t>biot</a:t>
            </a: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 ages Thorman &amp; Snee</a:t>
            </a:r>
          </a:p>
          <a:p>
            <a:pPr algn="ct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(1988)</a:t>
            </a:r>
            <a:endParaRPr lang="en-US" sz="1400"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167128" y="1881099"/>
            <a:ext cx="1426464" cy="954107"/>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61 Ma – 49 Ma </a:t>
            </a:r>
            <a:r>
              <a:rPr lang="en-US" sz="1400" i="1" baseline="30000" dirty="0" smtClean="0">
                <a:solidFill>
                  <a:schemeClr val="bg1">
                    <a:lumMod val="95000"/>
                    <a:lumOff val="5000"/>
                  </a:schemeClr>
                </a:solidFill>
                <a:latin typeface="Times New Roman" panose="02020603050405020304" pitchFamily="18" charset="0"/>
                <a:cs typeface="Times New Roman" panose="02020603050405020304" pitchFamily="18" charset="0"/>
              </a:rPr>
              <a:t>40/39</a:t>
            </a: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Ar </a:t>
            </a:r>
            <a:r>
              <a:rPr lang="en-US" sz="1400" i="1" dirty="0" err="1" smtClean="0">
                <a:solidFill>
                  <a:schemeClr val="bg1">
                    <a:lumMod val="95000"/>
                    <a:lumOff val="5000"/>
                  </a:schemeClr>
                </a:solidFill>
                <a:latin typeface="Times New Roman" panose="02020603050405020304" pitchFamily="18" charset="0"/>
                <a:cs typeface="Times New Roman" panose="02020603050405020304" pitchFamily="18" charset="0"/>
              </a:rPr>
              <a:t>Hbl</a:t>
            </a: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 ages McGrew &amp; Snee</a:t>
            </a:r>
          </a:p>
          <a:p>
            <a:pPr algn="ct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(1994)</a:t>
            </a:r>
            <a:endParaRPr lang="en-US" sz="1400"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593592" y="2346435"/>
            <a:ext cx="521208" cy="261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2880360" y="4807922"/>
            <a:ext cx="1728224" cy="954107"/>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40 – 45 Ma intrusive suite at  P ≈5.5 kb (Al-in-</a:t>
            </a:r>
            <a:r>
              <a:rPr lang="en-US" sz="1400" i="1" dirty="0" err="1" smtClean="0">
                <a:solidFill>
                  <a:schemeClr val="bg1">
                    <a:lumMod val="95000"/>
                    <a:lumOff val="5000"/>
                  </a:schemeClr>
                </a:solidFill>
                <a:latin typeface="Times New Roman" panose="02020603050405020304" pitchFamily="18" charset="0"/>
                <a:cs typeface="Times New Roman" panose="02020603050405020304" pitchFamily="18" charset="0"/>
              </a:rPr>
              <a:t>Hb</a:t>
            </a:r>
            <a:r>
              <a:rPr lang="en-US" sz="1400" i="1" dirty="0" smtClean="0">
                <a:solidFill>
                  <a:schemeClr val="bg1">
                    <a:lumMod val="95000"/>
                    <a:lumOff val="5000"/>
                  </a:schemeClr>
                </a:solidFill>
                <a:latin typeface="Times New Roman" panose="02020603050405020304" pitchFamily="18" charset="0"/>
                <a:cs typeface="Times New Roman" panose="02020603050405020304" pitchFamily="18" charset="0"/>
              </a:rPr>
              <a:t>) Snoke et al. (2004)</a:t>
            </a:r>
            <a:endParaRPr lang="en-US" sz="1400"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5491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56" y="158032"/>
            <a:ext cx="8627806" cy="1508013"/>
          </a:xfrm>
        </p:spPr>
        <p:txBody>
          <a:bodyPr>
            <a:normAutofit/>
          </a:bodyPr>
          <a:lstStyle/>
          <a:p>
            <a:r>
              <a:rPr lang="en-US" sz="3200" i="1" dirty="0" smtClean="0"/>
              <a:t>Extensional Reactivation of the</a:t>
            </a:r>
            <a:br>
              <a:rPr lang="en-US" sz="3200" i="1" dirty="0" smtClean="0"/>
            </a:br>
            <a:r>
              <a:rPr lang="en-US" sz="3200" i="1" dirty="0" smtClean="0"/>
              <a:t>Windermere fault?</a:t>
            </a:r>
            <a:endParaRPr lang="en-US" sz="3200" i="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50277" y="1759187"/>
            <a:ext cx="7799716" cy="4658955"/>
          </a:xfrm>
        </p:spPr>
      </p:pic>
      <p:sp>
        <p:nvSpPr>
          <p:cNvPr id="4" name="TextBox 3"/>
          <p:cNvSpPr txBox="1"/>
          <p:nvPr/>
        </p:nvSpPr>
        <p:spPr>
          <a:xfrm>
            <a:off x="594360" y="246887"/>
            <a:ext cx="4782078" cy="461665"/>
          </a:xfrm>
          <a:prstGeom prst="rect">
            <a:avLst/>
          </a:prstGeom>
          <a:noFill/>
        </p:spPr>
        <p:txBody>
          <a:bodyPr wrap="none" rtlCol="0">
            <a:spAutoFit/>
          </a:bodyPr>
          <a:lstStyle/>
          <a:p>
            <a:r>
              <a:rPr lang="en-US" sz="2400" i="1" u="sng" dirty="0">
                <a:solidFill>
                  <a:schemeClr val="tx2">
                    <a:lumMod val="75000"/>
                  </a:schemeClr>
                </a:solidFill>
              </a:rPr>
              <a:t>Hypothetically </a:t>
            </a:r>
            <a:r>
              <a:rPr lang="en-US" sz="2400" i="1" u="sng" dirty="0" smtClean="0">
                <a:solidFill>
                  <a:schemeClr val="tx2">
                    <a:lumMod val="75000"/>
                  </a:schemeClr>
                </a:solidFill>
              </a:rPr>
              <a:t>speaking</a:t>
            </a:r>
            <a:r>
              <a:rPr lang="en-US" sz="2400" i="1" dirty="0" smtClean="0">
                <a:solidFill>
                  <a:schemeClr val="tx2">
                    <a:lumMod val="75000"/>
                  </a:schemeClr>
                </a:solidFill>
              </a:rPr>
              <a:t>   .   </a:t>
            </a:r>
            <a:r>
              <a:rPr lang="en-US" sz="2400" i="1" dirty="0">
                <a:solidFill>
                  <a:schemeClr val="tx2">
                    <a:lumMod val="75000"/>
                  </a:schemeClr>
                </a:solidFill>
              </a:rPr>
              <a:t>.   .   .</a:t>
            </a:r>
          </a:p>
        </p:txBody>
      </p:sp>
    </p:spTree>
    <p:extLst>
      <p:ext uri="{BB962C8B-B14F-4D97-AF65-F5344CB8AC3E}">
        <p14:creationId xmlns:p14="http://schemas.microsoft.com/office/powerpoint/2010/main" val="2305009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23" y="232363"/>
            <a:ext cx="7315200" cy="1154097"/>
          </a:xfrm>
        </p:spPr>
        <p:txBody>
          <a:bodyPr/>
          <a:lstStyle/>
          <a:p>
            <a:r>
              <a:rPr lang="en-US" i="1" dirty="0" smtClean="0"/>
              <a:t>What next?</a:t>
            </a:r>
            <a:endParaRPr lang="en-US" i="1" dirty="0"/>
          </a:p>
        </p:txBody>
      </p:sp>
      <p:sp>
        <p:nvSpPr>
          <p:cNvPr id="3" name="Content Placeholder 2"/>
          <p:cNvSpPr>
            <a:spLocks noGrp="1"/>
          </p:cNvSpPr>
          <p:nvPr>
            <p:ph idx="1"/>
          </p:nvPr>
        </p:nvSpPr>
        <p:spPr>
          <a:xfrm>
            <a:off x="672122" y="1644417"/>
            <a:ext cx="7987323" cy="4482845"/>
          </a:xfrm>
        </p:spPr>
        <p:txBody>
          <a:bodyPr>
            <a:noAutofit/>
          </a:bodyPr>
          <a:lstStyle/>
          <a:p>
            <a:r>
              <a:rPr lang="en-US" sz="2800" dirty="0" smtClean="0"/>
              <a:t>Detailed, </a:t>
            </a:r>
            <a:r>
              <a:rPr lang="en-US" sz="2800" dirty="0" err="1" smtClean="0"/>
              <a:t>thermobarometry</a:t>
            </a:r>
            <a:r>
              <a:rPr lang="en-US" sz="2800" dirty="0" smtClean="0"/>
              <a:t> anchored to U-</a:t>
            </a:r>
            <a:r>
              <a:rPr lang="en-US" sz="2800" dirty="0" err="1" smtClean="0"/>
              <a:t>Pb</a:t>
            </a:r>
            <a:r>
              <a:rPr lang="en-US" sz="2800" dirty="0" smtClean="0"/>
              <a:t> SIMS chronometry not just to determine P-T-t paths but to map </a:t>
            </a:r>
            <a:r>
              <a:rPr lang="en-US" sz="2800" dirty="0" err="1" smtClean="0"/>
              <a:t>paleoisobars</a:t>
            </a:r>
            <a:r>
              <a:rPr lang="en-US" sz="2800" dirty="0" smtClean="0"/>
              <a:t> in lower plate, &amp; constrain timing of pre-folding thrusts, plastic attenuation of units, and fold emplacement histories throughout core complex.</a:t>
            </a:r>
          </a:p>
          <a:p>
            <a:r>
              <a:rPr lang="en-US" sz="2800" dirty="0" smtClean="0"/>
              <a:t>Constrain cooling and exhumation history of Wood Hills by applying a range of </a:t>
            </a:r>
            <a:r>
              <a:rPr lang="en-US" sz="2800" dirty="0" err="1" smtClean="0"/>
              <a:t>thermochronometers</a:t>
            </a:r>
            <a:r>
              <a:rPr lang="en-US" sz="2800" dirty="0"/>
              <a:t>.</a:t>
            </a:r>
            <a:endParaRPr lang="en-US" sz="2800" dirty="0" smtClean="0"/>
          </a:p>
          <a:p>
            <a:endParaRPr lang="en-US" sz="2800" dirty="0" smtClean="0"/>
          </a:p>
          <a:p>
            <a:endParaRPr lang="en-US" sz="2800"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17</a:t>
            </a:fld>
            <a:endParaRPr lang="en-US"/>
          </a:p>
        </p:txBody>
      </p:sp>
    </p:spTree>
    <p:extLst>
      <p:ext uri="{BB962C8B-B14F-4D97-AF65-F5344CB8AC3E}">
        <p14:creationId xmlns:p14="http://schemas.microsoft.com/office/powerpoint/2010/main" val="3015405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93" y="0"/>
            <a:ext cx="7315200" cy="1154097"/>
          </a:xfrm>
        </p:spPr>
        <p:txBody>
          <a:bodyPr/>
          <a:lstStyle/>
          <a:p>
            <a:r>
              <a:rPr lang="en-US" dirty="0" smtClean="0"/>
              <a:t>Acknowledgements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697046" y="1081923"/>
            <a:ext cx="4031563" cy="5375418"/>
          </a:xfrm>
          <a:prstGeom prst="rect">
            <a:avLst/>
          </a:prstGeom>
          <a:noFill/>
          <a:ln>
            <a:noFill/>
          </a:ln>
        </p:spPr>
      </p:pic>
      <p:sp>
        <p:nvSpPr>
          <p:cNvPr id="8" name="TextBox 7"/>
          <p:cNvSpPr txBox="1"/>
          <p:nvPr/>
        </p:nvSpPr>
        <p:spPr>
          <a:xfrm>
            <a:off x="4938088" y="1026007"/>
            <a:ext cx="3344985" cy="923330"/>
          </a:xfrm>
          <a:prstGeom prst="rect">
            <a:avLst/>
          </a:prstGeom>
          <a:noFill/>
          <a:ln>
            <a:solidFill>
              <a:schemeClr val="tx1"/>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err="1" smtClean="0">
                <a:ln w="50800"/>
              </a:rPr>
              <a:t>Snoke</a:t>
            </a:r>
            <a:r>
              <a:rPr lang="en-US" b="1" dirty="0" smtClean="0">
                <a:ln w="50800"/>
              </a:rPr>
              <a:t> Symposium </a:t>
            </a:r>
          </a:p>
          <a:p>
            <a:pPr algn="ctr"/>
            <a:r>
              <a:rPr lang="en-US" b="1" dirty="0" smtClean="0">
                <a:ln w="50800"/>
              </a:rPr>
              <a:t>Joint Section Meeting</a:t>
            </a:r>
          </a:p>
          <a:p>
            <a:pPr algn="ctr"/>
            <a:r>
              <a:rPr lang="en-US" b="1" dirty="0" smtClean="0">
                <a:ln w="50800"/>
              </a:rPr>
              <a:t>Bozeman</a:t>
            </a:r>
            <a:r>
              <a:rPr lang="en-US" b="1" dirty="0">
                <a:ln w="50800"/>
              </a:rPr>
              <a:t> </a:t>
            </a:r>
            <a:r>
              <a:rPr lang="en-US" b="1" dirty="0" smtClean="0">
                <a:ln w="50800"/>
              </a:rPr>
              <a:t> 19-21 May, 2013</a:t>
            </a:r>
            <a:endParaRPr lang="en-US" b="1" dirty="0">
              <a:ln w="5080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077" y="5367215"/>
            <a:ext cx="1225062" cy="12250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18339" y="4770882"/>
            <a:ext cx="1578707" cy="97090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4340" y="5224986"/>
            <a:ext cx="1258276" cy="12491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52851" y="5907976"/>
            <a:ext cx="2838298" cy="804672"/>
          </a:xfrm>
          <a:prstGeom prst="rect">
            <a:avLst/>
          </a:prstGeom>
        </p:spPr>
      </p:pic>
      <p:sp>
        <p:nvSpPr>
          <p:cNvPr id="13" name="TextBox 12"/>
          <p:cNvSpPr txBox="1"/>
          <p:nvPr/>
        </p:nvSpPr>
        <p:spPr>
          <a:xfrm>
            <a:off x="351692" y="1352856"/>
            <a:ext cx="4345354" cy="3416320"/>
          </a:xfrm>
          <a:prstGeom prst="rect">
            <a:avLst/>
          </a:prstGeom>
          <a:noFill/>
        </p:spPr>
        <p:txBody>
          <a:bodyPr wrap="square" rtlCol="0">
            <a:spAutoFit/>
          </a:bodyPr>
          <a:lstStyle/>
          <a:p>
            <a:r>
              <a:rPr lang="en-US" dirty="0" smtClean="0"/>
              <a:t>Cal Barnes</a:t>
            </a:r>
          </a:p>
          <a:p>
            <a:r>
              <a:rPr lang="en-US" dirty="0" smtClean="0"/>
              <a:t>Joe </a:t>
            </a:r>
            <a:r>
              <a:rPr lang="en-US" dirty="0" err="1" smtClean="0"/>
              <a:t>Colgan</a:t>
            </a:r>
            <a:endParaRPr lang="en-US" dirty="0" smtClean="0"/>
          </a:p>
          <a:p>
            <a:r>
              <a:rPr lang="en-US" dirty="0" smtClean="0"/>
              <a:t>Ben </a:t>
            </a:r>
            <a:r>
              <a:rPr lang="en-US" dirty="0" err="1" smtClean="0"/>
              <a:t>Hallett</a:t>
            </a:r>
            <a:endParaRPr lang="en-US" dirty="0" smtClean="0"/>
          </a:p>
          <a:p>
            <a:r>
              <a:rPr lang="en-US" dirty="0" smtClean="0"/>
              <a:t>Chris Henry</a:t>
            </a:r>
          </a:p>
          <a:p>
            <a:r>
              <a:rPr lang="en-US" dirty="0" err="1" smtClean="0"/>
              <a:t>Callum</a:t>
            </a:r>
            <a:r>
              <a:rPr lang="en-US" dirty="0" smtClean="0"/>
              <a:t> Hetherington</a:t>
            </a:r>
          </a:p>
          <a:p>
            <a:r>
              <a:rPr lang="en-US" dirty="0" smtClean="0"/>
              <a:t>Keith Howard</a:t>
            </a:r>
          </a:p>
          <a:p>
            <a:r>
              <a:rPr lang="en-US" dirty="0" smtClean="0"/>
              <a:t>Rod Metcalf</a:t>
            </a:r>
          </a:p>
          <a:p>
            <a:r>
              <a:rPr lang="en-US" dirty="0"/>
              <a:t>Wayne </a:t>
            </a:r>
            <a:r>
              <a:rPr lang="en-US" dirty="0" err="1" smtClean="0"/>
              <a:t>Premo</a:t>
            </a:r>
            <a:endParaRPr lang="en-US" dirty="0" smtClean="0"/>
          </a:p>
          <a:p>
            <a:r>
              <a:rPr lang="en-US" dirty="0" smtClean="0"/>
              <a:t>Karri </a:t>
            </a:r>
            <a:r>
              <a:rPr lang="en-US" dirty="0" err="1" smtClean="0"/>
              <a:t>Sicard</a:t>
            </a:r>
            <a:endParaRPr lang="en-US" dirty="0"/>
          </a:p>
          <a:p>
            <a:r>
              <a:rPr lang="en-US" dirty="0" smtClean="0"/>
              <a:t>Countless others who have visited the RM-EHR core complex and shared their insights  over the years</a:t>
            </a:r>
            <a:endParaRPr lang="en-US" dirty="0"/>
          </a:p>
        </p:txBody>
      </p:sp>
    </p:spTree>
    <p:extLst>
      <p:ext uri="{BB962C8B-B14F-4D97-AF65-F5344CB8AC3E}">
        <p14:creationId xmlns:p14="http://schemas.microsoft.com/office/powerpoint/2010/main" val="4036306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11/10/13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2</a:t>
            </a:fld>
            <a:endParaRPr lang="en-US"/>
          </a:p>
        </p:txBody>
      </p:sp>
      <p:pic>
        <p:nvPicPr>
          <p:cNvPr id="35" name="Picture 3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4632" y="283464"/>
            <a:ext cx="8055864" cy="6510320"/>
          </a:xfrm>
          <a:prstGeom prst="roundRect">
            <a:avLst>
              <a:gd name="adj" fmla="val 4661"/>
            </a:avLst>
          </a:prstGeom>
          <a:solidFill>
            <a:srgbClr val="FFFFFF">
              <a:shade val="85000"/>
            </a:srgbClr>
          </a:solidFill>
          <a:ln>
            <a:noFill/>
          </a:ln>
          <a:effectLst>
            <a:reflection blurRad="12700" stA="38000" endPos="28000" dist="5000" dir="5400000" sy="-100000" algn="bl" rotWithShape="0"/>
          </a:effectLst>
        </p:spPr>
      </p:pic>
      <p:cxnSp>
        <p:nvCxnSpPr>
          <p:cNvPr id="37" name="Straight Connector 36"/>
          <p:cNvCxnSpPr/>
          <p:nvPr/>
        </p:nvCxnSpPr>
        <p:spPr>
          <a:xfrm>
            <a:off x="2743200" y="457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43200" y="457200"/>
            <a:ext cx="5233416" cy="1045464"/>
          </a:xfrm>
          <a:prstGeom prst="line">
            <a:avLst/>
          </a:prstGeom>
          <a:ln w="57150">
            <a:solidFill>
              <a:schemeClr val="accent6">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62400" y="401253"/>
            <a:ext cx="381000" cy="584775"/>
          </a:xfrm>
          <a:prstGeom prst="rect">
            <a:avLst/>
          </a:prstGeom>
          <a:noFill/>
        </p:spPr>
        <p:txBody>
          <a:bodyPr wrap="square" rtlCol="0">
            <a:spAutoFit/>
          </a:bodyPr>
          <a:lstStyle/>
          <a:p>
            <a:r>
              <a:rPr lang="en-US" sz="3200" dirty="0" smtClean="0">
                <a:solidFill>
                  <a:schemeClr val="accent6">
                    <a:lumMod val="75000"/>
                  </a:schemeClr>
                </a:solidFill>
              </a:rPr>
              <a:t>?</a:t>
            </a:r>
            <a:endParaRPr lang="en-US" sz="3200" dirty="0">
              <a:solidFill>
                <a:schemeClr val="accent6">
                  <a:lumMod val="75000"/>
                </a:schemeClr>
              </a:solidFill>
            </a:endParaRPr>
          </a:p>
        </p:txBody>
      </p:sp>
      <p:sp>
        <p:nvSpPr>
          <p:cNvPr id="47" name="TextBox 46"/>
          <p:cNvSpPr txBox="1"/>
          <p:nvPr/>
        </p:nvSpPr>
        <p:spPr>
          <a:xfrm>
            <a:off x="6385560" y="913317"/>
            <a:ext cx="381000" cy="584775"/>
          </a:xfrm>
          <a:prstGeom prst="rect">
            <a:avLst/>
          </a:prstGeom>
          <a:noFill/>
        </p:spPr>
        <p:txBody>
          <a:bodyPr wrap="square" rtlCol="0">
            <a:spAutoFit/>
          </a:bodyPr>
          <a:lstStyle/>
          <a:p>
            <a:r>
              <a:rPr lang="en-US" sz="3200" dirty="0" smtClean="0">
                <a:solidFill>
                  <a:schemeClr val="accent6">
                    <a:lumMod val="75000"/>
                  </a:schemeClr>
                </a:solidFill>
              </a:rPr>
              <a:t>?</a:t>
            </a:r>
            <a:endParaRPr lang="en-US" sz="3200" dirty="0">
              <a:solidFill>
                <a:schemeClr val="accent6">
                  <a:lumMod val="75000"/>
                </a:schemeClr>
              </a:solidFill>
            </a:endParaRPr>
          </a:p>
        </p:txBody>
      </p:sp>
      <p:sp>
        <p:nvSpPr>
          <p:cNvPr id="48" name="TextBox 47"/>
          <p:cNvSpPr txBox="1"/>
          <p:nvPr/>
        </p:nvSpPr>
        <p:spPr>
          <a:xfrm rot="16814387">
            <a:off x="4092117" y="5465121"/>
            <a:ext cx="1943161" cy="338554"/>
          </a:xfrm>
          <a:prstGeom prst="rect">
            <a:avLst/>
          </a:prstGeom>
          <a:noFill/>
        </p:spPr>
        <p:txBody>
          <a:bodyPr wrap="none" rtlCol="0">
            <a:spAutoFit/>
          </a:bodyPr>
          <a:lstStyle/>
          <a:p>
            <a:r>
              <a:rPr lang="en-US" sz="1600" i="1" dirty="0" smtClean="0">
                <a:solidFill>
                  <a:schemeClr val="bg1"/>
                </a:solidFill>
              </a:rPr>
              <a:t>Roberts </a:t>
            </a:r>
            <a:r>
              <a:rPr lang="en-US" sz="1600" i="1" dirty="0" err="1" smtClean="0">
                <a:solidFill>
                  <a:schemeClr val="bg1"/>
                </a:solidFill>
              </a:rPr>
              <a:t>Mtn</a:t>
            </a:r>
            <a:r>
              <a:rPr lang="en-US" sz="1600" i="1" dirty="0" smtClean="0">
                <a:solidFill>
                  <a:schemeClr val="bg1"/>
                </a:solidFill>
              </a:rPr>
              <a:t> </a:t>
            </a:r>
            <a:r>
              <a:rPr lang="en-US" sz="1600" i="1" dirty="0" err="1" smtClean="0">
                <a:solidFill>
                  <a:schemeClr val="bg1"/>
                </a:solidFill>
              </a:rPr>
              <a:t>Thurst</a:t>
            </a:r>
            <a:endParaRPr lang="en-US" sz="1600" i="1" dirty="0">
              <a:solidFill>
                <a:schemeClr val="bg1"/>
              </a:solidFill>
            </a:endParaRPr>
          </a:p>
        </p:txBody>
      </p:sp>
      <p:sp>
        <p:nvSpPr>
          <p:cNvPr id="49" name="TextBox 48"/>
          <p:cNvSpPr txBox="1"/>
          <p:nvPr/>
        </p:nvSpPr>
        <p:spPr>
          <a:xfrm rot="17249275">
            <a:off x="6326448" y="5699891"/>
            <a:ext cx="1175322" cy="338554"/>
          </a:xfrm>
          <a:prstGeom prst="rect">
            <a:avLst/>
          </a:prstGeom>
          <a:noFill/>
        </p:spPr>
        <p:txBody>
          <a:bodyPr wrap="none" rtlCol="0">
            <a:spAutoFit/>
          </a:bodyPr>
          <a:lstStyle/>
          <a:p>
            <a:r>
              <a:rPr lang="en-US" sz="1600" i="1" dirty="0" smtClean="0">
                <a:solidFill>
                  <a:schemeClr val="bg1"/>
                </a:solidFill>
              </a:rPr>
              <a:t>Sevier Belt</a:t>
            </a:r>
            <a:endParaRPr lang="en-US" sz="1600" i="1" dirty="0">
              <a:solidFill>
                <a:schemeClr val="bg1"/>
              </a:solidFill>
            </a:endParaRPr>
          </a:p>
        </p:txBody>
      </p:sp>
    </p:spTree>
    <p:extLst>
      <p:ext uri="{BB962C8B-B14F-4D97-AF65-F5344CB8AC3E}">
        <p14:creationId xmlns:p14="http://schemas.microsoft.com/office/powerpoint/2010/main" val="30464183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787" y="1103782"/>
            <a:ext cx="7586663" cy="5500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1554836" y="1269829"/>
            <a:ext cx="2589461" cy="1119409"/>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en-US" sz="1600" i="1" dirty="0" smtClean="0">
                <a:solidFill>
                  <a:schemeClr val="accent2">
                    <a:lumMod val="50000"/>
                  </a:schemeClr>
                </a:solidFill>
              </a:rPr>
              <a:t>Peak Metamorphism to 10 kb in rocks as young as Mississippian</a:t>
            </a:r>
            <a:endParaRPr lang="en-US" sz="1600" dirty="0">
              <a:solidFill>
                <a:schemeClr val="accent2">
                  <a:lumMod val="50000"/>
                </a:schemeClr>
              </a:solidFill>
            </a:endParaRPr>
          </a:p>
        </p:txBody>
      </p:sp>
      <p:sp>
        <p:nvSpPr>
          <p:cNvPr id="32" name="TextBox 31"/>
          <p:cNvSpPr txBox="1"/>
          <p:nvPr/>
        </p:nvSpPr>
        <p:spPr>
          <a:xfrm>
            <a:off x="5636261" y="1166424"/>
            <a:ext cx="2546447" cy="1015663"/>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WLN emplacement ~84 Ma early in </a:t>
            </a:r>
            <a:r>
              <a:rPr lang="en-US" sz="2000" dirty="0" err="1" smtClean="0">
                <a:solidFill>
                  <a:schemeClr val="bg1"/>
                </a:solidFill>
                <a:latin typeface="Times New Roman" panose="02020603050405020304" pitchFamily="18" charset="0"/>
                <a:cs typeface="Times New Roman" panose="02020603050405020304" pitchFamily="18" charset="0"/>
              </a:rPr>
              <a:t>decompressional</a:t>
            </a:r>
            <a:r>
              <a:rPr lang="en-US" sz="2000" dirty="0" smtClean="0">
                <a:solidFill>
                  <a:schemeClr val="bg1"/>
                </a:solidFill>
                <a:latin typeface="Times New Roman" panose="02020603050405020304" pitchFamily="18" charset="0"/>
                <a:cs typeface="Times New Roman" panose="02020603050405020304" pitchFamily="18" charset="0"/>
              </a:rPr>
              <a:t> path</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3" name="Straight Arrow Connector 32"/>
          <p:cNvCxnSpPr>
            <a:stCxn id="32" idx="1"/>
          </p:cNvCxnSpPr>
          <p:nvPr/>
        </p:nvCxnSpPr>
        <p:spPr>
          <a:xfrm flipH="1">
            <a:off x="4807047" y="1674256"/>
            <a:ext cx="829214" cy="465271"/>
          </a:xfrm>
          <a:prstGeom prst="straightConnector1">
            <a:avLst/>
          </a:prstGeom>
          <a:ln>
            <a:tailEnd type="stealth"/>
          </a:ln>
        </p:spPr>
        <p:style>
          <a:lnRef idx="3">
            <a:schemeClr val="dk1"/>
          </a:lnRef>
          <a:fillRef idx="0">
            <a:schemeClr val="dk1"/>
          </a:fillRef>
          <a:effectRef idx="2">
            <a:schemeClr val="dk1"/>
          </a:effectRef>
          <a:fontRef idx="minor">
            <a:schemeClr val="tx1"/>
          </a:fontRef>
        </p:style>
      </p:cxnSp>
      <p:sp>
        <p:nvSpPr>
          <p:cNvPr id="37" name="Title 1"/>
          <p:cNvSpPr txBox="1">
            <a:spLocks/>
          </p:cNvSpPr>
          <p:nvPr/>
        </p:nvSpPr>
        <p:spPr>
          <a:xfrm>
            <a:off x="114894" y="39624"/>
            <a:ext cx="8367556" cy="9906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i="1" u="sng" dirty="0" smtClean="0">
                <a:latin typeface="Garamond" panose="02020404030301010803" pitchFamily="18" charset="0"/>
              </a:rPr>
              <a:t>Enigma 1</a:t>
            </a:r>
            <a:r>
              <a:rPr lang="en-US" sz="3500" b="1" i="1" dirty="0" smtClean="0">
                <a:latin typeface="Garamond" panose="02020404030301010803" pitchFamily="18" charset="0"/>
              </a:rPr>
              <a:t>:</a:t>
            </a:r>
            <a:r>
              <a:rPr lang="en-US" sz="3500" b="1" dirty="0" smtClean="0">
                <a:latin typeface="Garamond" panose="02020404030301010803" pitchFamily="18" charset="0"/>
              </a:rPr>
              <a:t> </a:t>
            </a:r>
          </a:p>
          <a:p>
            <a:r>
              <a:rPr lang="en-US" sz="3200" dirty="0" smtClean="0">
                <a:latin typeface="Garamond" panose="02020404030301010803" pitchFamily="18" charset="0"/>
              </a:rPr>
              <a:t>Evidence of Late K Deep-seated tectonic burial </a:t>
            </a:r>
            <a:r>
              <a:rPr lang="en-US" sz="3200" i="1" dirty="0">
                <a:latin typeface="Times New Roman" panose="02020603050405020304" pitchFamily="18" charset="0"/>
                <a:cs typeface="Times New Roman" panose="02020603050405020304" pitchFamily="18" charset="0"/>
              </a:rPr>
              <a:t>vs.. . .</a:t>
            </a:r>
            <a:endParaRPr lang="en-US" sz="3200" i="1" dirty="0" smtClean="0">
              <a:latin typeface="Garamond" panose="02020404030301010803" pitchFamily="18" charset="0"/>
            </a:endParaRPr>
          </a:p>
        </p:txBody>
      </p:sp>
    </p:spTree>
    <p:extLst>
      <p:ext uri="{BB962C8B-B14F-4D97-AF65-F5344CB8AC3E}">
        <p14:creationId xmlns:p14="http://schemas.microsoft.com/office/powerpoint/2010/main" val="1051184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848600" cy="1066800"/>
          </a:xfrm>
        </p:spPr>
        <p:txBody>
          <a:bodyPr>
            <a:normAutofit fontScale="90000"/>
          </a:bodyPr>
          <a:lstStyle/>
          <a:p>
            <a:r>
              <a:rPr lang="en-US" sz="3200" b="1" i="1" u="sng" dirty="0" smtClean="0">
                <a:latin typeface="Garamond" panose="02020404030301010803" pitchFamily="18" charset="0"/>
              </a:rPr>
              <a:t>Enigma 1</a:t>
            </a:r>
            <a:r>
              <a:rPr lang="en-US" sz="3200" b="1" i="1" dirty="0" smtClean="0">
                <a:latin typeface="Garamond" panose="02020404030301010803" pitchFamily="18" charset="0"/>
              </a:rPr>
              <a:t>:</a:t>
            </a:r>
            <a:r>
              <a:rPr lang="en-US" sz="3200" dirty="0" smtClean="0"/>
              <a:t> </a:t>
            </a:r>
            <a:r>
              <a:rPr lang="en-US" sz="3200" dirty="0" smtClean="0">
                <a:latin typeface="Times New Roman" panose="02020603050405020304" pitchFamily="18" charset="0"/>
                <a:cs typeface="Times New Roman" panose="02020603050405020304" pitchFamily="18" charset="0"/>
              </a:rPr>
              <a:t>Limited Upper </a:t>
            </a:r>
            <a:r>
              <a:rPr lang="en-US" sz="3200" dirty="0">
                <a:latin typeface="Times New Roman" panose="02020603050405020304" pitchFamily="18" charset="0"/>
                <a:cs typeface="Times New Roman" panose="02020603050405020304" pitchFamily="18" charset="0"/>
              </a:rPr>
              <a:t>crustal </a:t>
            </a:r>
            <a:r>
              <a:rPr lang="en-US" sz="3200" dirty="0" smtClean="0">
                <a:latin typeface="Times New Roman" panose="02020603050405020304" pitchFamily="18" charset="0"/>
                <a:cs typeface="Times New Roman" panose="02020603050405020304" pitchFamily="18" charset="0"/>
              </a:rPr>
              <a:t>erosion &amp; little </a:t>
            </a:r>
            <a:r>
              <a:rPr lang="en-US" sz="3200" dirty="0" err="1" smtClean="0">
                <a:latin typeface="Times New Roman" panose="02020603050405020304" pitchFamily="18" charset="0"/>
                <a:cs typeface="Times New Roman" panose="02020603050405020304" pitchFamily="18" charset="0"/>
              </a:rPr>
              <a:t>syntectonic</a:t>
            </a:r>
            <a:r>
              <a:rPr lang="en-US" sz="3200" dirty="0" smtClean="0">
                <a:latin typeface="Times New Roman" panose="02020603050405020304" pitchFamily="18" charset="0"/>
                <a:cs typeface="Times New Roman" panose="02020603050405020304" pitchFamily="18" charset="0"/>
              </a:rPr>
              <a:t> sediment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effectLst/>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211593"/>
            <a:ext cx="6410325" cy="465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124200" y="5975367"/>
            <a:ext cx="1914525" cy="444102"/>
          </a:xfrm>
        </p:spPr>
        <p:txBody>
          <a:bodyPr/>
          <a:lstStyle/>
          <a:p>
            <a:r>
              <a:rPr lang="en-US" sz="1600" i="1" dirty="0" smtClean="0">
                <a:solidFill>
                  <a:srgbClr val="002060"/>
                </a:solidFill>
              </a:rPr>
              <a:t>After Long, 2012</a:t>
            </a:r>
            <a:endParaRPr lang="en-US" sz="1600" i="1" dirty="0">
              <a:solidFill>
                <a:srgbClr val="002060"/>
              </a:solidFill>
            </a:endParaRPr>
          </a:p>
        </p:txBody>
      </p:sp>
      <p:sp>
        <p:nvSpPr>
          <p:cNvPr id="9" name="Rectangle 8"/>
          <p:cNvSpPr/>
          <p:nvPr/>
        </p:nvSpPr>
        <p:spPr>
          <a:xfrm rot="16200000">
            <a:off x="-1234137" y="3362654"/>
            <a:ext cx="34705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“Roberts </a:t>
            </a: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Mtn</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Thrust”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Freeform 9"/>
          <p:cNvSpPr/>
          <p:nvPr/>
        </p:nvSpPr>
        <p:spPr>
          <a:xfrm>
            <a:off x="452801" y="1333513"/>
            <a:ext cx="3042964" cy="4480560"/>
          </a:xfrm>
          <a:custGeom>
            <a:avLst/>
            <a:gdLst>
              <a:gd name="connsiteX0" fmla="*/ 4399 w 3042964"/>
              <a:gd name="connsiteY0" fmla="*/ 4480560 h 4480560"/>
              <a:gd name="connsiteX1" fmla="*/ 4399 w 3042964"/>
              <a:gd name="connsiteY1" fmla="*/ 4325112 h 4480560"/>
              <a:gd name="connsiteX2" fmla="*/ 50119 w 3042964"/>
              <a:gd name="connsiteY2" fmla="*/ 4178808 h 4480560"/>
              <a:gd name="connsiteX3" fmla="*/ 50119 w 3042964"/>
              <a:gd name="connsiteY3" fmla="*/ 4032504 h 4480560"/>
              <a:gd name="connsiteX4" fmla="*/ 168991 w 3042964"/>
              <a:gd name="connsiteY4" fmla="*/ 3730752 h 4480560"/>
              <a:gd name="connsiteX5" fmla="*/ 324439 w 3042964"/>
              <a:gd name="connsiteY5" fmla="*/ 3630168 h 4480560"/>
              <a:gd name="connsiteX6" fmla="*/ 342727 w 3042964"/>
              <a:gd name="connsiteY6" fmla="*/ 3465576 h 4480560"/>
              <a:gd name="connsiteX7" fmla="*/ 223855 w 3042964"/>
              <a:gd name="connsiteY7" fmla="*/ 3300984 h 4480560"/>
              <a:gd name="connsiteX8" fmla="*/ 223855 w 3042964"/>
              <a:gd name="connsiteY8" fmla="*/ 3154680 h 4480560"/>
              <a:gd name="connsiteX9" fmla="*/ 278719 w 3042964"/>
              <a:gd name="connsiteY9" fmla="*/ 3044952 h 4480560"/>
              <a:gd name="connsiteX10" fmla="*/ 242143 w 3042964"/>
              <a:gd name="connsiteY10" fmla="*/ 2880360 h 4480560"/>
              <a:gd name="connsiteX11" fmla="*/ 232999 w 3042964"/>
              <a:gd name="connsiteY11" fmla="*/ 2615184 h 4480560"/>
              <a:gd name="connsiteX12" fmla="*/ 251287 w 3042964"/>
              <a:gd name="connsiteY12" fmla="*/ 2368296 h 4480560"/>
              <a:gd name="connsiteX13" fmla="*/ 205567 w 3042964"/>
              <a:gd name="connsiteY13" fmla="*/ 2057400 h 4480560"/>
              <a:gd name="connsiteX14" fmla="*/ 251287 w 3042964"/>
              <a:gd name="connsiteY14" fmla="*/ 1819656 h 4480560"/>
              <a:gd name="connsiteX15" fmla="*/ 242143 w 3042964"/>
              <a:gd name="connsiteY15" fmla="*/ 1591056 h 4480560"/>
              <a:gd name="connsiteX16" fmla="*/ 324439 w 3042964"/>
              <a:gd name="connsiteY16" fmla="*/ 1344168 h 4480560"/>
              <a:gd name="connsiteX17" fmla="*/ 370159 w 3042964"/>
              <a:gd name="connsiteY17" fmla="*/ 1161288 h 4480560"/>
              <a:gd name="connsiteX18" fmla="*/ 534751 w 3042964"/>
              <a:gd name="connsiteY18" fmla="*/ 1078992 h 4480560"/>
              <a:gd name="connsiteX19" fmla="*/ 726775 w 3042964"/>
              <a:gd name="connsiteY19" fmla="*/ 914400 h 4480560"/>
              <a:gd name="connsiteX20" fmla="*/ 991951 w 3042964"/>
              <a:gd name="connsiteY20" fmla="*/ 777240 h 4480560"/>
              <a:gd name="connsiteX21" fmla="*/ 1183975 w 3042964"/>
              <a:gd name="connsiteY21" fmla="*/ 713232 h 4480560"/>
              <a:gd name="connsiteX22" fmla="*/ 1275415 w 3042964"/>
              <a:gd name="connsiteY22" fmla="*/ 630936 h 4480560"/>
              <a:gd name="connsiteX23" fmla="*/ 1549735 w 3042964"/>
              <a:gd name="connsiteY23" fmla="*/ 676656 h 4480560"/>
              <a:gd name="connsiteX24" fmla="*/ 1851487 w 3042964"/>
              <a:gd name="connsiteY24" fmla="*/ 676656 h 4480560"/>
              <a:gd name="connsiteX25" fmla="*/ 2043511 w 3042964"/>
              <a:gd name="connsiteY25" fmla="*/ 630936 h 4480560"/>
              <a:gd name="connsiteX26" fmla="*/ 2326975 w 3042964"/>
              <a:gd name="connsiteY26" fmla="*/ 530352 h 4480560"/>
              <a:gd name="connsiteX27" fmla="*/ 2765887 w 3042964"/>
              <a:gd name="connsiteY27" fmla="*/ 329184 h 4480560"/>
              <a:gd name="connsiteX28" fmla="*/ 3003631 w 3042964"/>
              <a:gd name="connsiteY28" fmla="*/ 91440 h 4480560"/>
              <a:gd name="connsiteX29" fmla="*/ 3040207 w 3042964"/>
              <a:gd name="connsiteY29" fmla="*/ 0 h 44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42964" h="4480560">
                <a:moveTo>
                  <a:pt x="4399" y="4480560"/>
                </a:moveTo>
                <a:cubicBezTo>
                  <a:pt x="589" y="4427982"/>
                  <a:pt x="-3221" y="4375404"/>
                  <a:pt x="4399" y="4325112"/>
                </a:cubicBezTo>
                <a:cubicBezTo>
                  <a:pt x="12019" y="4274820"/>
                  <a:pt x="42499" y="4227576"/>
                  <a:pt x="50119" y="4178808"/>
                </a:cubicBezTo>
                <a:cubicBezTo>
                  <a:pt x="57739" y="4130040"/>
                  <a:pt x="30307" y="4107180"/>
                  <a:pt x="50119" y="4032504"/>
                </a:cubicBezTo>
                <a:cubicBezTo>
                  <a:pt x="69931" y="3957828"/>
                  <a:pt x="123271" y="3797808"/>
                  <a:pt x="168991" y="3730752"/>
                </a:cubicBezTo>
                <a:cubicBezTo>
                  <a:pt x="214711" y="3663696"/>
                  <a:pt x="295483" y="3674364"/>
                  <a:pt x="324439" y="3630168"/>
                </a:cubicBezTo>
                <a:cubicBezTo>
                  <a:pt x="353395" y="3585972"/>
                  <a:pt x="359491" y="3520440"/>
                  <a:pt x="342727" y="3465576"/>
                </a:cubicBezTo>
                <a:cubicBezTo>
                  <a:pt x="325963" y="3410712"/>
                  <a:pt x="243667" y="3352800"/>
                  <a:pt x="223855" y="3300984"/>
                </a:cubicBezTo>
                <a:cubicBezTo>
                  <a:pt x="204043" y="3249168"/>
                  <a:pt x="214711" y="3197352"/>
                  <a:pt x="223855" y="3154680"/>
                </a:cubicBezTo>
                <a:cubicBezTo>
                  <a:pt x="232999" y="3112008"/>
                  <a:pt x="275671" y="3090672"/>
                  <a:pt x="278719" y="3044952"/>
                </a:cubicBezTo>
                <a:cubicBezTo>
                  <a:pt x="281767" y="2999232"/>
                  <a:pt x="249763" y="2951988"/>
                  <a:pt x="242143" y="2880360"/>
                </a:cubicBezTo>
                <a:cubicBezTo>
                  <a:pt x="234523" y="2808732"/>
                  <a:pt x="231475" y="2700528"/>
                  <a:pt x="232999" y="2615184"/>
                </a:cubicBezTo>
                <a:cubicBezTo>
                  <a:pt x="234523" y="2529840"/>
                  <a:pt x="255859" y="2461260"/>
                  <a:pt x="251287" y="2368296"/>
                </a:cubicBezTo>
                <a:cubicBezTo>
                  <a:pt x="246715" y="2275332"/>
                  <a:pt x="205567" y="2148840"/>
                  <a:pt x="205567" y="2057400"/>
                </a:cubicBezTo>
                <a:cubicBezTo>
                  <a:pt x="205567" y="1965960"/>
                  <a:pt x="245191" y="1897380"/>
                  <a:pt x="251287" y="1819656"/>
                </a:cubicBezTo>
                <a:cubicBezTo>
                  <a:pt x="257383" y="1741932"/>
                  <a:pt x="229951" y="1670304"/>
                  <a:pt x="242143" y="1591056"/>
                </a:cubicBezTo>
                <a:cubicBezTo>
                  <a:pt x="254335" y="1511808"/>
                  <a:pt x="303103" y="1415796"/>
                  <a:pt x="324439" y="1344168"/>
                </a:cubicBezTo>
                <a:cubicBezTo>
                  <a:pt x="345775" y="1272540"/>
                  <a:pt x="335107" y="1205484"/>
                  <a:pt x="370159" y="1161288"/>
                </a:cubicBezTo>
                <a:cubicBezTo>
                  <a:pt x="405211" y="1117092"/>
                  <a:pt x="475315" y="1120140"/>
                  <a:pt x="534751" y="1078992"/>
                </a:cubicBezTo>
                <a:cubicBezTo>
                  <a:pt x="594187" y="1037844"/>
                  <a:pt x="650575" y="964692"/>
                  <a:pt x="726775" y="914400"/>
                </a:cubicBezTo>
                <a:cubicBezTo>
                  <a:pt x="802975" y="864108"/>
                  <a:pt x="915751" y="810768"/>
                  <a:pt x="991951" y="777240"/>
                </a:cubicBezTo>
                <a:cubicBezTo>
                  <a:pt x="1068151" y="743712"/>
                  <a:pt x="1136731" y="737616"/>
                  <a:pt x="1183975" y="713232"/>
                </a:cubicBezTo>
                <a:cubicBezTo>
                  <a:pt x="1231219" y="688848"/>
                  <a:pt x="1214455" y="637032"/>
                  <a:pt x="1275415" y="630936"/>
                </a:cubicBezTo>
                <a:cubicBezTo>
                  <a:pt x="1336375" y="624840"/>
                  <a:pt x="1453723" y="669036"/>
                  <a:pt x="1549735" y="676656"/>
                </a:cubicBezTo>
                <a:cubicBezTo>
                  <a:pt x="1645747" y="684276"/>
                  <a:pt x="1769191" y="684276"/>
                  <a:pt x="1851487" y="676656"/>
                </a:cubicBezTo>
                <a:cubicBezTo>
                  <a:pt x="1933783" y="669036"/>
                  <a:pt x="1964263" y="655320"/>
                  <a:pt x="2043511" y="630936"/>
                </a:cubicBezTo>
                <a:cubicBezTo>
                  <a:pt x="2122759" y="606552"/>
                  <a:pt x="2206579" y="580644"/>
                  <a:pt x="2326975" y="530352"/>
                </a:cubicBezTo>
                <a:cubicBezTo>
                  <a:pt x="2447371" y="480060"/>
                  <a:pt x="2653111" y="402336"/>
                  <a:pt x="2765887" y="329184"/>
                </a:cubicBezTo>
                <a:cubicBezTo>
                  <a:pt x="2878663" y="256032"/>
                  <a:pt x="2957911" y="146304"/>
                  <a:pt x="3003631" y="91440"/>
                </a:cubicBezTo>
                <a:cubicBezTo>
                  <a:pt x="3049351" y="36576"/>
                  <a:pt x="3044779" y="18288"/>
                  <a:pt x="3040207" y="0"/>
                </a:cubicBezTo>
              </a:path>
            </a:pathLst>
          </a:custGeom>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1" name="Content Placeholder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50971" y="2338760"/>
            <a:ext cx="3023419" cy="4390627"/>
          </a:xfrm>
          <a:prstGeom prst="roundRect">
            <a:avLst>
              <a:gd name="adj" fmla="val 5065"/>
            </a:avLst>
          </a:prstGeom>
          <a:solidFill>
            <a:srgbClr val="FFFFFF">
              <a:shade val="85000"/>
            </a:srgbClr>
          </a:solidFill>
          <a:ln>
            <a:noFill/>
          </a:ln>
          <a:effectLst>
            <a:reflection blurRad="12700" stA="38000" endPos="28000" dist="5000" dir="5400000" sy="-100000" algn="bl" rotWithShape="0"/>
          </a:effectLst>
        </p:spPr>
      </p:pic>
      <p:grpSp>
        <p:nvGrpSpPr>
          <p:cNvPr id="8" name="Group 7"/>
          <p:cNvGrpSpPr/>
          <p:nvPr/>
        </p:nvGrpSpPr>
        <p:grpSpPr>
          <a:xfrm>
            <a:off x="990600" y="1190257"/>
            <a:ext cx="7796784" cy="1248143"/>
            <a:chOff x="990600" y="1190257"/>
            <a:chExt cx="7796784" cy="1248143"/>
          </a:xfrm>
        </p:grpSpPr>
        <p:sp>
          <p:nvSpPr>
            <p:cNvPr id="4" name="Oval 3"/>
            <p:cNvSpPr/>
            <p:nvPr/>
          </p:nvSpPr>
          <p:spPr>
            <a:xfrm rot="20087106">
              <a:off x="990600" y="1905000"/>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6723067" y="1190257"/>
              <a:ext cx="2064317" cy="1219200"/>
            </a:xfrm>
            <a:prstGeom prst="borderCallout1">
              <a:avLst>
                <a:gd name="adj1" fmla="val 9750"/>
                <a:gd name="adj2" fmla="val -2575"/>
                <a:gd name="adj3" fmla="val 62727"/>
                <a:gd name="adj4" fmla="val -227032"/>
              </a:avLst>
            </a:prstGeom>
            <a:ln>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FF0000"/>
                  </a:solidFill>
                </a:rPr>
                <a:t>Oops!  Roberts </a:t>
              </a:r>
              <a:r>
                <a:rPr lang="en-US" i="1" dirty="0" err="1" smtClean="0">
                  <a:solidFill>
                    <a:srgbClr val="FF0000"/>
                  </a:solidFill>
                </a:rPr>
                <a:t>Mtn</a:t>
              </a:r>
              <a:r>
                <a:rPr lang="en-US" i="1" dirty="0" smtClean="0">
                  <a:solidFill>
                    <a:srgbClr val="FF0000"/>
                  </a:solidFill>
                </a:rPr>
                <a:t> Thrust cuts Triassic strata??</a:t>
              </a:r>
              <a:endParaRPr lang="en-US" i="1" dirty="0">
                <a:solidFill>
                  <a:srgbClr val="FF0000"/>
                </a:solidFill>
              </a:endParaRPr>
            </a:p>
          </p:txBody>
        </p:sp>
      </p:grpSp>
      <p:sp>
        <p:nvSpPr>
          <p:cNvPr id="12" name="Freeform 11"/>
          <p:cNvSpPr/>
          <p:nvPr/>
        </p:nvSpPr>
        <p:spPr>
          <a:xfrm>
            <a:off x="6872748" y="3318387"/>
            <a:ext cx="1017639" cy="1858297"/>
          </a:xfrm>
          <a:custGeom>
            <a:avLst/>
            <a:gdLst>
              <a:gd name="connsiteX0" fmla="*/ 870155 w 1017639"/>
              <a:gd name="connsiteY0" fmla="*/ 545690 h 1858297"/>
              <a:gd name="connsiteX1" fmla="*/ 914400 w 1017639"/>
              <a:gd name="connsiteY1" fmla="*/ 619432 h 1858297"/>
              <a:gd name="connsiteX2" fmla="*/ 988142 w 1017639"/>
              <a:gd name="connsiteY2" fmla="*/ 457200 h 1858297"/>
              <a:gd name="connsiteX3" fmla="*/ 988142 w 1017639"/>
              <a:gd name="connsiteY3" fmla="*/ 191729 h 1858297"/>
              <a:gd name="connsiteX4" fmla="*/ 1017639 w 1017639"/>
              <a:gd name="connsiteY4" fmla="*/ 0 h 1858297"/>
              <a:gd name="connsiteX5" fmla="*/ 840658 w 1017639"/>
              <a:gd name="connsiteY5" fmla="*/ 147484 h 1858297"/>
              <a:gd name="connsiteX6" fmla="*/ 737420 w 1017639"/>
              <a:gd name="connsiteY6" fmla="*/ 368710 h 1858297"/>
              <a:gd name="connsiteX7" fmla="*/ 324465 w 1017639"/>
              <a:gd name="connsiteY7" fmla="*/ 663678 h 1858297"/>
              <a:gd name="connsiteX8" fmla="*/ 191729 w 1017639"/>
              <a:gd name="connsiteY8" fmla="*/ 811161 h 1858297"/>
              <a:gd name="connsiteX9" fmla="*/ 117987 w 1017639"/>
              <a:gd name="connsiteY9" fmla="*/ 1165123 h 1858297"/>
              <a:gd name="connsiteX10" fmla="*/ 0 w 1017639"/>
              <a:gd name="connsiteY10" fmla="*/ 1637071 h 1858297"/>
              <a:gd name="connsiteX11" fmla="*/ 0 w 1017639"/>
              <a:gd name="connsiteY11" fmla="*/ 1784555 h 1858297"/>
              <a:gd name="connsiteX12" fmla="*/ 88491 w 1017639"/>
              <a:gd name="connsiteY12" fmla="*/ 1858297 h 1858297"/>
              <a:gd name="connsiteX13" fmla="*/ 162233 w 1017639"/>
              <a:gd name="connsiteY13" fmla="*/ 1637071 h 1858297"/>
              <a:gd name="connsiteX14" fmla="*/ 265471 w 1017639"/>
              <a:gd name="connsiteY14" fmla="*/ 1371600 h 1858297"/>
              <a:gd name="connsiteX15" fmla="*/ 324465 w 1017639"/>
              <a:gd name="connsiteY15" fmla="*/ 1209368 h 1858297"/>
              <a:gd name="connsiteX16" fmla="*/ 398207 w 1017639"/>
              <a:gd name="connsiteY16" fmla="*/ 1076632 h 1858297"/>
              <a:gd name="connsiteX17" fmla="*/ 486697 w 1017639"/>
              <a:gd name="connsiteY17" fmla="*/ 899652 h 1858297"/>
              <a:gd name="connsiteX18" fmla="*/ 545691 w 1017639"/>
              <a:gd name="connsiteY18" fmla="*/ 766916 h 1858297"/>
              <a:gd name="connsiteX19" fmla="*/ 693175 w 1017639"/>
              <a:gd name="connsiteY19" fmla="*/ 619432 h 1858297"/>
              <a:gd name="connsiteX20" fmla="*/ 766917 w 1017639"/>
              <a:gd name="connsiteY20" fmla="*/ 486697 h 1858297"/>
              <a:gd name="connsiteX21" fmla="*/ 766917 w 1017639"/>
              <a:gd name="connsiteY21" fmla="*/ 412955 h 1858297"/>
              <a:gd name="connsiteX22" fmla="*/ 825910 w 1017639"/>
              <a:gd name="connsiteY22" fmla="*/ 383458 h 1858297"/>
              <a:gd name="connsiteX23" fmla="*/ 870155 w 1017639"/>
              <a:gd name="connsiteY23" fmla="*/ 545690 h 18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7639" h="1858297">
                <a:moveTo>
                  <a:pt x="870155" y="545690"/>
                </a:moveTo>
                <a:lnTo>
                  <a:pt x="914400" y="619432"/>
                </a:lnTo>
                <a:lnTo>
                  <a:pt x="988142" y="457200"/>
                </a:lnTo>
                <a:lnTo>
                  <a:pt x="988142" y="191729"/>
                </a:lnTo>
                <a:lnTo>
                  <a:pt x="1017639" y="0"/>
                </a:lnTo>
                <a:lnTo>
                  <a:pt x="840658" y="147484"/>
                </a:lnTo>
                <a:lnTo>
                  <a:pt x="737420" y="368710"/>
                </a:lnTo>
                <a:lnTo>
                  <a:pt x="324465" y="663678"/>
                </a:lnTo>
                <a:lnTo>
                  <a:pt x="191729" y="811161"/>
                </a:lnTo>
                <a:lnTo>
                  <a:pt x="117987" y="1165123"/>
                </a:lnTo>
                <a:lnTo>
                  <a:pt x="0" y="1637071"/>
                </a:lnTo>
                <a:lnTo>
                  <a:pt x="0" y="1784555"/>
                </a:lnTo>
                <a:lnTo>
                  <a:pt x="88491" y="1858297"/>
                </a:lnTo>
                <a:lnTo>
                  <a:pt x="162233" y="1637071"/>
                </a:lnTo>
                <a:lnTo>
                  <a:pt x="265471" y="1371600"/>
                </a:lnTo>
                <a:lnTo>
                  <a:pt x="324465" y="1209368"/>
                </a:lnTo>
                <a:lnTo>
                  <a:pt x="398207" y="1076632"/>
                </a:lnTo>
                <a:lnTo>
                  <a:pt x="486697" y="899652"/>
                </a:lnTo>
                <a:lnTo>
                  <a:pt x="545691" y="766916"/>
                </a:lnTo>
                <a:lnTo>
                  <a:pt x="693175" y="619432"/>
                </a:lnTo>
                <a:lnTo>
                  <a:pt x="766917" y="486697"/>
                </a:lnTo>
                <a:lnTo>
                  <a:pt x="766917" y="412955"/>
                </a:lnTo>
                <a:lnTo>
                  <a:pt x="825910" y="383458"/>
                </a:lnTo>
                <a:lnTo>
                  <a:pt x="870155" y="545690"/>
                </a:lnTo>
                <a:close/>
              </a:path>
            </a:pathLst>
          </a:custGeom>
          <a:solidFill>
            <a:srgbClr val="000000">
              <a:alpha val="32157"/>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Freeform 12"/>
          <p:cNvSpPr/>
          <p:nvPr/>
        </p:nvSpPr>
        <p:spPr>
          <a:xfrm>
            <a:off x="6329363" y="3057525"/>
            <a:ext cx="709612" cy="738188"/>
          </a:xfrm>
          <a:custGeom>
            <a:avLst/>
            <a:gdLst>
              <a:gd name="connsiteX0" fmla="*/ 9525 w 709612"/>
              <a:gd name="connsiteY0" fmla="*/ 704850 h 738188"/>
              <a:gd name="connsiteX1" fmla="*/ 109537 w 709612"/>
              <a:gd name="connsiteY1" fmla="*/ 738188 h 738188"/>
              <a:gd name="connsiteX2" fmla="*/ 233362 w 709612"/>
              <a:gd name="connsiteY2" fmla="*/ 619125 h 738188"/>
              <a:gd name="connsiteX3" fmla="*/ 366712 w 709612"/>
              <a:gd name="connsiteY3" fmla="*/ 519113 h 738188"/>
              <a:gd name="connsiteX4" fmla="*/ 395287 w 709612"/>
              <a:gd name="connsiteY4" fmla="*/ 423863 h 738188"/>
              <a:gd name="connsiteX5" fmla="*/ 414337 w 709612"/>
              <a:gd name="connsiteY5" fmla="*/ 314325 h 738188"/>
              <a:gd name="connsiteX6" fmla="*/ 481012 w 709612"/>
              <a:gd name="connsiteY6" fmla="*/ 200025 h 738188"/>
              <a:gd name="connsiteX7" fmla="*/ 585787 w 709612"/>
              <a:gd name="connsiteY7" fmla="*/ 138113 h 738188"/>
              <a:gd name="connsiteX8" fmla="*/ 685800 w 709612"/>
              <a:gd name="connsiteY8" fmla="*/ 114300 h 738188"/>
              <a:gd name="connsiteX9" fmla="*/ 709612 w 709612"/>
              <a:gd name="connsiteY9" fmla="*/ 76200 h 738188"/>
              <a:gd name="connsiteX10" fmla="*/ 704850 w 709612"/>
              <a:gd name="connsiteY10" fmla="*/ 23813 h 738188"/>
              <a:gd name="connsiteX11" fmla="*/ 609600 w 709612"/>
              <a:gd name="connsiteY11" fmla="*/ 0 h 738188"/>
              <a:gd name="connsiteX12" fmla="*/ 519112 w 709612"/>
              <a:gd name="connsiteY12" fmla="*/ 52388 h 738188"/>
              <a:gd name="connsiteX13" fmla="*/ 395287 w 709612"/>
              <a:gd name="connsiteY13" fmla="*/ 138113 h 738188"/>
              <a:gd name="connsiteX14" fmla="*/ 319087 w 709612"/>
              <a:gd name="connsiteY14" fmla="*/ 219075 h 738188"/>
              <a:gd name="connsiteX15" fmla="*/ 261937 w 709612"/>
              <a:gd name="connsiteY15" fmla="*/ 290513 h 738188"/>
              <a:gd name="connsiteX16" fmla="*/ 257175 w 709612"/>
              <a:gd name="connsiteY16" fmla="*/ 381000 h 738188"/>
              <a:gd name="connsiteX17" fmla="*/ 190500 w 709612"/>
              <a:gd name="connsiteY17" fmla="*/ 428625 h 738188"/>
              <a:gd name="connsiteX18" fmla="*/ 152400 w 709612"/>
              <a:gd name="connsiteY18" fmla="*/ 490538 h 738188"/>
              <a:gd name="connsiteX19" fmla="*/ 80962 w 709612"/>
              <a:gd name="connsiteY19" fmla="*/ 552450 h 738188"/>
              <a:gd name="connsiteX20" fmla="*/ 4762 w 709612"/>
              <a:gd name="connsiteY20" fmla="*/ 585788 h 738188"/>
              <a:gd name="connsiteX21" fmla="*/ 0 w 709612"/>
              <a:gd name="connsiteY21" fmla="*/ 633413 h 738188"/>
              <a:gd name="connsiteX22" fmla="*/ 9525 w 709612"/>
              <a:gd name="connsiteY22" fmla="*/ 704850 h 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9612" h="738188">
                <a:moveTo>
                  <a:pt x="9525" y="704850"/>
                </a:moveTo>
                <a:lnTo>
                  <a:pt x="109537" y="738188"/>
                </a:lnTo>
                <a:lnTo>
                  <a:pt x="233362" y="619125"/>
                </a:lnTo>
                <a:lnTo>
                  <a:pt x="366712" y="519113"/>
                </a:lnTo>
                <a:lnTo>
                  <a:pt x="395287" y="423863"/>
                </a:lnTo>
                <a:lnTo>
                  <a:pt x="414337" y="314325"/>
                </a:lnTo>
                <a:lnTo>
                  <a:pt x="481012" y="200025"/>
                </a:lnTo>
                <a:lnTo>
                  <a:pt x="585787" y="138113"/>
                </a:lnTo>
                <a:lnTo>
                  <a:pt x="685800" y="114300"/>
                </a:lnTo>
                <a:lnTo>
                  <a:pt x="709612" y="76200"/>
                </a:lnTo>
                <a:lnTo>
                  <a:pt x="704850" y="23813"/>
                </a:lnTo>
                <a:lnTo>
                  <a:pt x="609600" y="0"/>
                </a:lnTo>
                <a:lnTo>
                  <a:pt x="519112" y="52388"/>
                </a:lnTo>
                <a:lnTo>
                  <a:pt x="395287" y="138113"/>
                </a:lnTo>
                <a:lnTo>
                  <a:pt x="319087" y="219075"/>
                </a:lnTo>
                <a:lnTo>
                  <a:pt x="261937" y="290513"/>
                </a:lnTo>
                <a:lnTo>
                  <a:pt x="257175" y="381000"/>
                </a:lnTo>
                <a:lnTo>
                  <a:pt x="190500" y="428625"/>
                </a:lnTo>
                <a:lnTo>
                  <a:pt x="152400" y="490538"/>
                </a:lnTo>
                <a:lnTo>
                  <a:pt x="80962" y="552450"/>
                </a:lnTo>
                <a:lnTo>
                  <a:pt x="4762" y="585788"/>
                </a:lnTo>
                <a:lnTo>
                  <a:pt x="0" y="633413"/>
                </a:lnTo>
                <a:lnTo>
                  <a:pt x="9525" y="704850"/>
                </a:lnTo>
                <a:close/>
              </a:path>
            </a:pathLst>
          </a:custGeom>
          <a:solidFill>
            <a:srgbClr val="000000">
              <a:alpha val="50196"/>
            </a:srgbClr>
          </a:solidFill>
          <a:ln>
            <a:solidFill>
              <a:srgbClr val="94147C">
                <a:alpha val="50196"/>
              </a:srgb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Striped Right Arrow 13"/>
          <p:cNvSpPr/>
          <p:nvPr/>
        </p:nvSpPr>
        <p:spPr>
          <a:xfrm rot="1134328">
            <a:off x="6850097" y="3253990"/>
            <a:ext cx="934251" cy="313990"/>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i="1" dirty="0" smtClean="0"/>
              <a:t>60 km</a:t>
            </a:r>
            <a:endParaRPr lang="en-US" sz="1600" i="1" dirty="0"/>
          </a:p>
        </p:txBody>
      </p:sp>
    </p:spTree>
    <p:extLst>
      <p:ext uri="{BB962C8B-B14F-4D97-AF65-F5344CB8AC3E}">
        <p14:creationId xmlns:p14="http://schemas.microsoft.com/office/powerpoint/2010/main" val="2742586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000551" y="1066801"/>
            <a:ext cx="7076650" cy="5566448"/>
          </a:xfrm>
        </p:spPr>
      </p:pic>
      <p:sp>
        <p:nvSpPr>
          <p:cNvPr id="57" name="Freeform 56"/>
          <p:cNvSpPr/>
          <p:nvPr/>
        </p:nvSpPr>
        <p:spPr>
          <a:xfrm>
            <a:off x="3633406" y="2970276"/>
            <a:ext cx="2432752" cy="1132713"/>
          </a:xfrm>
          <a:custGeom>
            <a:avLst/>
            <a:gdLst>
              <a:gd name="connsiteX0" fmla="*/ 3419856 w 3419856"/>
              <a:gd name="connsiteY0" fmla="*/ 0 h 1966770"/>
              <a:gd name="connsiteX1" fmla="*/ 2834640 w 3419856"/>
              <a:gd name="connsiteY1" fmla="*/ 658368 h 1966770"/>
              <a:gd name="connsiteX2" fmla="*/ 2002536 w 3419856"/>
              <a:gd name="connsiteY2" fmla="*/ 1591056 h 1966770"/>
              <a:gd name="connsiteX3" fmla="*/ 877824 w 3419856"/>
              <a:gd name="connsiteY3" fmla="*/ 1920240 h 1966770"/>
              <a:gd name="connsiteX4" fmla="*/ 0 w 3419856"/>
              <a:gd name="connsiteY4" fmla="*/ 1956816 h 1966770"/>
              <a:gd name="connsiteX0" fmla="*/ 3785095 w 3785095"/>
              <a:gd name="connsiteY0" fmla="*/ 0 h 2048534"/>
              <a:gd name="connsiteX1" fmla="*/ 3199879 w 3785095"/>
              <a:gd name="connsiteY1" fmla="*/ 658368 h 2048534"/>
              <a:gd name="connsiteX2" fmla="*/ 2367775 w 3785095"/>
              <a:gd name="connsiteY2" fmla="*/ 1591056 h 2048534"/>
              <a:gd name="connsiteX3" fmla="*/ 1243063 w 3785095"/>
              <a:gd name="connsiteY3" fmla="*/ 1920240 h 2048534"/>
              <a:gd name="connsiteX4" fmla="*/ 26080 w 3785095"/>
              <a:gd name="connsiteY4" fmla="*/ 2048256 h 2048534"/>
              <a:gd name="connsiteX5" fmla="*/ 365239 w 3785095"/>
              <a:gd name="connsiteY5" fmla="*/ 1956816 h 2048534"/>
              <a:gd name="connsiteX0" fmla="*/ 4013384 w 4013384"/>
              <a:gd name="connsiteY0" fmla="*/ 0 h 2048256"/>
              <a:gd name="connsiteX1" fmla="*/ 3428168 w 4013384"/>
              <a:gd name="connsiteY1" fmla="*/ 658368 h 2048256"/>
              <a:gd name="connsiteX2" fmla="*/ 2596064 w 4013384"/>
              <a:gd name="connsiteY2" fmla="*/ 1591056 h 2048256"/>
              <a:gd name="connsiteX3" fmla="*/ 1471352 w 4013384"/>
              <a:gd name="connsiteY3" fmla="*/ 1920240 h 2048256"/>
              <a:gd name="connsiteX4" fmla="*/ 254369 w 4013384"/>
              <a:gd name="connsiteY4" fmla="*/ 2048256 h 2048256"/>
              <a:gd name="connsiteX5" fmla="*/ 0 w 4013384"/>
              <a:gd name="connsiteY5" fmla="*/ 2039112 h 2048256"/>
              <a:gd name="connsiteX0" fmla="*/ 3428168 w 3428168"/>
              <a:gd name="connsiteY0" fmla="*/ 0 h 1389888"/>
              <a:gd name="connsiteX1" fmla="*/ 2596064 w 3428168"/>
              <a:gd name="connsiteY1" fmla="*/ 932688 h 1389888"/>
              <a:gd name="connsiteX2" fmla="*/ 1471352 w 3428168"/>
              <a:gd name="connsiteY2" fmla="*/ 1261872 h 1389888"/>
              <a:gd name="connsiteX3" fmla="*/ 254369 w 3428168"/>
              <a:gd name="connsiteY3" fmla="*/ 1389888 h 1389888"/>
              <a:gd name="connsiteX4" fmla="*/ 0 w 3428168"/>
              <a:gd name="connsiteY4" fmla="*/ 1380744 h 1389888"/>
              <a:gd name="connsiteX0" fmla="*/ 3477236 w 3477236"/>
              <a:gd name="connsiteY0" fmla="*/ 0 h 1351788"/>
              <a:gd name="connsiteX1" fmla="*/ 2596064 w 3477236"/>
              <a:gd name="connsiteY1" fmla="*/ 894588 h 1351788"/>
              <a:gd name="connsiteX2" fmla="*/ 1471352 w 3477236"/>
              <a:gd name="connsiteY2" fmla="*/ 1223772 h 1351788"/>
              <a:gd name="connsiteX3" fmla="*/ 254369 w 3477236"/>
              <a:gd name="connsiteY3" fmla="*/ 1351788 h 1351788"/>
              <a:gd name="connsiteX4" fmla="*/ 0 w 3477236"/>
              <a:gd name="connsiteY4" fmla="*/ 1342644 h 1351788"/>
              <a:gd name="connsiteX0" fmla="*/ 3477236 w 3477236"/>
              <a:gd name="connsiteY0" fmla="*/ 0 h 1351788"/>
              <a:gd name="connsiteX1" fmla="*/ 2448860 w 3477236"/>
              <a:gd name="connsiteY1" fmla="*/ 813626 h 1351788"/>
              <a:gd name="connsiteX2" fmla="*/ 1471352 w 3477236"/>
              <a:gd name="connsiteY2" fmla="*/ 1223772 h 1351788"/>
              <a:gd name="connsiteX3" fmla="*/ 254369 w 3477236"/>
              <a:gd name="connsiteY3" fmla="*/ 1351788 h 1351788"/>
              <a:gd name="connsiteX4" fmla="*/ 0 w 3477236"/>
              <a:gd name="connsiteY4" fmla="*/ 1342644 h 1351788"/>
              <a:gd name="connsiteX0" fmla="*/ 3222867 w 3222867"/>
              <a:gd name="connsiteY0" fmla="*/ 0 h 1351788"/>
              <a:gd name="connsiteX1" fmla="*/ 2194491 w 3222867"/>
              <a:gd name="connsiteY1" fmla="*/ 813626 h 1351788"/>
              <a:gd name="connsiteX2" fmla="*/ 1216983 w 3222867"/>
              <a:gd name="connsiteY2" fmla="*/ 1223772 h 1351788"/>
              <a:gd name="connsiteX3" fmla="*/ 0 w 3222867"/>
              <a:gd name="connsiteY3" fmla="*/ 1351788 h 1351788"/>
              <a:gd name="connsiteX0" fmla="*/ 2619328 w 2619328"/>
              <a:gd name="connsiteY0" fmla="*/ 0 h 1280351"/>
              <a:gd name="connsiteX1" fmla="*/ 1590952 w 2619328"/>
              <a:gd name="connsiteY1" fmla="*/ 813626 h 1280351"/>
              <a:gd name="connsiteX2" fmla="*/ 613444 w 2619328"/>
              <a:gd name="connsiteY2" fmla="*/ 1223772 h 1280351"/>
              <a:gd name="connsiteX3" fmla="*/ 0 w 2619328"/>
              <a:gd name="connsiteY3" fmla="*/ 1280351 h 1280351"/>
              <a:gd name="connsiteX0" fmla="*/ 2619328 w 2619328"/>
              <a:gd name="connsiteY0" fmla="*/ 0 h 1280351"/>
              <a:gd name="connsiteX1" fmla="*/ 1590952 w 2619328"/>
              <a:gd name="connsiteY1" fmla="*/ 813626 h 1280351"/>
              <a:gd name="connsiteX2" fmla="*/ 765556 w 2619328"/>
              <a:gd name="connsiteY2" fmla="*/ 1171384 h 1280351"/>
              <a:gd name="connsiteX3" fmla="*/ 0 w 2619328"/>
              <a:gd name="connsiteY3" fmla="*/ 1280351 h 1280351"/>
              <a:gd name="connsiteX0" fmla="*/ 2619328 w 2619328"/>
              <a:gd name="connsiteY0" fmla="*/ 0 h 1280351"/>
              <a:gd name="connsiteX1" fmla="*/ 1566418 w 2619328"/>
              <a:gd name="connsiteY1" fmla="*/ 813626 h 1280351"/>
              <a:gd name="connsiteX2" fmla="*/ 765556 w 2619328"/>
              <a:gd name="connsiteY2" fmla="*/ 1171384 h 1280351"/>
              <a:gd name="connsiteX3" fmla="*/ 0 w 2619328"/>
              <a:gd name="connsiteY3" fmla="*/ 1280351 h 1280351"/>
              <a:gd name="connsiteX0" fmla="*/ 2432869 w 2432869"/>
              <a:gd name="connsiteY0" fmla="*/ 0 h 1094613"/>
              <a:gd name="connsiteX1" fmla="*/ 1566418 w 2432869"/>
              <a:gd name="connsiteY1" fmla="*/ 627888 h 1094613"/>
              <a:gd name="connsiteX2" fmla="*/ 765556 w 2432869"/>
              <a:gd name="connsiteY2" fmla="*/ 985646 h 1094613"/>
              <a:gd name="connsiteX3" fmla="*/ 0 w 2432869"/>
              <a:gd name="connsiteY3" fmla="*/ 1094613 h 1094613"/>
              <a:gd name="connsiteX0" fmla="*/ 2432869 w 2432869"/>
              <a:gd name="connsiteY0" fmla="*/ 0 h 1094613"/>
              <a:gd name="connsiteX1" fmla="*/ 1566418 w 2432869"/>
              <a:gd name="connsiteY1" fmla="*/ 627888 h 1094613"/>
              <a:gd name="connsiteX2" fmla="*/ 765556 w 2432869"/>
              <a:gd name="connsiteY2" fmla="*/ 985646 h 1094613"/>
              <a:gd name="connsiteX3" fmla="*/ 0 w 2432869"/>
              <a:gd name="connsiteY3" fmla="*/ 1094613 h 1094613"/>
              <a:gd name="connsiteX0" fmla="*/ 2506472 w 2506472"/>
              <a:gd name="connsiteY0" fmla="*/ 0 h 1132713"/>
              <a:gd name="connsiteX1" fmla="*/ 1566418 w 2506472"/>
              <a:gd name="connsiteY1" fmla="*/ 665988 h 1132713"/>
              <a:gd name="connsiteX2" fmla="*/ 765556 w 2506472"/>
              <a:gd name="connsiteY2" fmla="*/ 1023746 h 1132713"/>
              <a:gd name="connsiteX3" fmla="*/ 0 w 2506472"/>
              <a:gd name="connsiteY3" fmla="*/ 1132713 h 1132713"/>
              <a:gd name="connsiteX0" fmla="*/ 2506472 w 2506472"/>
              <a:gd name="connsiteY0" fmla="*/ 0 h 1132713"/>
              <a:gd name="connsiteX1" fmla="*/ 1566418 w 2506472"/>
              <a:gd name="connsiteY1" fmla="*/ 665988 h 1132713"/>
              <a:gd name="connsiteX2" fmla="*/ 785184 w 2506472"/>
              <a:gd name="connsiteY2" fmla="*/ 980883 h 1132713"/>
              <a:gd name="connsiteX3" fmla="*/ 0 w 2506472"/>
              <a:gd name="connsiteY3" fmla="*/ 1132713 h 1132713"/>
            </a:gdLst>
            <a:ahLst/>
            <a:cxnLst>
              <a:cxn ang="0">
                <a:pos x="connsiteX0" y="connsiteY0"/>
              </a:cxn>
              <a:cxn ang="0">
                <a:pos x="connsiteX1" y="connsiteY1"/>
              </a:cxn>
              <a:cxn ang="0">
                <a:pos x="connsiteX2" y="connsiteY2"/>
              </a:cxn>
              <a:cxn ang="0">
                <a:pos x="connsiteX3" y="connsiteY3"/>
              </a:cxn>
            </a:cxnLst>
            <a:rect l="l" t="t" r="r" b="b"/>
            <a:pathLst>
              <a:path w="2506472" h="1132713">
                <a:moveTo>
                  <a:pt x="2506472" y="0"/>
                </a:moveTo>
                <a:cubicBezTo>
                  <a:pt x="2250625" y="246126"/>
                  <a:pt x="1853299" y="502508"/>
                  <a:pt x="1566418" y="665988"/>
                </a:cubicBezTo>
                <a:cubicBezTo>
                  <a:pt x="1279537" y="829469"/>
                  <a:pt x="1046254" y="903096"/>
                  <a:pt x="785184" y="980883"/>
                </a:cubicBezTo>
                <a:cubicBezTo>
                  <a:pt x="524114" y="1058670"/>
                  <a:pt x="146304" y="1126617"/>
                  <a:pt x="0" y="1132713"/>
                </a:cubicBezTo>
              </a:path>
            </a:pathLst>
          </a:custGeom>
          <a:noFill/>
          <a:ln w="57150">
            <a:solidFill>
              <a:srgbClr val="6F0F5D">
                <a:alpha val="60000"/>
              </a:srgb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pPr/>
              <a:t>5</a:t>
            </a:fld>
            <a:endParaRPr lang="en-US"/>
          </a:p>
        </p:txBody>
      </p:sp>
      <p:sp>
        <p:nvSpPr>
          <p:cNvPr id="46" name="Title 1"/>
          <p:cNvSpPr txBox="1">
            <a:spLocks/>
          </p:cNvSpPr>
          <p:nvPr/>
        </p:nvSpPr>
        <p:spPr>
          <a:xfrm>
            <a:off x="114894" y="39624"/>
            <a:ext cx="8915400" cy="9906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i="1" u="sng" dirty="0" smtClean="0">
                <a:latin typeface="Garamond" panose="02020404030301010803" pitchFamily="18" charset="0"/>
              </a:rPr>
              <a:t>Enigma 1</a:t>
            </a:r>
            <a:r>
              <a:rPr lang="en-US" sz="3500" b="1" i="1" dirty="0" smtClean="0">
                <a:latin typeface="Garamond" panose="02020404030301010803" pitchFamily="18" charset="0"/>
              </a:rPr>
              <a:t>:</a:t>
            </a:r>
            <a:r>
              <a:rPr lang="en-US" sz="3500" b="1" dirty="0" smtClean="0">
                <a:latin typeface="Garamond" panose="02020404030301010803" pitchFamily="18" charset="0"/>
              </a:rPr>
              <a:t> </a:t>
            </a:r>
          </a:p>
          <a:p>
            <a:r>
              <a:rPr lang="en-US" sz="3200" dirty="0" smtClean="0">
                <a:latin typeface="Garamond" panose="02020404030301010803" pitchFamily="18" charset="0"/>
              </a:rPr>
              <a:t>Evidence of Late K Deep-seated tectonic burial</a:t>
            </a:r>
          </a:p>
        </p:txBody>
      </p:sp>
      <p:sp>
        <p:nvSpPr>
          <p:cNvPr id="5" name="Freeform 4"/>
          <p:cNvSpPr/>
          <p:nvPr/>
        </p:nvSpPr>
        <p:spPr>
          <a:xfrm>
            <a:off x="3419855" y="3264408"/>
            <a:ext cx="3895344" cy="2048256"/>
          </a:xfrm>
          <a:custGeom>
            <a:avLst/>
            <a:gdLst>
              <a:gd name="connsiteX0" fmla="*/ 3419856 w 3419856"/>
              <a:gd name="connsiteY0" fmla="*/ 0 h 1966770"/>
              <a:gd name="connsiteX1" fmla="*/ 2834640 w 3419856"/>
              <a:gd name="connsiteY1" fmla="*/ 658368 h 1966770"/>
              <a:gd name="connsiteX2" fmla="*/ 2002536 w 3419856"/>
              <a:gd name="connsiteY2" fmla="*/ 1591056 h 1966770"/>
              <a:gd name="connsiteX3" fmla="*/ 877824 w 3419856"/>
              <a:gd name="connsiteY3" fmla="*/ 1920240 h 1966770"/>
              <a:gd name="connsiteX4" fmla="*/ 0 w 3419856"/>
              <a:gd name="connsiteY4" fmla="*/ 1956816 h 1966770"/>
              <a:gd name="connsiteX0" fmla="*/ 3785095 w 3785095"/>
              <a:gd name="connsiteY0" fmla="*/ 0 h 2048534"/>
              <a:gd name="connsiteX1" fmla="*/ 3199879 w 3785095"/>
              <a:gd name="connsiteY1" fmla="*/ 658368 h 2048534"/>
              <a:gd name="connsiteX2" fmla="*/ 2367775 w 3785095"/>
              <a:gd name="connsiteY2" fmla="*/ 1591056 h 2048534"/>
              <a:gd name="connsiteX3" fmla="*/ 1243063 w 3785095"/>
              <a:gd name="connsiteY3" fmla="*/ 1920240 h 2048534"/>
              <a:gd name="connsiteX4" fmla="*/ 26080 w 3785095"/>
              <a:gd name="connsiteY4" fmla="*/ 2048256 h 2048534"/>
              <a:gd name="connsiteX5" fmla="*/ 365239 w 3785095"/>
              <a:gd name="connsiteY5" fmla="*/ 1956816 h 2048534"/>
              <a:gd name="connsiteX0" fmla="*/ 4013384 w 4013384"/>
              <a:gd name="connsiteY0" fmla="*/ 0 h 2048256"/>
              <a:gd name="connsiteX1" fmla="*/ 3428168 w 4013384"/>
              <a:gd name="connsiteY1" fmla="*/ 658368 h 2048256"/>
              <a:gd name="connsiteX2" fmla="*/ 2596064 w 4013384"/>
              <a:gd name="connsiteY2" fmla="*/ 1591056 h 2048256"/>
              <a:gd name="connsiteX3" fmla="*/ 1471352 w 4013384"/>
              <a:gd name="connsiteY3" fmla="*/ 1920240 h 2048256"/>
              <a:gd name="connsiteX4" fmla="*/ 254369 w 4013384"/>
              <a:gd name="connsiteY4" fmla="*/ 2048256 h 2048256"/>
              <a:gd name="connsiteX5" fmla="*/ 0 w 4013384"/>
              <a:gd name="connsiteY5" fmla="*/ 2039112 h 204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3384" h="2048256">
                <a:moveTo>
                  <a:pt x="4013384" y="0"/>
                </a:moveTo>
                <a:lnTo>
                  <a:pt x="3428168" y="658368"/>
                </a:lnTo>
                <a:cubicBezTo>
                  <a:pt x="3191948" y="923544"/>
                  <a:pt x="2922200" y="1380744"/>
                  <a:pt x="2596064" y="1591056"/>
                </a:cubicBezTo>
                <a:cubicBezTo>
                  <a:pt x="2269928" y="1801368"/>
                  <a:pt x="1861635" y="1844040"/>
                  <a:pt x="1471352" y="1920240"/>
                </a:cubicBezTo>
                <a:cubicBezTo>
                  <a:pt x="1081069" y="1996440"/>
                  <a:pt x="400673" y="2042160"/>
                  <a:pt x="254369" y="2048256"/>
                </a:cubicBezTo>
                <a:lnTo>
                  <a:pt x="0" y="2039112"/>
                </a:lnTo>
              </a:path>
            </a:pathLst>
          </a:custGeom>
          <a:noFill/>
          <a:ln w="57150">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867400" y="5105400"/>
            <a:ext cx="2590800" cy="646331"/>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solidFill>
                  <a:schemeClr val="bg1">
                    <a:lumMod val="95000"/>
                    <a:lumOff val="5000"/>
                  </a:schemeClr>
                </a:solidFill>
              </a:rPr>
              <a:t>Leading edge of Windermere Allochthon</a:t>
            </a:r>
            <a:endParaRPr lang="en-US" dirty="0">
              <a:solidFill>
                <a:schemeClr val="bg1">
                  <a:lumMod val="95000"/>
                  <a:lumOff val="5000"/>
                </a:schemeClr>
              </a:solidFill>
            </a:endParaRPr>
          </a:p>
        </p:txBody>
      </p:sp>
      <p:sp>
        <p:nvSpPr>
          <p:cNvPr id="24" name="Freeform 23"/>
          <p:cNvSpPr/>
          <p:nvPr/>
        </p:nvSpPr>
        <p:spPr>
          <a:xfrm>
            <a:off x="5477256" y="5111496"/>
            <a:ext cx="402336" cy="310896"/>
          </a:xfrm>
          <a:custGeom>
            <a:avLst/>
            <a:gdLst>
              <a:gd name="connsiteX0" fmla="*/ 356616 w 356616"/>
              <a:gd name="connsiteY0" fmla="*/ 320040 h 320040"/>
              <a:gd name="connsiteX1" fmla="*/ 100584 w 356616"/>
              <a:gd name="connsiteY1" fmla="*/ 210312 h 320040"/>
              <a:gd name="connsiteX2" fmla="*/ 100584 w 356616"/>
              <a:gd name="connsiteY2" fmla="*/ 210312 h 320040"/>
              <a:gd name="connsiteX3" fmla="*/ 0 w 356616"/>
              <a:gd name="connsiteY3" fmla="*/ 0 h 320040"/>
              <a:gd name="connsiteX0" fmla="*/ 356616 w 356616"/>
              <a:gd name="connsiteY0" fmla="*/ 320040 h 320040"/>
              <a:gd name="connsiteX1" fmla="*/ 100584 w 356616"/>
              <a:gd name="connsiteY1" fmla="*/ 210312 h 320040"/>
              <a:gd name="connsiteX2" fmla="*/ 100584 w 356616"/>
              <a:gd name="connsiteY2" fmla="*/ 210312 h 320040"/>
              <a:gd name="connsiteX3" fmla="*/ 0 w 356616"/>
              <a:gd name="connsiteY3" fmla="*/ 0 h 320040"/>
              <a:gd name="connsiteX0" fmla="*/ 356616 w 356616"/>
              <a:gd name="connsiteY0" fmla="*/ 320040 h 320040"/>
              <a:gd name="connsiteX1" fmla="*/ 100584 w 356616"/>
              <a:gd name="connsiteY1" fmla="*/ 210312 h 320040"/>
              <a:gd name="connsiteX2" fmla="*/ 100584 w 356616"/>
              <a:gd name="connsiteY2" fmla="*/ 210312 h 320040"/>
              <a:gd name="connsiteX3" fmla="*/ 0 w 356616"/>
              <a:gd name="connsiteY3" fmla="*/ 0 h 320040"/>
              <a:gd name="connsiteX0" fmla="*/ 402336 w 402336"/>
              <a:gd name="connsiteY0" fmla="*/ 310896 h 310896"/>
              <a:gd name="connsiteX1" fmla="*/ 100584 w 402336"/>
              <a:gd name="connsiteY1" fmla="*/ 210312 h 310896"/>
              <a:gd name="connsiteX2" fmla="*/ 100584 w 402336"/>
              <a:gd name="connsiteY2" fmla="*/ 210312 h 310896"/>
              <a:gd name="connsiteX3" fmla="*/ 0 w 402336"/>
              <a:gd name="connsiteY3" fmla="*/ 0 h 310896"/>
              <a:gd name="connsiteX0" fmla="*/ 402336 w 402336"/>
              <a:gd name="connsiteY0" fmla="*/ 310896 h 310896"/>
              <a:gd name="connsiteX1" fmla="*/ 100584 w 402336"/>
              <a:gd name="connsiteY1" fmla="*/ 210312 h 310896"/>
              <a:gd name="connsiteX2" fmla="*/ 100584 w 402336"/>
              <a:gd name="connsiteY2" fmla="*/ 210312 h 310896"/>
              <a:gd name="connsiteX3" fmla="*/ 0 w 402336"/>
              <a:gd name="connsiteY3" fmla="*/ 0 h 310896"/>
            </a:gdLst>
            <a:ahLst/>
            <a:cxnLst>
              <a:cxn ang="0">
                <a:pos x="connsiteX0" y="connsiteY0"/>
              </a:cxn>
              <a:cxn ang="0">
                <a:pos x="connsiteX1" y="connsiteY1"/>
              </a:cxn>
              <a:cxn ang="0">
                <a:pos x="connsiteX2" y="connsiteY2"/>
              </a:cxn>
              <a:cxn ang="0">
                <a:pos x="connsiteX3" y="connsiteY3"/>
              </a:cxn>
            </a:cxnLst>
            <a:rect l="l" t="t" r="r" b="b"/>
            <a:pathLst>
              <a:path w="402336" h="310896">
                <a:moveTo>
                  <a:pt x="402336" y="310896"/>
                </a:moveTo>
                <a:cubicBezTo>
                  <a:pt x="316992" y="274320"/>
                  <a:pt x="278892" y="355092"/>
                  <a:pt x="100584" y="210312"/>
                </a:cubicBezTo>
                <a:lnTo>
                  <a:pt x="100584" y="210312"/>
                </a:lnTo>
                <a:lnTo>
                  <a:pt x="0" y="0"/>
                </a:lnTo>
              </a:path>
            </a:pathLst>
          </a:custGeom>
          <a:noFill/>
          <a:ln w="28575">
            <a:solidFill>
              <a:srgbClr val="00B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25" name="5-Point Star 24"/>
          <p:cNvSpPr>
            <a:spLocks noChangeAspect="1"/>
          </p:cNvSpPr>
          <p:nvPr/>
        </p:nvSpPr>
        <p:spPr>
          <a:xfrm>
            <a:off x="5916926" y="2901697"/>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5685503" y="1640295"/>
            <a:ext cx="2312556" cy="584775"/>
          </a:xfrm>
          <a:prstGeom prst="rect">
            <a:avLst/>
          </a:prstGeom>
          <a:solidFill>
            <a:srgbClr val="E6E8EB">
              <a:alpha val="50196"/>
            </a:srgbClr>
          </a:solidFill>
        </p:spPr>
        <p:txBody>
          <a:bodyPr wrap="none" rtlCol="0">
            <a:spAutoFit/>
          </a:bodyPr>
          <a:lstStyle/>
          <a:p>
            <a:pPr algn="ctr"/>
            <a:r>
              <a:rPr lang="en-US" sz="1600" dirty="0" smtClean="0">
                <a:solidFill>
                  <a:srgbClr val="FF0000"/>
                </a:solidFill>
              </a:rPr>
              <a:t>625</a:t>
            </a:r>
            <a:r>
              <a:rPr lang="en-US" sz="1600" dirty="0" smtClean="0">
                <a:solidFill>
                  <a:srgbClr val="FF0000"/>
                </a:solidFill>
                <a:latin typeface="Calibri"/>
              </a:rPr>
              <a:t>°C, 6.6 kb @ 82.8 Ma </a:t>
            </a:r>
          </a:p>
          <a:p>
            <a:pPr algn="ctr"/>
            <a:r>
              <a:rPr lang="en-US" sz="1600" dirty="0" smtClean="0">
                <a:solidFill>
                  <a:srgbClr val="FF0000"/>
                </a:solidFill>
                <a:latin typeface="Calibri"/>
              </a:rPr>
              <a:t>(Wills et al., 2013)</a:t>
            </a:r>
            <a:endParaRPr lang="en-US" sz="1600" dirty="0">
              <a:solidFill>
                <a:srgbClr val="FF0000"/>
              </a:solidFill>
            </a:endParaRPr>
          </a:p>
        </p:txBody>
      </p:sp>
      <p:sp>
        <p:nvSpPr>
          <p:cNvPr id="58" name="TextBox 57"/>
          <p:cNvSpPr txBox="1"/>
          <p:nvPr/>
        </p:nvSpPr>
        <p:spPr>
          <a:xfrm>
            <a:off x="3273802" y="4307586"/>
            <a:ext cx="1979401" cy="584775"/>
          </a:xfrm>
          <a:prstGeom prst="rect">
            <a:avLst/>
          </a:prstGeom>
          <a:solidFill>
            <a:srgbClr val="E6E2E1">
              <a:alpha val="50196"/>
            </a:srgbClr>
          </a:solidFill>
        </p:spPr>
        <p:txBody>
          <a:bodyPr wrap="square" rtlCol="0">
            <a:spAutoFit/>
          </a:bodyPr>
          <a:lstStyle/>
          <a:p>
            <a:pPr algn="ctr"/>
            <a:r>
              <a:rPr lang="en-US" sz="1600" dirty="0" smtClean="0">
                <a:solidFill>
                  <a:srgbClr val="FF0000"/>
                </a:solidFill>
              </a:rPr>
              <a:t>775</a:t>
            </a:r>
            <a:r>
              <a:rPr lang="en-US" sz="1600" dirty="0" smtClean="0">
                <a:solidFill>
                  <a:srgbClr val="FF0000"/>
                </a:solidFill>
                <a:latin typeface="Calibri"/>
              </a:rPr>
              <a:t>°C, 6.6 kb</a:t>
            </a:r>
          </a:p>
          <a:p>
            <a:pPr algn="ctr"/>
            <a:r>
              <a:rPr lang="en-US" sz="1600" dirty="0" smtClean="0">
                <a:solidFill>
                  <a:srgbClr val="FF0000"/>
                </a:solidFill>
                <a:latin typeface="Calibri"/>
              </a:rPr>
              <a:t>(Hodges et al., 1991)</a:t>
            </a:r>
          </a:p>
        </p:txBody>
      </p:sp>
      <p:sp>
        <p:nvSpPr>
          <p:cNvPr id="59" name="5-Point Star 58"/>
          <p:cNvSpPr/>
          <p:nvPr/>
        </p:nvSpPr>
        <p:spPr>
          <a:xfrm>
            <a:off x="4097653" y="3956684"/>
            <a:ext cx="45719" cy="45719"/>
          </a:xfrm>
          <a:prstGeom prst="star5">
            <a:avLst/>
          </a:prstGeom>
          <a:ln>
            <a:solidFill>
              <a:schemeClr val="accent4">
                <a:lumMod val="60000"/>
                <a:lumOff val="40000"/>
              </a:schemeClr>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TextBox 60"/>
          <p:cNvSpPr txBox="1"/>
          <p:nvPr/>
        </p:nvSpPr>
        <p:spPr>
          <a:xfrm>
            <a:off x="5032969" y="3799194"/>
            <a:ext cx="1905073" cy="584775"/>
          </a:xfrm>
          <a:prstGeom prst="rect">
            <a:avLst/>
          </a:prstGeom>
          <a:solidFill>
            <a:srgbClr val="F2F2F2">
              <a:alpha val="50196"/>
            </a:srgbClr>
          </a:solidFill>
        </p:spPr>
        <p:txBody>
          <a:bodyPr wrap="none" rtlCol="0">
            <a:spAutoFit/>
          </a:bodyPr>
          <a:lstStyle/>
          <a:p>
            <a:pPr algn="ctr"/>
            <a:r>
              <a:rPr lang="en-US" sz="1600" dirty="0" smtClean="0">
                <a:solidFill>
                  <a:srgbClr val="FF0000"/>
                </a:solidFill>
              </a:rPr>
              <a:t>680</a:t>
            </a:r>
            <a:r>
              <a:rPr lang="en-US" sz="1600" dirty="0" smtClean="0">
                <a:solidFill>
                  <a:srgbClr val="FF0000"/>
                </a:solidFill>
                <a:latin typeface="Calibri"/>
              </a:rPr>
              <a:t>°C, 5.9 kb</a:t>
            </a:r>
          </a:p>
          <a:p>
            <a:pPr algn="ctr"/>
            <a:r>
              <a:rPr lang="en-US" sz="1600" dirty="0" smtClean="0">
                <a:solidFill>
                  <a:srgbClr val="FF0000"/>
                </a:solidFill>
                <a:latin typeface="Calibri"/>
              </a:rPr>
              <a:t>(Hodges et al., 1991)</a:t>
            </a:r>
          </a:p>
        </p:txBody>
      </p:sp>
      <p:sp>
        <p:nvSpPr>
          <p:cNvPr id="60" name="5-Point Star 59"/>
          <p:cNvSpPr/>
          <p:nvPr/>
        </p:nvSpPr>
        <p:spPr>
          <a:xfrm>
            <a:off x="4808215" y="3761094"/>
            <a:ext cx="45719" cy="45719"/>
          </a:xfrm>
          <a:prstGeom prst="star5">
            <a:avLst/>
          </a:prstGeom>
          <a:solidFill>
            <a:schemeClr val="accent4">
              <a:lumMod val="20000"/>
              <a:lumOff val="80000"/>
            </a:schemeClr>
          </a:solidFill>
          <a:ln>
            <a:solidFill>
              <a:schemeClr val="accent4">
                <a:lumMod val="60000"/>
                <a:lumOff val="40000"/>
              </a:schemeClr>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0" name="Straight Connector 29"/>
          <p:cNvCxnSpPr/>
          <p:nvPr/>
        </p:nvCxnSpPr>
        <p:spPr>
          <a:xfrm flipH="1" flipV="1">
            <a:off x="4120512" y="4038600"/>
            <a:ext cx="70488" cy="30480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4" name="Straight Connector 63"/>
          <p:cNvCxnSpPr/>
          <p:nvPr/>
        </p:nvCxnSpPr>
        <p:spPr>
          <a:xfrm flipH="1">
            <a:off x="6115319" y="2225070"/>
            <a:ext cx="388720" cy="731488"/>
          </a:xfrm>
          <a:prstGeom prst="line">
            <a:avLst/>
          </a:prstGeom>
          <a:ln/>
        </p:spPr>
        <p:style>
          <a:lnRef idx="2">
            <a:schemeClr val="accent4"/>
          </a:lnRef>
          <a:fillRef idx="0">
            <a:schemeClr val="accent4"/>
          </a:fillRef>
          <a:effectRef idx="1">
            <a:schemeClr val="accent4"/>
          </a:effectRef>
          <a:fontRef idx="minor">
            <a:schemeClr val="tx1"/>
          </a:fontRef>
        </p:style>
      </p:cxnSp>
      <p:sp>
        <p:nvSpPr>
          <p:cNvPr id="66" name="Freeform 65"/>
          <p:cNvSpPr/>
          <p:nvPr/>
        </p:nvSpPr>
        <p:spPr>
          <a:xfrm>
            <a:off x="4227801" y="3124578"/>
            <a:ext cx="689587" cy="328421"/>
          </a:xfrm>
          <a:custGeom>
            <a:avLst/>
            <a:gdLst>
              <a:gd name="connsiteX0" fmla="*/ 3419856 w 3419856"/>
              <a:gd name="connsiteY0" fmla="*/ 0 h 1966770"/>
              <a:gd name="connsiteX1" fmla="*/ 2834640 w 3419856"/>
              <a:gd name="connsiteY1" fmla="*/ 658368 h 1966770"/>
              <a:gd name="connsiteX2" fmla="*/ 2002536 w 3419856"/>
              <a:gd name="connsiteY2" fmla="*/ 1591056 h 1966770"/>
              <a:gd name="connsiteX3" fmla="*/ 877824 w 3419856"/>
              <a:gd name="connsiteY3" fmla="*/ 1920240 h 1966770"/>
              <a:gd name="connsiteX4" fmla="*/ 0 w 3419856"/>
              <a:gd name="connsiteY4" fmla="*/ 1956816 h 1966770"/>
              <a:gd name="connsiteX0" fmla="*/ 3785095 w 3785095"/>
              <a:gd name="connsiteY0" fmla="*/ 0 h 2048534"/>
              <a:gd name="connsiteX1" fmla="*/ 3199879 w 3785095"/>
              <a:gd name="connsiteY1" fmla="*/ 658368 h 2048534"/>
              <a:gd name="connsiteX2" fmla="*/ 2367775 w 3785095"/>
              <a:gd name="connsiteY2" fmla="*/ 1591056 h 2048534"/>
              <a:gd name="connsiteX3" fmla="*/ 1243063 w 3785095"/>
              <a:gd name="connsiteY3" fmla="*/ 1920240 h 2048534"/>
              <a:gd name="connsiteX4" fmla="*/ 26080 w 3785095"/>
              <a:gd name="connsiteY4" fmla="*/ 2048256 h 2048534"/>
              <a:gd name="connsiteX5" fmla="*/ 365239 w 3785095"/>
              <a:gd name="connsiteY5" fmla="*/ 1956816 h 2048534"/>
              <a:gd name="connsiteX0" fmla="*/ 4013384 w 4013384"/>
              <a:gd name="connsiteY0" fmla="*/ 0 h 2048256"/>
              <a:gd name="connsiteX1" fmla="*/ 3428168 w 4013384"/>
              <a:gd name="connsiteY1" fmla="*/ 658368 h 2048256"/>
              <a:gd name="connsiteX2" fmla="*/ 2596064 w 4013384"/>
              <a:gd name="connsiteY2" fmla="*/ 1591056 h 2048256"/>
              <a:gd name="connsiteX3" fmla="*/ 1471352 w 4013384"/>
              <a:gd name="connsiteY3" fmla="*/ 1920240 h 2048256"/>
              <a:gd name="connsiteX4" fmla="*/ 254369 w 4013384"/>
              <a:gd name="connsiteY4" fmla="*/ 2048256 h 2048256"/>
              <a:gd name="connsiteX5" fmla="*/ 0 w 4013384"/>
              <a:gd name="connsiteY5" fmla="*/ 2039112 h 2048256"/>
              <a:gd name="connsiteX0" fmla="*/ 3428168 w 3428168"/>
              <a:gd name="connsiteY0" fmla="*/ 0 h 1389888"/>
              <a:gd name="connsiteX1" fmla="*/ 2596064 w 3428168"/>
              <a:gd name="connsiteY1" fmla="*/ 932688 h 1389888"/>
              <a:gd name="connsiteX2" fmla="*/ 1471352 w 3428168"/>
              <a:gd name="connsiteY2" fmla="*/ 1261872 h 1389888"/>
              <a:gd name="connsiteX3" fmla="*/ 254369 w 3428168"/>
              <a:gd name="connsiteY3" fmla="*/ 1389888 h 1389888"/>
              <a:gd name="connsiteX4" fmla="*/ 0 w 3428168"/>
              <a:gd name="connsiteY4" fmla="*/ 1380744 h 1389888"/>
              <a:gd name="connsiteX0" fmla="*/ 3477236 w 3477236"/>
              <a:gd name="connsiteY0" fmla="*/ 0 h 1351788"/>
              <a:gd name="connsiteX1" fmla="*/ 2596064 w 3477236"/>
              <a:gd name="connsiteY1" fmla="*/ 894588 h 1351788"/>
              <a:gd name="connsiteX2" fmla="*/ 1471352 w 3477236"/>
              <a:gd name="connsiteY2" fmla="*/ 1223772 h 1351788"/>
              <a:gd name="connsiteX3" fmla="*/ 254369 w 3477236"/>
              <a:gd name="connsiteY3" fmla="*/ 1351788 h 1351788"/>
              <a:gd name="connsiteX4" fmla="*/ 0 w 3477236"/>
              <a:gd name="connsiteY4" fmla="*/ 1342644 h 1351788"/>
              <a:gd name="connsiteX0" fmla="*/ 3477236 w 3477236"/>
              <a:gd name="connsiteY0" fmla="*/ 0 h 1351788"/>
              <a:gd name="connsiteX1" fmla="*/ 2448860 w 3477236"/>
              <a:gd name="connsiteY1" fmla="*/ 813626 h 1351788"/>
              <a:gd name="connsiteX2" fmla="*/ 1471352 w 3477236"/>
              <a:gd name="connsiteY2" fmla="*/ 1223772 h 1351788"/>
              <a:gd name="connsiteX3" fmla="*/ 254369 w 3477236"/>
              <a:gd name="connsiteY3" fmla="*/ 1351788 h 1351788"/>
              <a:gd name="connsiteX4" fmla="*/ 0 w 3477236"/>
              <a:gd name="connsiteY4" fmla="*/ 1342644 h 1351788"/>
              <a:gd name="connsiteX0" fmla="*/ 3222867 w 3222867"/>
              <a:gd name="connsiteY0" fmla="*/ 0 h 1351788"/>
              <a:gd name="connsiteX1" fmla="*/ 2194491 w 3222867"/>
              <a:gd name="connsiteY1" fmla="*/ 813626 h 1351788"/>
              <a:gd name="connsiteX2" fmla="*/ 1216983 w 3222867"/>
              <a:gd name="connsiteY2" fmla="*/ 1223772 h 1351788"/>
              <a:gd name="connsiteX3" fmla="*/ 0 w 3222867"/>
              <a:gd name="connsiteY3" fmla="*/ 1351788 h 1351788"/>
              <a:gd name="connsiteX0" fmla="*/ 2619328 w 2619328"/>
              <a:gd name="connsiteY0" fmla="*/ 0 h 1280351"/>
              <a:gd name="connsiteX1" fmla="*/ 1590952 w 2619328"/>
              <a:gd name="connsiteY1" fmla="*/ 813626 h 1280351"/>
              <a:gd name="connsiteX2" fmla="*/ 613444 w 2619328"/>
              <a:gd name="connsiteY2" fmla="*/ 1223772 h 1280351"/>
              <a:gd name="connsiteX3" fmla="*/ 0 w 2619328"/>
              <a:gd name="connsiteY3" fmla="*/ 1280351 h 1280351"/>
              <a:gd name="connsiteX0" fmla="*/ 2619328 w 2619328"/>
              <a:gd name="connsiteY0" fmla="*/ 0 h 1280351"/>
              <a:gd name="connsiteX1" fmla="*/ 1590952 w 2619328"/>
              <a:gd name="connsiteY1" fmla="*/ 813626 h 1280351"/>
              <a:gd name="connsiteX2" fmla="*/ 765556 w 2619328"/>
              <a:gd name="connsiteY2" fmla="*/ 1171384 h 1280351"/>
              <a:gd name="connsiteX3" fmla="*/ 0 w 2619328"/>
              <a:gd name="connsiteY3" fmla="*/ 1280351 h 1280351"/>
              <a:gd name="connsiteX0" fmla="*/ 2619328 w 2619328"/>
              <a:gd name="connsiteY0" fmla="*/ 0 h 1280351"/>
              <a:gd name="connsiteX1" fmla="*/ 1566418 w 2619328"/>
              <a:gd name="connsiteY1" fmla="*/ 813626 h 1280351"/>
              <a:gd name="connsiteX2" fmla="*/ 765556 w 2619328"/>
              <a:gd name="connsiteY2" fmla="*/ 1171384 h 1280351"/>
              <a:gd name="connsiteX3" fmla="*/ 0 w 2619328"/>
              <a:gd name="connsiteY3" fmla="*/ 1280351 h 1280351"/>
              <a:gd name="connsiteX0" fmla="*/ 2432869 w 2432869"/>
              <a:gd name="connsiteY0" fmla="*/ 0 h 1094613"/>
              <a:gd name="connsiteX1" fmla="*/ 1566418 w 2432869"/>
              <a:gd name="connsiteY1" fmla="*/ 627888 h 1094613"/>
              <a:gd name="connsiteX2" fmla="*/ 765556 w 2432869"/>
              <a:gd name="connsiteY2" fmla="*/ 985646 h 1094613"/>
              <a:gd name="connsiteX3" fmla="*/ 0 w 2432869"/>
              <a:gd name="connsiteY3" fmla="*/ 1094613 h 1094613"/>
              <a:gd name="connsiteX0" fmla="*/ 2432869 w 2432869"/>
              <a:gd name="connsiteY0" fmla="*/ 0 h 1094613"/>
              <a:gd name="connsiteX1" fmla="*/ 1566418 w 2432869"/>
              <a:gd name="connsiteY1" fmla="*/ 627888 h 1094613"/>
              <a:gd name="connsiteX2" fmla="*/ 765556 w 2432869"/>
              <a:gd name="connsiteY2" fmla="*/ 985646 h 1094613"/>
              <a:gd name="connsiteX3" fmla="*/ 0 w 2432869"/>
              <a:gd name="connsiteY3" fmla="*/ 1094613 h 1094613"/>
              <a:gd name="connsiteX0" fmla="*/ 2506472 w 2506472"/>
              <a:gd name="connsiteY0" fmla="*/ 0 h 1132713"/>
              <a:gd name="connsiteX1" fmla="*/ 1566418 w 2506472"/>
              <a:gd name="connsiteY1" fmla="*/ 665988 h 1132713"/>
              <a:gd name="connsiteX2" fmla="*/ 765556 w 2506472"/>
              <a:gd name="connsiteY2" fmla="*/ 1023746 h 1132713"/>
              <a:gd name="connsiteX3" fmla="*/ 0 w 2506472"/>
              <a:gd name="connsiteY3" fmla="*/ 1132713 h 1132713"/>
              <a:gd name="connsiteX0" fmla="*/ 2506472 w 2506472"/>
              <a:gd name="connsiteY0" fmla="*/ 0 h 1132713"/>
              <a:gd name="connsiteX1" fmla="*/ 1566418 w 2506472"/>
              <a:gd name="connsiteY1" fmla="*/ 665988 h 1132713"/>
              <a:gd name="connsiteX2" fmla="*/ 785184 w 2506472"/>
              <a:gd name="connsiteY2" fmla="*/ 980883 h 1132713"/>
              <a:gd name="connsiteX3" fmla="*/ 0 w 2506472"/>
              <a:gd name="connsiteY3" fmla="*/ 1132713 h 1132713"/>
              <a:gd name="connsiteX0" fmla="*/ 1721288 w 1721288"/>
              <a:gd name="connsiteY0" fmla="*/ 0 h 980883"/>
              <a:gd name="connsiteX1" fmla="*/ 781234 w 1721288"/>
              <a:gd name="connsiteY1" fmla="*/ 665988 h 980883"/>
              <a:gd name="connsiteX2" fmla="*/ 0 w 1721288"/>
              <a:gd name="connsiteY2" fmla="*/ 980883 h 980883"/>
              <a:gd name="connsiteX0" fmla="*/ 1466133 w 1466133"/>
              <a:gd name="connsiteY0" fmla="*/ 0 h 890396"/>
              <a:gd name="connsiteX1" fmla="*/ 526079 w 1466133"/>
              <a:gd name="connsiteY1" fmla="*/ 665988 h 890396"/>
              <a:gd name="connsiteX2" fmla="*/ 0 w 1466133"/>
              <a:gd name="connsiteY2" fmla="*/ 890396 h 890396"/>
              <a:gd name="connsiteX0" fmla="*/ 1525015 w 1525015"/>
              <a:gd name="connsiteY0" fmla="*/ 0 h 909446"/>
              <a:gd name="connsiteX1" fmla="*/ 584961 w 1525015"/>
              <a:gd name="connsiteY1" fmla="*/ 665988 h 909446"/>
              <a:gd name="connsiteX2" fmla="*/ 0 w 1525015"/>
              <a:gd name="connsiteY2" fmla="*/ 909446 h 909446"/>
              <a:gd name="connsiteX0" fmla="*/ 1446506 w 1446506"/>
              <a:gd name="connsiteY0" fmla="*/ 0 h 876108"/>
              <a:gd name="connsiteX1" fmla="*/ 506452 w 1446506"/>
              <a:gd name="connsiteY1" fmla="*/ 665988 h 876108"/>
              <a:gd name="connsiteX2" fmla="*/ 0 w 1446506"/>
              <a:gd name="connsiteY2" fmla="*/ 876108 h 876108"/>
              <a:gd name="connsiteX0" fmla="*/ 710483 w 710483"/>
              <a:gd name="connsiteY0" fmla="*/ 0 h 328421"/>
              <a:gd name="connsiteX1" fmla="*/ 506452 w 710483"/>
              <a:gd name="connsiteY1" fmla="*/ 118301 h 328421"/>
              <a:gd name="connsiteX2" fmla="*/ 0 w 710483"/>
              <a:gd name="connsiteY2" fmla="*/ 328421 h 328421"/>
              <a:gd name="connsiteX0" fmla="*/ 710483 w 710483"/>
              <a:gd name="connsiteY0" fmla="*/ 0 h 328421"/>
              <a:gd name="connsiteX1" fmla="*/ 506452 w 710483"/>
              <a:gd name="connsiteY1" fmla="*/ 118301 h 328421"/>
              <a:gd name="connsiteX2" fmla="*/ 0 w 710483"/>
              <a:gd name="connsiteY2" fmla="*/ 328421 h 328421"/>
              <a:gd name="connsiteX0" fmla="*/ 710483 w 710483"/>
              <a:gd name="connsiteY0" fmla="*/ 0 h 328421"/>
              <a:gd name="connsiteX1" fmla="*/ 447570 w 710483"/>
              <a:gd name="connsiteY1" fmla="*/ 170688 h 328421"/>
              <a:gd name="connsiteX2" fmla="*/ 0 w 710483"/>
              <a:gd name="connsiteY2" fmla="*/ 328421 h 328421"/>
            </a:gdLst>
            <a:ahLst/>
            <a:cxnLst>
              <a:cxn ang="0">
                <a:pos x="connsiteX0" y="connsiteY0"/>
              </a:cxn>
              <a:cxn ang="0">
                <a:pos x="connsiteX1" y="connsiteY1"/>
              </a:cxn>
              <a:cxn ang="0">
                <a:pos x="connsiteX2" y="connsiteY2"/>
              </a:cxn>
            </a:cxnLst>
            <a:rect l="l" t="t" r="r" b="b"/>
            <a:pathLst>
              <a:path w="710483" h="328421">
                <a:moveTo>
                  <a:pt x="710483" y="0"/>
                </a:moveTo>
                <a:cubicBezTo>
                  <a:pt x="621468" y="69914"/>
                  <a:pt x="565984" y="115951"/>
                  <a:pt x="447570" y="170688"/>
                </a:cubicBezTo>
                <a:cubicBezTo>
                  <a:pt x="329156" y="225425"/>
                  <a:pt x="261070" y="250634"/>
                  <a:pt x="0" y="328421"/>
                </a:cubicBezTo>
              </a:path>
            </a:pathLst>
          </a:custGeom>
          <a:noFill/>
          <a:ln w="57150">
            <a:solidFill>
              <a:srgbClr val="FF0000">
                <a:alpha val="60000"/>
              </a:srgb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7" name="TextBox 66"/>
          <p:cNvSpPr txBox="1"/>
          <p:nvPr/>
        </p:nvSpPr>
        <p:spPr>
          <a:xfrm rot="19840846">
            <a:off x="5254989" y="3193484"/>
            <a:ext cx="580608" cy="369332"/>
          </a:xfrm>
          <a:prstGeom prst="rect">
            <a:avLst/>
          </a:prstGeom>
          <a:noFill/>
        </p:spPr>
        <p:txBody>
          <a:bodyPr wrap="none" rtlCol="0">
            <a:spAutoFit/>
          </a:bodyPr>
          <a:lstStyle/>
          <a:p>
            <a:pPr algn="ctr"/>
            <a:r>
              <a:rPr lang="en-US" dirty="0" smtClean="0">
                <a:solidFill>
                  <a:schemeClr val="accent4">
                    <a:lumMod val="75000"/>
                  </a:schemeClr>
                </a:solidFill>
                <a:latin typeface="Calibri"/>
              </a:rPr>
              <a:t>6 kb</a:t>
            </a:r>
            <a:endParaRPr lang="en-US" dirty="0">
              <a:solidFill>
                <a:schemeClr val="accent4">
                  <a:lumMod val="75000"/>
                </a:schemeClr>
              </a:solidFill>
            </a:endParaRPr>
          </a:p>
        </p:txBody>
      </p:sp>
      <p:sp>
        <p:nvSpPr>
          <p:cNvPr id="68" name="TextBox 67"/>
          <p:cNvSpPr txBox="1"/>
          <p:nvPr/>
        </p:nvSpPr>
        <p:spPr>
          <a:xfrm rot="19724533">
            <a:off x="4813376" y="2869196"/>
            <a:ext cx="580608" cy="369332"/>
          </a:xfrm>
          <a:prstGeom prst="rect">
            <a:avLst/>
          </a:prstGeom>
          <a:noFill/>
        </p:spPr>
        <p:txBody>
          <a:bodyPr wrap="none" rtlCol="0">
            <a:spAutoFit/>
          </a:bodyPr>
          <a:lstStyle/>
          <a:p>
            <a:pPr algn="ctr"/>
            <a:r>
              <a:rPr lang="en-US" dirty="0" smtClean="0">
                <a:solidFill>
                  <a:srgbClr val="FF0000"/>
                </a:solidFill>
                <a:latin typeface="Calibri"/>
              </a:rPr>
              <a:t>8 kb</a:t>
            </a:r>
            <a:endParaRPr lang="en-US" dirty="0">
              <a:solidFill>
                <a:srgbClr val="FF0000"/>
              </a:solidFill>
            </a:endParaRPr>
          </a:p>
        </p:txBody>
      </p:sp>
      <p:sp>
        <p:nvSpPr>
          <p:cNvPr id="70" name="5-Point Star 69"/>
          <p:cNvSpPr/>
          <p:nvPr/>
        </p:nvSpPr>
        <p:spPr>
          <a:xfrm>
            <a:off x="4168140" y="3850956"/>
            <a:ext cx="45719" cy="45719"/>
          </a:xfrm>
          <a:prstGeom prst="star5">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5-Point Star 71"/>
          <p:cNvSpPr/>
          <p:nvPr/>
        </p:nvSpPr>
        <p:spPr>
          <a:xfrm>
            <a:off x="4710108" y="3081337"/>
            <a:ext cx="45719" cy="45719"/>
          </a:xfrm>
          <a:prstGeom prst="star5">
            <a:avLst/>
          </a:prstGeom>
          <a:solidFill>
            <a:schemeClr val="accent4">
              <a:lumMod val="60000"/>
              <a:lumOff val="40000"/>
            </a:schemeClr>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4" name="5-Point Star 73"/>
          <p:cNvSpPr/>
          <p:nvPr/>
        </p:nvSpPr>
        <p:spPr>
          <a:xfrm>
            <a:off x="4729159" y="2824162"/>
            <a:ext cx="45719" cy="45719"/>
          </a:xfrm>
          <a:prstGeom prst="star5">
            <a:avLst/>
          </a:prstGeom>
          <a:solidFill>
            <a:schemeClr val="accent4">
              <a:lumMod val="60000"/>
              <a:lumOff val="40000"/>
            </a:schemeClr>
          </a:solidFill>
          <a:ln>
            <a:solidFill>
              <a:schemeClr val="bg1"/>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p:cNvSpPr txBox="1"/>
          <p:nvPr/>
        </p:nvSpPr>
        <p:spPr>
          <a:xfrm>
            <a:off x="1656644" y="3148546"/>
            <a:ext cx="2110578" cy="830997"/>
          </a:xfrm>
          <a:prstGeom prst="rect">
            <a:avLst/>
          </a:prstGeom>
          <a:solidFill>
            <a:srgbClr val="E6E8EB">
              <a:alpha val="50196"/>
            </a:srgbClr>
          </a:solidFill>
        </p:spPr>
        <p:txBody>
          <a:bodyPr wrap="none" rtlCol="0">
            <a:spAutoFit/>
          </a:bodyPr>
          <a:lstStyle/>
          <a:p>
            <a:pPr algn="ctr"/>
            <a:r>
              <a:rPr lang="en-US" sz="1600" dirty="0" smtClean="0">
                <a:solidFill>
                  <a:srgbClr val="FF0000"/>
                </a:solidFill>
              </a:rPr>
              <a:t>450</a:t>
            </a:r>
            <a:r>
              <a:rPr lang="en-US" sz="1600" dirty="0" smtClean="0">
                <a:solidFill>
                  <a:srgbClr val="FF0000"/>
                </a:solidFill>
                <a:latin typeface="Calibri"/>
              </a:rPr>
              <a:t>°C, 4 kb @ 96.5 Ma</a:t>
            </a:r>
          </a:p>
          <a:p>
            <a:pPr algn="ctr"/>
            <a:r>
              <a:rPr lang="en-US" sz="1600" dirty="0" smtClean="0">
                <a:solidFill>
                  <a:srgbClr val="FF0000"/>
                </a:solidFill>
              </a:rPr>
              <a:t>750</a:t>
            </a:r>
            <a:r>
              <a:rPr lang="en-US" sz="1600" dirty="0" smtClean="0">
                <a:solidFill>
                  <a:srgbClr val="FF0000"/>
                </a:solidFill>
                <a:latin typeface="Calibri"/>
              </a:rPr>
              <a:t>°C</a:t>
            </a:r>
            <a:r>
              <a:rPr lang="en-US" sz="1600" dirty="0">
                <a:solidFill>
                  <a:srgbClr val="FF0000"/>
                </a:solidFill>
                <a:latin typeface="Calibri"/>
              </a:rPr>
              <a:t>, </a:t>
            </a:r>
            <a:r>
              <a:rPr lang="en-US" sz="1600" dirty="0" smtClean="0">
                <a:solidFill>
                  <a:srgbClr val="FF0000"/>
                </a:solidFill>
                <a:latin typeface="Calibri"/>
              </a:rPr>
              <a:t>8 </a:t>
            </a:r>
            <a:r>
              <a:rPr lang="en-US" sz="1600" dirty="0">
                <a:solidFill>
                  <a:srgbClr val="FF0000"/>
                </a:solidFill>
                <a:latin typeface="Calibri"/>
              </a:rPr>
              <a:t>kb @ </a:t>
            </a:r>
            <a:r>
              <a:rPr lang="en-US" sz="1600" dirty="0" smtClean="0">
                <a:solidFill>
                  <a:srgbClr val="FF0000"/>
                </a:solidFill>
                <a:latin typeface="Calibri"/>
              </a:rPr>
              <a:t>85 Ma </a:t>
            </a:r>
          </a:p>
          <a:p>
            <a:pPr algn="ctr"/>
            <a:r>
              <a:rPr lang="en-US" sz="1600" dirty="0" smtClean="0">
                <a:solidFill>
                  <a:srgbClr val="FF0000"/>
                </a:solidFill>
                <a:latin typeface="Calibri"/>
              </a:rPr>
              <a:t>LBB (Hallett, 2012)</a:t>
            </a:r>
            <a:endParaRPr lang="en-US" sz="1600" dirty="0">
              <a:solidFill>
                <a:srgbClr val="FF0000"/>
              </a:solidFill>
            </a:endParaRPr>
          </a:p>
        </p:txBody>
      </p:sp>
      <p:sp>
        <p:nvSpPr>
          <p:cNvPr id="77" name="TextBox 76"/>
          <p:cNvSpPr txBox="1"/>
          <p:nvPr/>
        </p:nvSpPr>
        <p:spPr>
          <a:xfrm>
            <a:off x="1804637" y="2225070"/>
            <a:ext cx="2423164" cy="830997"/>
          </a:xfrm>
          <a:prstGeom prst="rect">
            <a:avLst/>
          </a:prstGeom>
          <a:solidFill>
            <a:srgbClr val="E6E8EB">
              <a:alpha val="50196"/>
            </a:srgbClr>
          </a:solidFill>
        </p:spPr>
        <p:txBody>
          <a:bodyPr wrap="none" rtlCol="0">
            <a:spAutoFit/>
          </a:bodyPr>
          <a:lstStyle/>
          <a:p>
            <a:pPr algn="ctr"/>
            <a:r>
              <a:rPr lang="en-US" sz="1600" dirty="0" smtClean="0">
                <a:solidFill>
                  <a:srgbClr val="FF0000"/>
                </a:solidFill>
              </a:rPr>
              <a:t>450</a:t>
            </a:r>
            <a:r>
              <a:rPr lang="en-US" sz="1600" dirty="0" smtClean="0">
                <a:solidFill>
                  <a:srgbClr val="FF0000"/>
                </a:solidFill>
                <a:latin typeface="Calibri"/>
              </a:rPr>
              <a:t>°C, 4 kb @ 84Ma</a:t>
            </a:r>
          </a:p>
          <a:p>
            <a:pPr algn="ctr"/>
            <a:r>
              <a:rPr lang="en-US" sz="1600" dirty="0" smtClean="0">
                <a:solidFill>
                  <a:srgbClr val="FF0000"/>
                </a:solidFill>
              </a:rPr>
              <a:t>700</a:t>
            </a:r>
            <a:r>
              <a:rPr lang="en-US" sz="1600" dirty="0" smtClean="0">
                <a:solidFill>
                  <a:srgbClr val="FF0000"/>
                </a:solidFill>
                <a:latin typeface="Calibri"/>
              </a:rPr>
              <a:t>°C</a:t>
            </a:r>
            <a:r>
              <a:rPr lang="en-US" sz="1600" dirty="0">
                <a:solidFill>
                  <a:srgbClr val="FF0000"/>
                </a:solidFill>
                <a:latin typeface="Calibri"/>
              </a:rPr>
              <a:t>, </a:t>
            </a:r>
            <a:r>
              <a:rPr lang="en-US" sz="1600" dirty="0" smtClean="0">
                <a:solidFill>
                  <a:srgbClr val="FF0000"/>
                </a:solidFill>
                <a:latin typeface="Calibri"/>
              </a:rPr>
              <a:t>10 </a:t>
            </a:r>
            <a:r>
              <a:rPr lang="en-US" sz="1600" dirty="0">
                <a:solidFill>
                  <a:srgbClr val="FF0000"/>
                </a:solidFill>
                <a:latin typeface="Calibri"/>
              </a:rPr>
              <a:t>kb @ </a:t>
            </a:r>
            <a:r>
              <a:rPr lang="en-US" sz="1600" dirty="0" smtClean="0">
                <a:solidFill>
                  <a:srgbClr val="FF0000"/>
                </a:solidFill>
                <a:latin typeface="Calibri"/>
              </a:rPr>
              <a:t>78 - 82Ma </a:t>
            </a:r>
          </a:p>
          <a:p>
            <a:pPr algn="ctr"/>
            <a:r>
              <a:rPr lang="en-US" sz="1600" dirty="0" smtClean="0">
                <a:solidFill>
                  <a:srgbClr val="FF0000"/>
                </a:solidFill>
                <a:latin typeface="Calibri"/>
              </a:rPr>
              <a:t>WLN (Hallett, 2012)</a:t>
            </a:r>
            <a:endParaRPr lang="en-US" sz="1600" dirty="0">
              <a:solidFill>
                <a:srgbClr val="FF0000"/>
              </a:solidFill>
            </a:endParaRPr>
          </a:p>
        </p:txBody>
      </p:sp>
      <p:cxnSp>
        <p:nvCxnSpPr>
          <p:cNvPr id="78" name="Straight Connector 77"/>
          <p:cNvCxnSpPr/>
          <p:nvPr/>
        </p:nvCxnSpPr>
        <p:spPr>
          <a:xfrm flipH="1">
            <a:off x="3767222" y="3124578"/>
            <a:ext cx="861416" cy="328421"/>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83" name="Straight Connector 82"/>
          <p:cNvCxnSpPr>
            <a:endCxn id="77" idx="3"/>
          </p:cNvCxnSpPr>
          <p:nvPr/>
        </p:nvCxnSpPr>
        <p:spPr>
          <a:xfrm flipH="1" flipV="1">
            <a:off x="4227801" y="2640569"/>
            <a:ext cx="519710" cy="18225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85" name="TextBox 84"/>
          <p:cNvSpPr txBox="1"/>
          <p:nvPr/>
        </p:nvSpPr>
        <p:spPr>
          <a:xfrm>
            <a:off x="3457468" y="1438980"/>
            <a:ext cx="1905073" cy="830997"/>
          </a:xfrm>
          <a:prstGeom prst="rect">
            <a:avLst/>
          </a:prstGeom>
          <a:solidFill>
            <a:srgbClr val="E6E8EB">
              <a:alpha val="50196"/>
            </a:srgbClr>
          </a:solidFill>
        </p:spPr>
        <p:txBody>
          <a:bodyPr wrap="none" rtlCol="0">
            <a:spAutoFit/>
          </a:bodyPr>
          <a:lstStyle/>
          <a:p>
            <a:pPr algn="ctr"/>
            <a:r>
              <a:rPr lang="en-US" sz="1600" dirty="0" smtClean="0">
                <a:solidFill>
                  <a:srgbClr val="FF0000"/>
                </a:solidFill>
              </a:rPr>
              <a:t>(1) ~525</a:t>
            </a:r>
            <a:r>
              <a:rPr lang="en-US" sz="1600" dirty="0" smtClean="0">
                <a:solidFill>
                  <a:srgbClr val="FF0000"/>
                </a:solidFill>
                <a:latin typeface="Calibri"/>
              </a:rPr>
              <a:t>°C, 10 kb</a:t>
            </a:r>
          </a:p>
          <a:p>
            <a:pPr algn="ctr"/>
            <a:r>
              <a:rPr lang="en-US" sz="1600" dirty="0" smtClean="0">
                <a:solidFill>
                  <a:srgbClr val="FF0000"/>
                </a:solidFill>
              </a:rPr>
              <a:t>(2) ~620</a:t>
            </a:r>
            <a:r>
              <a:rPr lang="en-US" sz="1600" dirty="0" smtClean="0">
                <a:solidFill>
                  <a:srgbClr val="FF0000"/>
                </a:solidFill>
                <a:latin typeface="Calibri"/>
              </a:rPr>
              <a:t>°C</a:t>
            </a:r>
            <a:r>
              <a:rPr lang="en-US" sz="1600" dirty="0">
                <a:solidFill>
                  <a:srgbClr val="FF0000"/>
                </a:solidFill>
                <a:latin typeface="Calibri"/>
              </a:rPr>
              <a:t>, </a:t>
            </a:r>
            <a:r>
              <a:rPr lang="en-US" sz="1600" dirty="0" smtClean="0">
                <a:solidFill>
                  <a:srgbClr val="FF0000"/>
                </a:solidFill>
                <a:latin typeface="Calibri"/>
              </a:rPr>
              <a:t>5.8 kb</a:t>
            </a:r>
          </a:p>
          <a:p>
            <a:pPr algn="ctr"/>
            <a:r>
              <a:rPr lang="en-US" sz="1600" dirty="0" smtClean="0">
                <a:solidFill>
                  <a:srgbClr val="FF0000"/>
                </a:solidFill>
                <a:latin typeface="Calibri"/>
              </a:rPr>
              <a:t>(Hodges et al., 1991)</a:t>
            </a:r>
            <a:endParaRPr lang="en-US" sz="1600" dirty="0">
              <a:solidFill>
                <a:srgbClr val="FF0000"/>
              </a:solidFill>
            </a:endParaRPr>
          </a:p>
        </p:txBody>
      </p:sp>
      <p:cxnSp>
        <p:nvCxnSpPr>
          <p:cNvPr id="86" name="Straight Connector 85"/>
          <p:cNvCxnSpPr/>
          <p:nvPr/>
        </p:nvCxnSpPr>
        <p:spPr>
          <a:xfrm flipH="1" flipV="1">
            <a:off x="4794198" y="2269977"/>
            <a:ext cx="338918" cy="436837"/>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33" name="5-Point Star 32"/>
          <p:cNvSpPr>
            <a:spLocks noChangeAspect="1"/>
          </p:cNvSpPr>
          <p:nvPr/>
        </p:nvSpPr>
        <p:spPr>
          <a:xfrm>
            <a:off x="4725620" y="3621025"/>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4" name="5-Point Star 33"/>
          <p:cNvSpPr>
            <a:spLocks noChangeAspect="1"/>
          </p:cNvSpPr>
          <p:nvPr/>
        </p:nvSpPr>
        <p:spPr>
          <a:xfrm>
            <a:off x="4072735" y="3928265"/>
            <a:ext cx="137157" cy="137157"/>
          </a:xfrm>
          <a:prstGeom prst="star5">
            <a:avLst/>
          </a:prstGeom>
          <a:ln>
            <a:solidFill>
              <a:schemeClr val="accent4">
                <a:lumMod val="60000"/>
                <a:lumOff val="40000"/>
              </a:schemeClr>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5-Point Star 34"/>
          <p:cNvSpPr>
            <a:spLocks noChangeAspect="1"/>
          </p:cNvSpPr>
          <p:nvPr/>
        </p:nvSpPr>
        <p:spPr>
          <a:xfrm>
            <a:off x="4072735" y="3966670"/>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5-Point Star 35"/>
          <p:cNvSpPr>
            <a:spLocks noChangeAspect="1"/>
          </p:cNvSpPr>
          <p:nvPr/>
        </p:nvSpPr>
        <p:spPr>
          <a:xfrm>
            <a:off x="4648810" y="3006545"/>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0" name="5-Point Star 39"/>
          <p:cNvSpPr>
            <a:spLocks noChangeAspect="1"/>
          </p:cNvSpPr>
          <p:nvPr/>
        </p:nvSpPr>
        <p:spPr>
          <a:xfrm>
            <a:off x="4687215" y="2737710"/>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5-Point Star 40"/>
          <p:cNvSpPr>
            <a:spLocks noChangeAspect="1"/>
          </p:cNvSpPr>
          <p:nvPr/>
        </p:nvSpPr>
        <p:spPr>
          <a:xfrm>
            <a:off x="5048065" y="2571990"/>
            <a:ext cx="137157" cy="137157"/>
          </a:xfrm>
          <a:prstGeom prst="star5">
            <a:avLst/>
          </a:prstGeom>
          <a:solidFill>
            <a:srgbClr val="FF0000"/>
          </a:solidFill>
          <a:ln>
            <a:solidFill>
              <a:srgbClr val="FF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5169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616" y="310275"/>
            <a:ext cx="7964424" cy="933309"/>
          </a:xfrm>
        </p:spPr>
        <p:txBody>
          <a:bodyPr>
            <a:normAutofit fontScale="90000"/>
          </a:bodyPr>
          <a:lstStyle/>
          <a:p>
            <a:r>
              <a:rPr lang="en-US" dirty="0" smtClean="0">
                <a:latin typeface="Times New Roman" panose="02020603050405020304" pitchFamily="18" charset="0"/>
                <a:cs typeface="Times New Roman" panose="02020603050405020304" pitchFamily="18" charset="0"/>
              </a:rPr>
              <a:t>Possibly a Steeper, Oblique-slip system?</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3"/>
          </p:nvPr>
        </p:nvSpPr>
        <p:spPr>
          <a:xfrm>
            <a:off x="138635" y="1559494"/>
            <a:ext cx="4142232" cy="4575835"/>
          </a:xfrm>
        </p:spPr>
        <p:txBody>
          <a:bodyPr>
            <a:noAutofit/>
          </a:bodyPr>
          <a:lstStyle/>
          <a:p>
            <a:r>
              <a:rPr lang="en-US" sz="2400" dirty="0" smtClean="0"/>
              <a:t>Depending on location of leading edge, assumed densities, and amount of post-K extension, dip of base of wedge could range from ~27</a:t>
            </a:r>
            <a:r>
              <a:rPr lang="en-US" sz="2400" dirty="0" smtClean="0">
                <a:latin typeface="Calibri"/>
              </a:rPr>
              <a:t>° to ~</a:t>
            </a:r>
            <a:r>
              <a:rPr lang="en-US" sz="2400" dirty="0" smtClean="0"/>
              <a:t>50</a:t>
            </a:r>
            <a:r>
              <a:rPr lang="en-US" sz="2400" dirty="0" smtClean="0">
                <a:latin typeface="Calibri"/>
              </a:rPr>
              <a:t>° -- more reverse than thrust.</a:t>
            </a:r>
          </a:p>
          <a:p>
            <a:r>
              <a:rPr lang="en-US" sz="2400" dirty="0" smtClean="0">
                <a:latin typeface="Calibri"/>
              </a:rPr>
              <a:t>Higher angle could facilitate reactivation w/ normal-sense</a:t>
            </a:r>
          </a:p>
          <a:p>
            <a:r>
              <a:rPr lang="en-US" sz="2400" dirty="0" smtClean="0">
                <a:latin typeface="Calibri"/>
              </a:rPr>
              <a:t>Could also help explain stratigraphic attenuation in ductile regime</a:t>
            </a:r>
          </a:p>
          <a:p>
            <a:endParaRPr lang="en-US" sz="24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07406" y="1757038"/>
            <a:ext cx="4530113" cy="4171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Freeform 2"/>
          <p:cNvSpPr/>
          <p:nvPr/>
        </p:nvSpPr>
        <p:spPr>
          <a:xfrm>
            <a:off x="6607277" y="2300288"/>
            <a:ext cx="799793" cy="238482"/>
          </a:xfrm>
          <a:custGeom>
            <a:avLst/>
            <a:gdLst>
              <a:gd name="connsiteX0" fmla="*/ 781665 w 781665"/>
              <a:gd name="connsiteY0" fmla="*/ 73742 h 235974"/>
              <a:gd name="connsiteX1" fmla="*/ 191729 w 781665"/>
              <a:gd name="connsiteY1" fmla="*/ 103239 h 235974"/>
              <a:gd name="connsiteX2" fmla="*/ 191729 w 781665"/>
              <a:gd name="connsiteY2" fmla="*/ 0 h 235974"/>
              <a:gd name="connsiteX3" fmla="*/ 0 w 781665"/>
              <a:gd name="connsiteY3" fmla="*/ 162232 h 235974"/>
              <a:gd name="connsiteX4" fmla="*/ 235975 w 781665"/>
              <a:gd name="connsiteY4" fmla="*/ 235974 h 235974"/>
              <a:gd name="connsiteX5" fmla="*/ 235975 w 781665"/>
              <a:gd name="connsiteY5" fmla="*/ 191729 h 235974"/>
              <a:gd name="connsiteX6" fmla="*/ 752168 w 781665"/>
              <a:gd name="connsiteY6" fmla="*/ 162232 h 235974"/>
              <a:gd name="connsiteX7" fmla="*/ 707923 w 781665"/>
              <a:gd name="connsiteY7" fmla="*/ 117987 h 235974"/>
              <a:gd name="connsiteX8" fmla="*/ 707923 w 781665"/>
              <a:gd name="connsiteY8" fmla="*/ 73742 h 235974"/>
              <a:gd name="connsiteX0" fmla="*/ 781665 w 781665"/>
              <a:gd name="connsiteY0" fmla="*/ 73742 h 235974"/>
              <a:gd name="connsiteX1" fmla="*/ 191729 w 781665"/>
              <a:gd name="connsiteY1" fmla="*/ 103239 h 235974"/>
              <a:gd name="connsiteX2" fmla="*/ 191729 w 781665"/>
              <a:gd name="connsiteY2" fmla="*/ 0 h 235974"/>
              <a:gd name="connsiteX3" fmla="*/ 0 w 781665"/>
              <a:gd name="connsiteY3" fmla="*/ 162232 h 235974"/>
              <a:gd name="connsiteX4" fmla="*/ 235975 w 781665"/>
              <a:gd name="connsiteY4" fmla="*/ 235974 h 235974"/>
              <a:gd name="connsiteX5" fmla="*/ 235975 w 781665"/>
              <a:gd name="connsiteY5" fmla="*/ 191729 h 235974"/>
              <a:gd name="connsiteX6" fmla="*/ 752168 w 781665"/>
              <a:gd name="connsiteY6" fmla="*/ 162232 h 235974"/>
              <a:gd name="connsiteX7" fmla="*/ 722211 w 781665"/>
              <a:gd name="connsiteY7" fmla="*/ 139419 h 235974"/>
              <a:gd name="connsiteX8" fmla="*/ 707923 w 781665"/>
              <a:gd name="connsiteY8" fmla="*/ 73742 h 235974"/>
              <a:gd name="connsiteX0" fmla="*/ 781665 w 781665"/>
              <a:gd name="connsiteY0" fmla="*/ 73742 h 235974"/>
              <a:gd name="connsiteX1" fmla="*/ 191729 w 781665"/>
              <a:gd name="connsiteY1" fmla="*/ 103239 h 235974"/>
              <a:gd name="connsiteX2" fmla="*/ 191729 w 781665"/>
              <a:gd name="connsiteY2" fmla="*/ 0 h 235974"/>
              <a:gd name="connsiteX3" fmla="*/ 0 w 781665"/>
              <a:gd name="connsiteY3" fmla="*/ 162232 h 235974"/>
              <a:gd name="connsiteX4" fmla="*/ 235975 w 781665"/>
              <a:gd name="connsiteY4" fmla="*/ 235974 h 235974"/>
              <a:gd name="connsiteX5" fmla="*/ 235975 w 781665"/>
              <a:gd name="connsiteY5" fmla="*/ 191729 h 235974"/>
              <a:gd name="connsiteX6" fmla="*/ 752168 w 781665"/>
              <a:gd name="connsiteY6" fmla="*/ 162232 h 235974"/>
              <a:gd name="connsiteX7" fmla="*/ 722211 w 781665"/>
              <a:gd name="connsiteY7" fmla="*/ 139419 h 235974"/>
              <a:gd name="connsiteX8" fmla="*/ 767454 w 781665"/>
              <a:gd name="connsiteY8" fmla="*/ 104698 h 235974"/>
              <a:gd name="connsiteX0" fmla="*/ 781665 w 784123"/>
              <a:gd name="connsiteY0" fmla="*/ 73742 h 235974"/>
              <a:gd name="connsiteX1" fmla="*/ 191729 w 784123"/>
              <a:gd name="connsiteY1" fmla="*/ 103239 h 235974"/>
              <a:gd name="connsiteX2" fmla="*/ 191729 w 784123"/>
              <a:gd name="connsiteY2" fmla="*/ 0 h 235974"/>
              <a:gd name="connsiteX3" fmla="*/ 0 w 784123"/>
              <a:gd name="connsiteY3" fmla="*/ 162232 h 235974"/>
              <a:gd name="connsiteX4" fmla="*/ 235975 w 784123"/>
              <a:gd name="connsiteY4" fmla="*/ 235974 h 235974"/>
              <a:gd name="connsiteX5" fmla="*/ 235975 w 784123"/>
              <a:gd name="connsiteY5" fmla="*/ 191729 h 235974"/>
              <a:gd name="connsiteX6" fmla="*/ 752168 w 784123"/>
              <a:gd name="connsiteY6" fmla="*/ 162232 h 235974"/>
              <a:gd name="connsiteX7" fmla="*/ 722211 w 784123"/>
              <a:gd name="connsiteY7" fmla="*/ 139419 h 235974"/>
              <a:gd name="connsiteX8" fmla="*/ 784123 w 784123"/>
              <a:gd name="connsiteY8" fmla="*/ 66598 h 235974"/>
              <a:gd name="connsiteX0" fmla="*/ 781665 w 784123"/>
              <a:gd name="connsiteY0" fmla="*/ 73742 h 235974"/>
              <a:gd name="connsiteX1" fmla="*/ 191729 w 784123"/>
              <a:gd name="connsiteY1" fmla="*/ 103239 h 235974"/>
              <a:gd name="connsiteX2" fmla="*/ 191729 w 784123"/>
              <a:gd name="connsiteY2" fmla="*/ 0 h 235974"/>
              <a:gd name="connsiteX3" fmla="*/ 0 w 784123"/>
              <a:gd name="connsiteY3" fmla="*/ 162232 h 235974"/>
              <a:gd name="connsiteX4" fmla="*/ 235975 w 784123"/>
              <a:gd name="connsiteY4" fmla="*/ 235974 h 235974"/>
              <a:gd name="connsiteX5" fmla="*/ 235975 w 784123"/>
              <a:gd name="connsiteY5" fmla="*/ 191729 h 235974"/>
              <a:gd name="connsiteX6" fmla="*/ 752168 w 784123"/>
              <a:gd name="connsiteY6" fmla="*/ 162232 h 235974"/>
              <a:gd name="connsiteX7" fmla="*/ 722211 w 784123"/>
              <a:gd name="connsiteY7" fmla="*/ 139419 h 235974"/>
              <a:gd name="connsiteX8" fmla="*/ 784123 w 784123"/>
              <a:gd name="connsiteY8" fmla="*/ 66598 h 235974"/>
              <a:gd name="connsiteX0" fmla="*/ 781665 w 784123"/>
              <a:gd name="connsiteY0" fmla="*/ 73742 h 235974"/>
              <a:gd name="connsiteX1" fmla="*/ 191729 w 784123"/>
              <a:gd name="connsiteY1" fmla="*/ 103239 h 235974"/>
              <a:gd name="connsiteX2" fmla="*/ 191729 w 784123"/>
              <a:gd name="connsiteY2" fmla="*/ 0 h 235974"/>
              <a:gd name="connsiteX3" fmla="*/ 0 w 784123"/>
              <a:gd name="connsiteY3" fmla="*/ 162232 h 235974"/>
              <a:gd name="connsiteX4" fmla="*/ 235975 w 784123"/>
              <a:gd name="connsiteY4" fmla="*/ 235974 h 235974"/>
              <a:gd name="connsiteX5" fmla="*/ 235975 w 784123"/>
              <a:gd name="connsiteY5" fmla="*/ 191729 h 235974"/>
              <a:gd name="connsiteX6" fmla="*/ 752168 w 784123"/>
              <a:gd name="connsiteY6" fmla="*/ 162232 h 235974"/>
              <a:gd name="connsiteX7" fmla="*/ 719830 w 784123"/>
              <a:gd name="connsiteY7" fmla="*/ 139419 h 235974"/>
              <a:gd name="connsiteX8" fmla="*/ 784123 w 784123"/>
              <a:gd name="connsiteY8" fmla="*/ 66598 h 235974"/>
              <a:gd name="connsiteX0" fmla="*/ 781665 w 799793"/>
              <a:gd name="connsiteY0" fmla="*/ 73742 h 235974"/>
              <a:gd name="connsiteX1" fmla="*/ 191729 w 799793"/>
              <a:gd name="connsiteY1" fmla="*/ 103239 h 235974"/>
              <a:gd name="connsiteX2" fmla="*/ 191729 w 799793"/>
              <a:gd name="connsiteY2" fmla="*/ 0 h 235974"/>
              <a:gd name="connsiteX3" fmla="*/ 0 w 799793"/>
              <a:gd name="connsiteY3" fmla="*/ 162232 h 235974"/>
              <a:gd name="connsiteX4" fmla="*/ 235975 w 799793"/>
              <a:gd name="connsiteY4" fmla="*/ 235974 h 235974"/>
              <a:gd name="connsiteX5" fmla="*/ 235975 w 799793"/>
              <a:gd name="connsiteY5" fmla="*/ 191729 h 235974"/>
              <a:gd name="connsiteX6" fmla="*/ 799793 w 799793"/>
              <a:gd name="connsiteY6" fmla="*/ 176520 h 235974"/>
              <a:gd name="connsiteX7" fmla="*/ 719830 w 799793"/>
              <a:gd name="connsiteY7" fmla="*/ 139419 h 235974"/>
              <a:gd name="connsiteX8" fmla="*/ 784123 w 799793"/>
              <a:gd name="connsiteY8" fmla="*/ 66598 h 235974"/>
              <a:gd name="connsiteX0" fmla="*/ 781665 w 799793"/>
              <a:gd name="connsiteY0" fmla="*/ 59454 h 221686"/>
              <a:gd name="connsiteX1" fmla="*/ 191729 w 799793"/>
              <a:gd name="connsiteY1" fmla="*/ 88951 h 221686"/>
              <a:gd name="connsiteX2" fmla="*/ 220304 w 799793"/>
              <a:gd name="connsiteY2" fmla="*/ 0 h 221686"/>
              <a:gd name="connsiteX3" fmla="*/ 0 w 799793"/>
              <a:gd name="connsiteY3" fmla="*/ 147944 h 221686"/>
              <a:gd name="connsiteX4" fmla="*/ 235975 w 799793"/>
              <a:gd name="connsiteY4" fmla="*/ 221686 h 221686"/>
              <a:gd name="connsiteX5" fmla="*/ 235975 w 799793"/>
              <a:gd name="connsiteY5" fmla="*/ 177441 h 221686"/>
              <a:gd name="connsiteX6" fmla="*/ 799793 w 799793"/>
              <a:gd name="connsiteY6" fmla="*/ 162232 h 221686"/>
              <a:gd name="connsiteX7" fmla="*/ 719830 w 799793"/>
              <a:gd name="connsiteY7" fmla="*/ 125131 h 221686"/>
              <a:gd name="connsiteX8" fmla="*/ 784123 w 799793"/>
              <a:gd name="connsiteY8" fmla="*/ 52310 h 221686"/>
              <a:gd name="connsiteX0" fmla="*/ 781665 w 799793"/>
              <a:gd name="connsiteY0" fmla="*/ 59454 h 221686"/>
              <a:gd name="connsiteX1" fmla="*/ 191729 w 799793"/>
              <a:gd name="connsiteY1" fmla="*/ 88951 h 221686"/>
              <a:gd name="connsiteX2" fmla="*/ 220304 w 799793"/>
              <a:gd name="connsiteY2" fmla="*/ 0 h 221686"/>
              <a:gd name="connsiteX3" fmla="*/ 0 w 799793"/>
              <a:gd name="connsiteY3" fmla="*/ 147944 h 221686"/>
              <a:gd name="connsiteX4" fmla="*/ 235975 w 799793"/>
              <a:gd name="connsiteY4" fmla="*/ 221686 h 221686"/>
              <a:gd name="connsiteX5" fmla="*/ 178825 w 799793"/>
              <a:gd name="connsiteY5" fmla="*/ 179822 h 221686"/>
              <a:gd name="connsiteX6" fmla="*/ 799793 w 799793"/>
              <a:gd name="connsiteY6" fmla="*/ 162232 h 221686"/>
              <a:gd name="connsiteX7" fmla="*/ 719830 w 799793"/>
              <a:gd name="connsiteY7" fmla="*/ 125131 h 221686"/>
              <a:gd name="connsiteX8" fmla="*/ 784123 w 799793"/>
              <a:gd name="connsiteY8" fmla="*/ 52310 h 221686"/>
              <a:gd name="connsiteX0" fmla="*/ 781665 w 799793"/>
              <a:gd name="connsiteY0" fmla="*/ 59454 h 233362"/>
              <a:gd name="connsiteX1" fmla="*/ 191729 w 799793"/>
              <a:gd name="connsiteY1" fmla="*/ 88951 h 233362"/>
              <a:gd name="connsiteX2" fmla="*/ 220304 w 799793"/>
              <a:gd name="connsiteY2" fmla="*/ 0 h 233362"/>
              <a:gd name="connsiteX3" fmla="*/ 0 w 799793"/>
              <a:gd name="connsiteY3" fmla="*/ 147944 h 233362"/>
              <a:gd name="connsiteX4" fmla="*/ 205479 w 799793"/>
              <a:gd name="connsiteY4" fmla="*/ 233362 h 233362"/>
              <a:gd name="connsiteX5" fmla="*/ 235975 w 799793"/>
              <a:gd name="connsiteY5" fmla="*/ 221686 h 233362"/>
              <a:gd name="connsiteX6" fmla="*/ 178825 w 799793"/>
              <a:gd name="connsiteY6" fmla="*/ 179822 h 233362"/>
              <a:gd name="connsiteX7" fmla="*/ 799793 w 799793"/>
              <a:gd name="connsiteY7" fmla="*/ 162232 h 233362"/>
              <a:gd name="connsiteX8" fmla="*/ 719830 w 799793"/>
              <a:gd name="connsiteY8" fmla="*/ 125131 h 233362"/>
              <a:gd name="connsiteX9" fmla="*/ 784123 w 799793"/>
              <a:gd name="connsiteY9" fmla="*/ 52310 h 233362"/>
              <a:gd name="connsiteX0" fmla="*/ 781665 w 799793"/>
              <a:gd name="connsiteY0" fmla="*/ 59454 h 238482"/>
              <a:gd name="connsiteX1" fmla="*/ 191729 w 799793"/>
              <a:gd name="connsiteY1" fmla="*/ 88951 h 238482"/>
              <a:gd name="connsiteX2" fmla="*/ 220304 w 799793"/>
              <a:gd name="connsiteY2" fmla="*/ 0 h 238482"/>
              <a:gd name="connsiteX3" fmla="*/ 0 w 799793"/>
              <a:gd name="connsiteY3" fmla="*/ 147944 h 238482"/>
              <a:gd name="connsiteX4" fmla="*/ 205479 w 799793"/>
              <a:gd name="connsiteY4" fmla="*/ 233362 h 238482"/>
              <a:gd name="connsiteX5" fmla="*/ 235975 w 799793"/>
              <a:gd name="connsiteY5" fmla="*/ 221686 h 238482"/>
              <a:gd name="connsiteX6" fmla="*/ 178825 w 799793"/>
              <a:gd name="connsiteY6" fmla="*/ 179822 h 238482"/>
              <a:gd name="connsiteX7" fmla="*/ 799793 w 799793"/>
              <a:gd name="connsiteY7" fmla="*/ 162232 h 238482"/>
              <a:gd name="connsiteX8" fmla="*/ 719830 w 799793"/>
              <a:gd name="connsiteY8" fmla="*/ 125131 h 238482"/>
              <a:gd name="connsiteX9" fmla="*/ 784123 w 799793"/>
              <a:gd name="connsiteY9" fmla="*/ 52310 h 238482"/>
              <a:gd name="connsiteX0" fmla="*/ 781665 w 799793"/>
              <a:gd name="connsiteY0" fmla="*/ 59454 h 238482"/>
              <a:gd name="connsiteX1" fmla="*/ 191729 w 799793"/>
              <a:gd name="connsiteY1" fmla="*/ 88951 h 238482"/>
              <a:gd name="connsiteX2" fmla="*/ 220304 w 799793"/>
              <a:gd name="connsiteY2" fmla="*/ 0 h 238482"/>
              <a:gd name="connsiteX3" fmla="*/ 0 w 799793"/>
              <a:gd name="connsiteY3" fmla="*/ 147944 h 238482"/>
              <a:gd name="connsiteX4" fmla="*/ 205479 w 799793"/>
              <a:gd name="connsiteY4" fmla="*/ 233362 h 238482"/>
              <a:gd name="connsiteX5" fmla="*/ 235975 w 799793"/>
              <a:gd name="connsiteY5" fmla="*/ 221686 h 238482"/>
              <a:gd name="connsiteX6" fmla="*/ 178825 w 799793"/>
              <a:gd name="connsiteY6" fmla="*/ 179822 h 238482"/>
              <a:gd name="connsiteX7" fmla="*/ 799793 w 799793"/>
              <a:gd name="connsiteY7" fmla="*/ 162232 h 238482"/>
              <a:gd name="connsiteX8" fmla="*/ 719830 w 799793"/>
              <a:gd name="connsiteY8" fmla="*/ 125131 h 238482"/>
              <a:gd name="connsiteX9" fmla="*/ 784123 w 799793"/>
              <a:gd name="connsiteY9" fmla="*/ 52310 h 238482"/>
              <a:gd name="connsiteX0" fmla="*/ 781665 w 799793"/>
              <a:gd name="connsiteY0" fmla="*/ 59454 h 238482"/>
              <a:gd name="connsiteX1" fmla="*/ 191729 w 799793"/>
              <a:gd name="connsiteY1" fmla="*/ 88951 h 238482"/>
              <a:gd name="connsiteX2" fmla="*/ 220304 w 799793"/>
              <a:gd name="connsiteY2" fmla="*/ 0 h 238482"/>
              <a:gd name="connsiteX3" fmla="*/ 0 w 799793"/>
              <a:gd name="connsiteY3" fmla="*/ 147944 h 238482"/>
              <a:gd name="connsiteX4" fmla="*/ 205479 w 799793"/>
              <a:gd name="connsiteY4" fmla="*/ 233362 h 238482"/>
              <a:gd name="connsiteX5" fmla="*/ 235975 w 799793"/>
              <a:gd name="connsiteY5" fmla="*/ 221686 h 238482"/>
              <a:gd name="connsiteX6" fmla="*/ 178825 w 799793"/>
              <a:gd name="connsiteY6" fmla="*/ 179822 h 238482"/>
              <a:gd name="connsiteX7" fmla="*/ 799793 w 799793"/>
              <a:gd name="connsiteY7" fmla="*/ 162232 h 238482"/>
              <a:gd name="connsiteX8" fmla="*/ 719830 w 799793"/>
              <a:gd name="connsiteY8" fmla="*/ 125131 h 238482"/>
              <a:gd name="connsiteX9" fmla="*/ 784123 w 799793"/>
              <a:gd name="connsiteY9" fmla="*/ 52310 h 238482"/>
              <a:gd name="connsiteX0" fmla="*/ 781665 w 799793"/>
              <a:gd name="connsiteY0" fmla="*/ 59454 h 238482"/>
              <a:gd name="connsiteX1" fmla="*/ 191729 w 799793"/>
              <a:gd name="connsiteY1" fmla="*/ 88951 h 238482"/>
              <a:gd name="connsiteX2" fmla="*/ 220304 w 799793"/>
              <a:gd name="connsiteY2" fmla="*/ 0 h 238482"/>
              <a:gd name="connsiteX3" fmla="*/ 0 w 799793"/>
              <a:gd name="connsiteY3" fmla="*/ 147944 h 238482"/>
              <a:gd name="connsiteX4" fmla="*/ 205479 w 799793"/>
              <a:gd name="connsiteY4" fmla="*/ 233362 h 238482"/>
              <a:gd name="connsiteX5" fmla="*/ 235975 w 799793"/>
              <a:gd name="connsiteY5" fmla="*/ 221686 h 238482"/>
              <a:gd name="connsiteX6" fmla="*/ 178825 w 799793"/>
              <a:gd name="connsiteY6" fmla="*/ 179822 h 238482"/>
              <a:gd name="connsiteX7" fmla="*/ 799793 w 799793"/>
              <a:gd name="connsiteY7" fmla="*/ 162232 h 238482"/>
              <a:gd name="connsiteX8" fmla="*/ 719830 w 799793"/>
              <a:gd name="connsiteY8" fmla="*/ 125131 h 238482"/>
              <a:gd name="connsiteX9" fmla="*/ 784123 w 799793"/>
              <a:gd name="connsiteY9" fmla="*/ 52310 h 2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9793" h="238482">
                <a:moveTo>
                  <a:pt x="781665" y="59454"/>
                </a:moveTo>
                <a:lnTo>
                  <a:pt x="191729" y="88951"/>
                </a:lnTo>
                <a:lnTo>
                  <a:pt x="220304" y="0"/>
                </a:lnTo>
                <a:lnTo>
                  <a:pt x="0" y="147944"/>
                </a:lnTo>
                <a:cubicBezTo>
                  <a:pt x="73256" y="172448"/>
                  <a:pt x="132223" y="208858"/>
                  <a:pt x="205479" y="233362"/>
                </a:cubicBezTo>
                <a:cubicBezTo>
                  <a:pt x="241837" y="248520"/>
                  <a:pt x="225810" y="225578"/>
                  <a:pt x="235975" y="221686"/>
                </a:cubicBezTo>
                <a:lnTo>
                  <a:pt x="178825" y="179822"/>
                </a:lnTo>
                <a:lnTo>
                  <a:pt x="799793" y="162232"/>
                </a:lnTo>
                <a:lnTo>
                  <a:pt x="719830" y="125131"/>
                </a:lnTo>
                <a:cubicBezTo>
                  <a:pt x="740467" y="100857"/>
                  <a:pt x="715861" y="102777"/>
                  <a:pt x="784123" y="52310"/>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 name="TextBox 3"/>
          <p:cNvSpPr txBox="1"/>
          <p:nvPr/>
        </p:nvSpPr>
        <p:spPr>
          <a:xfrm rot="16200000">
            <a:off x="6372596" y="2354104"/>
            <a:ext cx="351378" cy="369332"/>
          </a:xfrm>
          <a:prstGeom prst="rect">
            <a:avLst/>
          </a:prstGeom>
          <a:noFill/>
          <a:ln>
            <a:noFill/>
          </a:ln>
        </p:spPr>
        <p:txBody>
          <a:bodyPr wrap="none" rtlCol="0">
            <a:spAutoFit/>
          </a:bodyPr>
          <a:lstStyle/>
          <a:p>
            <a:r>
              <a:rPr lang="en-US" dirty="0" smtClean="0">
                <a:solidFill>
                  <a:schemeClr val="bg1"/>
                </a:solidFill>
              </a:rPr>
              <a:t>N</a:t>
            </a:r>
            <a:endParaRPr lang="en-US" dirty="0">
              <a:solidFill>
                <a:schemeClr val="bg1"/>
              </a:solidFill>
            </a:endParaRPr>
          </a:p>
        </p:txBody>
      </p:sp>
      <p:sp>
        <p:nvSpPr>
          <p:cNvPr id="7" name="TextBox 6"/>
          <p:cNvSpPr txBox="1"/>
          <p:nvPr/>
        </p:nvSpPr>
        <p:spPr>
          <a:xfrm>
            <a:off x="6307649" y="2952973"/>
            <a:ext cx="338554" cy="369332"/>
          </a:xfrm>
          <a:prstGeom prst="rect">
            <a:avLst/>
          </a:prstGeom>
          <a:noFill/>
          <a:ln>
            <a:noFill/>
          </a:ln>
        </p:spPr>
        <p:txBody>
          <a:bodyPr wrap="none" rtlCol="0">
            <a:spAutoFit/>
          </a:bodyPr>
          <a:lstStyle/>
          <a:p>
            <a:r>
              <a:rPr lang="en-US" dirty="0">
                <a:solidFill>
                  <a:schemeClr val="bg1"/>
                </a:solidFill>
              </a:rPr>
              <a:t>E</a:t>
            </a:r>
          </a:p>
        </p:txBody>
      </p:sp>
    </p:spTree>
    <p:extLst>
      <p:ext uri="{BB962C8B-B14F-4D97-AF65-F5344CB8AC3E}">
        <p14:creationId xmlns:p14="http://schemas.microsoft.com/office/powerpoint/2010/main" val="2649442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9808" y="381000"/>
            <a:ext cx="9014514" cy="6248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477768" y="267366"/>
            <a:ext cx="5209032" cy="1115014"/>
          </a:xfrm>
        </p:spPr>
        <p:txBody>
          <a:bodyPr>
            <a:noAutofit/>
          </a:bodyPr>
          <a:lstStyle/>
          <a:p>
            <a:pPr algn="r"/>
            <a:r>
              <a:rPr lang="en-US" sz="3600" b="1" dirty="0" smtClean="0">
                <a:solidFill>
                  <a:schemeClr val="tx1"/>
                </a:solidFill>
                <a:latin typeface="Times New Roman" panose="02020603050405020304" pitchFamily="18" charset="0"/>
                <a:cs typeface="Times New Roman" panose="02020603050405020304" pitchFamily="18" charset="0"/>
              </a:rPr>
              <a:t>Duplication of section between plates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168896" y="5181386"/>
            <a:ext cx="180136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Clover Hill – upper amphibolite lower plate</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5583936" y="4191000"/>
            <a:ext cx="283464" cy="762000"/>
          </a:xfrm>
          <a:prstGeom prst="straightConnector1">
            <a:avLst/>
          </a:prstGeom>
          <a:ln>
            <a:tailEnd type="stealth"/>
          </a:ln>
        </p:spPr>
        <p:style>
          <a:lnRef idx="2">
            <a:schemeClr val="accent4"/>
          </a:lnRef>
          <a:fillRef idx="0">
            <a:schemeClr val="accent4"/>
          </a:fillRef>
          <a:effectRef idx="1">
            <a:schemeClr val="accent4"/>
          </a:effectRef>
          <a:fontRef idx="minor">
            <a:schemeClr val="tx1"/>
          </a:fontRef>
        </p:style>
      </p:cxnSp>
      <p:sp>
        <p:nvSpPr>
          <p:cNvPr id="11" name="TextBox 10"/>
          <p:cNvSpPr txBox="1"/>
          <p:nvPr/>
        </p:nvSpPr>
        <p:spPr>
          <a:xfrm>
            <a:off x="4736592" y="4962144"/>
            <a:ext cx="235000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Signal Hill – </a:t>
            </a:r>
          </a:p>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upper plate </a:t>
            </a:r>
            <a:r>
              <a:rPr lang="en-US" b="1" dirty="0" err="1" smtClean="0">
                <a:solidFill>
                  <a:schemeClr val="accent4">
                    <a:lumMod val="50000"/>
                  </a:schemeClr>
                </a:solidFill>
                <a:latin typeface="Times New Roman" panose="02020603050405020304" pitchFamily="18" charset="0"/>
                <a:cs typeface="Times New Roman" panose="02020603050405020304" pitchFamily="18" charset="0"/>
              </a:rPr>
              <a:t>Dod</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50000"/>
                  </a:schemeClr>
                </a:solidFill>
                <a:latin typeface="Times New Roman" panose="02020603050405020304" pitchFamily="18" charset="0"/>
                <a:cs typeface="Times New Roman" panose="02020603050405020304" pitchFamily="18" charset="0"/>
              </a:rPr>
              <a:t>unmetamorphosed</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112008" y="1075730"/>
            <a:ext cx="545592" cy="448270"/>
          </a:xfrm>
          <a:prstGeom prst="straightConnector1">
            <a:avLst/>
          </a:prstGeom>
          <a:ln>
            <a:tailEnd type="stealth"/>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762000" y="152400"/>
            <a:ext cx="235000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err="1" smtClean="0">
                <a:solidFill>
                  <a:schemeClr val="accent4">
                    <a:lumMod val="50000"/>
                  </a:schemeClr>
                </a:solidFill>
                <a:latin typeface="Times New Roman" panose="02020603050405020304" pitchFamily="18" charset="0"/>
                <a:cs typeface="Times New Roman" panose="02020603050405020304" pitchFamily="18" charset="0"/>
              </a:rPr>
              <a:t>Dod</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 marble, Migmatitic </a:t>
            </a:r>
            <a:r>
              <a:rPr lang="en-US" b="1" dirty="0">
                <a:solidFill>
                  <a:schemeClr val="accent4">
                    <a:lumMod val="50000"/>
                  </a:schemeClr>
                </a:solidFill>
                <a:latin typeface="Times New Roman" panose="02020603050405020304" pitchFamily="18" charset="0"/>
                <a:cs typeface="Times New Roman" panose="02020603050405020304" pitchFamily="18" charset="0"/>
              </a:rPr>
              <a:t>upper amphibolite </a:t>
            </a:r>
          </a:p>
        </p:txBody>
      </p:sp>
      <p:cxnSp>
        <p:nvCxnSpPr>
          <p:cNvPr id="18" name="Straight Arrow Connector 17"/>
          <p:cNvCxnSpPr/>
          <p:nvPr/>
        </p:nvCxnSpPr>
        <p:spPr>
          <a:xfrm flipV="1">
            <a:off x="8584692" y="3215640"/>
            <a:ext cx="0" cy="1965746"/>
          </a:xfrm>
          <a:prstGeom prst="straightConnector1">
            <a:avLst/>
          </a:prstGeom>
          <a:ln>
            <a:tailEnd type="stealth"/>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a:off x="3112008" y="1075730"/>
            <a:ext cx="1798320" cy="612862"/>
          </a:xfrm>
          <a:prstGeom prst="straightConnector1">
            <a:avLst/>
          </a:prstGeom>
          <a:ln>
            <a:tailEnd type="stealth"/>
          </a:ln>
        </p:spPr>
        <p:style>
          <a:lnRef idx="2">
            <a:schemeClr val="accent4"/>
          </a:lnRef>
          <a:fillRef idx="0">
            <a:schemeClr val="accent4"/>
          </a:fillRef>
          <a:effectRef idx="1">
            <a:schemeClr val="accent4"/>
          </a:effectRef>
          <a:fontRef idx="minor">
            <a:schemeClr val="tx1"/>
          </a:fontRef>
        </p:style>
      </p:cxnSp>
      <p:sp>
        <p:nvSpPr>
          <p:cNvPr id="22" name="TextBox 21"/>
          <p:cNvSpPr txBox="1"/>
          <p:nvPr/>
        </p:nvSpPr>
        <p:spPr>
          <a:xfrm rot="292453">
            <a:off x="4408932" y="1244473"/>
            <a:ext cx="235000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i="1" dirty="0" smtClean="0">
                <a:solidFill>
                  <a:schemeClr val="accent5">
                    <a:lumMod val="50000"/>
                  </a:schemeClr>
                </a:solidFill>
                <a:latin typeface="Times New Roman" panose="02020603050405020304" pitchFamily="18" charset="0"/>
                <a:cs typeface="Times New Roman" panose="02020603050405020304" pitchFamily="18" charset="0"/>
              </a:rPr>
              <a:t>Winchell Lake fold </a:t>
            </a:r>
            <a:endParaRPr lang="en-US" i="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4736592" y="171297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0121832">
            <a:off x="2027422" y="2987596"/>
            <a:ext cx="235000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i="1" dirty="0" smtClean="0">
                <a:solidFill>
                  <a:srgbClr val="C00000"/>
                </a:solidFill>
                <a:latin typeface="Times New Roman" panose="02020603050405020304" pitchFamily="18" charset="0"/>
                <a:cs typeface="Times New Roman" panose="02020603050405020304" pitchFamily="18" charset="0"/>
              </a:rPr>
              <a:t>Range-front fault</a:t>
            </a:r>
            <a:endParaRPr lang="en-US" i="1" dirty="0">
              <a:solidFill>
                <a:srgbClr val="C00000"/>
              </a:solidFill>
              <a:latin typeface="Times New Roman" panose="02020603050405020304" pitchFamily="18" charset="0"/>
              <a:cs typeface="Times New Roman" panose="02020603050405020304" pitchFamily="18" charset="0"/>
            </a:endParaRPr>
          </a:p>
        </p:txBody>
      </p:sp>
      <p:sp>
        <p:nvSpPr>
          <p:cNvPr id="26" name="Oval 25"/>
          <p:cNvSpPr>
            <a:spLocks/>
          </p:cNvSpPr>
          <p:nvPr/>
        </p:nvSpPr>
        <p:spPr>
          <a:xfrm>
            <a:off x="6172200" y="24003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p:cNvSpPr>
          <p:nvPr/>
        </p:nvSpPr>
        <p:spPr>
          <a:xfrm>
            <a:off x="4636008" y="241858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p:cNvSpPr>
          <p:nvPr/>
        </p:nvSpPr>
        <p:spPr>
          <a:xfrm>
            <a:off x="2084832" y="330555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p:cNvSpPr>
          <p:nvPr/>
        </p:nvSpPr>
        <p:spPr>
          <a:xfrm>
            <a:off x="3401568" y="287578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06184" y="4029670"/>
            <a:ext cx="1676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chemeClr val="accent4">
                    <a:lumMod val="50000"/>
                  </a:schemeClr>
                </a:solidFill>
                <a:latin typeface="Times New Roman" panose="02020603050405020304" pitchFamily="18" charset="0"/>
                <a:cs typeface="Times New Roman" panose="02020603050405020304" pitchFamily="18" charset="0"/>
              </a:rPr>
              <a:t>Clover Hill – lower grade fault slice</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34" name="Straight Arrow Connector 33"/>
          <p:cNvCxnSpPr/>
          <p:nvPr/>
        </p:nvCxnSpPr>
        <p:spPr>
          <a:xfrm flipV="1">
            <a:off x="7772400" y="3215640"/>
            <a:ext cx="362712" cy="814030"/>
          </a:xfrm>
          <a:prstGeom prst="straightConnector1">
            <a:avLst/>
          </a:prstGeom>
          <a:ln>
            <a:tailEnd type="stealth"/>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107139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99620" y="4167125"/>
            <a:ext cx="8033560" cy="1742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8" name="Group 57"/>
          <p:cNvGrpSpPr/>
          <p:nvPr/>
        </p:nvGrpSpPr>
        <p:grpSpPr>
          <a:xfrm>
            <a:off x="8513125" y="4336607"/>
            <a:ext cx="572593" cy="1421522"/>
            <a:chOff x="8513125" y="3352190"/>
            <a:chExt cx="572593" cy="1421522"/>
          </a:xfrm>
        </p:grpSpPr>
        <p:sp>
          <p:nvSpPr>
            <p:cNvPr id="29" name="TextBox 28"/>
            <p:cNvSpPr txBox="1"/>
            <p:nvPr/>
          </p:nvSpPr>
          <p:spPr>
            <a:xfrm>
              <a:off x="8513125" y="4465935"/>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2 km</a:t>
              </a:r>
              <a:endParaRPr lang="en-US" sz="1400" dirty="0">
                <a:ln w="0"/>
                <a:effectLst>
                  <a:outerShdw blurRad="38100" dist="19050" dir="2700000" algn="tl" rotWithShape="0">
                    <a:schemeClr val="dk1">
                      <a:alpha val="40000"/>
                    </a:schemeClr>
                  </a:outerShdw>
                </a:effectLst>
              </a:endParaRPr>
            </a:p>
          </p:txBody>
        </p:sp>
        <p:sp>
          <p:nvSpPr>
            <p:cNvPr id="30" name="TextBox 29"/>
            <p:cNvSpPr txBox="1"/>
            <p:nvPr/>
          </p:nvSpPr>
          <p:spPr>
            <a:xfrm>
              <a:off x="8513125" y="3889860"/>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3 km</a:t>
              </a:r>
              <a:endParaRPr lang="en-US" sz="1400" dirty="0">
                <a:ln w="0"/>
                <a:effectLst>
                  <a:outerShdw blurRad="38100" dist="19050" dir="2700000" algn="tl" rotWithShape="0">
                    <a:schemeClr val="dk1">
                      <a:alpha val="40000"/>
                    </a:schemeClr>
                  </a:outerShdw>
                </a:effectLst>
              </a:endParaRPr>
            </a:p>
          </p:txBody>
        </p:sp>
        <p:sp>
          <p:nvSpPr>
            <p:cNvPr id="31" name="TextBox 30"/>
            <p:cNvSpPr txBox="1"/>
            <p:nvPr/>
          </p:nvSpPr>
          <p:spPr>
            <a:xfrm>
              <a:off x="8513125" y="3352190"/>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4 km</a:t>
              </a:r>
              <a:endParaRPr lang="en-US" sz="1400" dirty="0">
                <a:ln w="0"/>
                <a:effectLst>
                  <a:outerShdw blurRad="38100" dist="19050" dir="2700000" algn="tl" rotWithShape="0">
                    <a:schemeClr val="dk1">
                      <a:alpha val="40000"/>
                    </a:schemeClr>
                  </a:outerShdw>
                </a:effectLst>
              </a:endParaRPr>
            </a:p>
          </p:txBody>
        </p:sp>
      </p:grpSp>
      <p:grpSp>
        <p:nvGrpSpPr>
          <p:cNvPr id="49" name="Group 48"/>
          <p:cNvGrpSpPr/>
          <p:nvPr/>
        </p:nvGrpSpPr>
        <p:grpSpPr>
          <a:xfrm>
            <a:off x="8436962" y="4489627"/>
            <a:ext cx="90488" cy="1361452"/>
            <a:chOff x="8436962" y="3505200"/>
            <a:chExt cx="90488" cy="1361452"/>
          </a:xfrm>
        </p:grpSpPr>
        <p:cxnSp>
          <p:nvCxnSpPr>
            <p:cNvPr id="9" name="Straight Connector 8"/>
            <p:cNvCxnSpPr/>
            <p:nvPr/>
          </p:nvCxnSpPr>
          <p:spPr>
            <a:xfrm>
              <a:off x="8448869" y="3505200"/>
              <a:ext cx="0" cy="136145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8436962" y="3505200"/>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8448869" y="3769519"/>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8444107" y="404812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8451250" y="460057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8456169" y="4319458"/>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8439344" y="4866652"/>
              <a:ext cx="52235" cy="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50" name="Group 49"/>
          <p:cNvGrpSpPr/>
          <p:nvPr/>
        </p:nvGrpSpPr>
        <p:grpSpPr>
          <a:xfrm flipH="1">
            <a:off x="324183" y="4489617"/>
            <a:ext cx="90488" cy="1361452"/>
            <a:chOff x="8436962" y="3505200"/>
            <a:chExt cx="90488" cy="1361452"/>
          </a:xfrm>
        </p:grpSpPr>
        <p:cxnSp>
          <p:nvCxnSpPr>
            <p:cNvPr id="51" name="Straight Connector 50"/>
            <p:cNvCxnSpPr/>
            <p:nvPr/>
          </p:nvCxnSpPr>
          <p:spPr>
            <a:xfrm>
              <a:off x="8448869" y="3505200"/>
              <a:ext cx="0" cy="136145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a:off x="8436962" y="3505200"/>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8448869" y="3769519"/>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8444107" y="404812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a:off x="8451250" y="460057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456169" y="4319458"/>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8439344" y="4866652"/>
              <a:ext cx="52235" cy="0"/>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70" name="5-Point Star 69"/>
          <p:cNvSpPr>
            <a:spLocks noChangeAspect="1"/>
          </p:cNvSpPr>
          <p:nvPr/>
        </p:nvSpPr>
        <p:spPr>
          <a:xfrm>
            <a:off x="2019359" y="5113550"/>
            <a:ext cx="22860" cy="2286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7" name="5-Point Star 66"/>
          <p:cNvSpPr>
            <a:spLocks noChangeAspect="1"/>
          </p:cNvSpPr>
          <p:nvPr/>
        </p:nvSpPr>
        <p:spPr>
          <a:xfrm>
            <a:off x="6023507" y="5028749"/>
            <a:ext cx="45719" cy="45719"/>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TextBox 3"/>
          <p:cNvSpPr txBox="1"/>
          <p:nvPr/>
        </p:nvSpPr>
        <p:spPr>
          <a:xfrm>
            <a:off x="7765629" y="4121163"/>
            <a:ext cx="351378" cy="369332"/>
          </a:xfrm>
          <a:prstGeom prst="rect">
            <a:avLst/>
          </a:prstGeom>
          <a:noFill/>
        </p:spPr>
        <p:txBody>
          <a:bodyPr wrap="none" rtlCol="0">
            <a:spAutoFit/>
          </a:bodyPr>
          <a:lstStyle/>
          <a:p>
            <a:r>
              <a:rPr lang="en-US" b="1" dirty="0" smtClean="0">
                <a:solidFill>
                  <a:schemeClr val="bg1"/>
                </a:solidFill>
              </a:rPr>
              <a:t>N</a:t>
            </a:r>
            <a:endParaRPr lang="en-US" b="1" dirty="0">
              <a:solidFill>
                <a:schemeClr val="bg1"/>
              </a:solidFill>
            </a:endParaRPr>
          </a:p>
        </p:txBody>
      </p:sp>
      <p:sp>
        <p:nvSpPr>
          <p:cNvPr id="45" name="TextBox 44"/>
          <p:cNvSpPr txBox="1"/>
          <p:nvPr/>
        </p:nvSpPr>
        <p:spPr>
          <a:xfrm>
            <a:off x="347450" y="4197100"/>
            <a:ext cx="351378" cy="369332"/>
          </a:xfrm>
          <a:prstGeom prst="rect">
            <a:avLst/>
          </a:prstGeom>
          <a:noFill/>
        </p:spPr>
        <p:txBody>
          <a:bodyPr wrap="none" rtlCol="0">
            <a:spAutoFit/>
          </a:bodyPr>
          <a:lstStyle/>
          <a:p>
            <a:r>
              <a:rPr lang="en-US" b="1" dirty="0" smtClean="0">
                <a:solidFill>
                  <a:schemeClr val="bg1"/>
                </a:solidFill>
              </a:rPr>
              <a:t>S</a:t>
            </a:r>
            <a:endParaRPr lang="en-US" b="1" dirty="0">
              <a:solidFill>
                <a:schemeClr val="bg1"/>
              </a:solidFill>
            </a:endParaRPr>
          </a:p>
        </p:txBody>
      </p:sp>
      <p:sp>
        <p:nvSpPr>
          <p:cNvPr id="8" name="Rectangle 7"/>
          <p:cNvSpPr/>
          <p:nvPr/>
        </p:nvSpPr>
        <p:spPr>
          <a:xfrm>
            <a:off x="4206240" y="4197100"/>
            <a:ext cx="3444240" cy="1807460"/>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Content Placeholder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6640" y="318196"/>
            <a:ext cx="6816731" cy="3448606"/>
          </a:xfrm>
          <a:prstGeom prst="rect">
            <a:avLst/>
          </a:prstGeom>
          <a:ln>
            <a:noFill/>
          </a:ln>
          <a:effectLst>
            <a:outerShdw blurRad="292100" dist="139700" dir="2700000" algn="tl" rotWithShape="0">
              <a:srgbClr val="333333">
                <a:alpha val="65000"/>
              </a:srgbClr>
            </a:outerShdw>
          </a:effectLst>
        </p:spPr>
      </p:pic>
      <p:sp>
        <p:nvSpPr>
          <p:cNvPr id="60" name="Rectangle 59"/>
          <p:cNvSpPr/>
          <p:nvPr/>
        </p:nvSpPr>
        <p:spPr>
          <a:xfrm>
            <a:off x="466641" y="318196"/>
            <a:ext cx="6836346" cy="3458874"/>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054195" y="2484120"/>
            <a:ext cx="30480" cy="259080"/>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a:off x="4987750" y="1706880"/>
            <a:ext cx="30480" cy="259080"/>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flipH="1">
            <a:off x="5086505" y="2247900"/>
            <a:ext cx="30480" cy="259080"/>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flipH="1" flipV="1">
            <a:off x="5033470" y="1950720"/>
            <a:ext cx="30480" cy="259080"/>
          </a:xfrm>
          <a:prstGeom prst="straightConnector1">
            <a:avLst/>
          </a:prstGeom>
          <a:ln w="28575">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523139" y="3079640"/>
            <a:ext cx="6779848" cy="697430"/>
          </a:xfrm>
        </p:spPr>
        <p:txBody>
          <a:bodyPr>
            <a:noAutofit/>
          </a:bodyPr>
          <a:lstStyle/>
          <a:p>
            <a:r>
              <a:rPr lang="en-US" sz="2800" i="1" dirty="0" smtClean="0">
                <a:latin typeface="Times New Roman" panose="02020603050405020304" pitchFamily="18" charset="0"/>
                <a:cs typeface="Times New Roman" panose="02020603050405020304" pitchFamily="18" charset="0"/>
              </a:rPr>
              <a:t>Enigma 2: Bizarre fold-nappe relationships</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858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6" y="0"/>
            <a:ext cx="7315200" cy="697430"/>
          </a:xfrm>
        </p:spPr>
        <p:txBody>
          <a:bodyPr>
            <a:noAutofit/>
          </a:bodyPr>
          <a:lstStyle/>
          <a:p>
            <a:r>
              <a:rPr lang="en-US" sz="3200" i="1" dirty="0" smtClean="0">
                <a:latin typeface="Times New Roman" panose="02020603050405020304" pitchFamily="18" charset="0"/>
                <a:cs typeface="Times New Roman" panose="02020603050405020304" pitchFamily="18" charset="0"/>
              </a:rPr>
              <a:t>Enigma 2: Bizarre fold-nappe relationships</a:t>
            </a:r>
            <a:endParaRPr lang="en-US" sz="3200" i="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99620" y="4167125"/>
            <a:ext cx="8033560" cy="1742452"/>
          </a:xfrm>
          <a:prstGeom prst="rect">
            <a:avLst/>
          </a:prstGeom>
          <a:ln>
            <a:noFill/>
          </a:ln>
          <a:effectLst>
            <a:outerShdw blurRad="292100" dist="139700" dir="2700000" algn="tl" rotWithShape="0">
              <a:srgbClr val="333333">
                <a:alpha val="65000"/>
              </a:srgbClr>
            </a:outerShdw>
          </a:effectLst>
        </p:spPr>
      </p:pic>
      <p:grpSp>
        <p:nvGrpSpPr>
          <p:cNvPr id="58" name="Group 57"/>
          <p:cNvGrpSpPr/>
          <p:nvPr/>
        </p:nvGrpSpPr>
        <p:grpSpPr>
          <a:xfrm>
            <a:off x="8513125" y="4336607"/>
            <a:ext cx="572593" cy="1421522"/>
            <a:chOff x="8513125" y="3352190"/>
            <a:chExt cx="572593" cy="1421522"/>
          </a:xfrm>
        </p:grpSpPr>
        <p:sp>
          <p:nvSpPr>
            <p:cNvPr id="29" name="TextBox 28"/>
            <p:cNvSpPr txBox="1"/>
            <p:nvPr/>
          </p:nvSpPr>
          <p:spPr>
            <a:xfrm>
              <a:off x="8513125" y="4465935"/>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2 km</a:t>
              </a:r>
              <a:endParaRPr lang="en-US" sz="1400" dirty="0">
                <a:ln w="0"/>
                <a:effectLst>
                  <a:outerShdw blurRad="38100" dist="19050" dir="2700000" algn="tl" rotWithShape="0">
                    <a:schemeClr val="dk1">
                      <a:alpha val="40000"/>
                    </a:schemeClr>
                  </a:outerShdw>
                </a:effectLst>
              </a:endParaRPr>
            </a:p>
          </p:txBody>
        </p:sp>
        <p:sp>
          <p:nvSpPr>
            <p:cNvPr id="30" name="TextBox 29"/>
            <p:cNvSpPr txBox="1"/>
            <p:nvPr/>
          </p:nvSpPr>
          <p:spPr>
            <a:xfrm>
              <a:off x="8513125" y="3889860"/>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3 km</a:t>
              </a:r>
              <a:endParaRPr lang="en-US" sz="1400" dirty="0">
                <a:ln w="0"/>
                <a:effectLst>
                  <a:outerShdw blurRad="38100" dist="19050" dir="2700000" algn="tl" rotWithShape="0">
                    <a:schemeClr val="dk1">
                      <a:alpha val="40000"/>
                    </a:schemeClr>
                  </a:outerShdw>
                </a:effectLst>
              </a:endParaRPr>
            </a:p>
          </p:txBody>
        </p:sp>
        <p:sp>
          <p:nvSpPr>
            <p:cNvPr id="31" name="TextBox 30"/>
            <p:cNvSpPr txBox="1"/>
            <p:nvPr/>
          </p:nvSpPr>
          <p:spPr>
            <a:xfrm>
              <a:off x="8513125" y="3352190"/>
              <a:ext cx="572593"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rPr>
                <a:t>4 km</a:t>
              </a:r>
              <a:endParaRPr lang="en-US" sz="1400" dirty="0">
                <a:ln w="0"/>
                <a:effectLst>
                  <a:outerShdw blurRad="38100" dist="19050" dir="2700000" algn="tl" rotWithShape="0">
                    <a:schemeClr val="dk1">
                      <a:alpha val="40000"/>
                    </a:schemeClr>
                  </a:outerShdw>
                </a:effectLst>
              </a:endParaRPr>
            </a:p>
          </p:txBody>
        </p:sp>
      </p:grpSp>
      <p:grpSp>
        <p:nvGrpSpPr>
          <p:cNvPr id="49" name="Group 48"/>
          <p:cNvGrpSpPr/>
          <p:nvPr/>
        </p:nvGrpSpPr>
        <p:grpSpPr>
          <a:xfrm>
            <a:off x="8436962" y="4489627"/>
            <a:ext cx="90488" cy="1361452"/>
            <a:chOff x="8436962" y="3505200"/>
            <a:chExt cx="90488" cy="1361452"/>
          </a:xfrm>
        </p:grpSpPr>
        <p:cxnSp>
          <p:nvCxnSpPr>
            <p:cNvPr id="9" name="Straight Connector 8"/>
            <p:cNvCxnSpPr/>
            <p:nvPr/>
          </p:nvCxnSpPr>
          <p:spPr>
            <a:xfrm>
              <a:off x="8448869" y="3505200"/>
              <a:ext cx="0" cy="136145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8436962" y="3505200"/>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8448869" y="3769519"/>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8444107" y="404812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8451250" y="460057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8456169" y="4319458"/>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8439344" y="4866652"/>
              <a:ext cx="52235" cy="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50" name="Group 49"/>
          <p:cNvGrpSpPr/>
          <p:nvPr/>
        </p:nvGrpSpPr>
        <p:grpSpPr>
          <a:xfrm flipH="1">
            <a:off x="324183" y="4489617"/>
            <a:ext cx="90488" cy="1361452"/>
            <a:chOff x="8436962" y="3505200"/>
            <a:chExt cx="90488" cy="1361452"/>
          </a:xfrm>
        </p:grpSpPr>
        <p:cxnSp>
          <p:nvCxnSpPr>
            <p:cNvPr id="51" name="Straight Connector 50"/>
            <p:cNvCxnSpPr/>
            <p:nvPr/>
          </p:nvCxnSpPr>
          <p:spPr>
            <a:xfrm>
              <a:off x="8448869" y="3505200"/>
              <a:ext cx="0" cy="136145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a:off x="8436962" y="3505200"/>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8448869" y="3769519"/>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8444107" y="404812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a:off x="8451250" y="4600575"/>
              <a:ext cx="76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456169" y="4319458"/>
              <a:ext cx="42863"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8439344" y="4866652"/>
              <a:ext cx="52235" cy="0"/>
            </a:xfrm>
            <a:prstGeom prst="line">
              <a:avLst/>
            </a:prstGeom>
            <a:ln w="19050"/>
          </p:spPr>
          <p:style>
            <a:lnRef idx="1">
              <a:schemeClr val="accent2"/>
            </a:lnRef>
            <a:fillRef idx="0">
              <a:schemeClr val="accent2"/>
            </a:fillRef>
            <a:effectRef idx="0">
              <a:schemeClr val="accent2"/>
            </a:effectRef>
            <a:fontRef idx="minor">
              <a:schemeClr val="tx1"/>
            </a:fontRef>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09340" y="822961"/>
            <a:ext cx="3096916" cy="3218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5" name="Group 64"/>
          <p:cNvGrpSpPr/>
          <p:nvPr/>
        </p:nvGrpSpPr>
        <p:grpSpPr>
          <a:xfrm>
            <a:off x="4268081" y="1730977"/>
            <a:ext cx="1677090" cy="1372049"/>
            <a:chOff x="6638544" y="1913713"/>
            <a:chExt cx="1677090" cy="1372049"/>
          </a:xfrm>
        </p:grpSpPr>
        <p:sp>
          <p:nvSpPr>
            <p:cNvPr id="61" name="Freeform 60"/>
            <p:cNvSpPr/>
            <p:nvPr/>
          </p:nvSpPr>
          <p:spPr>
            <a:xfrm>
              <a:off x="6638544" y="1913713"/>
              <a:ext cx="1673352" cy="1372049"/>
            </a:xfrm>
            <a:custGeom>
              <a:avLst/>
              <a:gdLst>
                <a:gd name="connsiteX0" fmla="*/ 0 w 1449066"/>
                <a:gd name="connsiteY0" fmla="*/ 1716455 h 2183180"/>
                <a:gd name="connsiteX1" fmla="*/ 395288 w 1449066"/>
                <a:gd name="connsiteY1" fmla="*/ 1178293 h 2183180"/>
                <a:gd name="connsiteX2" fmla="*/ 909638 w 1449066"/>
                <a:gd name="connsiteY2" fmla="*/ 497255 h 2183180"/>
                <a:gd name="connsiteX3" fmla="*/ 1138238 w 1449066"/>
                <a:gd name="connsiteY3" fmla="*/ 211505 h 2183180"/>
                <a:gd name="connsiteX4" fmla="*/ 1357313 w 1449066"/>
                <a:gd name="connsiteY4" fmla="*/ 21005 h 2183180"/>
                <a:gd name="connsiteX5" fmla="*/ 1395413 w 1449066"/>
                <a:gd name="connsiteY5" fmla="*/ 30530 h 2183180"/>
                <a:gd name="connsiteX6" fmla="*/ 1447800 w 1449066"/>
                <a:gd name="connsiteY6" fmla="*/ 249605 h 2183180"/>
                <a:gd name="connsiteX7" fmla="*/ 1338263 w 1449066"/>
                <a:gd name="connsiteY7" fmla="*/ 759193 h 2183180"/>
                <a:gd name="connsiteX8" fmla="*/ 1200150 w 1449066"/>
                <a:gd name="connsiteY8" fmla="*/ 1011605 h 2183180"/>
                <a:gd name="connsiteX9" fmla="*/ 1028700 w 1449066"/>
                <a:gd name="connsiteY9" fmla="*/ 1121143 h 2183180"/>
                <a:gd name="connsiteX10" fmla="*/ 890588 w 1449066"/>
                <a:gd name="connsiteY10" fmla="*/ 1235443 h 2183180"/>
                <a:gd name="connsiteX11" fmla="*/ 823913 w 1449066"/>
                <a:gd name="connsiteY11" fmla="*/ 1292593 h 2183180"/>
                <a:gd name="connsiteX12" fmla="*/ 1076325 w 1449066"/>
                <a:gd name="connsiteY12" fmla="*/ 1364030 h 2183180"/>
                <a:gd name="connsiteX13" fmla="*/ 1090613 w 1449066"/>
                <a:gd name="connsiteY13" fmla="*/ 1411655 h 2183180"/>
                <a:gd name="connsiteX14" fmla="*/ 952500 w 1449066"/>
                <a:gd name="connsiteY14" fmla="*/ 1487855 h 2183180"/>
                <a:gd name="connsiteX15" fmla="*/ 819150 w 1449066"/>
                <a:gd name="connsiteY15" fmla="*/ 1459280 h 2183180"/>
                <a:gd name="connsiteX16" fmla="*/ 752475 w 1449066"/>
                <a:gd name="connsiteY16" fmla="*/ 1525955 h 2183180"/>
                <a:gd name="connsiteX17" fmla="*/ 690563 w 1449066"/>
                <a:gd name="connsiteY17" fmla="*/ 1702168 h 2183180"/>
                <a:gd name="connsiteX18" fmla="*/ 604838 w 1449066"/>
                <a:gd name="connsiteY18" fmla="*/ 1859330 h 2183180"/>
                <a:gd name="connsiteX19" fmla="*/ 600075 w 1449066"/>
                <a:gd name="connsiteY19" fmla="*/ 1878380 h 2183180"/>
                <a:gd name="connsiteX20" fmla="*/ 714375 w 1449066"/>
                <a:gd name="connsiteY20" fmla="*/ 1902193 h 2183180"/>
                <a:gd name="connsiteX21" fmla="*/ 781050 w 1449066"/>
                <a:gd name="connsiteY21" fmla="*/ 1949818 h 2183180"/>
                <a:gd name="connsiteX22" fmla="*/ 785813 w 1449066"/>
                <a:gd name="connsiteY22" fmla="*/ 2002205 h 2183180"/>
                <a:gd name="connsiteX23" fmla="*/ 633413 w 1449066"/>
                <a:gd name="connsiteY23" fmla="*/ 2106980 h 2183180"/>
                <a:gd name="connsiteX24" fmla="*/ 538163 w 1449066"/>
                <a:gd name="connsiteY24" fmla="*/ 2183180 h 2183180"/>
                <a:gd name="connsiteX0" fmla="*/ 0 w 1430016"/>
                <a:gd name="connsiteY0" fmla="*/ 1730742 h 2183180"/>
                <a:gd name="connsiteX1" fmla="*/ 376238 w 1430016"/>
                <a:gd name="connsiteY1" fmla="*/ 1178293 h 2183180"/>
                <a:gd name="connsiteX2" fmla="*/ 890588 w 1430016"/>
                <a:gd name="connsiteY2" fmla="*/ 497255 h 2183180"/>
                <a:gd name="connsiteX3" fmla="*/ 1119188 w 1430016"/>
                <a:gd name="connsiteY3" fmla="*/ 211505 h 2183180"/>
                <a:gd name="connsiteX4" fmla="*/ 1338263 w 1430016"/>
                <a:gd name="connsiteY4" fmla="*/ 21005 h 2183180"/>
                <a:gd name="connsiteX5" fmla="*/ 1376363 w 1430016"/>
                <a:gd name="connsiteY5" fmla="*/ 30530 h 2183180"/>
                <a:gd name="connsiteX6" fmla="*/ 1428750 w 1430016"/>
                <a:gd name="connsiteY6" fmla="*/ 249605 h 2183180"/>
                <a:gd name="connsiteX7" fmla="*/ 1319213 w 1430016"/>
                <a:gd name="connsiteY7" fmla="*/ 759193 h 2183180"/>
                <a:gd name="connsiteX8" fmla="*/ 1181100 w 1430016"/>
                <a:gd name="connsiteY8" fmla="*/ 1011605 h 2183180"/>
                <a:gd name="connsiteX9" fmla="*/ 1009650 w 1430016"/>
                <a:gd name="connsiteY9" fmla="*/ 1121143 h 2183180"/>
                <a:gd name="connsiteX10" fmla="*/ 871538 w 1430016"/>
                <a:gd name="connsiteY10" fmla="*/ 1235443 h 2183180"/>
                <a:gd name="connsiteX11" fmla="*/ 804863 w 1430016"/>
                <a:gd name="connsiteY11" fmla="*/ 1292593 h 2183180"/>
                <a:gd name="connsiteX12" fmla="*/ 1057275 w 1430016"/>
                <a:gd name="connsiteY12" fmla="*/ 1364030 h 2183180"/>
                <a:gd name="connsiteX13" fmla="*/ 1071563 w 1430016"/>
                <a:gd name="connsiteY13" fmla="*/ 1411655 h 2183180"/>
                <a:gd name="connsiteX14" fmla="*/ 933450 w 1430016"/>
                <a:gd name="connsiteY14" fmla="*/ 1487855 h 2183180"/>
                <a:gd name="connsiteX15" fmla="*/ 800100 w 1430016"/>
                <a:gd name="connsiteY15" fmla="*/ 1459280 h 2183180"/>
                <a:gd name="connsiteX16" fmla="*/ 733425 w 1430016"/>
                <a:gd name="connsiteY16" fmla="*/ 1525955 h 2183180"/>
                <a:gd name="connsiteX17" fmla="*/ 671513 w 1430016"/>
                <a:gd name="connsiteY17" fmla="*/ 1702168 h 2183180"/>
                <a:gd name="connsiteX18" fmla="*/ 585788 w 1430016"/>
                <a:gd name="connsiteY18" fmla="*/ 1859330 h 2183180"/>
                <a:gd name="connsiteX19" fmla="*/ 581025 w 1430016"/>
                <a:gd name="connsiteY19" fmla="*/ 1878380 h 2183180"/>
                <a:gd name="connsiteX20" fmla="*/ 695325 w 1430016"/>
                <a:gd name="connsiteY20" fmla="*/ 1902193 h 2183180"/>
                <a:gd name="connsiteX21" fmla="*/ 762000 w 1430016"/>
                <a:gd name="connsiteY21" fmla="*/ 1949818 h 2183180"/>
                <a:gd name="connsiteX22" fmla="*/ 766763 w 1430016"/>
                <a:gd name="connsiteY22" fmla="*/ 2002205 h 2183180"/>
                <a:gd name="connsiteX23" fmla="*/ 614363 w 1430016"/>
                <a:gd name="connsiteY23" fmla="*/ 2106980 h 2183180"/>
                <a:gd name="connsiteX24" fmla="*/ 519113 w 1430016"/>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85862 w 1434778"/>
                <a:gd name="connsiteY8" fmla="*/ 1011605 h 2183180"/>
                <a:gd name="connsiteX9" fmla="*/ 1014412 w 1434778"/>
                <a:gd name="connsiteY9" fmla="*/ 1121143 h 2183180"/>
                <a:gd name="connsiteX10" fmla="*/ 876300 w 1434778"/>
                <a:gd name="connsiteY10" fmla="*/ 1235443 h 2183180"/>
                <a:gd name="connsiteX11" fmla="*/ 809625 w 1434778"/>
                <a:gd name="connsiteY11" fmla="*/ 1292593 h 2183180"/>
                <a:gd name="connsiteX12" fmla="*/ 1062037 w 1434778"/>
                <a:gd name="connsiteY12" fmla="*/ 1364030 h 2183180"/>
                <a:gd name="connsiteX13" fmla="*/ 1076325 w 1434778"/>
                <a:gd name="connsiteY13" fmla="*/ 1411655 h 2183180"/>
                <a:gd name="connsiteX14" fmla="*/ 938212 w 1434778"/>
                <a:gd name="connsiteY14" fmla="*/ 1487855 h 2183180"/>
                <a:gd name="connsiteX15" fmla="*/ 804862 w 1434778"/>
                <a:gd name="connsiteY15" fmla="*/ 1459280 h 2183180"/>
                <a:gd name="connsiteX16" fmla="*/ 738187 w 1434778"/>
                <a:gd name="connsiteY16" fmla="*/ 1525955 h 2183180"/>
                <a:gd name="connsiteX17" fmla="*/ 676275 w 1434778"/>
                <a:gd name="connsiteY17" fmla="*/ 1702168 h 2183180"/>
                <a:gd name="connsiteX18" fmla="*/ 590550 w 1434778"/>
                <a:gd name="connsiteY18" fmla="*/ 1859330 h 2183180"/>
                <a:gd name="connsiteX19" fmla="*/ 585787 w 1434778"/>
                <a:gd name="connsiteY19" fmla="*/ 1878380 h 2183180"/>
                <a:gd name="connsiteX20" fmla="*/ 700087 w 1434778"/>
                <a:gd name="connsiteY20" fmla="*/ 1902193 h 2183180"/>
                <a:gd name="connsiteX21" fmla="*/ 766762 w 1434778"/>
                <a:gd name="connsiteY21" fmla="*/ 1949818 h 2183180"/>
                <a:gd name="connsiteX22" fmla="*/ 771525 w 1434778"/>
                <a:gd name="connsiteY22" fmla="*/ 2002205 h 2183180"/>
                <a:gd name="connsiteX23" fmla="*/ 619125 w 1434778"/>
                <a:gd name="connsiteY23" fmla="*/ 2106980 h 2183180"/>
                <a:gd name="connsiteX24" fmla="*/ 523875 w 1434778"/>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1014412 w 1434778"/>
                <a:gd name="connsiteY9" fmla="*/ 1121143 h 2183180"/>
                <a:gd name="connsiteX10" fmla="*/ 876300 w 1434778"/>
                <a:gd name="connsiteY10" fmla="*/ 1235443 h 2183180"/>
                <a:gd name="connsiteX11" fmla="*/ 809625 w 1434778"/>
                <a:gd name="connsiteY11" fmla="*/ 1292593 h 2183180"/>
                <a:gd name="connsiteX12" fmla="*/ 1062037 w 1434778"/>
                <a:gd name="connsiteY12" fmla="*/ 1364030 h 2183180"/>
                <a:gd name="connsiteX13" fmla="*/ 1076325 w 1434778"/>
                <a:gd name="connsiteY13" fmla="*/ 1411655 h 2183180"/>
                <a:gd name="connsiteX14" fmla="*/ 938212 w 1434778"/>
                <a:gd name="connsiteY14" fmla="*/ 1487855 h 2183180"/>
                <a:gd name="connsiteX15" fmla="*/ 804862 w 1434778"/>
                <a:gd name="connsiteY15" fmla="*/ 1459280 h 2183180"/>
                <a:gd name="connsiteX16" fmla="*/ 738187 w 1434778"/>
                <a:gd name="connsiteY16" fmla="*/ 1525955 h 2183180"/>
                <a:gd name="connsiteX17" fmla="*/ 676275 w 1434778"/>
                <a:gd name="connsiteY17" fmla="*/ 1702168 h 2183180"/>
                <a:gd name="connsiteX18" fmla="*/ 590550 w 1434778"/>
                <a:gd name="connsiteY18" fmla="*/ 1859330 h 2183180"/>
                <a:gd name="connsiteX19" fmla="*/ 585787 w 1434778"/>
                <a:gd name="connsiteY19" fmla="*/ 1878380 h 2183180"/>
                <a:gd name="connsiteX20" fmla="*/ 700087 w 1434778"/>
                <a:gd name="connsiteY20" fmla="*/ 1902193 h 2183180"/>
                <a:gd name="connsiteX21" fmla="*/ 766762 w 1434778"/>
                <a:gd name="connsiteY21" fmla="*/ 1949818 h 2183180"/>
                <a:gd name="connsiteX22" fmla="*/ 771525 w 1434778"/>
                <a:gd name="connsiteY22" fmla="*/ 2002205 h 2183180"/>
                <a:gd name="connsiteX23" fmla="*/ 619125 w 1434778"/>
                <a:gd name="connsiteY23" fmla="*/ 2106980 h 2183180"/>
                <a:gd name="connsiteX24" fmla="*/ 523875 w 1434778"/>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76300 w 1434778"/>
                <a:gd name="connsiteY10" fmla="*/ 1235443 h 2183180"/>
                <a:gd name="connsiteX11" fmla="*/ 809625 w 1434778"/>
                <a:gd name="connsiteY11" fmla="*/ 1292593 h 2183180"/>
                <a:gd name="connsiteX12" fmla="*/ 1062037 w 1434778"/>
                <a:gd name="connsiteY12" fmla="*/ 1364030 h 2183180"/>
                <a:gd name="connsiteX13" fmla="*/ 1076325 w 1434778"/>
                <a:gd name="connsiteY13" fmla="*/ 1411655 h 2183180"/>
                <a:gd name="connsiteX14" fmla="*/ 938212 w 1434778"/>
                <a:gd name="connsiteY14" fmla="*/ 1487855 h 2183180"/>
                <a:gd name="connsiteX15" fmla="*/ 804862 w 1434778"/>
                <a:gd name="connsiteY15" fmla="*/ 1459280 h 2183180"/>
                <a:gd name="connsiteX16" fmla="*/ 738187 w 1434778"/>
                <a:gd name="connsiteY16" fmla="*/ 1525955 h 2183180"/>
                <a:gd name="connsiteX17" fmla="*/ 676275 w 1434778"/>
                <a:gd name="connsiteY17" fmla="*/ 1702168 h 2183180"/>
                <a:gd name="connsiteX18" fmla="*/ 590550 w 1434778"/>
                <a:gd name="connsiteY18" fmla="*/ 1859330 h 2183180"/>
                <a:gd name="connsiteX19" fmla="*/ 585787 w 1434778"/>
                <a:gd name="connsiteY19" fmla="*/ 1878380 h 2183180"/>
                <a:gd name="connsiteX20" fmla="*/ 700087 w 1434778"/>
                <a:gd name="connsiteY20" fmla="*/ 1902193 h 2183180"/>
                <a:gd name="connsiteX21" fmla="*/ 766762 w 1434778"/>
                <a:gd name="connsiteY21" fmla="*/ 1949818 h 2183180"/>
                <a:gd name="connsiteX22" fmla="*/ 771525 w 1434778"/>
                <a:gd name="connsiteY22" fmla="*/ 2002205 h 2183180"/>
                <a:gd name="connsiteX23" fmla="*/ 619125 w 1434778"/>
                <a:gd name="connsiteY23" fmla="*/ 2106980 h 2183180"/>
                <a:gd name="connsiteX24" fmla="*/ 523875 w 1434778"/>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09625 w 1434778"/>
                <a:gd name="connsiteY11" fmla="*/ 1292593 h 2183180"/>
                <a:gd name="connsiteX12" fmla="*/ 1062037 w 1434778"/>
                <a:gd name="connsiteY12" fmla="*/ 1364030 h 2183180"/>
                <a:gd name="connsiteX13" fmla="*/ 1076325 w 1434778"/>
                <a:gd name="connsiteY13" fmla="*/ 1411655 h 2183180"/>
                <a:gd name="connsiteX14" fmla="*/ 938212 w 1434778"/>
                <a:gd name="connsiteY14" fmla="*/ 1487855 h 2183180"/>
                <a:gd name="connsiteX15" fmla="*/ 804862 w 1434778"/>
                <a:gd name="connsiteY15" fmla="*/ 1459280 h 2183180"/>
                <a:gd name="connsiteX16" fmla="*/ 738187 w 1434778"/>
                <a:gd name="connsiteY16" fmla="*/ 1525955 h 2183180"/>
                <a:gd name="connsiteX17" fmla="*/ 676275 w 1434778"/>
                <a:gd name="connsiteY17" fmla="*/ 1702168 h 2183180"/>
                <a:gd name="connsiteX18" fmla="*/ 590550 w 1434778"/>
                <a:gd name="connsiteY18" fmla="*/ 1859330 h 2183180"/>
                <a:gd name="connsiteX19" fmla="*/ 585787 w 1434778"/>
                <a:gd name="connsiteY19" fmla="*/ 1878380 h 2183180"/>
                <a:gd name="connsiteX20" fmla="*/ 700087 w 1434778"/>
                <a:gd name="connsiteY20" fmla="*/ 1902193 h 2183180"/>
                <a:gd name="connsiteX21" fmla="*/ 766762 w 1434778"/>
                <a:gd name="connsiteY21" fmla="*/ 1949818 h 2183180"/>
                <a:gd name="connsiteX22" fmla="*/ 771525 w 1434778"/>
                <a:gd name="connsiteY22" fmla="*/ 2002205 h 2183180"/>
                <a:gd name="connsiteX23" fmla="*/ 619125 w 1434778"/>
                <a:gd name="connsiteY23" fmla="*/ 2106980 h 2183180"/>
                <a:gd name="connsiteX24" fmla="*/ 523875 w 1434778"/>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1062037 w 1434778"/>
                <a:gd name="connsiteY12" fmla="*/ 1364030 h 2183180"/>
                <a:gd name="connsiteX13" fmla="*/ 1076325 w 1434778"/>
                <a:gd name="connsiteY13" fmla="*/ 1411655 h 2183180"/>
                <a:gd name="connsiteX14" fmla="*/ 938212 w 1434778"/>
                <a:gd name="connsiteY14" fmla="*/ 1487855 h 2183180"/>
                <a:gd name="connsiteX15" fmla="*/ 804862 w 1434778"/>
                <a:gd name="connsiteY15" fmla="*/ 1459280 h 2183180"/>
                <a:gd name="connsiteX16" fmla="*/ 738187 w 1434778"/>
                <a:gd name="connsiteY16" fmla="*/ 1525955 h 2183180"/>
                <a:gd name="connsiteX17" fmla="*/ 676275 w 1434778"/>
                <a:gd name="connsiteY17" fmla="*/ 1702168 h 2183180"/>
                <a:gd name="connsiteX18" fmla="*/ 590550 w 1434778"/>
                <a:gd name="connsiteY18" fmla="*/ 1859330 h 2183180"/>
                <a:gd name="connsiteX19" fmla="*/ 585787 w 1434778"/>
                <a:gd name="connsiteY19" fmla="*/ 1878380 h 2183180"/>
                <a:gd name="connsiteX20" fmla="*/ 700087 w 1434778"/>
                <a:gd name="connsiteY20" fmla="*/ 1902193 h 2183180"/>
                <a:gd name="connsiteX21" fmla="*/ 766762 w 1434778"/>
                <a:gd name="connsiteY21" fmla="*/ 1949818 h 2183180"/>
                <a:gd name="connsiteX22" fmla="*/ 771525 w 1434778"/>
                <a:gd name="connsiteY22" fmla="*/ 2002205 h 2183180"/>
                <a:gd name="connsiteX23" fmla="*/ 619125 w 1434778"/>
                <a:gd name="connsiteY23" fmla="*/ 2106980 h 2183180"/>
                <a:gd name="connsiteX24" fmla="*/ 523875 w 1434778"/>
                <a:gd name="connsiteY24"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1062037 w 1434778"/>
                <a:gd name="connsiteY12" fmla="*/ 1364030 h 2183180"/>
                <a:gd name="connsiteX13" fmla="*/ 938212 w 1434778"/>
                <a:gd name="connsiteY13" fmla="*/ 1487855 h 2183180"/>
                <a:gd name="connsiteX14" fmla="*/ 804862 w 1434778"/>
                <a:gd name="connsiteY14" fmla="*/ 1459280 h 2183180"/>
                <a:gd name="connsiteX15" fmla="*/ 738187 w 1434778"/>
                <a:gd name="connsiteY15" fmla="*/ 1525955 h 2183180"/>
                <a:gd name="connsiteX16" fmla="*/ 676275 w 1434778"/>
                <a:gd name="connsiteY16" fmla="*/ 1702168 h 2183180"/>
                <a:gd name="connsiteX17" fmla="*/ 590550 w 1434778"/>
                <a:gd name="connsiteY17" fmla="*/ 1859330 h 2183180"/>
                <a:gd name="connsiteX18" fmla="*/ 585787 w 1434778"/>
                <a:gd name="connsiteY18" fmla="*/ 1878380 h 2183180"/>
                <a:gd name="connsiteX19" fmla="*/ 700087 w 1434778"/>
                <a:gd name="connsiteY19" fmla="*/ 1902193 h 2183180"/>
                <a:gd name="connsiteX20" fmla="*/ 766762 w 1434778"/>
                <a:gd name="connsiteY20" fmla="*/ 1949818 h 2183180"/>
                <a:gd name="connsiteX21" fmla="*/ 771525 w 1434778"/>
                <a:gd name="connsiteY21" fmla="*/ 2002205 h 2183180"/>
                <a:gd name="connsiteX22" fmla="*/ 619125 w 1434778"/>
                <a:gd name="connsiteY22" fmla="*/ 2106980 h 2183180"/>
                <a:gd name="connsiteX23" fmla="*/ 523875 w 1434778"/>
                <a:gd name="connsiteY23"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938212 w 1434778"/>
                <a:gd name="connsiteY12" fmla="*/ 1487855 h 2183180"/>
                <a:gd name="connsiteX13" fmla="*/ 804862 w 1434778"/>
                <a:gd name="connsiteY13" fmla="*/ 1459280 h 2183180"/>
                <a:gd name="connsiteX14" fmla="*/ 738187 w 1434778"/>
                <a:gd name="connsiteY14" fmla="*/ 1525955 h 2183180"/>
                <a:gd name="connsiteX15" fmla="*/ 676275 w 1434778"/>
                <a:gd name="connsiteY15" fmla="*/ 1702168 h 2183180"/>
                <a:gd name="connsiteX16" fmla="*/ 590550 w 1434778"/>
                <a:gd name="connsiteY16" fmla="*/ 1859330 h 2183180"/>
                <a:gd name="connsiteX17" fmla="*/ 585787 w 1434778"/>
                <a:gd name="connsiteY17" fmla="*/ 1878380 h 2183180"/>
                <a:gd name="connsiteX18" fmla="*/ 700087 w 1434778"/>
                <a:gd name="connsiteY18" fmla="*/ 1902193 h 2183180"/>
                <a:gd name="connsiteX19" fmla="*/ 766762 w 1434778"/>
                <a:gd name="connsiteY19" fmla="*/ 1949818 h 2183180"/>
                <a:gd name="connsiteX20" fmla="*/ 771525 w 1434778"/>
                <a:gd name="connsiteY20" fmla="*/ 2002205 h 2183180"/>
                <a:gd name="connsiteX21" fmla="*/ 619125 w 1434778"/>
                <a:gd name="connsiteY21" fmla="*/ 2106980 h 2183180"/>
                <a:gd name="connsiteX22" fmla="*/ 523875 w 1434778"/>
                <a:gd name="connsiteY22"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804862 w 1434778"/>
                <a:gd name="connsiteY12" fmla="*/ 1459280 h 2183180"/>
                <a:gd name="connsiteX13" fmla="*/ 738187 w 1434778"/>
                <a:gd name="connsiteY13" fmla="*/ 1525955 h 2183180"/>
                <a:gd name="connsiteX14" fmla="*/ 676275 w 1434778"/>
                <a:gd name="connsiteY14" fmla="*/ 1702168 h 2183180"/>
                <a:gd name="connsiteX15" fmla="*/ 590550 w 1434778"/>
                <a:gd name="connsiteY15" fmla="*/ 1859330 h 2183180"/>
                <a:gd name="connsiteX16" fmla="*/ 585787 w 1434778"/>
                <a:gd name="connsiteY16" fmla="*/ 1878380 h 2183180"/>
                <a:gd name="connsiteX17" fmla="*/ 700087 w 1434778"/>
                <a:gd name="connsiteY17" fmla="*/ 1902193 h 2183180"/>
                <a:gd name="connsiteX18" fmla="*/ 766762 w 1434778"/>
                <a:gd name="connsiteY18" fmla="*/ 1949818 h 2183180"/>
                <a:gd name="connsiteX19" fmla="*/ 771525 w 1434778"/>
                <a:gd name="connsiteY19" fmla="*/ 2002205 h 2183180"/>
                <a:gd name="connsiteX20" fmla="*/ 619125 w 1434778"/>
                <a:gd name="connsiteY20" fmla="*/ 2106980 h 2183180"/>
                <a:gd name="connsiteX21" fmla="*/ 523875 w 1434778"/>
                <a:gd name="connsiteY21"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804862 w 1434778"/>
                <a:gd name="connsiteY12" fmla="*/ 1459280 h 2183180"/>
                <a:gd name="connsiteX13" fmla="*/ 738187 w 1434778"/>
                <a:gd name="connsiteY13" fmla="*/ 1525955 h 2183180"/>
                <a:gd name="connsiteX14" fmla="*/ 676275 w 1434778"/>
                <a:gd name="connsiteY14" fmla="*/ 1702168 h 2183180"/>
                <a:gd name="connsiteX15" fmla="*/ 590550 w 1434778"/>
                <a:gd name="connsiteY15" fmla="*/ 1859330 h 2183180"/>
                <a:gd name="connsiteX16" fmla="*/ 585787 w 1434778"/>
                <a:gd name="connsiteY16" fmla="*/ 1878380 h 2183180"/>
                <a:gd name="connsiteX17" fmla="*/ 700087 w 1434778"/>
                <a:gd name="connsiteY17" fmla="*/ 1902193 h 2183180"/>
                <a:gd name="connsiteX18" fmla="*/ 766762 w 1434778"/>
                <a:gd name="connsiteY18" fmla="*/ 1949818 h 2183180"/>
                <a:gd name="connsiteX19" fmla="*/ 771525 w 1434778"/>
                <a:gd name="connsiteY19" fmla="*/ 2002205 h 2183180"/>
                <a:gd name="connsiteX20" fmla="*/ 619125 w 1434778"/>
                <a:gd name="connsiteY20" fmla="*/ 2106980 h 2183180"/>
                <a:gd name="connsiteX21" fmla="*/ 469011 w 1434778"/>
                <a:gd name="connsiteY21"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738187 w 1434778"/>
                <a:gd name="connsiteY12" fmla="*/ 1525955 h 2183180"/>
                <a:gd name="connsiteX13" fmla="*/ 676275 w 1434778"/>
                <a:gd name="connsiteY13" fmla="*/ 1702168 h 2183180"/>
                <a:gd name="connsiteX14" fmla="*/ 590550 w 1434778"/>
                <a:gd name="connsiteY14" fmla="*/ 1859330 h 2183180"/>
                <a:gd name="connsiteX15" fmla="*/ 585787 w 1434778"/>
                <a:gd name="connsiteY15" fmla="*/ 1878380 h 2183180"/>
                <a:gd name="connsiteX16" fmla="*/ 700087 w 1434778"/>
                <a:gd name="connsiteY16" fmla="*/ 1902193 h 2183180"/>
                <a:gd name="connsiteX17" fmla="*/ 766762 w 1434778"/>
                <a:gd name="connsiteY17" fmla="*/ 1949818 h 2183180"/>
                <a:gd name="connsiteX18" fmla="*/ 771525 w 1434778"/>
                <a:gd name="connsiteY18" fmla="*/ 2002205 h 2183180"/>
                <a:gd name="connsiteX19" fmla="*/ 619125 w 1434778"/>
                <a:gd name="connsiteY19" fmla="*/ 2106980 h 2183180"/>
                <a:gd name="connsiteX20" fmla="*/ 469011 w 1434778"/>
                <a:gd name="connsiteY20"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738187 w 1434778"/>
                <a:gd name="connsiteY12" fmla="*/ 1525955 h 2183180"/>
                <a:gd name="connsiteX13" fmla="*/ 676275 w 1434778"/>
                <a:gd name="connsiteY13" fmla="*/ 1702168 h 2183180"/>
                <a:gd name="connsiteX14" fmla="*/ 590550 w 1434778"/>
                <a:gd name="connsiteY14" fmla="*/ 1859330 h 2183180"/>
                <a:gd name="connsiteX15" fmla="*/ 585787 w 1434778"/>
                <a:gd name="connsiteY15" fmla="*/ 1878380 h 2183180"/>
                <a:gd name="connsiteX16" fmla="*/ 700087 w 1434778"/>
                <a:gd name="connsiteY16" fmla="*/ 1902193 h 2183180"/>
                <a:gd name="connsiteX17" fmla="*/ 766762 w 1434778"/>
                <a:gd name="connsiteY17" fmla="*/ 1949818 h 2183180"/>
                <a:gd name="connsiteX18" fmla="*/ 771525 w 1434778"/>
                <a:gd name="connsiteY18" fmla="*/ 2002205 h 2183180"/>
                <a:gd name="connsiteX19" fmla="*/ 619125 w 1434778"/>
                <a:gd name="connsiteY19" fmla="*/ 2106980 h 2183180"/>
                <a:gd name="connsiteX20" fmla="*/ 469011 w 1434778"/>
                <a:gd name="connsiteY20" fmla="*/ 2183180 h 2183180"/>
                <a:gd name="connsiteX0" fmla="*/ 0 w 1434778"/>
                <a:gd name="connsiteY0" fmla="*/ 1711692 h 2183180"/>
                <a:gd name="connsiteX1" fmla="*/ 381000 w 1434778"/>
                <a:gd name="connsiteY1" fmla="*/ 1178293 h 2183180"/>
                <a:gd name="connsiteX2" fmla="*/ 895350 w 1434778"/>
                <a:gd name="connsiteY2" fmla="*/ 497255 h 2183180"/>
                <a:gd name="connsiteX3" fmla="*/ 1123950 w 1434778"/>
                <a:gd name="connsiteY3" fmla="*/ 211505 h 2183180"/>
                <a:gd name="connsiteX4" fmla="*/ 1343025 w 1434778"/>
                <a:gd name="connsiteY4" fmla="*/ 21005 h 2183180"/>
                <a:gd name="connsiteX5" fmla="*/ 1381125 w 1434778"/>
                <a:gd name="connsiteY5" fmla="*/ 30530 h 2183180"/>
                <a:gd name="connsiteX6" fmla="*/ 1433512 w 1434778"/>
                <a:gd name="connsiteY6" fmla="*/ 249605 h 2183180"/>
                <a:gd name="connsiteX7" fmla="*/ 1323975 w 1434778"/>
                <a:gd name="connsiteY7" fmla="*/ 759193 h 2183180"/>
                <a:gd name="connsiteX8" fmla="*/ 1190624 w 1434778"/>
                <a:gd name="connsiteY8" fmla="*/ 973505 h 2183180"/>
                <a:gd name="connsiteX9" fmla="*/ 990599 w 1434778"/>
                <a:gd name="connsiteY9" fmla="*/ 1125906 h 2183180"/>
                <a:gd name="connsiteX10" fmla="*/ 881063 w 1434778"/>
                <a:gd name="connsiteY10" fmla="*/ 1221156 h 2183180"/>
                <a:gd name="connsiteX11" fmla="*/ 847725 w 1434778"/>
                <a:gd name="connsiteY11" fmla="*/ 1297356 h 2183180"/>
                <a:gd name="connsiteX12" fmla="*/ 738187 w 1434778"/>
                <a:gd name="connsiteY12" fmla="*/ 1525955 h 2183180"/>
                <a:gd name="connsiteX13" fmla="*/ 676275 w 1434778"/>
                <a:gd name="connsiteY13" fmla="*/ 1702168 h 2183180"/>
                <a:gd name="connsiteX14" fmla="*/ 590550 w 1434778"/>
                <a:gd name="connsiteY14" fmla="*/ 1859330 h 2183180"/>
                <a:gd name="connsiteX15" fmla="*/ 700087 w 1434778"/>
                <a:gd name="connsiteY15" fmla="*/ 1902193 h 2183180"/>
                <a:gd name="connsiteX16" fmla="*/ 766762 w 1434778"/>
                <a:gd name="connsiteY16" fmla="*/ 1949818 h 2183180"/>
                <a:gd name="connsiteX17" fmla="*/ 771525 w 1434778"/>
                <a:gd name="connsiteY17" fmla="*/ 2002205 h 2183180"/>
                <a:gd name="connsiteX18" fmla="*/ 619125 w 1434778"/>
                <a:gd name="connsiteY18" fmla="*/ 2106980 h 2183180"/>
                <a:gd name="connsiteX19" fmla="*/ 469011 w 1434778"/>
                <a:gd name="connsiteY19" fmla="*/ 2183180 h 218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34778" h="2183180">
                  <a:moveTo>
                    <a:pt x="0" y="1711692"/>
                  </a:moveTo>
                  <a:cubicBezTo>
                    <a:pt x="121841" y="1544211"/>
                    <a:pt x="231775" y="1380699"/>
                    <a:pt x="381000" y="1178293"/>
                  </a:cubicBezTo>
                  <a:cubicBezTo>
                    <a:pt x="530225" y="975887"/>
                    <a:pt x="771525" y="658386"/>
                    <a:pt x="895350" y="497255"/>
                  </a:cubicBezTo>
                  <a:cubicBezTo>
                    <a:pt x="1019175" y="336124"/>
                    <a:pt x="1049338" y="290880"/>
                    <a:pt x="1123950" y="211505"/>
                  </a:cubicBezTo>
                  <a:cubicBezTo>
                    <a:pt x="1198563" y="132130"/>
                    <a:pt x="1300163" y="51167"/>
                    <a:pt x="1343025" y="21005"/>
                  </a:cubicBezTo>
                  <a:cubicBezTo>
                    <a:pt x="1385887" y="-9157"/>
                    <a:pt x="1366044" y="-7570"/>
                    <a:pt x="1381125" y="30530"/>
                  </a:cubicBezTo>
                  <a:cubicBezTo>
                    <a:pt x="1396206" y="68630"/>
                    <a:pt x="1443037" y="128161"/>
                    <a:pt x="1433512" y="249605"/>
                  </a:cubicBezTo>
                  <a:cubicBezTo>
                    <a:pt x="1423987" y="371049"/>
                    <a:pt x="1364456" y="638543"/>
                    <a:pt x="1323975" y="759193"/>
                  </a:cubicBezTo>
                  <a:cubicBezTo>
                    <a:pt x="1283494" y="879843"/>
                    <a:pt x="1246187" y="912386"/>
                    <a:pt x="1190624" y="973505"/>
                  </a:cubicBezTo>
                  <a:cubicBezTo>
                    <a:pt x="1135061" y="1034624"/>
                    <a:pt x="1042192" y="1084631"/>
                    <a:pt x="990599" y="1125906"/>
                  </a:cubicBezTo>
                  <a:cubicBezTo>
                    <a:pt x="939006" y="1167181"/>
                    <a:pt x="904875" y="1192581"/>
                    <a:pt x="881063" y="1221156"/>
                  </a:cubicBezTo>
                  <a:cubicBezTo>
                    <a:pt x="857251" y="1249731"/>
                    <a:pt x="871538" y="1246556"/>
                    <a:pt x="847725" y="1297356"/>
                  </a:cubicBezTo>
                  <a:cubicBezTo>
                    <a:pt x="823912" y="1348156"/>
                    <a:pt x="766762" y="1458486"/>
                    <a:pt x="738187" y="1525955"/>
                  </a:cubicBezTo>
                  <a:cubicBezTo>
                    <a:pt x="709612" y="1593424"/>
                    <a:pt x="700881" y="1646606"/>
                    <a:pt x="676275" y="1702168"/>
                  </a:cubicBezTo>
                  <a:cubicBezTo>
                    <a:pt x="651669" y="1757730"/>
                    <a:pt x="586581" y="1825993"/>
                    <a:pt x="590550" y="1859330"/>
                  </a:cubicBezTo>
                  <a:cubicBezTo>
                    <a:pt x="594519" y="1892667"/>
                    <a:pt x="670718" y="1887112"/>
                    <a:pt x="700087" y="1902193"/>
                  </a:cubicBezTo>
                  <a:cubicBezTo>
                    <a:pt x="729456" y="1917274"/>
                    <a:pt x="754856" y="1933149"/>
                    <a:pt x="766762" y="1949818"/>
                  </a:cubicBezTo>
                  <a:cubicBezTo>
                    <a:pt x="778668" y="1966487"/>
                    <a:pt x="796131" y="1976011"/>
                    <a:pt x="771525" y="2002205"/>
                  </a:cubicBezTo>
                  <a:cubicBezTo>
                    <a:pt x="746919" y="2028399"/>
                    <a:pt x="669544" y="2076818"/>
                    <a:pt x="619125" y="2106980"/>
                  </a:cubicBezTo>
                  <a:cubicBezTo>
                    <a:pt x="568706" y="2137142"/>
                    <a:pt x="495998" y="2160161"/>
                    <a:pt x="469011" y="2183180"/>
                  </a:cubicBezTo>
                </a:path>
              </a:pathLst>
            </a:custGeom>
            <a:noFill/>
            <a:ln w="57150">
              <a:solidFill>
                <a:srgbClr val="3330B1"/>
              </a:solidFill>
              <a:tailEnd type="stealt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7704989" y="2151887"/>
              <a:ext cx="610645" cy="505332"/>
            </a:xfrm>
            <a:custGeom>
              <a:avLst/>
              <a:gdLst>
                <a:gd name="connsiteX0" fmla="*/ 485775 w 485775"/>
                <a:gd name="connsiteY0" fmla="*/ 0 h 857250"/>
                <a:gd name="connsiteX1" fmla="*/ 361950 w 485775"/>
                <a:gd name="connsiteY1" fmla="*/ 500063 h 857250"/>
                <a:gd name="connsiteX2" fmla="*/ 228600 w 485775"/>
                <a:gd name="connsiteY2" fmla="*/ 647700 h 857250"/>
                <a:gd name="connsiteX3" fmla="*/ 0 w 485775"/>
                <a:gd name="connsiteY3" fmla="*/ 857250 h 857250"/>
                <a:gd name="connsiteX0" fmla="*/ 485775 w 485775"/>
                <a:gd name="connsiteY0" fmla="*/ 0 h 857250"/>
                <a:gd name="connsiteX1" fmla="*/ 361950 w 485775"/>
                <a:gd name="connsiteY1" fmla="*/ 500063 h 857250"/>
                <a:gd name="connsiteX2" fmla="*/ 242888 w 485775"/>
                <a:gd name="connsiteY2" fmla="*/ 690563 h 857250"/>
                <a:gd name="connsiteX3" fmla="*/ 0 w 485775"/>
                <a:gd name="connsiteY3" fmla="*/ 857250 h 857250"/>
                <a:gd name="connsiteX0" fmla="*/ 485775 w 485775"/>
                <a:gd name="connsiteY0" fmla="*/ 0 h 857250"/>
                <a:gd name="connsiteX1" fmla="*/ 361950 w 485775"/>
                <a:gd name="connsiteY1" fmla="*/ 500063 h 857250"/>
                <a:gd name="connsiteX2" fmla="*/ 238126 w 485775"/>
                <a:gd name="connsiteY2" fmla="*/ 666751 h 857250"/>
                <a:gd name="connsiteX3" fmla="*/ 0 w 485775"/>
                <a:gd name="connsiteY3" fmla="*/ 857250 h 857250"/>
                <a:gd name="connsiteX0" fmla="*/ 500063 w 500063"/>
                <a:gd name="connsiteY0" fmla="*/ 0 h 847725"/>
                <a:gd name="connsiteX1" fmla="*/ 376238 w 500063"/>
                <a:gd name="connsiteY1" fmla="*/ 500063 h 847725"/>
                <a:gd name="connsiteX2" fmla="*/ 252414 w 500063"/>
                <a:gd name="connsiteY2" fmla="*/ 666751 h 847725"/>
                <a:gd name="connsiteX3" fmla="*/ 0 w 500063"/>
                <a:gd name="connsiteY3" fmla="*/ 847725 h 847725"/>
                <a:gd name="connsiteX0" fmla="*/ 500063 w 500063"/>
                <a:gd name="connsiteY0" fmla="*/ 0 h 847725"/>
                <a:gd name="connsiteX1" fmla="*/ 376238 w 500063"/>
                <a:gd name="connsiteY1" fmla="*/ 500063 h 847725"/>
                <a:gd name="connsiteX2" fmla="*/ 252414 w 500063"/>
                <a:gd name="connsiteY2" fmla="*/ 666751 h 847725"/>
                <a:gd name="connsiteX3" fmla="*/ 0 w 500063"/>
                <a:gd name="connsiteY3" fmla="*/ 847725 h 847725"/>
                <a:gd name="connsiteX0" fmla="*/ 523584 w 523584"/>
                <a:gd name="connsiteY0" fmla="*/ 0 h 804076"/>
                <a:gd name="connsiteX1" fmla="*/ 376238 w 523584"/>
                <a:gd name="connsiteY1" fmla="*/ 456414 h 804076"/>
                <a:gd name="connsiteX2" fmla="*/ 252414 w 523584"/>
                <a:gd name="connsiteY2" fmla="*/ 623102 h 804076"/>
                <a:gd name="connsiteX3" fmla="*/ 0 w 523584"/>
                <a:gd name="connsiteY3" fmla="*/ 804076 h 804076"/>
                <a:gd name="connsiteX0" fmla="*/ 523584 w 523584"/>
                <a:gd name="connsiteY0" fmla="*/ 0 h 804076"/>
                <a:gd name="connsiteX1" fmla="*/ 431120 w 523584"/>
                <a:gd name="connsiteY1" fmla="*/ 427314 h 804076"/>
                <a:gd name="connsiteX2" fmla="*/ 252414 w 523584"/>
                <a:gd name="connsiteY2" fmla="*/ 623102 h 804076"/>
                <a:gd name="connsiteX3" fmla="*/ 0 w 523584"/>
                <a:gd name="connsiteY3" fmla="*/ 804076 h 804076"/>
                <a:gd name="connsiteX0" fmla="*/ 523584 w 523584"/>
                <a:gd name="connsiteY0" fmla="*/ 0 h 804076"/>
                <a:gd name="connsiteX1" fmla="*/ 399759 w 523584"/>
                <a:gd name="connsiteY1" fmla="*/ 412764 h 804076"/>
                <a:gd name="connsiteX2" fmla="*/ 252414 w 523584"/>
                <a:gd name="connsiteY2" fmla="*/ 623102 h 804076"/>
                <a:gd name="connsiteX3" fmla="*/ 0 w 523584"/>
                <a:gd name="connsiteY3" fmla="*/ 804076 h 804076"/>
              </a:gdLst>
              <a:ahLst/>
              <a:cxnLst>
                <a:cxn ang="0">
                  <a:pos x="connsiteX0" y="connsiteY0"/>
                </a:cxn>
                <a:cxn ang="0">
                  <a:pos x="connsiteX1" y="connsiteY1"/>
                </a:cxn>
                <a:cxn ang="0">
                  <a:pos x="connsiteX2" y="connsiteY2"/>
                </a:cxn>
                <a:cxn ang="0">
                  <a:pos x="connsiteX3" y="connsiteY3"/>
                </a:cxn>
              </a:cxnLst>
              <a:rect l="l" t="t" r="r" b="b"/>
              <a:pathLst>
                <a:path w="523584" h="804076">
                  <a:moveTo>
                    <a:pt x="523584" y="0"/>
                  </a:moveTo>
                  <a:cubicBezTo>
                    <a:pt x="483102" y="196056"/>
                    <a:pt x="444954" y="308914"/>
                    <a:pt x="399759" y="412764"/>
                  </a:cubicBezTo>
                  <a:cubicBezTo>
                    <a:pt x="354564" y="516614"/>
                    <a:pt x="315120" y="565158"/>
                    <a:pt x="252414" y="623102"/>
                  </a:cubicBezTo>
                  <a:cubicBezTo>
                    <a:pt x="189708" y="681046"/>
                    <a:pt x="122237" y="724304"/>
                    <a:pt x="0" y="804076"/>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7721653" y="2576408"/>
              <a:ext cx="211067" cy="80812"/>
            </a:xfrm>
            <a:custGeom>
              <a:avLst/>
              <a:gdLst>
                <a:gd name="connsiteX0" fmla="*/ 180975 w 180975"/>
                <a:gd name="connsiteY0" fmla="*/ 0 h 128587"/>
                <a:gd name="connsiteX1" fmla="*/ 0 w 180975"/>
                <a:gd name="connsiteY1" fmla="*/ 128587 h 128587"/>
              </a:gdLst>
              <a:ahLst/>
              <a:cxnLst>
                <a:cxn ang="0">
                  <a:pos x="connsiteX0" y="connsiteY0"/>
                </a:cxn>
                <a:cxn ang="0">
                  <a:pos x="connsiteX1" y="connsiteY1"/>
                </a:cxn>
              </a:cxnLst>
              <a:rect l="l" t="t" r="r" b="b"/>
              <a:pathLst>
                <a:path w="180975" h="128587">
                  <a:moveTo>
                    <a:pt x="180975" y="0"/>
                  </a:moveTo>
                  <a:lnTo>
                    <a:pt x="0" y="128587"/>
                  </a:lnTo>
                </a:path>
              </a:pathLst>
            </a:cu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7338081" y="2784560"/>
              <a:ext cx="240708" cy="421618"/>
            </a:xfrm>
            <a:custGeom>
              <a:avLst/>
              <a:gdLst>
                <a:gd name="connsiteX0" fmla="*/ 177305 w 177305"/>
                <a:gd name="connsiteY0" fmla="*/ 0 h 625151"/>
                <a:gd name="connsiteX1" fmla="*/ 102660 w 177305"/>
                <a:gd name="connsiteY1" fmla="*/ 270587 h 625151"/>
                <a:gd name="connsiteX2" fmla="*/ 23 w 177305"/>
                <a:gd name="connsiteY2" fmla="*/ 541175 h 625151"/>
                <a:gd name="connsiteX3" fmla="*/ 111990 w 177305"/>
                <a:gd name="connsiteY3" fmla="*/ 569167 h 625151"/>
                <a:gd name="connsiteX4" fmla="*/ 167974 w 177305"/>
                <a:gd name="connsiteY4" fmla="*/ 625151 h 625151"/>
                <a:gd name="connsiteX0" fmla="*/ 210644 w 210644"/>
                <a:gd name="connsiteY0" fmla="*/ 0 h 601338"/>
                <a:gd name="connsiteX1" fmla="*/ 102662 w 210644"/>
                <a:gd name="connsiteY1" fmla="*/ 246774 h 601338"/>
                <a:gd name="connsiteX2" fmla="*/ 25 w 210644"/>
                <a:gd name="connsiteY2" fmla="*/ 517362 h 601338"/>
                <a:gd name="connsiteX3" fmla="*/ 111992 w 210644"/>
                <a:gd name="connsiteY3" fmla="*/ 545354 h 601338"/>
                <a:gd name="connsiteX4" fmla="*/ 167976 w 210644"/>
                <a:gd name="connsiteY4" fmla="*/ 601338 h 601338"/>
                <a:gd name="connsiteX0" fmla="*/ 210644 w 210644"/>
                <a:gd name="connsiteY0" fmla="*/ 0 h 601338"/>
                <a:gd name="connsiteX1" fmla="*/ 102662 w 210644"/>
                <a:gd name="connsiteY1" fmla="*/ 246774 h 601338"/>
                <a:gd name="connsiteX2" fmla="*/ 25 w 210644"/>
                <a:gd name="connsiteY2" fmla="*/ 517362 h 601338"/>
                <a:gd name="connsiteX3" fmla="*/ 111992 w 210644"/>
                <a:gd name="connsiteY3" fmla="*/ 545354 h 601338"/>
                <a:gd name="connsiteX4" fmla="*/ 167976 w 210644"/>
                <a:gd name="connsiteY4" fmla="*/ 601338 h 601338"/>
                <a:gd name="connsiteX0" fmla="*/ 229690 w 229690"/>
                <a:gd name="connsiteY0" fmla="*/ 0 h 601338"/>
                <a:gd name="connsiteX1" fmla="*/ 121708 w 229690"/>
                <a:gd name="connsiteY1" fmla="*/ 246774 h 601338"/>
                <a:gd name="connsiteX2" fmla="*/ 21 w 229690"/>
                <a:gd name="connsiteY2" fmla="*/ 479262 h 601338"/>
                <a:gd name="connsiteX3" fmla="*/ 131038 w 229690"/>
                <a:gd name="connsiteY3" fmla="*/ 545354 h 601338"/>
                <a:gd name="connsiteX4" fmla="*/ 187022 w 229690"/>
                <a:gd name="connsiteY4" fmla="*/ 601338 h 601338"/>
                <a:gd name="connsiteX0" fmla="*/ 229690 w 229690"/>
                <a:gd name="connsiteY0" fmla="*/ 0 h 601338"/>
                <a:gd name="connsiteX1" fmla="*/ 121708 w 229690"/>
                <a:gd name="connsiteY1" fmla="*/ 246774 h 601338"/>
                <a:gd name="connsiteX2" fmla="*/ 21 w 229690"/>
                <a:gd name="connsiteY2" fmla="*/ 479262 h 601338"/>
                <a:gd name="connsiteX3" fmla="*/ 131038 w 229690"/>
                <a:gd name="connsiteY3" fmla="*/ 545354 h 601338"/>
                <a:gd name="connsiteX4" fmla="*/ 183814 w 229690"/>
                <a:gd name="connsiteY4" fmla="*/ 521541 h 601338"/>
                <a:gd name="connsiteX5" fmla="*/ 187022 w 229690"/>
                <a:gd name="connsiteY5" fmla="*/ 601338 h 601338"/>
                <a:gd name="connsiteX0" fmla="*/ 230735 w 230735"/>
                <a:gd name="connsiteY0" fmla="*/ 0 h 601338"/>
                <a:gd name="connsiteX1" fmla="*/ 122753 w 230735"/>
                <a:gd name="connsiteY1" fmla="*/ 246774 h 601338"/>
                <a:gd name="connsiteX2" fmla="*/ 1066 w 230735"/>
                <a:gd name="connsiteY2" fmla="*/ 479262 h 601338"/>
                <a:gd name="connsiteX3" fmla="*/ 70170 w 230735"/>
                <a:gd name="connsiteY3" fmla="*/ 512017 h 601338"/>
                <a:gd name="connsiteX4" fmla="*/ 184859 w 230735"/>
                <a:gd name="connsiteY4" fmla="*/ 521541 h 601338"/>
                <a:gd name="connsiteX5" fmla="*/ 188067 w 230735"/>
                <a:gd name="connsiteY5" fmla="*/ 601338 h 601338"/>
                <a:gd name="connsiteX0" fmla="*/ 230735 w 230735"/>
                <a:gd name="connsiteY0" fmla="*/ 0 h 601338"/>
                <a:gd name="connsiteX1" fmla="*/ 122753 w 230735"/>
                <a:gd name="connsiteY1" fmla="*/ 246774 h 601338"/>
                <a:gd name="connsiteX2" fmla="*/ 1066 w 230735"/>
                <a:gd name="connsiteY2" fmla="*/ 479262 h 601338"/>
                <a:gd name="connsiteX3" fmla="*/ 70170 w 230735"/>
                <a:gd name="connsiteY3" fmla="*/ 512017 h 601338"/>
                <a:gd name="connsiteX4" fmla="*/ 184859 w 230735"/>
                <a:gd name="connsiteY4" fmla="*/ 521541 h 601338"/>
                <a:gd name="connsiteX5" fmla="*/ 227722 w 230735"/>
                <a:gd name="connsiteY5" fmla="*/ 554878 h 601338"/>
                <a:gd name="connsiteX6" fmla="*/ 188067 w 230735"/>
                <a:gd name="connsiteY6" fmla="*/ 601338 h 601338"/>
                <a:gd name="connsiteX0" fmla="*/ 230735 w 230735"/>
                <a:gd name="connsiteY0" fmla="*/ 0 h 625151"/>
                <a:gd name="connsiteX1" fmla="*/ 122753 w 230735"/>
                <a:gd name="connsiteY1" fmla="*/ 246774 h 625151"/>
                <a:gd name="connsiteX2" fmla="*/ 1066 w 230735"/>
                <a:gd name="connsiteY2" fmla="*/ 479262 h 625151"/>
                <a:gd name="connsiteX3" fmla="*/ 70170 w 230735"/>
                <a:gd name="connsiteY3" fmla="*/ 512017 h 625151"/>
                <a:gd name="connsiteX4" fmla="*/ 184859 w 230735"/>
                <a:gd name="connsiteY4" fmla="*/ 521541 h 625151"/>
                <a:gd name="connsiteX5" fmla="*/ 227722 w 230735"/>
                <a:gd name="connsiteY5" fmla="*/ 554878 h 625151"/>
                <a:gd name="connsiteX6" fmla="*/ 159492 w 230735"/>
                <a:gd name="connsiteY6" fmla="*/ 625151 h 625151"/>
                <a:gd name="connsiteX0" fmla="*/ 230735 w 230735"/>
                <a:gd name="connsiteY0" fmla="*/ 0 h 680015"/>
                <a:gd name="connsiteX1" fmla="*/ 122753 w 230735"/>
                <a:gd name="connsiteY1" fmla="*/ 246774 h 680015"/>
                <a:gd name="connsiteX2" fmla="*/ 1066 w 230735"/>
                <a:gd name="connsiteY2" fmla="*/ 479262 h 680015"/>
                <a:gd name="connsiteX3" fmla="*/ 70170 w 230735"/>
                <a:gd name="connsiteY3" fmla="*/ 512017 h 680015"/>
                <a:gd name="connsiteX4" fmla="*/ 184859 w 230735"/>
                <a:gd name="connsiteY4" fmla="*/ 521541 h 680015"/>
                <a:gd name="connsiteX5" fmla="*/ 227722 w 230735"/>
                <a:gd name="connsiteY5" fmla="*/ 554878 h 680015"/>
                <a:gd name="connsiteX6" fmla="*/ 196068 w 230735"/>
                <a:gd name="connsiteY6" fmla="*/ 680015 h 680015"/>
                <a:gd name="connsiteX0" fmla="*/ 230735 w 230735"/>
                <a:gd name="connsiteY0" fmla="*/ 0 h 670871"/>
                <a:gd name="connsiteX1" fmla="*/ 122753 w 230735"/>
                <a:gd name="connsiteY1" fmla="*/ 246774 h 670871"/>
                <a:gd name="connsiteX2" fmla="*/ 1066 w 230735"/>
                <a:gd name="connsiteY2" fmla="*/ 479262 h 670871"/>
                <a:gd name="connsiteX3" fmla="*/ 70170 w 230735"/>
                <a:gd name="connsiteY3" fmla="*/ 512017 h 670871"/>
                <a:gd name="connsiteX4" fmla="*/ 184859 w 230735"/>
                <a:gd name="connsiteY4" fmla="*/ 521541 h 670871"/>
                <a:gd name="connsiteX5" fmla="*/ 227722 w 230735"/>
                <a:gd name="connsiteY5" fmla="*/ 554878 h 670871"/>
                <a:gd name="connsiteX6" fmla="*/ 159492 w 230735"/>
                <a:gd name="connsiteY6" fmla="*/ 670871 h 670871"/>
                <a:gd name="connsiteX0" fmla="*/ 230735 w 255156"/>
                <a:gd name="connsiteY0" fmla="*/ 0 h 670871"/>
                <a:gd name="connsiteX1" fmla="*/ 122753 w 255156"/>
                <a:gd name="connsiteY1" fmla="*/ 246774 h 670871"/>
                <a:gd name="connsiteX2" fmla="*/ 1066 w 255156"/>
                <a:gd name="connsiteY2" fmla="*/ 479262 h 670871"/>
                <a:gd name="connsiteX3" fmla="*/ 70170 w 255156"/>
                <a:gd name="connsiteY3" fmla="*/ 512017 h 670871"/>
                <a:gd name="connsiteX4" fmla="*/ 184859 w 255156"/>
                <a:gd name="connsiteY4" fmla="*/ 521541 h 670871"/>
                <a:gd name="connsiteX5" fmla="*/ 255154 w 255156"/>
                <a:gd name="connsiteY5" fmla="*/ 573166 h 670871"/>
                <a:gd name="connsiteX6" fmla="*/ 159492 w 255156"/>
                <a:gd name="connsiteY6" fmla="*/ 670871 h 670871"/>
                <a:gd name="connsiteX0" fmla="*/ 230735 w 230735"/>
                <a:gd name="connsiteY0" fmla="*/ 0 h 670871"/>
                <a:gd name="connsiteX1" fmla="*/ 122753 w 230735"/>
                <a:gd name="connsiteY1" fmla="*/ 246774 h 670871"/>
                <a:gd name="connsiteX2" fmla="*/ 1066 w 230735"/>
                <a:gd name="connsiteY2" fmla="*/ 479262 h 670871"/>
                <a:gd name="connsiteX3" fmla="*/ 70170 w 230735"/>
                <a:gd name="connsiteY3" fmla="*/ 512017 h 670871"/>
                <a:gd name="connsiteX4" fmla="*/ 184859 w 230735"/>
                <a:gd name="connsiteY4" fmla="*/ 521541 h 670871"/>
                <a:gd name="connsiteX5" fmla="*/ 218402 w 230735"/>
                <a:gd name="connsiteY5" fmla="*/ 595899 h 670871"/>
                <a:gd name="connsiteX6" fmla="*/ 159492 w 230735"/>
                <a:gd name="connsiteY6" fmla="*/ 670871 h 670871"/>
                <a:gd name="connsiteX0" fmla="*/ 230687 w 230687"/>
                <a:gd name="connsiteY0" fmla="*/ 0 h 670871"/>
                <a:gd name="connsiteX1" fmla="*/ 122705 w 230687"/>
                <a:gd name="connsiteY1" fmla="*/ 246774 h 670871"/>
                <a:gd name="connsiteX2" fmla="*/ 1018 w 230687"/>
                <a:gd name="connsiteY2" fmla="*/ 479262 h 670871"/>
                <a:gd name="connsiteX3" fmla="*/ 70122 w 230687"/>
                <a:gd name="connsiteY3" fmla="*/ 512017 h 670871"/>
                <a:gd name="connsiteX4" fmla="*/ 168477 w 230687"/>
                <a:gd name="connsiteY4" fmla="*/ 536698 h 670871"/>
                <a:gd name="connsiteX5" fmla="*/ 218354 w 230687"/>
                <a:gd name="connsiteY5" fmla="*/ 595899 h 670871"/>
                <a:gd name="connsiteX6" fmla="*/ 159444 w 230687"/>
                <a:gd name="connsiteY6" fmla="*/ 670871 h 670871"/>
                <a:gd name="connsiteX0" fmla="*/ 187587 w 187587"/>
                <a:gd name="connsiteY0" fmla="*/ 0 h 670871"/>
                <a:gd name="connsiteX1" fmla="*/ 79605 w 187587"/>
                <a:gd name="connsiteY1" fmla="*/ 246774 h 670871"/>
                <a:gd name="connsiteX2" fmla="*/ 2836 w 187587"/>
                <a:gd name="connsiteY2" fmla="*/ 464106 h 670871"/>
                <a:gd name="connsiteX3" fmla="*/ 27022 w 187587"/>
                <a:gd name="connsiteY3" fmla="*/ 512017 h 670871"/>
                <a:gd name="connsiteX4" fmla="*/ 125377 w 187587"/>
                <a:gd name="connsiteY4" fmla="*/ 536698 h 670871"/>
                <a:gd name="connsiteX5" fmla="*/ 175254 w 187587"/>
                <a:gd name="connsiteY5" fmla="*/ 595899 h 670871"/>
                <a:gd name="connsiteX6" fmla="*/ 116344 w 187587"/>
                <a:gd name="connsiteY6" fmla="*/ 670871 h 670871"/>
                <a:gd name="connsiteX0" fmla="*/ 214668 w 214668"/>
                <a:gd name="connsiteY0" fmla="*/ 0 h 670871"/>
                <a:gd name="connsiteX1" fmla="*/ 106686 w 214668"/>
                <a:gd name="connsiteY1" fmla="*/ 246774 h 670871"/>
                <a:gd name="connsiteX2" fmla="*/ 1333 w 214668"/>
                <a:gd name="connsiteY2" fmla="*/ 464106 h 670871"/>
                <a:gd name="connsiteX3" fmla="*/ 54103 w 214668"/>
                <a:gd name="connsiteY3" fmla="*/ 512017 h 670871"/>
                <a:gd name="connsiteX4" fmla="*/ 152458 w 214668"/>
                <a:gd name="connsiteY4" fmla="*/ 536698 h 670871"/>
                <a:gd name="connsiteX5" fmla="*/ 202335 w 214668"/>
                <a:gd name="connsiteY5" fmla="*/ 595899 h 670871"/>
                <a:gd name="connsiteX6" fmla="*/ 143425 w 214668"/>
                <a:gd name="connsiteY6" fmla="*/ 670871 h 670871"/>
                <a:gd name="connsiteX0" fmla="*/ 214466 w 214466"/>
                <a:gd name="connsiteY0" fmla="*/ 0 h 670871"/>
                <a:gd name="connsiteX1" fmla="*/ 106484 w 214466"/>
                <a:gd name="connsiteY1" fmla="*/ 246774 h 670871"/>
                <a:gd name="connsiteX2" fmla="*/ 1131 w 214466"/>
                <a:gd name="connsiteY2" fmla="*/ 464106 h 670871"/>
                <a:gd name="connsiteX3" fmla="*/ 53901 w 214466"/>
                <a:gd name="connsiteY3" fmla="*/ 512017 h 670871"/>
                <a:gd name="connsiteX4" fmla="*/ 152256 w 214466"/>
                <a:gd name="connsiteY4" fmla="*/ 536698 h 670871"/>
                <a:gd name="connsiteX5" fmla="*/ 202133 w 214466"/>
                <a:gd name="connsiteY5" fmla="*/ 595899 h 670871"/>
                <a:gd name="connsiteX6" fmla="*/ 143223 w 214466"/>
                <a:gd name="connsiteY6" fmla="*/ 670871 h 670871"/>
                <a:gd name="connsiteX0" fmla="*/ 190293 w 190293"/>
                <a:gd name="connsiteY0" fmla="*/ 0 h 670871"/>
                <a:gd name="connsiteX1" fmla="*/ 82311 w 190293"/>
                <a:gd name="connsiteY1" fmla="*/ 246774 h 670871"/>
                <a:gd name="connsiteX2" fmla="*/ 1459 w 190293"/>
                <a:gd name="connsiteY2" fmla="*/ 494418 h 670871"/>
                <a:gd name="connsiteX3" fmla="*/ 29728 w 190293"/>
                <a:gd name="connsiteY3" fmla="*/ 512017 h 670871"/>
                <a:gd name="connsiteX4" fmla="*/ 128083 w 190293"/>
                <a:gd name="connsiteY4" fmla="*/ 536698 h 670871"/>
                <a:gd name="connsiteX5" fmla="*/ 177960 w 190293"/>
                <a:gd name="connsiteY5" fmla="*/ 595899 h 670871"/>
                <a:gd name="connsiteX6" fmla="*/ 119050 w 190293"/>
                <a:gd name="connsiteY6" fmla="*/ 670871 h 670871"/>
                <a:gd name="connsiteX0" fmla="*/ 206390 w 206390"/>
                <a:gd name="connsiteY0" fmla="*/ 0 h 670871"/>
                <a:gd name="connsiteX1" fmla="*/ 98408 w 206390"/>
                <a:gd name="connsiteY1" fmla="*/ 246774 h 670871"/>
                <a:gd name="connsiteX2" fmla="*/ 1222 w 206390"/>
                <a:gd name="connsiteY2" fmla="*/ 494418 h 670871"/>
                <a:gd name="connsiteX3" fmla="*/ 45825 w 206390"/>
                <a:gd name="connsiteY3" fmla="*/ 512017 h 670871"/>
                <a:gd name="connsiteX4" fmla="*/ 144180 w 206390"/>
                <a:gd name="connsiteY4" fmla="*/ 536698 h 670871"/>
                <a:gd name="connsiteX5" fmla="*/ 194057 w 206390"/>
                <a:gd name="connsiteY5" fmla="*/ 595899 h 670871"/>
                <a:gd name="connsiteX6" fmla="*/ 135147 w 206390"/>
                <a:gd name="connsiteY6" fmla="*/ 670871 h 6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90" h="670871">
                  <a:moveTo>
                    <a:pt x="206390" y="0"/>
                  </a:moveTo>
                  <a:cubicBezTo>
                    <a:pt x="174316" y="109245"/>
                    <a:pt x="132603" y="164371"/>
                    <a:pt x="98408" y="246774"/>
                  </a:cubicBezTo>
                  <a:cubicBezTo>
                    <a:pt x="64213" y="329177"/>
                    <a:pt x="-10431" y="450211"/>
                    <a:pt x="1222" y="494418"/>
                  </a:cubicBezTo>
                  <a:cubicBezTo>
                    <a:pt x="12875" y="538625"/>
                    <a:pt x="21999" y="504970"/>
                    <a:pt x="45825" y="512017"/>
                  </a:cubicBezTo>
                  <a:cubicBezTo>
                    <a:pt x="69651" y="519064"/>
                    <a:pt x="119475" y="522718"/>
                    <a:pt x="144180" y="536698"/>
                  </a:cubicBezTo>
                  <a:cubicBezTo>
                    <a:pt x="168885" y="550678"/>
                    <a:pt x="193522" y="582600"/>
                    <a:pt x="194057" y="595899"/>
                  </a:cubicBezTo>
                  <a:cubicBezTo>
                    <a:pt x="194592" y="609198"/>
                    <a:pt x="135406" y="659953"/>
                    <a:pt x="135147" y="670871"/>
                  </a:cubicBezTo>
                </a:path>
              </a:pathLst>
            </a:cu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6647878" y="2755720"/>
              <a:ext cx="291846" cy="230124"/>
            </a:xfrm>
            <a:custGeom>
              <a:avLst/>
              <a:gdLst>
                <a:gd name="connsiteX0" fmla="*/ 0 w 200025"/>
                <a:gd name="connsiteY0" fmla="*/ 276225 h 276225"/>
                <a:gd name="connsiteX1" fmla="*/ 200025 w 200025"/>
                <a:gd name="connsiteY1" fmla="*/ 0 h 276225"/>
                <a:gd name="connsiteX0" fmla="*/ 0 w 273177"/>
                <a:gd name="connsiteY0" fmla="*/ 248793 h 248793"/>
                <a:gd name="connsiteX1" fmla="*/ 273177 w 273177"/>
                <a:gd name="connsiteY1" fmla="*/ 0 h 248793"/>
                <a:gd name="connsiteX0" fmla="*/ 0 w 291465"/>
                <a:gd name="connsiteY0" fmla="*/ 212217 h 212217"/>
                <a:gd name="connsiteX1" fmla="*/ 291465 w 291465"/>
                <a:gd name="connsiteY1" fmla="*/ 0 h 212217"/>
                <a:gd name="connsiteX0" fmla="*/ 0 w 282321"/>
                <a:gd name="connsiteY0" fmla="*/ 239649 h 239649"/>
                <a:gd name="connsiteX1" fmla="*/ 282321 w 282321"/>
                <a:gd name="connsiteY1" fmla="*/ 0 h 239649"/>
                <a:gd name="connsiteX0" fmla="*/ 0 w 282321"/>
                <a:gd name="connsiteY0" fmla="*/ 239649 h 239649"/>
                <a:gd name="connsiteX1" fmla="*/ 282321 w 282321"/>
                <a:gd name="connsiteY1" fmla="*/ 0 h 239649"/>
                <a:gd name="connsiteX0" fmla="*/ 0 w 282321"/>
                <a:gd name="connsiteY0" fmla="*/ 239649 h 239649"/>
                <a:gd name="connsiteX1" fmla="*/ 282321 w 282321"/>
                <a:gd name="connsiteY1" fmla="*/ 0 h 239649"/>
                <a:gd name="connsiteX0" fmla="*/ 0 w 291846"/>
                <a:gd name="connsiteY0" fmla="*/ 230124 h 230124"/>
                <a:gd name="connsiteX1" fmla="*/ 291846 w 291846"/>
                <a:gd name="connsiteY1" fmla="*/ 0 h 230124"/>
              </a:gdLst>
              <a:ahLst/>
              <a:cxnLst>
                <a:cxn ang="0">
                  <a:pos x="connsiteX0" y="connsiteY0"/>
                </a:cxn>
                <a:cxn ang="0">
                  <a:pos x="connsiteX1" y="connsiteY1"/>
                </a:cxn>
              </a:cxnLst>
              <a:rect l="l" t="t" r="r" b="b"/>
              <a:pathLst>
                <a:path w="291846" h="230124">
                  <a:moveTo>
                    <a:pt x="0" y="230124"/>
                  </a:moveTo>
                  <a:cubicBezTo>
                    <a:pt x="104775" y="142811"/>
                    <a:pt x="191833" y="77788"/>
                    <a:pt x="291846" y="0"/>
                  </a:cubicBezTo>
                </a:path>
              </a:pathLst>
            </a:cu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p:cNvCxnSpPr>
            <a:stCxn id="70" idx="2"/>
          </p:cNvCxnSpPr>
          <p:nvPr/>
        </p:nvCxnSpPr>
        <p:spPr>
          <a:xfrm flipV="1">
            <a:off x="2023725" y="3975007"/>
            <a:ext cx="1175675" cy="116140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5" name="Straight Connector 74"/>
          <p:cNvCxnSpPr>
            <a:stCxn id="70" idx="1"/>
          </p:cNvCxnSpPr>
          <p:nvPr/>
        </p:nvCxnSpPr>
        <p:spPr>
          <a:xfrm flipH="1" flipV="1">
            <a:off x="241887" y="3989135"/>
            <a:ext cx="1777472" cy="113314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70" name="5-Point Star 69"/>
          <p:cNvSpPr>
            <a:spLocks noChangeAspect="1"/>
          </p:cNvSpPr>
          <p:nvPr/>
        </p:nvSpPr>
        <p:spPr>
          <a:xfrm>
            <a:off x="2019359" y="5113550"/>
            <a:ext cx="22860" cy="22860"/>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78" name="Straight Connector 77"/>
          <p:cNvCxnSpPr/>
          <p:nvPr/>
        </p:nvCxnSpPr>
        <p:spPr>
          <a:xfrm flipV="1">
            <a:off x="6078704" y="4041524"/>
            <a:ext cx="427552" cy="94907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9" name="Straight Connector 78"/>
          <p:cNvCxnSpPr/>
          <p:nvPr/>
        </p:nvCxnSpPr>
        <p:spPr>
          <a:xfrm flipH="1" flipV="1">
            <a:off x="3596368" y="4041523"/>
            <a:ext cx="2378959" cy="98664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67" name="5-Point Star 66"/>
          <p:cNvSpPr>
            <a:spLocks noChangeAspect="1"/>
          </p:cNvSpPr>
          <p:nvPr/>
        </p:nvSpPr>
        <p:spPr>
          <a:xfrm>
            <a:off x="6023507" y="5028749"/>
            <a:ext cx="45719" cy="45719"/>
          </a:xfrm>
          <a:prstGeom prst="star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920" y="822961"/>
            <a:ext cx="3210775" cy="3169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TextBox 96"/>
          <p:cNvSpPr txBox="1"/>
          <p:nvPr/>
        </p:nvSpPr>
        <p:spPr>
          <a:xfrm>
            <a:off x="3837226" y="3471178"/>
            <a:ext cx="1304537" cy="338554"/>
          </a:xfrm>
          <a:prstGeom prst="rect">
            <a:avLst/>
          </a:prstGeom>
          <a:noFill/>
        </p:spPr>
        <p:txBody>
          <a:bodyPr wrap="square" rtlCol="0">
            <a:spAutoFit/>
          </a:bodyPr>
          <a:lstStyle/>
          <a:p>
            <a:r>
              <a:rPr lang="en-US" sz="1600" i="1" dirty="0" err="1" smtClean="0">
                <a:solidFill>
                  <a:schemeClr val="accent5">
                    <a:lumMod val="75000"/>
                  </a:schemeClr>
                </a:solidFill>
                <a:latin typeface="Times New Roman" panose="02020603050405020304" pitchFamily="18" charset="0"/>
                <a:cs typeface="Times New Roman" panose="02020603050405020304" pitchFamily="18" charset="0"/>
              </a:rPr>
              <a:t>Hallett</a:t>
            </a:r>
            <a:r>
              <a:rPr lang="en-US" sz="1600" i="1" dirty="0" smtClean="0">
                <a:solidFill>
                  <a:schemeClr val="accent5">
                    <a:lumMod val="75000"/>
                  </a:schemeClr>
                </a:solidFill>
                <a:latin typeface="Times New Roman" panose="02020603050405020304" pitchFamily="18" charset="0"/>
                <a:cs typeface="Times New Roman" panose="02020603050405020304" pitchFamily="18" charset="0"/>
              </a:rPr>
              <a:t>, 2012</a:t>
            </a:r>
            <a:endParaRPr lang="en-US" sz="16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86882" y="3346142"/>
            <a:ext cx="1890557" cy="338554"/>
          </a:xfrm>
          <a:prstGeom prst="rect">
            <a:avLst/>
          </a:prstGeom>
          <a:noFill/>
        </p:spPr>
        <p:txBody>
          <a:bodyPr wrap="square" rtlCol="0">
            <a:spAutoFit/>
          </a:bodyPr>
          <a:lstStyle/>
          <a:p>
            <a:r>
              <a:rPr lang="en-US" sz="1600" i="1" dirty="0" err="1" smtClean="0">
                <a:solidFill>
                  <a:schemeClr val="accent5">
                    <a:lumMod val="75000"/>
                  </a:schemeClr>
                </a:solidFill>
                <a:latin typeface="Times New Roman" panose="02020603050405020304" pitchFamily="18" charset="0"/>
                <a:cs typeface="Times New Roman" panose="02020603050405020304" pitchFamily="18" charset="0"/>
              </a:rPr>
              <a:t>Hallett</a:t>
            </a:r>
            <a:r>
              <a:rPr lang="en-US" sz="1600" i="1" dirty="0" smtClean="0">
                <a:solidFill>
                  <a:schemeClr val="accent5">
                    <a:lumMod val="75000"/>
                  </a:schemeClr>
                </a:solidFill>
                <a:latin typeface="Times New Roman" panose="02020603050405020304" pitchFamily="18" charset="0"/>
                <a:cs typeface="Times New Roman" panose="02020603050405020304" pitchFamily="18" charset="0"/>
              </a:rPr>
              <a:t> thesis, 2012</a:t>
            </a:r>
            <a:endParaRPr lang="en-US" sz="1600" i="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111" name="Straight Connector 110"/>
          <p:cNvCxnSpPr/>
          <p:nvPr/>
        </p:nvCxnSpPr>
        <p:spPr>
          <a:xfrm flipV="1">
            <a:off x="7787850" y="3368236"/>
            <a:ext cx="1254163" cy="17625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33688" y="1170432"/>
            <a:ext cx="2508325" cy="2197804"/>
          </a:xfrm>
          <a:prstGeom prst="rect">
            <a:avLst/>
          </a:prstGeom>
        </p:spPr>
      </p:pic>
      <p:cxnSp>
        <p:nvCxnSpPr>
          <p:cNvPr id="68" name="Straight Connector 67"/>
          <p:cNvCxnSpPr/>
          <p:nvPr/>
        </p:nvCxnSpPr>
        <p:spPr>
          <a:xfrm flipH="1" flipV="1">
            <a:off x="6537038" y="3368237"/>
            <a:ext cx="7515" cy="174531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76" name="TextBox 75"/>
          <p:cNvSpPr txBox="1"/>
          <p:nvPr/>
        </p:nvSpPr>
        <p:spPr>
          <a:xfrm>
            <a:off x="4840835" y="1265110"/>
            <a:ext cx="947317" cy="400110"/>
          </a:xfrm>
          <a:prstGeom prst="rect">
            <a:avLst/>
          </a:prstGeom>
          <a:noFill/>
        </p:spPr>
        <p:txBody>
          <a:bodyPr wrap="square" rtlCol="0">
            <a:spAutoFit/>
          </a:bodyPr>
          <a:lstStyle/>
          <a:p>
            <a:r>
              <a:rPr lang="en-US" sz="1000" i="1" dirty="0" smtClean="0">
                <a:solidFill>
                  <a:schemeClr val="accent5">
                    <a:lumMod val="75000"/>
                  </a:schemeClr>
                </a:solidFill>
                <a:latin typeface="Times New Roman" panose="02020603050405020304" pitchFamily="18" charset="0"/>
                <a:cs typeface="Times New Roman" panose="02020603050405020304" pitchFamily="18" charset="0"/>
              </a:rPr>
              <a:t>Mississippian</a:t>
            </a:r>
          </a:p>
          <a:p>
            <a:r>
              <a:rPr lang="en-US" sz="1000" i="1" dirty="0" err="1" smtClean="0">
                <a:solidFill>
                  <a:schemeClr val="accent5">
                    <a:lumMod val="75000"/>
                  </a:schemeClr>
                </a:solidFill>
                <a:latin typeface="Times New Roman" panose="02020603050405020304" pitchFamily="18" charset="0"/>
                <a:cs typeface="Times New Roman" panose="02020603050405020304" pitchFamily="18" charset="0"/>
              </a:rPr>
              <a:t>protolith</a:t>
            </a:r>
            <a:endParaRPr lang="en-US" sz="10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765629" y="4121163"/>
            <a:ext cx="351378" cy="369332"/>
          </a:xfrm>
          <a:prstGeom prst="rect">
            <a:avLst/>
          </a:prstGeom>
          <a:noFill/>
        </p:spPr>
        <p:txBody>
          <a:bodyPr wrap="none" rtlCol="0">
            <a:spAutoFit/>
          </a:bodyPr>
          <a:lstStyle/>
          <a:p>
            <a:r>
              <a:rPr lang="en-US" b="1" dirty="0" smtClean="0">
                <a:solidFill>
                  <a:schemeClr val="bg1"/>
                </a:solidFill>
              </a:rPr>
              <a:t>N</a:t>
            </a:r>
            <a:endParaRPr lang="en-US" b="1" dirty="0">
              <a:solidFill>
                <a:schemeClr val="bg1"/>
              </a:solidFill>
            </a:endParaRPr>
          </a:p>
        </p:txBody>
      </p:sp>
      <p:sp>
        <p:nvSpPr>
          <p:cNvPr id="45" name="TextBox 44"/>
          <p:cNvSpPr txBox="1"/>
          <p:nvPr/>
        </p:nvSpPr>
        <p:spPr>
          <a:xfrm>
            <a:off x="347450" y="4197100"/>
            <a:ext cx="351378" cy="369332"/>
          </a:xfrm>
          <a:prstGeom prst="rect">
            <a:avLst/>
          </a:prstGeom>
          <a:noFill/>
        </p:spPr>
        <p:txBody>
          <a:bodyPr wrap="none" rtlCol="0">
            <a:spAutoFit/>
          </a:bodyPr>
          <a:lstStyle/>
          <a:p>
            <a:r>
              <a:rPr lang="en-US" b="1" dirty="0" smtClean="0">
                <a:solidFill>
                  <a:schemeClr val="bg1"/>
                </a:solidFill>
              </a:rPr>
              <a:t>S</a:t>
            </a:r>
            <a:endParaRPr lang="en-US" b="1" dirty="0">
              <a:solidFill>
                <a:schemeClr val="bg1"/>
              </a:solidFill>
            </a:endParaRPr>
          </a:p>
        </p:txBody>
      </p:sp>
      <p:sp>
        <p:nvSpPr>
          <p:cNvPr id="46" name="TextBox 45"/>
          <p:cNvSpPr txBox="1"/>
          <p:nvPr/>
        </p:nvSpPr>
        <p:spPr>
          <a:xfrm>
            <a:off x="6638195" y="3429000"/>
            <a:ext cx="2254868" cy="338554"/>
          </a:xfrm>
          <a:prstGeom prst="rect">
            <a:avLst/>
          </a:prstGeom>
          <a:noFill/>
        </p:spPr>
        <p:txBody>
          <a:bodyPr wrap="square" rtlCol="0">
            <a:spAutoFit/>
          </a:bodyPr>
          <a:lstStyle/>
          <a:p>
            <a:r>
              <a:rPr lang="en-US" sz="1600" i="1" dirty="0" err="1" smtClean="0">
                <a:latin typeface="Times New Roman" panose="02020603050405020304" pitchFamily="18" charset="0"/>
                <a:cs typeface="Times New Roman" panose="02020603050405020304" pitchFamily="18" charset="0"/>
              </a:rPr>
              <a:t>Premo</a:t>
            </a:r>
            <a:r>
              <a:rPr lang="en-US" sz="1600" i="1" dirty="0" smtClean="0">
                <a:latin typeface="Times New Roman" panose="02020603050405020304" pitchFamily="18" charset="0"/>
                <a:cs typeface="Times New Roman" panose="02020603050405020304" pitchFamily="18" charset="0"/>
              </a:rPr>
              <a:t>, pers. comm.</a:t>
            </a:r>
            <a:endParaRPr lang="en-US" sz="1600" i="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6645870" y="3736240"/>
            <a:ext cx="2254868"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Ages resemble LBB.</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89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9830</TotalTime>
  <Words>3864</Words>
  <Application>Microsoft Macintosh PowerPoint</Application>
  <PresentationFormat>On-screen Show (4:3)</PresentationFormat>
  <Paragraphs>168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Perspective</vt:lpstr>
      <vt:lpstr>Unfolding the story of Late Cretaceous tectonic inheritance in the Ruby-East Humboldt-Wood Hills Metamorphic core complex, Nevada</vt:lpstr>
      <vt:lpstr>PowerPoint Presentation</vt:lpstr>
      <vt:lpstr>PowerPoint Presentation</vt:lpstr>
      <vt:lpstr>Enigma 1: Limited Upper crustal erosion &amp; little syntectonic sediment</vt:lpstr>
      <vt:lpstr>PowerPoint Presentation</vt:lpstr>
      <vt:lpstr>Possibly a Steeper, Oblique-slip system?</vt:lpstr>
      <vt:lpstr>Duplication of section between plates</vt:lpstr>
      <vt:lpstr>Enigma 2: Bizarre fold-nappe relationships</vt:lpstr>
      <vt:lpstr>Enigma 2: Bizarre fold-nappe relationships</vt:lpstr>
      <vt:lpstr>Winchell Lake Fold Summary</vt:lpstr>
      <vt:lpstr> Is earlier thrusting hidden beneath the               Roberts Mtn Allochthon?</vt:lpstr>
      <vt:lpstr>PowerPoint Presentation</vt:lpstr>
      <vt:lpstr>PowerPoint Presentation</vt:lpstr>
      <vt:lpstr>Enigma 3: Late Cretaceous or Early Cenozoic  Extension?  But where  is the syntectonic sediment?</vt:lpstr>
      <vt:lpstr>When was Exhumation of the Wood Hills?</vt:lpstr>
      <vt:lpstr>Extensional Reactivation of the Windermere fault?</vt:lpstr>
      <vt:lpstr>What next?</vt:lpstr>
      <vt:lpstr>Acknowledgements</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Unfolding the story of Late Cretaceous tectonic inheritance in the Ruby-East Humboldt-Wood Hills Metamorphic core complex, Nevada</dc:title>
  <dc:creator>Administrator</dc:creator>
  <cp:lastModifiedBy>Allen Mcgrew</cp:lastModifiedBy>
  <cp:revision>125</cp:revision>
  <dcterms:created xsi:type="dcterms:W3CDTF">2013-10-05T20:09:49Z</dcterms:created>
  <dcterms:modified xsi:type="dcterms:W3CDTF">2013-11-11T00:43:36Z</dcterms:modified>
</cp:coreProperties>
</file>