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76" r:id="rId2"/>
    <p:sldId id="257" r:id="rId3"/>
    <p:sldId id="283" r:id="rId4"/>
    <p:sldId id="278" r:id="rId5"/>
    <p:sldId id="284" r:id="rId6"/>
    <p:sldId id="279" r:id="rId7"/>
    <p:sldId id="285" r:id="rId8"/>
    <p:sldId id="267" r:id="rId9"/>
    <p:sldId id="286" r:id="rId10"/>
    <p:sldId id="274" r:id="rId11"/>
    <p:sldId id="289" r:id="rId12"/>
    <p:sldId id="287" r:id="rId13"/>
    <p:sldId id="288" r:id="rId14"/>
    <p:sldId id="291" r:id="rId15"/>
    <p:sldId id="292" r:id="rId16"/>
    <p:sldId id="28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86" autoAdjust="0"/>
  </p:normalViewPr>
  <p:slideViewPr>
    <p:cSldViewPr>
      <p:cViewPr varScale="1">
        <p:scale>
          <a:sx n="84" d="100"/>
          <a:sy n="84" d="100"/>
        </p:scale>
        <p:origin x="-1402" y="-6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B306F0-F99C-4DE1-AD5C-752D3E397376}" type="datetimeFigureOut">
              <a:rPr lang="en-CA" smtClean="0"/>
              <a:pPr/>
              <a:t>23/10/2013</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38D2C2-A366-448B-9CCE-CA3C9D35AEB8}" type="slidenum">
              <a:rPr lang="en-CA" smtClean="0"/>
              <a:pPr/>
              <a:t>‹#›</a:t>
            </a:fld>
            <a:endParaRPr lang="en-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FD012DEB-7F58-4E5D-A63D-12EA0F5D1356}" type="datetimeFigureOut">
              <a:rPr lang="en-CA" smtClean="0"/>
              <a:pPr/>
              <a:t>23/10/2013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513C2A6-6009-4AA1-84B5-4F2EF0B5332E}" type="slidenum">
              <a:rPr lang="en-CA" smtClean="0"/>
              <a:pPr/>
              <a:t>‹#›</a:t>
            </a:fld>
            <a:endParaRPr lang="en-CA"/>
          </a:p>
        </p:txBody>
      </p:sp>
    </p:spTree>
    <p:extLst>
      <p:ext uri="{BB962C8B-B14F-4D97-AF65-F5344CB8AC3E}">
        <p14:creationId xmlns="" xmlns:p14="http://schemas.microsoft.com/office/powerpoint/2010/main" val="953807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D012DEB-7F58-4E5D-A63D-12EA0F5D1356}" type="datetimeFigureOut">
              <a:rPr lang="en-CA" smtClean="0"/>
              <a:pPr/>
              <a:t>23/10/2013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513C2A6-6009-4AA1-84B5-4F2EF0B5332E}" type="slidenum">
              <a:rPr lang="en-CA" smtClean="0"/>
              <a:pPr/>
              <a:t>‹#›</a:t>
            </a:fld>
            <a:endParaRPr lang="en-CA"/>
          </a:p>
        </p:txBody>
      </p:sp>
    </p:spTree>
    <p:extLst>
      <p:ext uri="{BB962C8B-B14F-4D97-AF65-F5344CB8AC3E}">
        <p14:creationId xmlns="" xmlns:p14="http://schemas.microsoft.com/office/powerpoint/2010/main" val="1167811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D012DEB-7F58-4E5D-A63D-12EA0F5D1356}" type="datetimeFigureOut">
              <a:rPr lang="en-CA" smtClean="0"/>
              <a:pPr/>
              <a:t>23/10/2013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513C2A6-6009-4AA1-84B5-4F2EF0B5332E}" type="slidenum">
              <a:rPr lang="en-CA" smtClean="0"/>
              <a:pPr/>
              <a:t>‹#›</a:t>
            </a:fld>
            <a:endParaRPr lang="en-CA"/>
          </a:p>
        </p:txBody>
      </p:sp>
    </p:spTree>
    <p:extLst>
      <p:ext uri="{BB962C8B-B14F-4D97-AF65-F5344CB8AC3E}">
        <p14:creationId xmlns="" xmlns:p14="http://schemas.microsoft.com/office/powerpoint/2010/main" val="14935400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Obj">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Content Placeholder 4"/>
          <p:cNvSpPr>
            <a:spLocks noGrp="1"/>
          </p:cNvSpPr>
          <p:nvPr>
            <p:ph sz="half" idx="3"/>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86F21F46-5998-4A7F-9943-8120999EC850}" type="slidenum">
              <a:rPr lang="en-US" altLang="en-US"/>
              <a:pPr/>
              <a:t>‹#›</a:t>
            </a:fld>
            <a:endParaRPr lang="en-US" altLang="en-US"/>
          </a:p>
        </p:txBody>
      </p:sp>
    </p:spTree>
    <p:extLst>
      <p:ext uri="{BB962C8B-B14F-4D97-AF65-F5344CB8AC3E}">
        <p14:creationId xmlns="" xmlns:p14="http://schemas.microsoft.com/office/powerpoint/2010/main" val="3107820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D012DEB-7F58-4E5D-A63D-12EA0F5D1356}" type="datetimeFigureOut">
              <a:rPr lang="en-CA" smtClean="0"/>
              <a:pPr/>
              <a:t>23/10/2013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513C2A6-6009-4AA1-84B5-4F2EF0B5332E}" type="slidenum">
              <a:rPr lang="en-CA" smtClean="0"/>
              <a:pPr/>
              <a:t>‹#›</a:t>
            </a:fld>
            <a:endParaRPr lang="en-CA"/>
          </a:p>
        </p:txBody>
      </p:sp>
    </p:spTree>
    <p:extLst>
      <p:ext uri="{BB962C8B-B14F-4D97-AF65-F5344CB8AC3E}">
        <p14:creationId xmlns="" xmlns:p14="http://schemas.microsoft.com/office/powerpoint/2010/main" val="2373577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012DEB-7F58-4E5D-A63D-12EA0F5D1356}" type="datetimeFigureOut">
              <a:rPr lang="en-CA" smtClean="0"/>
              <a:pPr/>
              <a:t>23/10/2013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513C2A6-6009-4AA1-84B5-4F2EF0B5332E}" type="slidenum">
              <a:rPr lang="en-CA" smtClean="0"/>
              <a:pPr/>
              <a:t>‹#›</a:t>
            </a:fld>
            <a:endParaRPr lang="en-CA"/>
          </a:p>
        </p:txBody>
      </p:sp>
    </p:spTree>
    <p:extLst>
      <p:ext uri="{BB962C8B-B14F-4D97-AF65-F5344CB8AC3E}">
        <p14:creationId xmlns="" xmlns:p14="http://schemas.microsoft.com/office/powerpoint/2010/main" val="2525501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FD012DEB-7F58-4E5D-A63D-12EA0F5D1356}" type="datetimeFigureOut">
              <a:rPr lang="en-CA" smtClean="0"/>
              <a:pPr/>
              <a:t>23/10/2013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513C2A6-6009-4AA1-84B5-4F2EF0B5332E}" type="slidenum">
              <a:rPr lang="en-CA" smtClean="0"/>
              <a:pPr/>
              <a:t>‹#›</a:t>
            </a:fld>
            <a:endParaRPr lang="en-CA"/>
          </a:p>
        </p:txBody>
      </p:sp>
    </p:spTree>
    <p:extLst>
      <p:ext uri="{BB962C8B-B14F-4D97-AF65-F5344CB8AC3E}">
        <p14:creationId xmlns="" xmlns:p14="http://schemas.microsoft.com/office/powerpoint/2010/main" val="650218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FD012DEB-7F58-4E5D-A63D-12EA0F5D1356}" type="datetimeFigureOut">
              <a:rPr lang="en-CA" smtClean="0"/>
              <a:pPr/>
              <a:t>23/10/2013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9513C2A6-6009-4AA1-84B5-4F2EF0B5332E}" type="slidenum">
              <a:rPr lang="en-CA" smtClean="0"/>
              <a:pPr/>
              <a:t>‹#›</a:t>
            </a:fld>
            <a:endParaRPr lang="en-CA"/>
          </a:p>
        </p:txBody>
      </p:sp>
    </p:spTree>
    <p:extLst>
      <p:ext uri="{BB962C8B-B14F-4D97-AF65-F5344CB8AC3E}">
        <p14:creationId xmlns="" xmlns:p14="http://schemas.microsoft.com/office/powerpoint/2010/main" val="1414541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FD012DEB-7F58-4E5D-A63D-12EA0F5D1356}" type="datetimeFigureOut">
              <a:rPr lang="en-CA" smtClean="0"/>
              <a:pPr/>
              <a:t>23/10/2013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9513C2A6-6009-4AA1-84B5-4F2EF0B5332E}" type="slidenum">
              <a:rPr lang="en-CA" smtClean="0"/>
              <a:pPr/>
              <a:t>‹#›</a:t>
            </a:fld>
            <a:endParaRPr lang="en-CA"/>
          </a:p>
        </p:txBody>
      </p:sp>
    </p:spTree>
    <p:extLst>
      <p:ext uri="{BB962C8B-B14F-4D97-AF65-F5344CB8AC3E}">
        <p14:creationId xmlns="" xmlns:p14="http://schemas.microsoft.com/office/powerpoint/2010/main" val="4116353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012DEB-7F58-4E5D-A63D-12EA0F5D1356}" type="datetimeFigureOut">
              <a:rPr lang="en-CA" smtClean="0"/>
              <a:pPr/>
              <a:t>23/10/2013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9513C2A6-6009-4AA1-84B5-4F2EF0B5332E}" type="slidenum">
              <a:rPr lang="en-CA" smtClean="0"/>
              <a:pPr/>
              <a:t>‹#›</a:t>
            </a:fld>
            <a:endParaRPr lang="en-CA"/>
          </a:p>
        </p:txBody>
      </p:sp>
    </p:spTree>
    <p:extLst>
      <p:ext uri="{BB962C8B-B14F-4D97-AF65-F5344CB8AC3E}">
        <p14:creationId xmlns="" xmlns:p14="http://schemas.microsoft.com/office/powerpoint/2010/main" val="730589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012DEB-7F58-4E5D-A63D-12EA0F5D1356}" type="datetimeFigureOut">
              <a:rPr lang="en-CA" smtClean="0"/>
              <a:pPr/>
              <a:t>23/10/2013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513C2A6-6009-4AA1-84B5-4F2EF0B5332E}" type="slidenum">
              <a:rPr lang="en-CA" smtClean="0"/>
              <a:pPr/>
              <a:t>‹#›</a:t>
            </a:fld>
            <a:endParaRPr lang="en-CA"/>
          </a:p>
        </p:txBody>
      </p:sp>
    </p:spTree>
    <p:extLst>
      <p:ext uri="{BB962C8B-B14F-4D97-AF65-F5344CB8AC3E}">
        <p14:creationId xmlns="" xmlns:p14="http://schemas.microsoft.com/office/powerpoint/2010/main" val="1499547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012DEB-7F58-4E5D-A63D-12EA0F5D1356}" type="datetimeFigureOut">
              <a:rPr lang="en-CA" smtClean="0"/>
              <a:pPr/>
              <a:t>23/10/2013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513C2A6-6009-4AA1-84B5-4F2EF0B5332E}" type="slidenum">
              <a:rPr lang="en-CA" smtClean="0"/>
              <a:pPr/>
              <a:t>‹#›</a:t>
            </a:fld>
            <a:endParaRPr lang="en-CA"/>
          </a:p>
        </p:txBody>
      </p:sp>
    </p:spTree>
    <p:extLst>
      <p:ext uri="{BB962C8B-B14F-4D97-AF65-F5344CB8AC3E}">
        <p14:creationId xmlns="" xmlns:p14="http://schemas.microsoft.com/office/powerpoint/2010/main" val="795241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012DEB-7F58-4E5D-A63D-12EA0F5D1356}" type="datetimeFigureOut">
              <a:rPr lang="en-CA" smtClean="0"/>
              <a:pPr/>
              <a:t>23/10/2013</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13C2A6-6009-4AA1-84B5-4F2EF0B5332E}" type="slidenum">
              <a:rPr lang="en-CA" smtClean="0"/>
              <a:pPr/>
              <a:t>‹#›</a:t>
            </a:fld>
            <a:endParaRPr lang="en-CA"/>
          </a:p>
        </p:txBody>
      </p:sp>
    </p:spTree>
    <p:extLst>
      <p:ext uri="{BB962C8B-B14F-4D97-AF65-F5344CB8AC3E}">
        <p14:creationId xmlns="" xmlns:p14="http://schemas.microsoft.com/office/powerpoint/2010/main" val="23592960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Pictures\Karst gen lecture\New Image 62.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9512" y="253808"/>
            <a:ext cx="4176464" cy="6330824"/>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4355976" y="620688"/>
            <a:ext cx="4820359" cy="4339650"/>
          </a:xfrm>
          <a:prstGeom prst="rect">
            <a:avLst/>
          </a:prstGeom>
          <a:noFill/>
        </p:spPr>
        <p:txBody>
          <a:bodyPr wrap="none" rtlCol="0">
            <a:spAutoFit/>
          </a:bodyPr>
          <a:lstStyle/>
          <a:p>
            <a:r>
              <a:rPr lang="en-CA" sz="2400" b="1" dirty="0" smtClean="0">
                <a:latin typeface="Arial" pitchFamily="34" charset="0"/>
                <a:cs typeface="Arial" pitchFamily="34" charset="0"/>
              </a:rPr>
              <a:t>  CAVE &amp; KARST RESEARCH:</a:t>
            </a:r>
          </a:p>
          <a:p>
            <a:r>
              <a:rPr lang="en-CA" sz="2400" b="1" dirty="0" smtClean="0">
                <a:latin typeface="Arial" pitchFamily="34" charset="0"/>
                <a:cs typeface="Arial" pitchFamily="34" charset="0"/>
              </a:rPr>
              <a:t>A BRIEF REVIEW OF THOUGHT</a:t>
            </a:r>
          </a:p>
          <a:p>
            <a:r>
              <a:rPr lang="en-CA" sz="2400" b="1" dirty="0" smtClean="0">
                <a:latin typeface="Arial" pitchFamily="34" charset="0"/>
                <a:cs typeface="Arial" pitchFamily="34" charset="0"/>
              </a:rPr>
              <a:t>               ~1880 - ~1960</a:t>
            </a:r>
          </a:p>
          <a:p>
            <a:endParaRPr lang="en-CA" sz="2400" b="1" dirty="0" smtClean="0">
              <a:latin typeface="Arial" pitchFamily="34" charset="0"/>
              <a:cs typeface="Arial" pitchFamily="34" charset="0"/>
            </a:endParaRPr>
          </a:p>
          <a:p>
            <a:endParaRPr lang="en-CA" sz="2400" b="1" dirty="0" smtClean="0">
              <a:latin typeface="Arial" pitchFamily="34" charset="0"/>
              <a:cs typeface="Arial" pitchFamily="34" charset="0"/>
            </a:endParaRPr>
          </a:p>
          <a:p>
            <a:endParaRPr lang="en-CA" sz="2400" b="1" dirty="0" smtClean="0">
              <a:latin typeface="Arial" pitchFamily="34" charset="0"/>
              <a:cs typeface="Arial" pitchFamily="34" charset="0"/>
            </a:endParaRPr>
          </a:p>
          <a:p>
            <a:endParaRPr lang="en-CA" sz="2400" b="1" dirty="0" smtClean="0">
              <a:latin typeface="Arial" pitchFamily="34" charset="0"/>
              <a:cs typeface="Arial" pitchFamily="34" charset="0"/>
            </a:endParaRPr>
          </a:p>
          <a:p>
            <a:endParaRPr lang="en-CA" sz="2400" b="1" dirty="0" smtClean="0">
              <a:latin typeface="Arial" pitchFamily="34" charset="0"/>
              <a:cs typeface="Arial" pitchFamily="34" charset="0"/>
            </a:endParaRPr>
          </a:p>
          <a:p>
            <a:endParaRPr lang="en-CA" sz="2400" b="1" dirty="0" smtClean="0">
              <a:latin typeface="Arial" pitchFamily="34" charset="0"/>
              <a:cs typeface="Arial" pitchFamily="34" charset="0"/>
            </a:endParaRPr>
          </a:p>
          <a:p>
            <a:r>
              <a:rPr lang="en-CA" sz="2000" b="1" dirty="0" smtClean="0">
                <a:latin typeface="Arial" pitchFamily="34" charset="0"/>
                <a:cs typeface="Arial" pitchFamily="34" charset="0"/>
              </a:rPr>
              <a:t>                       Derek Ford</a:t>
            </a:r>
          </a:p>
          <a:p>
            <a:r>
              <a:rPr lang="en-CA" sz="2000" b="1" dirty="0" smtClean="0">
                <a:latin typeface="Arial" pitchFamily="34" charset="0"/>
                <a:cs typeface="Arial" pitchFamily="34" charset="0"/>
              </a:rPr>
              <a:t>                McMaster University</a:t>
            </a:r>
          </a:p>
          <a:p>
            <a:r>
              <a:rPr lang="en-CA" sz="2000" b="1" dirty="0" smtClean="0">
                <a:latin typeface="Arial" pitchFamily="34" charset="0"/>
                <a:cs typeface="Arial" pitchFamily="34" charset="0"/>
              </a:rPr>
              <a:t>                          Canada</a:t>
            </a:r>
            <a:endParaRPr lang="en-CA" sz="2000" b="1" dirty="0">
              <a:latin typeface="Arial" pitchFamily="34" charset="0"/>
              <a:cs typeface="Arial" pitchFamily="34" charset="0"/>
            </a:endParaRPr>
          </a:p>
        </p:txBody>
      </p:sp>
    </p:spTree>
    <p:extLst>
      <p:ext uri="{BB962C8B-B14F-4D97-AF65-F5344CB8AC3E}">
        <p14:creationId xmlns="" xmlns:p14="http://schemas.microsoft.com/office/powerpoint/2010/main" val="29479613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4"/>
          <p:cNvSpPr>
            <a:spLocks noGrp="1" noChangeArrowheads="1"/>
          </p:cNvSpPr>
          <p:nvPr>
            <p:ph type="title"/>
          </p:nvPr>
        </p:nvSpPr>
        <p:spPr>
          <a:xfrm>
            <a:off x="467544" y="188640"/>
            <a:ext cx="8229600" cy="1143000"/>
          </a:xfrm>
        </p:spPr>
        <p:txBody>
          <a:bodyPr>
            <a:normAutofit fontScale="90000"/>
          </a:bodyPr>
          <a:lstStyle/>
          <a:p>
            <a:r>
              <a:rPr lang="en-US" altLang="en-US" sz="2000" b="1" dirty="0" smtClean="0">
                <a:latin typeface="Arial" pitchFamily="34" charset="0"/>
                <a:cs typeface="Arial" pitchFamily="34" charset="0"/>
              </a:rPr>
              <a:t/>
            </a:r>
            <a:br>
              <a:rPr lang="en-US" altLang="en-US" sz="2000" b="1" dirty="0" smtClean="0">
                <a:latin typeface="Arial" pitchFamily="34" charset="0"/>
                <a:cs typeface="Arial" pitchFamily="34" charset="0"/>
              </a:rPr>
            </a:br>
            <a:r>
              <a:rPr lang="en-US" altLang="en-US" sz="2700" b="1" dirty="0" smtClean="0">
                <a:latin typeface="Arial" pitchFamily="34" charset="0"/>
                <a:cs typeface="Arial" pitchFamily="34" charset="0"/>
              </a:rPr>
              <a:t>A Cycle of </a:t>
            </a:r>
            <a:r>
              <a:rPr lang="en-US" altLang="en-US" sz="2700" b="1" dirty="0" err="1" smtClean="0">
                <a:latin typeface="Arial" pitchFamily="34" charset="0"/>
                <a:cs typeface="Arial" pitchFamily="34" charset="0"/>
              </a:rPr>
              <a:t>Karst</a:t>
            </a:r>
            <a:r>
              <a:rPr lang="en-US" altLang="en-US" sz="2700" b="1" dirty="0" smtClean="0">
                <a:latin typeface="Arial" pitchFamily="34" charset="0"/>
                <a:cs typeface="Arial" pitchFamily="34" charset="0"/>
              </a:rPr>
              <a:t> Landform Development?</a:t>
            </a:r>
            <a:br>
              <a:rPr lang="en-US" altLang="en-US" sz="2700" b="1" dirty="0" smtClean="0">
                <a:latin typeface="Arial" pitchFamily="34" charset="0"/>
                <a:cs typeface="Arial" pitchFamily="34" charset="0"/>
              </a:rPr>
            </a:br>
            <a:r>
              <a:rPr lang="en-US" altLang="en-US" sz="2000" b="1" dirty="0" smtClean="0">
                <a:latin typeface="Arial" pitchFamily="34" charset="0"/>
                <a:cs typeface="Arial" pitchFamily="34" charset="0"/>
              </a:rPr>
              <a:t/>
            </a:r>
            <a:br>
              <a:rPr lang="en-US" altLang="en-US" sz="2000" b="1" dirty="0" smtClean="0">
                <a:latin typeface="Arial" pitchFamily="34" charset="0"/>
                <a:cs typeface="Arial" pitchFamily="34" charset="0"/>
              </a:rPr>
            </a:br>
            <a:r>
              <a:rPr lang="en-US" altLang="en-US" sz="2000" b="1" dirty="0" err="1" smtClean="0">
                <a:latin typeface="Arial" pitchFamily="34" charset="0"/>
                <a:cs typeface="Arial" pitchFamily="34" charset="0"/>
              </a:rPr>
              <a:t>W.M.Davis</a:t>
            </a:r>
            <a:r>
              <a:rPr lang="en-US" altLang="en-US" sz="2000" b="1" dirty="0">
                <a:latin typeface="Arial" pitchFamily="34" charset="0"/>
                <a:cs typeface="Arial" pitchFamily="34" charset="0"/>
              </a:rPr>
              <a:t>’ concept of </a:t>
            </a:r>
            <a:r>
              <a:rPr lang="en-US" altLang="en-US" sz="2000" b="1" dirty="0" err="1" smtClean="0">
                <a:latin typeface="Arial" pitchFamily="34" charset="0"/>
                <a:cs typeface="Arial" pitchFamily="34" charset="0"/>
              </a:rPr>
              <a:t>cyclicity</a:t>
            </a:r>
            <a:r>
              <a:rPr lang="en-US" altLang="en-US" sz="2000" b="1" dirty="0" smtClean="0">
                <a:latin typeface="Arial" pitchFamily="34" charset="0"/>
                <a:cs typeface="Arial" pitchFamily="34" charset="0"/>
              </a:rPr>
              <a:t> in landform development (1893) dominated </a:t>
            </a:r>
            <a:r>
              <a:rPr lang="en-US" altLang="en-US" sz="2000" b="1" dirty="0">
                <a:latin typeface="Arial" pitchFamily="34" charset="0"/>
                <a:cs typeface="Arial" pitchFamily="34" charset="0"/>
              </a:rPr>
              <a:t>Western </a:t>
            </a:r>
            <a:r>
              <a:rPr lang="en-US" altLang="en-US" sz="2000" b="1" dirty="0" smtClean="0">
                <a:latin typeface="Arial" pitchFamily="34" charset="0"/>
                <a:cs typeface="Arial" pitchFamily="34" charset="0"/>
              </a:rPr>
              <a:t>geomorphology at this time. </a:t>
            </a:r>
            <a:r>
              <a:rPr lang="en-US" altLang="en-US" sz="2000" b="1" dirty="0" err="1">
                <a:latin typeface="Arial" pitchFamily="34" charset="0"/>
                <a:cs typeface="Arial" pitchFamily="34" charset="0"/>
              </a:rPr>
              <a:t>Grund</a:t>
            </a:r>
            <a:r>
              <a:rPr lang="en-US" altLang="en-US" sz="2000" b="1" dirty="0">
                <a:latin typeface="Arial" pitchFamily="34" charset="0"/>
                <a:cs typeface="Arial" pitchFamily="34" charset="0"/>
              </a:rPr>
              <a:t> (1903) and </a:t>
            </a:r>
            <a:r>
              <a:rPr lang="en-US" altLang="en-US" sz="2000" b="1" dirty="0" err="1">
                <a:latin typeface="Arial" pitchFamily="34" charset="0"/>
                <a:cs typeface="Arial" pitchFamily="34" charset="0"/>
              </a:rPr>
              <a:t>Cvijic</a:t>
            </a:r>
            <a:r>
              <a:rPr lang="en-US" altLang="en-US" sz="2000" b="1" dirty="0">
                <a:latin typeface="Arial" pitchFamily="34" charset="0"/>
                <a:cs typeface="Arial" pitchFamily="34" charset="0"/>
              </a:rPr>
              <a:t> (1918) proposed the cycles shown here.  At bottom left a 1988 conception for the Guilin </a:t>
            </a:r>
            <a:r>
              <a:rPr lang="en-US" altLang="en-US" sz="2000" b="1" dirty="0" err="1">
                <a:latin typeface="Arial" pitchFamily="34" charset="0"/>
                <a:cs typeface="Arial" pitchFamily="34" charset="0"/>
              </a:rPr>
              <a:t>karst</a:t>
            </a:r>
            <a:r>
              <a:rPr lang="en-US" altLang="en-US" sz="2000" b="1" dirty="0">
                <a:latin typeface="Arial" pitchFamily="34" charset="0"/>
                <a:cs typeface="Arial" pitchFamily="34" charset="0"/>
              </a:rPr>
              <a:t> by </a:t>
            </a:r>
            <a:r>
              <a:rPr lang="en-US" altLang="en-US" sz="2000" b="1" dirty="0" smtClean="0">
                <a:latin typeface="Arial" pitchFamily="34" charset="0"/>
                <a:cs typeface="Arial" pitchFamily="34" charset="0"/>
              </a:rPr>
              <a:t>Zhu </a:t>
            </a:r>
            <a:r>
              <a:rPr lang="en-US" altLang="en-US" sz="2000" b="1" dirty="0" err="1" smtClean="0">
                <a:latin typeface="Arial" pitchFamily="34" charset="0"/>
                <a:cs typeface="Arial" pitchFamily="34" charset="0"/>
              </a:rPr>
              <a:t>Xuewen</a:t>
            </a:r>
            <a:r>
              <a:rPr lang="en-US" altLang="en-US" sz="2000" b="1" dirty="0" smtClean="0">
                <a:latin typeface="Arial" pitchFamily="34" charset="0"/>
                <a:cs typeface="Arial" pitchFamily="34" charset="0"/>
              </a:rPr>
              <a:t>.</a:t>
            </a:r>
            <a:endParaRPr lang="en-US" altLang="en-US" sz="2000" b="1" dirty="0">
              <a:latin typeface="Arial" pitchFamily="34" charset="0"/>
              <a:cs typeface="Arial" pitchFamily="34" charset="0"/>
            </a:endParaRPr>
          </a:p>
        </p:txBody>
      </p:sp>
      <p:pic>
        <p:nvPicPr>
          <p:cNvPr id="35848" name="Picture 8" descr="05 Cvijic Grund cycle"/>
          <p:cNvPicPr>
            <a:picLocks noGrp="1" noChangeAspect="1" noChangeArrowheads="1"/>
          </p:cNvPicPr>
          <p:nvPr>
            <p:ph sz="quarter" idx="1"/>
          </p:nvPr>
        </p:nvPicPr>
        <p:blipFill>
          <a:blip r:embed="rId2" cstate="print">
            <a:extLst>
              <a:ext uri="{28A0092B-C50C-407E-A947-70E740481C1C}">
                <a14:useLocalDpi xmlns="" xmlns:a14="http://schemas.microsoft.com/office/drawing/2010/main" val="0"/>
              </a:ext>
            </a:extLst>
          </a:blip>
          <a:srcRect/>
          <a:stretch>
            <a:fillRect/>
          </a:stretch>
        </p:blipFill>
        <p:spPr>
          <a:xfrm>
            <a:off x="395536" y="1844824"/>
            <a:ext cx="3608401" cy="2376264"/>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35849" name="Picture 9" descr="05 Cvijic cycle"/>
          <p:cNvPicPr>
            <a:picLocks noGrp="1" noChangeAspect="1" noChangeArrowheads="1"/>
          </p:cNvPicPr>
          <p:nvPr>
            <p:ph sz="half" idx="3"/>
          </p:nvPr>
        </p:nvPicPr>
        <p:blipFill>
          <a:blip r:embed="rId3" cstate="print">
            <a:extLst>
              <a:ext uri="{28A0092B-C50C-407E-A947-70E740481C1C}">
                <a14:useLocalDpi xmlns="" xmlns:a14="http://schemas.microsoft.com/office/drawing/2010/main" val="0"/>
              </a:ext>
            </a:extLst>
          </a:blip>
          <a:srcRect/>
          <a:stretch>
            <a:fillRect/>
          </a:stretch>
        </p:blipFill>
        <p:spPr>
          <a:xfrm rot="-60000">
            <a:off x="5323336" y="1916478"/>
            <a:ext cx="3057348" cy="4131313"/>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35850" name="Picture 10" descr="05 Cvijic Zhu 1"/>
          <p:cNvPicPr>
            <a:picLocks noGrp="1" noChangeAspect="1" noChangeArrowheads="1"/>
          </p:cNvPicPr>
          <p:nvPr>
            <p:ph sz="quarter" idx="2"/>
          </p:nvPr>
        </p:nvPicPr>
        <p:blipFill>
          <a:blip r:embed="rId4" cstate="print">
            <a:extLst>
              <a:ext uri="{28A0092B-C50C-407E-A947-70E740481C1C}">
                <a14:useLocalDpi xmlns="" xmlns:a14="http://schemas.microsoft.com/office/drawing/2010/main" val="0"/>
              </a:ext>
            </a:extLst>
          </a:blip>
          <a:srcRect/>
          <a:stretch>
            <a:fillRect/>
          </a:stretch>
        </p:blipFill>
        <p:spPr>
          <a:xfrm>
            <a:off x="467544" y="4365104"/>
            <a:ext cx="3590464" cy="210156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6" name="TextBox 5"/>
          <p:cNvSpPr txBox="1"/>
          <p:nvPr/>
        </p:nvSpPr>
        <p:spPr>
          <a:xfrm>
            <a:off x="1259632" y="3861048"/>
            <a:ext cx="1168910" cy="307777"/>
          </a:xfrm>
          <a:prstGeom prst="rect">
            <a:avLst/>
          </a:prstGeom>
          <a:noFill/>
        </p:spPr>
        <p:txBody>
          <a:bodyPr wrap="none" rtlCol="0">
            <a:spAutoFit/>
          </a:bodyPr>
          <a:lstStyle/>
          <a:p>
            <a:r>
              <a:rPr lang="en-CA" sz="1400" b="1" dirty="0" err="1" smtClean="0">
                <a:latin typeface="Arial" pitchFamily="34" charset="0"/>
                <a:cs typeface="Arial" pitchFamily="34" charset="0"/>
              </a:rPr>
              <a:t>Grund</a:t>
            </a:r>
            <a:r>
              <a:rPr lang="en-CA" sz="1400" b="1" dirty="0" smtClean="0">
                <a:latin typeface="Arial" pitchFamily="34" charset="0"/>
                <a:cs typeface="Arial" pitchFamily="34" charset="0"/>
              </a:rPr>
              <a:t> 1903</a:t>
            </a:r>
            <a:endParaRPr lang="en-CA" sz="1400" b="1" dirty="0">
              <a:latin typeface="Arial" pitchFamily="34" charset="0"/>
              <a:cs typeface="Arial" pitchFamily="34" charset="0"/>
            </a:endParaRPr>
          </a:p>
        </p:txBody>
      </p:sp>
      <p:sp>
        <p:nvSpPr>
          <p:cNvPr id="7" name="TextBox 6"/>
          <p:cNvSpPr txBox="1"/>
          <p:nvPr/>
        </p:nvSpPr>
        <p:spPr>
          <a:xfrm>
            <a:off x="6228184" y="6021288"/>
            <a:ext cx="1109599" cy="307777"/>
          </a:xfrm>
          <a:prstGeom prst="rect">
            <a:avLst/>
          </a:prstGeom>
          <a:noFill/>
        </p:spPr>
        <p:txBody>
          <a:bodyPr wrap="none" rtlCol="0">
            <a:spAutoFit/>
          </a:bodyPr>
          <a:lstStyle/>
          <a:p>
            <a:r>
              <a:rPr lang="en-CA" sz="1400" b="1" dirty="0" err="1" smtClean="0">
                <a:latin typeface="Arial" pitchFamily="34" charset="0"/>
                <a:cs typeface="Arial" pitchFamily="34" charset="0"/>
              </a:rPr>
              <a:t>Cvijic</a:t>
            </a:r>
            <a:r>
              <a:rPr lang="en-CA" sz="1400" b="1" dirty="0" smtClean="0">
                <a:latin typeface="Arial" pitchFamily="34" charset="0"/>
                <a:cs typeface="Arial" pitchFamily="34" charset="0"/>
              </a:rPr>
              <a:t> 1918</a:t>
            </a:r>
            <a:endParaRPr lang="en-CA" sz="1400" b="1" dirty="0">
              <a:latin typeface="Arial" pitchFamily="34" charset="0"/>
              <a:cs typeface="Arial" pitchFamily="34" charset="0"/>
            </a:endParaRPr>
          </a:p>
        </p:txBody>
      </p:sp>
      <p:sp>
        <p:nvSpPr>
          <p:cNvPr id="9" name="TextBox 8"/>
          <p:cNvSpPr txBox="1"/>
          <p:nvPr/>
        </p:nvSpPr>
        <p:spPr>
          <a:xfrm>
            <a:off x="1763688" y="6453336"/>
            <a:ext cx="958917" cy="307777"/>
          </a:xfrm>
          <a:prstGeom prst="rect">
            <a:avLst/>
          </a:prstGeom>
          <a:noFill/>
        </p:spPr>
        <p:txBody>
          <a:bodyPr wrap="none" rtlCol="0">
            <a:spAutoFit/>
          </a:bodyPr>
          <a:lstStyle/>
          <a:p>
            <a:r>
              <a:rPr lang="en-CA" sz="1400" b="1" dirty="0" smtClean="0">
                <a:latin typeface="Arial" pitchFamily="34" charset="0"/>
                <a:cs typeface="Arial" pitchFamily="34" charset="0"/>
              </a:rPr>
              <a:t>Zhu 1988</a:t>
            </a:r>
            <a:endParaRPr lang="en-CA" sz="1400" b="1" dirty="0">
              <a:latin typeface="Arial" pitchFamily="34" charset="0"/>
              <a:cs typeface="Arial" pitchFamily="34" charset="0"/>
            </a:endParaRPr>
          </a:p>
        </p:txBody>
      </p:sp>
    </p:spTree>
    <p:extLst>
      <p:ext uri="{BB962C8B-B14F-4D97-AF65-F5344CB8AC3E}">
        <p14:creationId xmlns="" xmlns:p14="http://schemas.microsoft.com/office/powerpoint/2010/main" val="6091773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Ford\Desktop\Pictures\Caves general\Badino on speleogenesis.JPG"/>
          <p:cNvPicPr>
            <a:picLocks noChangeAspect="1" noChangeArrowheads="1"/>
          </p:cNvPicPr>
          <p:nvPr/>
        </p:nvPicPr>
        <p:blipFill>
          <a:blip r:embed="rId2" cstate="print"/>
          <a:srcRect/>
          <a:stretch>
            <a:fillRect/>
          </a:stretch>
        </p:blipFill>
        <p:spPr bwMode="auto">
          <a:xfrm>
            <a:off x="0" y="974912"/>
            <a:ext cx="9144000" cy="4908176"/>
          </a:xfrm>
          <a:prstGeom prst="rect">
            <a:avLst/>
          </a:prstGeom>
          <a:noFill/>
        </p:spPr>
      </p:pic>
      <p:sp>
        <p:nvSpPr>
          <p:cNvPr id="3" name="TextBox 2"/>
          <p:cNvSpPr txBox="1"/>
          <p:nvPr/>
        </p:nvSpPr>
        <p:spPr>
          <a:xfrm>
            <a:off x="2699792" y="332656"/>
            <a:ext cx="3451586" cy="523220"/>
          </a:xfrm>
          <a:prstGeom prst="rect">
            <a:avLst/>
          </a:prstGeom>
          <a:noFill/>
        </p:spPr>
        <p:txBody>
          <a:bodyPr wrap="none" rtlCol="0">
            <a:spAutoFit/>
          </a:bodyPr>
          <a:lstStyle/>
          <a:p>
            <a:r>
              <a:rPr lang="en-CA" sz="2800" b="1" dirty="0" smtClean="0">
                <a:latin typeface="Arial" pitchFamily="34" charset="0"/>
                <a:cs typeface="Arial" pitchFamily="34" charset="0"/>
              </a:rPr>
              <a:t>SPELEOGENESIS !</a:t>
            </a:r>
            <a:endParaRPr lang="en-CA" sz="2800" b="1" dirty="0">
              <a:latin typeface="Arial" pitchFamily="34" charset="0"/>
              <a:cs typeface="Arial" pitchFamily="34" charset="0"/>
            </a:endParaRPr>
          </a:p>
        </p:txBody>
      </p:sp>
      <p:sp>
        <p:nvSpPr>
          <p:cNvPr id="4" name="TextBox 3"/>
          <p:cNvSpPr txBox="1"/>
          <p:nvPr/>
        </p:nvSpPr>
        <p:spPr>
          <a:xfrm>
            <a:off x="5796136" y="5949280"/>
            <a:ext cx="3096344" cy="338554"/>
          </a:xfrm>
          <a:prstGeom prst="rect">
            <a:avLst/>
          </a:prstGeom>
          <a:noFill/>
        </p:spPr>
        <p:txBody>
          <a:bodyPr wrap="square" rtlCol="0">
            <a:spAutoFit/>
          </a:bodyPr>
          <a:lstStyle/>
          <a:p>
            <a:r>
              <a:rPr lang="en-CA" sz="1600" b="1" dirty="0" smtClean="0">
                <a:latin typeface="Arial" pitchFamily="34" charset="0"/>
                <a:cs typeface="Arial" pitchFamily="34" charset="0"/>
              </a:rPr>
              <a:t>Courtesy – Giovanni </a:t>
            </a:r>
            <a:r>
              <a:rPr lang="en-CA" sz="1600" b="1" dirty="0" err="1" smtClean="0">
                <a:latin typeface="Arial" pitchFamily="34" charset="0"/>
                <a:cs typeface="Arial" pitchFamily="34" charset="0"/>
              </a:rPr>
              <a:t>Badino</a:t>
            </a:r>
            <a:endParaRPr lang="en-CA" sz="16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DFord\Desktop\Pictures\Caves general\05 BOOK 7 ACW GG main chamber.JPG"/>
          <p:cNvPicPr>
            <a:picLocks noChangeAspect="1" noChangeArrowheads="1"/>
          </p:cNvPicPr>
          <p:nvPr/>
        </p:nvPicPr>
        <p:blipFill>
          <a:blip r:embed="rId2" cstate="print"/>
          <a:srcRect/>
          <a:stretch>
            <a:fillRect/>
          </a:stretch>
        </p:blipFill>
        <p:spPr bwMode="auto">
          <a:xfrm>
            <a:off x="323528" y="1916832"/>
            <a:ext cx="2849236" cy="3546001"/>
          </a:xfrm>
          <a:prstGeom prst="rect">
            <a:avLst/>
          </a:prstGeom>
          <a:noFill/>
        </p:spPr>
      </p:pic>
      <p:sp>
        <p:nvSpPr>
          <p:cNvPr id="6" name="TextBox 5"/>
          <p:cNvSpPr txBox="1"/>
          <p:nvPr/>
        </p:nvSpPr>
        <p:spPr>
          <a:xfrm>
            <a:off x="179512" y="116632"/>
            <a:ext cx="8827041" cy="2492990"/>
          </a:xfrm>
          <a:prstGeom prst="rect">
            <a:avLst/>
          </a:prstGeom>
          <a:noFill/>
        </p:spPr>
        <p:txBody>
          <a:bodyPr wrap="square" rtlCol="0">
            <a:spAutoFit/>
          </a:bodyPr>
          <a:lstStyle/>
          <a:p>
            <a:r>
              <a:rPr lang="en-CA" sz="2400" b="1" dirty="0" smtClean="0">
                <a:latin typeface="Arial" pitchFamily="34" charset="0"/>
                <a:cs typeface="Arial" pitchFamily="34" charset="0"/>
              </a:rPr>
              <a:t>       Meteoric Water Cave Development 1: 1880s-1920s.</a:t>
            </a:r>
          </a:p>
          <a:p>
            <a:r>
              <a:rPr lang="en-CA" sz="2400" b="1" dirty="0" smtClean="0">
                <a:latin typeface="Arial" pitchFamily="34" charset="0"/>
                <a:cs typeface="Arial" pitchFamily="34" charset="0"/>
              </a:rPr>
              <a:t> .</a:t>
            </a:r>
            <a:r>
              <a:rPr lang="en-CA" sz="2000" b="1" dirty="0" smtClean="0">
                <a:latin typeface="Arial" pitchFamily="34" charset="0"/>
                <a:cs typeface="Arial" pitchFamily="34" charset="0"/>
              </a:rPr>
              <a:t> Ideas greatly influenced by explorations of </a:t>
            </a:r>
            <a:r>
              <a:rPr lang="en-CA" sz="2000" b="1" dirty="0" err="1" smtClean="0">
                <a:latin typeface="Arial" pitchFamily="34" charset="0"/>
                <a:cs typeface="Arial" pitchFamily="34" charset="0"/>
              </a:rPr>
              <a:t>Ė.A.Martel</a:t>
            </a:r>
            <a:r>
              <a:rPr lang="en-CA" sz="2000" b="1" dirty="0" smtClean="0">
                <a:latin typeface="Arial" pitchFamily="34" charset="0"/>
                <a:cs typeface="Arial" pitchFamily="34" charset="0"/>
              </a:rPr>
              <a:t> (1859-1938)</a:t>
            </a:r>
          </a:p>
          <a:p>
            <a:r>
              <a:rPr lang="en-CA" sz="2000" b="1" dirty="0" smtClean="0">
                <a:latin typeface="Arial" pitchFamily="34" charset="0"/>
                <a:cs typeface="Arial" pitchFamily="34" charset="0"/>
              </a:rPr>
              <a:t>    </a:t>
            </a:r>
            <a:r>
              <a:rPr lang="en-CA" sz="1400" b="1" dirty="0" smtClean="0">
                <a:latin typeface="Arial" pitchFamily="34" charset="0"/>
                <a:cs typeface="Arial" pitchFamily="34" charset="0"/>
              </a:rPr>
              <a:t>e.g. </a:t>
            </a:r>
            <a:r>
              <a:rPr lang="en-CA" sz="1400" b="1" i="1" dirty="0" smtClean="0">
                <a:latin typeface="Arial" pitchFamily="34" charset="0"/>
                <a:cs typeface="Arial" pitchFamily="34" charset="0"/>
              </a:rPr>
              <a:t>Les</a:t>
            </a:r>
            <a:r>
              <a:rPr lang="en-CA" sz="1400" b="1" dirty="0" smtClean="0">
                <a:latin typeface="Arial" pitchFamily="34" charset="0"/>
                <a:cs typeface="Arial" pitchFamily="34" charset="0"/>
              </a:rPr>
              <a:t> </a:t>
            </a:r>
            <a:r>
              <a:rPr lang="en-CA" sz="1400" b="1" i="1" dirty="0" err="1" smtClean="0">
                <a:latin typeface="Arial" pitchFamily="34" charset="0"/>
                <a:cs typeface="Arial" pitchFamily="34" charset="0"/>
              </a:rPr>
              <a:t>Abimes</a:t>
            </a:r>
            <a:r>
              <a:rPr lang="en-CA" sz="1400" b="1" i="1" dirty="0" smtClean="0">
                <a:latin typeface="Arial" pitchFamily="34" charset="0"/>
                <a:cs typeface="Arial" pitchFamily="34" charset="0"/>
              </a:rPr>
              <a:t> </a:t>
            </a:r>
            <a:r>
              <a:rPr lang="en-CA" sz="1400" b="1" dirty="0" smtClean="0">
                <a:latin typeface="Arial" pitchFamily="34" charset="0"/>
                <a:cs typeface="Arial" pitchFamily="34" charset="0"/>
              </a:rPr>
              <a:t>(1894, 578 p); Nouveau </a:t>
            </a:r>
            <a:r>
              <a:rPr lang="en-CA" sz="1400" b="1" dirty="0" err="1" smtClean="0">
                <a:latin typeface="Arial" pitchFamily="34" charset="0"/>
                <a:cs typeface="Arial" pitchFamily="34" charset="0"/>
              </a:rPr>
              <a:t>Traité</a:t>
            </a:r>
            <a:r>
              <a:rPr lang="en-CA" sz="1400" b="1" dirty="0" smtClean="0">
                <a:latin typeface="Arial" pitchFamily="34" charset="0"/>
                <a:cs typeface="Arial" pitchFamily="34" charset="0"/>
              </a:rPr>
              <a:t> des </a:t>
            </a:r>
            <a:r>
              <a:rPr lang="en-CA" sz="1400" b="1" dirty="0" err="1" smtClean="0">
                <a:latin typeface="Arial" pitchFamily="34" charset="0"/>
                <a:cs typeface="Arial" pitchFamily="34" charset="0"/>
              </a:rPr>
              <a:t>Eaux</a:t>
            </a:r>
            <a:r>
              <a:rPr lang="en-CA" sz="1400" b="1" dirty="0" smtClean="0">
                <a:latin typeface="Arial" pitchFamily="34" charset="0"/>
                <a:cs typeface="Arial" pitchFamily="34" charset="0"/>
              </a:rPr>
              <a:t> </a:t>
            </a:r>
            <a:r>
              <a:rPr lang="en-CA" sz="1400" b="1" dirty="0" err="1" smtClean="0">
                <a:latin typeface="Arial" pitchFamily="34" charset="0"/>
                <a:cs typeface="Arial" pitchFamily="34" charset="0"/>
              </a:rPr>
              <a:t>Souterraine</a:t>
            </a:r>
            <a:r>
              <a:rPr lang="en-CA" sz="1400" b="1" dirty="0" smtClean="0">
                <a:latin typeface="Arial" pitchFamily="34" charset="0"/>
                <a:cs typeface="Arial" pitchFamily="34" charset="0"/>
              </a:rPr>
              <a:t> (1921, 835 p)</a:t>
            </a:r>
          </a:p>
          <a:p>
            <a:r>
              <a:rPr lang="en-CA" sz="1400" b="1" dirty="0" smtClean="0">
                <a:latin typeface="Arial" pitchFamily="34" charset="0"/>
                <a:cs typeface="Arial" pitchFamily="34" charset="0"/>
              </a:rPr>
              <a:t>  </a:t>
            </a:r>
            <a:r>
              <a:rPr lang="en-CA" sz="2000" b="1" dirty="0" smtClean="0">
                <a:latin typeface="Arial" pitchFamily="34" charset="0"/>
                <a:cs typeface="Arial" pitchFamily="34" charset="0"/>
              </a:rPr>
              <a:t>. Caves were being explored under </a:t>
            </a:r>
            <a:r>
              <a:rPr lang="en-CA" sz="2000" b="1" dirty="0" err="1" smtClean="0">
                <a:latin typeface="Arial" pitchFamily="34" charset="0"/>
                <a:cs typeface="Arial" pitchFamily="34" charset="0"/>
              </a:rPr>
              <a:t>vadose</a:t>
            </a:r>
            <a:r>
              <a:rPr lang="en-CA" sz="2000" b="1" dirty="0" smtClean="0">
                <a:latin typeface="Arial" pitchFamily="34" charset="0"/>
                <a:cs typeface="Arial" pitchFamily="34" charset="0"/>
              </a:rPr>
              <a:t> conditions – </a:t>
            </a:r>
            <a:r>
              <a:rPr lang="en-CA" sz="2000" b="1" dirty="0" err="1" smtClean="0">
                <a:latin typeface="Arial" pitchFamily="34" charset="0"/>
                <a:cs typeface="Arial" pitchFamily="34" charset="0"/>
              </a:rPr>
              <a:t>vadose</a:t>
            </a:r>
            <a:endParaRPr lang="en-CA" sz="2000" b="1" dirty="0" smtClean="0">
              <a:latin typeface="Arial" pitchFamily="34" charset="0"/>
              <a:cs typeface="Arial" pitchFamily="34" charset="0"/>
            </a:endParaRPr>
          </a:p>
          <a:p>
            <a:r>
              <a:rPr lang="en-CA" sz="2000" b="1" dirty="0" smtClean="0">
                <a:latin typeface="Arial" pitchFamily="34" charset="0"/>
                <a:cs typeface="Arial" pitchFamily="34" charset="0"/>
              </a:rPr>
              <a:t>    processes (especially mechanical </a:t>
            </a:r>
            <a:r>
              <a:rPr lang="en-CA" sz="2000" b="1" dirty="0" err="1" smtClean="0">
                <a:latin typeface="Arial" pitchFamily="34" charset="0"/>
                <a:cs typeface="Arial" pitchFamily="34" charset="0"/>
              </a:rPr>
              <a:t>corrasion</a:t>
            </a:r>
            <a:r>
              <a:rPr lang="en-CA" sz="2000" b="1" dirty="0" smtClean="0">
                <a:latin typeface="Arial" pitchFamily="34" charset="0"/>
                <a:cs typeface="Arial" pitchFamily="34" charset="0"/>
              </a:rPr>
              <a:t>) believed to dominate.  </a:t>
            </a:r>
          </a:p>
          <a:p>
            <a:endParaRPr lang="en-CA" sz="2400" b="1" dirty="0" smtClean="0">
              <a:latin typeface="Arial" pitchFamily="34" charset="0"/>
              <a:cs typeface="Arial" pitchFamily="34" charset="0"/>
            </a:endParaRPr>
          </a:p>
          <a:p>
            <a:r>
              <a:rPr lang="en-CA" sz="2400" b="1" dirty="0" smtClean="0">
                <a:latin typeface="Arial" pitchFamily="34" charset="0"/>
                <a:cs typeface="Arial" pitchFamily="34" charset="0"/>
              </a:rPr>
              <a:t> </a:t>
            </a:r>
            <a:endParaRPr lang="en-CA" sz="2400" b="1" dirty="0">
              <a:latin typeface="Arial" pitchFamily="34" charset="0"/>
              <a:cs typeface="Arial" pitchFamily="34" charset="0"/>
            </a:endParaRPr>
          </a:p>
        </p:txBody>
      </p:sp>
      <p:pic>
        <p:nvPicPr>
          <p:cNvPr id="1030" name="Picture 6" descr="C:\Users\DFord\Documents\My Scans\Caves and Karst\13 GSA 5 001.jpg"/>
          <p:cNvPicPr>
            <a:picLocks noChangeAspect="1" noChangeArrowheads="1"/>
          </p:cNvPicPr>
          <p:nvPr/>
        </p:nvPicPr>
        <p:blipFill>
          <a:blip r:embed="rId3" cstate="print"/>
          <a:srcRect/>
          <a:stretch>
            <a:fillRect/>
          </a:stretch>
        </p:blipFill>
        <p:spPr bwMode="auto">
          <a:xfrm>
            <a:off x="3419872" y="1844824"/>
            <a:ext cx="5041392" cy="3627120"/>
          </a:xfrm>
          <a:prstGeom prst="rect">
            <a:avLst/>
          </a:prstGeom>
          <a:noFill/>
        </p:spPr>
      </p:pic>
      <p:sp>
        <p:nvSpPr>
          <p:cNvPr id="8" name="TextBox 7"/>
          <p:cNvSpPr txBox="1"/>
          <p:nvPr/>
        </p:nvSpPr>
        <p:spPr>
          <a:xfrm>
            <a:off x="539552" y="5517232"/>
            <a:ext cx="2440092" cy="307777"/>
          </a:xfrm>
          <a:prstGeom prst="rect">
            <a:avLst/>
          </a:prstGeom>
          <a:noFill/>
        </p:spPr>
        <p:txBody>
          <a:bodyPr wrap="none" rtlCol="0">
            <a:spAutoFit/>
          </a:bodyPr>
          <a:lstStyle/>
          <a:p>
            <a:r>
              <a:rPr lang="en-CA" sz="1400" b="1" dirty="0" smtClean="0">
                <a:latin typeface="Arial" pitchFamily="34" charset="0"/>
                <a:cs typeface="Arial" pitchFamily="34" charset="0"/>
              </a:rPr>
              <a:t>Gaping </a:t>
            </a:r>
            <a:r>
              <a:rPr lang="en-CA" sz="1400" b="1" dirty="0" err="1" smtClean="0">
                <a:latin typeface="Arial" pitchFamily="34" charset="0"/>
                <a:cs typeface="Arial" pitchFamily="34" charset="0"/>
              </a:rPr>
              <a:t>Ghyll</a:t>
            </a:r>
            <a:r>
              <a:rPr lang="en-CA" sz="1400" b="1" dirty="0" smtClean="0">
                <a:latin typeface="Arial" pitchFamily="34" charset="0"/>
                <a:cs typeface="Arial" pitchFamily="34" charset="0"/>
              </a:rPr>
              <a:t> (Martel 1895)</a:t>
            </a:r>
            <a:endParaRPr lang="en-CA" sz="1400" b="1" dirty="0">
              <a:latin typeface="Arial" pitchFamily="34" charset="0"/>
              <a:cs typeface="Arial" pitchFamily="34" charset="0"/>
            </a:endParaRPr>
          </a:p>
        </p:txBody>
      </p:sp>
      <p:sp>
        <p:nvSpPr>
          <p:cNvPr id="9" name="TextBox 8"/>
          <p:cNvSpPr txBox="1"/>
          <p:nvPr/>
        </p:nvSpPr>
        <p:spPr>
          <a:xfrm>
            <a:off x="3563888" y="5373216"/>
            <a:ext cx="4827668" cy="307777"/>
          </a:xfrm>
          <a:prstGeom prst="rect">
            <a:avLst/>
          </a:prstGeom>
          <a:noFill/>
        </p:spPr>
        <p:txBody>
          <a:bodyPr wrap="none" rtlCol="0">
            <a:spAutoFit/>
          </a:bodyPr>
          <a:lstStyle/>
          <a:p>
            <a:r>
              <a:rPr lang="en-CA" sz="1400" b="1" dirty="0" smtClean="0">
                <a:latin typeface="Arial" pitchFamily="34" charset="0"/>
                <a:cs typeface="Arial" pitchFamily="34" charset="0"/>
              </a:rPr>
              <a:t>The </a:t>
            </a:r>
            <a:r>
              <a:rPr lang="en-CA" sz="1400" b="1" dirty="0" err="1" smtClean="0">
                <a:latin typeface="Arial" pitchFamily="34" charset="0"/>
                <a:cs typeface="Arial" pitchFamily="34" charset="0"/>
              </a:rPr>
              <a:t>vadose</a:t>
            </a:r>
            <a:r>
              <a:rPr lang="en-CA" sz="1400" b="1" dirty="0" smtClean="0">
                <a:latin typeface="Arial" pitchFamily="34" charset="0"/>
                <a:cs typeface="Arial" pitchFamily="34" charset="0"/>
              </a:rPr>
              <a:t> concept, as drafted by </a:t>
            </a:r>
            <a:r>
              <a:rPr lang="en-CA" sz="1400" b="1" dirty="0" err="1" smtClean="0">
                <a:latin typeface="Arial" pitchFamily="34" charset="0"/>
                <a:cs typeface="Arial" pitchFamily="34" charset="0"/>
              </a:rPr>
              <a:t>G.T.Warwick</a:t>
            </a:r>
            <a:r>
              <a:rPr lang="en-CA" sz="1400" b="1" dirty="0" smtClean="0">
                <a:latin typeface="Arial" pitchFamily="34" charset="0"/>
                <a:cs typeface="Arial" pitchFamily="34" charset="0"/>
              </a:rPr>
              <a:t> (1955)</a:t>
            </a:r>
            <a:endParaRPr lang="en-CA" sz="1400" b="1" dirty="0">
              <a:latin typeface="Arial" pitchFamily="34" charset="0"/>
              <a:cs typeface="Arial" pitchFamily="34" charset="0"/>
            </a:endParaRPr>
          </a:p>
        </p:txBody>
      </p:sp>
      <p:sp>
        <p:nvSpPr>
          <p:cNvPr id="10" name="TextBox 9"/>
          <p:cNvSpPr txBox="1"/>
          <p:nvPr/>
        </p:nvSpPr>
        <p:spPr>
          <a:xfrm>
            <a:off x="467544" y="5877272"/>
            <a:ext cx="7842211" cy="707886"/>
          </a:xfrm>
          <a:prstGeom prst="rect">
            <a:avLst/>
          </a:prstGeom>
          <a:noFill/>
        </p:spPr>
        <p:txBody>
          <a:bodyPr wrap="none" rtlCol="0">
            <a:spAutoFit/>
          </a:bodyPr>
          <a:lstStyle/>
          <a:p>
            <a:r>
              <a:rPr lang="en-CA" sz="2000" b="1" dirty="0" smtClean="0">
                <a:latin typeface="Arial" pitchFamily="34" charset="0"/>
                <a:cs typeface="Arial" pitchFamily="34" charset="0"/>
              </a:rPr>
              <a:t>. There were counter-claims for </a:t>
            </a:r>
            <a:r>
              <a:rPr lang="en-CA" sz="2000" b="1" dirty="0" err="1" smtClean="0">
                <a:latin typeface="Arial" pitchFamily="34" charset="0"/>
                <a:cs typeface="Arial" pitchFamily="34" charset="0"/>
              </a:rPr>
              <a:t>phreatic</a:t>
            </a:r>
            <a:r>
              <a:rPr lang="en-CA" sz="2000" b="1" dirty="0" smtClean="0">
                <a:latin typeface="Arial" pitchFamily="34" charset="0"/>
                <a:cs typeface="Arial" pitchFamily="34" charset="0"/>
              </a:rPr>
              <a:t> development but they</a:t>
            </a:r>
          </a:p>
          <a:p>
            <a:r>
              <a:rPr lang="en-CA" sz="2000" b="1" dirty="0" smtClean="0">
                <a:latin typeface="Arial" pitchFamily="34" charset="0"/>
                <a:cs typeface="Arial" pitchFamily="34" charset="0"/>
              </a:rPr>
              <a:t>  drew much less attention </a:t>
            </a:r>
            <a:r>
              <a:rPr lang="en-CA" sz="1400" b="1" dirty="0" smtClean="0">
                <a:latin typeface="Arial" pitchFamily="34" charset="0"/>
                <a:cs typeface="Arial" pitchFamily="34" charset="0"/>
              </a:rPr>
              <a:t>(e.g</a:t>
            </a:r>
            <a:r>
              <a:rPr lang="en-CA" sz="1400" b="1" dirty="0" smtClean="0">
                <a:latin typeface="Arial" pitchFamily="34" charset="0"/>
                <a:cs typeface="Arial" pitchFamily="34" charset="0"/>
              </a:rPr>
              <a:t>. </a:t>
            </a:r>
            <a:r>
              <a:rPr lang="en-CA" sz="1400" b="1" dirty="0" err="1" smtClean="0">
                <a:latin typeface="Arial" pitchFamily="34" charset="0"/>
                <a:cs typeface="Arial" pitchFamily="34" charset="0"/>
              </a:rPr>
              <a:t>Dupont</a:t>
            </a:r>
            <a:r>
              <a:rPr lang="en-CA" sz="1400" b="1" dirty="0" smtClean="0">
                <a:latin typeface="Arial" pitchFamily="34" charset="0"/>
                <a:cs typeface="Arial" pitchFamily="34" charset="0"/>
              </a:rPr>
              <a:t> (1894) from studies in Belgium)</a:t>
            </a:r>
            <a:endParaRPr lang="en-CA" sz="20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Ford\Documents\My Scans\Caves and Karst\13 GSA 2 001.jpg"/>
          <p:cNvPicPr>
            <a:picLocks noChangeAspect="1" noChangeArrowheads="1"/>
          </p:cNvPicPr>
          <p:nvPr/>
        </p:nvPicPr>
        <p:blipFill>
          <a:blip r:embed="rId2" cstate="print"/>
          <a:srcRect/>
          <a:stretch>
            <a:fillRect/>
          </a:stretch>
        </p:blipFill>
        <p:spPr bwMode="auto">
          <a:xfrm>
            <a:off x="3347864" y="1628800"/>
            <a:ext cx="2736304" cy="4117826"/>
          </a:xfrm>
          <a:prstGeom prst="rect">
            <a:avLst/>
          </a:prstGeom>
          <a:noFill/>
        </p:spPr>
      </p:pic>
      <p:pic>
        <p:nvPicPr>
          <p:cNvPr id="4" name="Picture 2" descr="C:\Users\DFord\Desktop\Pictures\Castleguard\07 Caves of Canada f4b.JPG"/>
          <p:cNvPicPr>
            <a:picLocks noChangeAspect="1" noChangeArrowheads="1"/>
          </p:cNvPicPr>
          <p:nvPr/>
        </p:nvPicPr>
        <p:blipFill>
          <a:blip r:embed="rId3" cstate="print"/>
          <a:srcRect/>
          <a:stretch>
            <a:fillRect/>
          </a:stretch>
        </p:blipFill>
        <p:spPr bwMode="auto">
          <a:xfrm>
            <a:off x="6228184" y="1124744"/>
            <a:ext cx="2523468" cy="1656184"/>
          </a:xfrm>
          <a:prstGeom prst="rect">
            <a:avLst/>
          </a:prstGeom>
          <a:noFill/>
        </p:spPr>
      </p:pic>
      <p:sp>
        <p:nvSpPr>
          <p:cNvPr id="5" name="Rectangle 4"/>
          <p:cNvSpPr/>
          <p:nvPr/>
        </p:nvSpPr>
        <p:spPr>
          <a:xfrm>
            <a:off x="611560" y="260648"/>
            <a:ext cx="7992888" cy="830997"/>
          </a:xfrm>
          <a:prstGeom prst="rect">
            <a:avLst/>
          </a:prstGeom>
        </p:spPr>
        <p:txBody>
          <a:bodyPr wrap="square">
            <a:spAutoFit/>
          </a:bodyPr>
          <a:lstStyle/>
          <a:p>
            <a:r>
              <a:rPr lang="en-CA" sz="2400" b="1" dirty="0" smtClean="0">
                <a:latin typeface="Arial" pitchFamily="34" charset="0"/>
                <a:cs typeface="Arial" pitchFamily="34" charset="0"/>
              </a:rPr>
              <a:t>Meteoric Water Cave Development 2: 1930s ~ 40s</a:t>
            </a:r>
          </a:p>
          <a:p>
            <a:r>
              <a:rPr lang="en-CA" sz="2400" b="1" dirty="0" smtClean="0">
                <a:latin typeface="Arial" pitchFamily="34" charset="0"/>
                <a:cs typeface="Arial" pitchFamily="34" charset="0"/>
              </a:rPr>
              <a:t>        </a:t>
            </a:r>
            <a:r>
              <a:rPr lang="en-CA" sz="2000" b="1" dirty="0" smtClean="0">
                <a:latin typeface="Arial" pitchFamily="34" charset="0"/>
                <a:cs typeface="Arial" pitchFamily="34" charset="0"/>
              </a:rPr>
              <a:t>- American scientists enter the debate in force!</a:t>
            </a:r>
            <a:endParaRPr lang="en-CA" sz="2000" dirty="0"/>
          </a:p>
        </p:txBody>
      </p:sp>
      <p:sp>
        <p:nvSpPr>
          <p:cNvPr id="6" name="TextBox 5"/>
          <p:cNvSpPr txBox="1"/>
          <p:nvPr/>
        </p:nvSpPr>
        <p:spPr>
          <a:xfrm>
            <a:off x="251520" y="1556792"/>
            <a:ext cx="3312368" cy="4832092"/>
          </a:xfrm>
          <a:prstGeom prst="rect">
            <a:avLst/>
          </a:prstGeom>
          <a:noFill/>
        </p:spPr>
        <p:txBody>
          <a:bodyPr wrap="square" rtlCol="0">
            <a:spAutoFit/>
          </a:bodyPr>
          <a:lstStyle/>
          <a:p>
            <a:r>
              <a:rPr lang="en-CA" sz="1400" b="1" dirty="0" err="1" smtClean="0">
                <a:latin typeface="Arial" pitchFamily="34" charset="0"/>
                <a:cs typeface="Arial" pitchFamily="34" charset="0"/>
              </a:rPr>
              <a:t>W.M.Davis</a:t>
            </a:r>
            <a:r>
              <a:rPr lang="en-CA" sz="1400" b="1" dirty="0" smtClean="0">
                <a:latin typeface="Arial" pitchFamily="34" charset="0"/>
                <a:cs typeface="Arial" pitchFamily="34" charset="0"/>
              </a:rPr>
              <a:t> (1930) &amp; </a:t>
            </a:r>
            <a:r>
              <a:rPr lang="en-CA" sz="1400" b="1" dirty="0" err="1" smtClean="0">
                <a:latin typeface="Arial" pitchFamily="34" charset="0"/>
                <a:cs typeface="Arial" pitchFamily="34" charset="0"/>
              </a:rPr>
              <a:t>J.H.Bretz</a:t>
            </a:r>
            <a:r>
              <a:rPr lang="en-CA" sz="1400" b="1" dirty="0" smtClean="0">
                <a:latin typeface="Arial" pitchFamily="34" charset="0"/>
                <a:cs typeface="Arial" pitchFamily="34" charset="0"/>
              </a:rPr>
              <a:t> (1943)</a:t>
            </a:r>
          </a:p>
          <a:p>
            <a:pPr>
              <a:buFontTx/>
              <a:buChar char="-"/>
            </a:pPr>
            <a:r>
              <a:rPr lang="en-CA" sz="1400" b="1" dirty="0" smtClean="0">
                <a:latin typeface="Arial" pitchFamily="34" charset="0"/>
                <a:cs typeface="Arial" pitchFamily="34" charset="0"/>
              </a:rPr>
              <a:t>  development at random depth</a:t>
            </a:r>
          </a:p>
          <a:p>
            <a:r>
              <a:rPr lang="en-CA" sz="1400" b="1" dirty="0" smtClean="0">
                <a:latin typeface="Arial" pitchFamily="34" charset="0"/>
                <a:cs typeface="Arial" pitchFamily="34" charset="0"/>
              </a:rPr>
              <a:t> in the </a:t>
            </a:r>
            <a:r>
              <a:rPr lang="en-CA" sz="1400" b="1" dirty="0" err="1" smtClean="0">
                <a:latin typeface="Arial" pitchFamily="34" charset="0"/>
                <a:cs typeface="Arial" pitchFamily="34" charset="0"/>
              </a:rPr>
              <a:t>phreatic</a:t>
            </a:r>
            <a:r>
              <a:rPr lang="en-CA" sz="1400" b="1" dirty="0" smtClean="0">
                <a:latin typeface="Arial" pitchFamily="34" charset="0"/>
                <a:cs typeface="Arial" pitchFamily="34" charset="0"/>
              </a:rPr>
              <a:t> zone</a:t>
            </a:r>
          </a:p>
          <a:p>
            <a:endParaRPr lang="en-CA" sz="1400" b="1" dirty="0" smtClean="0">
              <a:latin typeface="Arial" pitchFamily="34" charset="0"/>
              <a:cs typeface="Arial" pitchFamily="34" charset="0"/>
            </a:endParaRPr>
          </a:p>
          <a:p>
            <a:endParaRPr lang="en-CA" sz="1400" b="1" dirty="0" smtClean="0">
              <a:latin typeface="Arial" pitchFamily="34" charset="0"/>
              <a:cs typeface="Arial" pitchFamily="34" charset="0"/>
            </a:endParaRPr>
          </a:p>
          <a:p>
            <a:r>
              <a:rPr lang="en-CA" sz="1400" b="1" dirty="0" smtClean="0">
                <a:latin typeface="Arial" pitchFamily="34" charset="0"/>
                <a:cs typeface="Arial" pitchFamily="34" charset="0"/>
              </a:rPr>
              <a:t>A.C. </a:t>
            </a:r>
            <a:r>
              <a:rPr lang="en-CA" sz="1400" b="1" dirty="0" err="1" smtClean="0">
                <a:latin typeface="Arial" pitchFamily="34" charset="0"/>
                <a:cs typeface="Arial" pitchFamily="34" charset="0"/>
              </a:rPr>
              <a:t>Swinnerton</a:t>
            </a:r>
            <a:r>
              <a:rPr lang="en-CA" sz="1400" b="1" dirty="0" smtClean="0">
                <a:latin typeface="Arial" pitchFamily="34" charset="0"/>
                <a:cs typeface="Arial" pitchFamily="34" charset="0"/>
              </a:rPr>
              <a:t> – conduit development close to water</a:t>
            </a:r>
          </a:p>
          <a:p>
            <a:r>
              <a:rPr lang="en-CA" sz="1400" b="1" dirty="0" smtClean="0">
                <a:latin typeface="Arial" pitchFamily="34" charset="0"/>
                <a:cs typeface="Arial" pitchFamily="34" charset="0"/>
              </a:rPr>
              <a:t>table, generated from the head</a:t>
            </a:r>
          </a:p>
          <a:p>
            <a:endParaRPr lang="en-CA" sz="1400" b="1" dirty="0" smtClean="0">
              <a:latin typeface="Arial" pitchFamily="34" charset="0"/>
              <a:cs typeface="Arial" pitchFamily="34" charset="0"/>
            </a:endParaRPr>
          </a:p>
          <a:p>
            <a:endParaRPr lang="en-CA" sz="1400" b="1" dirty="0" smtClean="0">
              <a:latin typeface="Arial" pitchFamily="34" charset="0"/>
              <a:cs typeface="Arial" pitchFamily="34" charset="0"/>
            </a:endParaRPr>
          </a:p>
          <a:p>
            <a:r>
              <a:rPr lang="en-CA" sz="1400" b="1" dirty="0" err="1" smtClean="0">
                <a:latin typeface="Arial" pitchFamily="34" charset="0"/>
                <a:cs typeface="Arial" pitchFamily="34" charset="0"/>
              </a:rPr>
              <a:t>M.K.Hubbert</a:t>
            </a:r>
            <a:r>
              <a:rPr lang="en-CA" sz="1400" b="1" dirty="0" smtClean="0">
                <a:latin typeface="Arial" pitchFamily="34" charset="0"/>
                <a:cs typeface="Arial" pitchFamily="34" charset="0"/>
              </a:rPr>
              <a:t> attacks </a:t>
            </a:r>
            <a:r>
              <a:rPr lang="en-CA" sz="1400" b="1" dirty="0" err="1" smtClean="0">
                <a:latin typeface="Arial" pitchFamily="34" charset="0"/>
                <a:cs typeface="Arial" pitchFamily="34" charset="0"/>
              </a:rPr>
              <a:t>Swinnerton’s</a:t>
            </a:r>
            <a:endParaRPr lang="en-CA" sz="1400" b="1" dirty="0" smtClean="0">
              <a:latin typeface="Arial" pitchFamily="34" charset="0"/>
              <a:cs typeface="Arial" pitchFamily="34" charset="0"/>
            </a:endParaRPr>
          </a:p>
          <a:p>
            <a:r>
              <a:rPr lang="en-CA" sz="1400" b="1" dirty="0" smtClean="0">
                <a:latin typeface="Arial" pitchFamily="34" charset="0"/>
                <a:cs typeface="Arial" pitchFamily="34" charset="0"/>
              </a:rPr>
              <a:t>argument</a:t>
            </a:r>
          </a:p>
          <a:p>
            <a:endParaRPr lang="en-CA" sz="1400" b="1" dirty="0" smtClean="0">
              <a:latin typeface="Arial" pitchFamily="34" charset="0"/>
              <a:cs typeface="Arial" pitchFamily="34" charset="0"/>
            </a:endParaRPr>
          </a:p>
          <a:p>
            <a:endParaRPr lang="en-CA" sz="1400" b="1" dirty="0" smtClean="0">
              <a:latin typeface="Arial" pitchFamily="34" charset="0"/>
              <a:cs typeface="Arial" pitchFamily="34" charset="0"/>
            </a:endParaRPr>
          </a:p>
          <a:p>
            <a:r>
              <a:rPr lang="en-CA" sz="1400" b="1" dirty="0" smtClean="0">
                <a:latin typeface="Arial" pitchFamily="34" charset="0"/>
                <a:cs typeface="Arial" pitchFamily="34" charset="0"/>
              </a:rPr>
              <a:t>Rhoades &amp; </a:t>
            </a:r>
            <a:r>
              <a:rPr lang="en-CA" sz="1400" b="1" dirty="0" err="1" smtClean="0">
                <a:latin typeface="Arial" pitchFamily="34" charset="0"/>
                <a:cs typeface="Arial" pitchFamily="34" charset="0"/>
              </a:rPr>
              <a:t>Sinacori</a:t>
            </a:r>
            <a:r>
              <a:rPr lang="en-CA" sz="1400" b="1" dirty="0" smtClean="0">
                <a:latin typeface="Arial" pitchFamily="34" charset="0"/>
                <a:cs typeface="Arial" pitchFamily="34" charset="0"/>
              </a:rPr>
              <a:t> –  conduit development defines the</a:t>
            </a:r>
          </a:p>
          <a:p>
            <a:r>
              <a:rPr lang="en-CA" sz="1400" b="1" dirty="0" smtClean="0">
                <a:latin typeface="Arial" pitchFamily="34" charset="0"/>
                <a:cs typeface="Arial" pitchFamily="34" charset="0"/>
              </a:rPr>
              <a:t>stable water table, regressively</a:t>
            </a:r>
          </a:p>
          <a:p>
            <a:r>
              <a:rPr lang="en-CA" sz="1400" b="1" dirty="0" smtClean="0">
                <a:latin typeface="Arial" pitchFamily="34" charset="0"/>
                <a:cs typeface="Arial" pitchFamily="34" charset="0"/>
              </a:rPr>
              <a:t>from the spring outlet</a:t>
            </a:r>
          </a:p>
          <a:p>
            <a:endParaRPr lang="en-CA" sz="1400" b="1" dirty="0" smtClean="0">
              <a:latin typeface="Arial" pitchFamily="34" charset="0"/>
              <a:cs typeface="Arial" pitchFamily="34" charset="0"/>
            </a:endParaRPr>
          </a:p>
          <a:p>
            <a:endParaRPr lang="en-CA" sz="1400" b="1" dirty="0" smtClean="0">
              <a:latin typeface="Arial" pitchFamily="34" charset="0"/>
              <a:cs typeface="Arial" pitchFamily="34" charset="0"/>
            </a:endParaRPr>
          </a:p>
          <a:p>
            <a:endParaRPr lang="en-CA" sz="1400" b="1" dirty="0" smtClean="0">
              <a:latin typeface="Arial" pitchFamily="34" charset="0"/>
              <a:cs typeface="Arial" pitchFamily="34" charset="0"/>
            </a:endParaRPr>
          </a:p>
          <a:p>
            <a:endParaRPr lang="en-CA" sz="1400" b="1" dirty="0">
              <a:latin typeface="Arial" pitchFamily="34" charset="0"/>
              <a:cs typeface="Arial" pitchFamily="34" charset="0"/>
            </a:endParaRPr>
          </a:p>
        </p:txBody>
      </p:sp>
      <p:pic>
        <p:nvPicPr>
          <p:cNvPr id="3077" name="Picture 5" descr="C:\Users\DFord\Desktop\Pictures\Castleguard\C92.jpg"/>
          <p:cNvPicPr>
            <a:picLocks noChangeAspect="1" noChangeArrowheads="1"/>
          </p:cNvPicPr>
          <p:nvPr/>
        </p:nvPicPr>
        <p:blipFill>
          <a:blip r:embed="rId4" cstate="print"/>
          <a:srcRect/>
          <a:stretch>
            <a:fillRect/>
          </a:stretch>
        </p:blipFill>
        <p:spPr bwMode="auto">
          <a:xfrm>
            <a:off x="6300192" y="4941168"/>
            <a:ext cx="2520280" cy="1705693"/>
          </a:xfrm>
          <a:prstGeom prst="rect">
            <a:avLst/>
          </a:prstGeom>
          <a:noFill/>
        </p:spPr>
      </p:pic>
      <p:pic>
        <p:nvPicPr>
          <p:cNvPr id="3079" name="Picture 7" descr="C:\Users\DFord\Desktop\Pictures\Castleguard\07 Caves of Canada f4e.JPG"/>
          <p:cNvPicPr>
            <a:picLocks noChangeAspect="1" noChangeArrowheads="1"/>
          </p:cNvPicPr>
          <p:nvPr/>
        </p:nvPicPr>
        <p:blipFill>
          <a:blip r:embed="rId5" cstate="print"/>
          <a:srcRect/>
          <a:stretch>
            <a:fillRect/>
          </a:stretch>
        </p:blipFill>
        <p:spPr bwMode="auto">
          <a:xfrm>
            <a:off x="6876256" y="2924944"/>
            <a:ext cx="1512168" cy="1894831"/>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19672" y="332656"/>
            <a:ext cx="5266185" cy="830997"/>
          </a:xfrm>
          <a:prstGeom prst="rect">
            <a:avLst/>
          </a:prstGeom>
          <a:noFill/>
        </p:spPr>
        <p:txBody>
          <a:bodyPr wrap="none" rtlCol="0">
            <a:spAutoFit/>
          </a:bodyPr>
          <a:lstStyle/>
          <a:p>
            <a:r>
              <a:rPr lang="en-CA" sz="2400" b="1" dirty="0" smtClean="0">
                <a:latin typeface="Arial" pitchFamily="34" charset="0"/>
                <a:cs typeface="Arial" pitchFamily="34" charset="0"/>
              </a:rPr>
              <a:t>KARST LANDFORMS, 1930s – ’50s</a:t>
            </a:r>
          </a:p>
          <a:p>
            <a:endParaRPr lang="en-CA" sz="2400" b="1" dirty="0">
              <a:latin typeface="Arial" pitchFamily="34" charset="0"/>
              <a:cs typeface="Arial" pitchFamily="34" charset="0"/>
            </a:endParaRPr>
          </a:p>
        </p:txBody>
      </p:sp>
      <p:pic>
        <p:nvPicPr>
          <p:cNvPr id="3" name="Picture 2" descr="F:\Pictures\Karst gen lecture\Karst 26.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9512" y="1340768"/>
            <a:ext cx="2736304" cy="1858871"/>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Picture 3" descr="Karst 9"/>
          <p:cNvPicPr>
            <a:picLocks noChangeAspect="1" noChangeArrowheads="1"/>
          </p:cNvPicPr>
          <p:nvPr/>
        </p:nvPicPr>
        <p:blipFill>
          <a:blip r:embed="rId3" cstate="print"/>
          <a:srcRect/>
          <a:stretch>
            <a:fillRect/>
          </a:stretch>
        </p:blipFill>
        <p:spPr bwMode="auto">
          <a:xfrm>
            <a:off x="179512" y="4221088"/>
            <a:ext cx="2808312" cy="1880747"/>
          </a:xfrm>
          <a:prstGeom prst="rect">
            <a:avLst/>
          </a:prstGeom>
          <a:noFill/>
          <a:ln w="9525">
            <a:noFill/>
            <a:miter lim="800000"/>
            <a:headEnd/>
            <a:tailEnd/>
          </a:ln>
        </p:spPr>
      </p:pic>
      <p:pic>
        <p:nvPicPr>
          <p:cNvPr id="5" name="Picture 2" descr="C:\Users\DFord\Documents\My Scans\Caves and Karst\13 GSA 3 001.jpg"/>
          <p:cNvPicPr>
            <a:picLocks noChangeAspect="1" noChangeArrowheads="1"/>
          </p:cNvPicPr>
          <p:nvPr/>
        </p:nvPicPr>
        <p:blipFill>
          <a:blip r:embed="rId4" cstate="print"/>
          <a:srcRect/>
          <a:stretch>
            <a:fillRect/>
          </a:stretch>
        </p:blipFill>
        <p:spPr bwMode="auto">
          <a:xfrm>
            <a:off x="6245352" y="1052736"/>
            <a:ext cx="2898648" cy="2459736"/>
          </a:xfrm>
          <a:prstGeom prst="rect">
            <a:avLst/>
          </a:prstGeom>
          <a:noFill/>
        </p:spPr>
      </p:pic>
      <p:sp>
        <p:nvSpPr>
          <p:cNvPr id="6" name="TextBox 5"/>
          <p:cNvSpPr txBox="1"/>
          <p:nvPr/>
        </p:nvSpPr>
        <p:spPr>
          <a:xfrm>
            <a:off x="2987824" y="1196752"/>
            <a:ext cx="4464496" cy="5262979"/>
          </a:xfrm>
          <a:prstGeom prst="rect">
            <a:avLst/>
          </a:prstGeom>
          <a:noFill/>
        </p:spPr>
        <p:txBody>
          <a:bodyPr wrap="square" rtlCol="0">
            <a:spAutoFit/>
          </a:bodyPr>
          <a:lstStyle/>
          <a:p>
            <a:r>
              <a:rPr lang="en-CA" b="1" dirty="0" smtClean="0">
                <a:latin typeface="Arial" pitchFamily="34" charset="0"/>
                <a:cs typeface="Arial" pitchFamily="34" charset="0"/>
              </a:rPr>
              <a:t>. emphasis shifts to </a:t>
            </a:r>
            <a:r>
              <a:rPr lang="en-CA" b="1" dirty="0" err="1" smtClean="0">
                <a:latin typeface="Arial" pitchFamily="34" charset="0"/>
                <a:cs typeface="Arial" pitchFamily="34" charset="0"/>
              </a:rPr>
              <a:t>karst</a:t>
            </a:r>
            <a:endParaRPr lang="en-CA" b="1" dirty="0" smtClean="0">
              <a:latin typeface="Arial" pitchFamily="34" charset="0"/>
              <a:cs typeface="Arial" pitchFamily="34" charset="0"/>
            </a:endParaRPr>
          </a:p>
          <a:p>
            <a:r>
              <a:rPr lang="en-CA" b="1" dirty="0" smtClean="0">
                <a:latin typeface="Arial" pitchFamily="34" charset="0"/>
                <a:cs typeface="Arial" pitchFamily="34" charset="0"/>
              </a:rPr>
              <a:t>  ‘</a:t>
            </a:r>
            <a:r>
              <a:rPr lang="en-CA" b="1" dirty="0" err="1" smtClean="0">
                <a:latin typeface="Arial" pitchFamily="34" charset="0"/>
                <a:cs typeface="Arial" pitchFamily="34" charset="0"/>
              </a:rPr>
              <a:t>climamorphology</a:t>
            </a:r>
            <a:r>
              <a:rPr lang="en-CA" b="1" dirty="0" smtClean="0">
                <a:latin typeface="Arial" pitchFamily="34" charset="0"/>
                <a:cs typeface="Arial" pitchFamily="34" charset="0"/>
              </a:rPr>
              <a:t>’</a:t>
            </a:r>
          </a:p>
          <a:p>
            <a:endParaRPr lang="en-CA" b="1" dirty="0" smtClean="0">
              <a:latin typeface="Arial" pitchFamily="34" charset="0"/>
              <a:cs typeface="Arial" pitchFamily="34" charset="0"/>
            </a:endParaRPr>
          </a:p>
          <a:p>
            <a:r>
              <a:rPr lang="en-CA" b="1" dirty="0" smtClean="0">
                <a:latin typeface="Arial" pitchFamily="34" charset="0"/>
                <a:cs typeface="Arial" pitchFamily="34" charset="0"/>
              </a:rPr>
              <a:t>. impact of tropical </a:t>
            </a:r>
            <a:r>
              <a:rPr lang="en-CA" b="1" dirty="0" err="1" smtClean="0">
                <a:latin typeface="Arial" pitchFamily="34" charset="0"/>
                <a:cs typeface="Arial" pitchFamily="34" charset="0"/>
              </a:rPr>
              <a:t>karst</a:t>
            </a:r>
            <a:r>
              <a:rPr lang="en-CA" b="1" dirty="0" smtClean="0">
                <a:latin typeface="Arial" pitchFamily="34" charset="0"/>
                <a:cs typeface="Arial" pitchFamily="34" charset="0"/>
              </a:rPr>
              <a:t> research</a:t>
            </a:r>
          </a:p>
          <a:p>
            <a:r>
              <a:rPr lang="en-CA" b="1" dirty="0" smtClean="0">
                <a:latin typeface="Arial" pitchFamily="34" charset="0"/>
                <a:cs typeface="Arial" pitchFamily="34" charset="0"/>
              </a:rPr>
              <a:t>  </a:t>
            </a:r>
            <a:r>
              <a:rPr lang="en-CA" sz="1400" b="1" dirty="0" smtClean="0">
                <a:latin typeface="Arial" pitchFamily="34" charset="0"/>
                <a:cs typeface="Arial" pitchFamily="34" charset="0"/>
              </a:rPr>
              <a:t>(</a:t>
            </a:r>
            <a:r>
              <a:rPr lang="en-CA" sz="1400" b="1" dirty="0" err="1" smtClean="0">
                <a:latin typeface="Arial" pitchFamily="34" charset="0"/>
                <a:cs typeface="Arial" pitchFamily="34" charset="0"/>
              </a:rPr>
              <a:t>H.Lehmann</a:t>
            </a:r>
            <a:r>
              <a:rPr lang="en-CA" sz="1400" b="1" dirty="0" smtClean="0">
                <a:latin typeface="Arial" pitchFamily="34" charset="0"/>
                <a:cs typeface="Arial" pitchFamily="34" charset="0"/>
              </a:rPr>
              <a:t> 1936</a:t>
            </a:r>
            <a:r>
              <a:rPr lang="en-CA" sz="1400" b="1" i="1" dirty="0" smtClean="0">
                <a:latin typeface="Arial" pitchFamily="34" charset="0"/>
                <a:cs typeface="Arial" pitchFamily="34" charset="0"/>
              </a:rPr>
              <a:t>. </a:t>
            </a:r>
            <a:r>
              <a:rPr lang="en-CA" sz="1400" b="1" i="1" dirty="0" err="1" smtClean="0">
                <a:latin typeface="Arial" pitchFamily="34" charset="0"/>
                <a:cs typeface="Arial" pitchFamily="34" charset="0"/>
              </a:rPr>
              <a:t>Morphologische</a:t>
            </a:r>
            <a:r>
              <a:rPr lang="en-CA" sz="1400" b="1" i="1" dirty="0" smtClean="0">
                <a:latin typeface="Arial" pitchFamily="34" charset="0"/>
                <a:cs typeface="Arial" pitchFamily="34" charset="0"/>
              </a:rPr>
              <a:t> </a:t>
            </a:r>
            <a:r>
              <a:rPr lang="en-CA" sz="1400" b="1" i="1" dirty="0" err="1" smtClean="0">
                <a:latin typeface="Arial" pitchFamily="34" charset="0"/>
                <a:cs typeface="Arial" pitchFamily="34" charset="0"/>
              </a:rPr>
              <a:t>studien</a:t>
            </a:r>
            <a:endParaRPr lang="en-CA" sz="1400" b="1" i="1" dirty="0" smtClean="0">
              <a:latin typeface="Arial" pitchFamily="34" charset="0"/>
              <a:cs typeface="Arial" pitchFamily="34" charset="0"/>
            </a:endParaRPr>
          </a:p>
          <a:p>
            <a:r>
              <a:rPr lang="en-CA" sz="1400" b="1" i="1" dirty="0" smtClean="0">
                <a:latin typeface="Arial" pitchFamily="34" charset="0"/>
                <a:cs typeface="Arial" pitchFamily="34" charset="0"/>
              </a:rPr>
              <a:t>   auf Java;</a:t>
            </a:r>
            <a:r>
              <a:rPr lang="en-CA" sz="1400" b="1" dirty="0" smtClean="0">
                <a:latin typeface="Arial" pitchFamily="34" charset="0"/>
                <a:cs typeface="Arial" pitchFamily="34" charset="0"/>
              </a:rPr>
              <a:t> 1954. </a:t>
            </a:r>
            <a:r>
              <a:rPr lang="en-CA" sz="1400" b="1" i="1" dirty="0" smtClean="0">
                <a:latin typeface="Arial" pitchFamily="34" charset="0"/>
                <a:cs typeface="Arial" pitchFamily="34" charset="0"/>
              </a:rPr>
              <a:t>Das </a:t>
            </a:r>
            <a:r>
              <a:rPr lang="en-CA" sz="1400" b="1" i="1" dirty="0" err="1" smtClean="0">
                <a:latin typeface="Arial" pitchFamily="34" charset="0"/>
                <a:cs typeface="Arial" pitchFamily="34" charset="0"/>
              </a:rPr>
              <a:t>Karst</a:t>
            </a:r>
            <a:r>
              <a:rPr lang="en-CA" sz="1400" b="1" i="1" dirty="0" smtClean="0">
                <a:latin typeface="Arial" pitchFamily="34" charset="0"/>
                <a:cs typeface="Arial" pitchFamily="34" charset="0"/>
              </a:rPr>
              <a:t> in den</a:t>
            </a:r>
          </a:p>
          <a:p>
            <a:r>
              <a:rPr lang="en-CA" sz="1400" b="1" i="1" dirty="0" smtClean="0">
                <a:latin typeface="Arial" pitchFamily="34" charset="0"/>
                <a:cs typeface="Arial" pitchFamily="34" charset="0"/>
              </a:rPr>
              <a:t>   </a:t>
            </a:r>
            <a:r>
              <a:rPr lang="en-CA" sz="1400" b="1" i="1" dirty="0" err="1" smtClean="0">
                <a:latin typeface="Arial" pitchFamily="34" charset="0"/>
                <a:cs typeface="Arial" pitchFamily="34" charset="0"/>
              </a:rPr>
              <a:t>verschiedenen</a:t>
            </a:r>
            <a:r>
              <a:rPr lang="en-CA" sz="1400" b="1" i="1" dirty="0" smtClean="0">
                <a:latin typeface="Arial" pitchFamily="34" charset="0"/>
                <a:cs typeface="Arial" pitchFamily="34" charset="0"/>
              </a:rPr>
              <a:t> </a:t>
            </a:r>
            <a:r>
              <a:rPr lang="en-CA" sz="1400" b="1" i="1" dirty="0" err="1" smtClean="0">
                <a:latin typeface="Arial" pitchFamily="34" charset="0"/>
                <a:cs typeface="Arial" pitchFamily="34" charset="0"/>
              </a:rPr>
              <a:t>Klimazonen</a:t>
            </a:r>
            <a:r>
              <a:rPr lang="en-CA" sz="1400" b="1" i="1" dirty="0" smtClean="0">
                <a:latin typeface="Arial" pitchFamily="34" charset="0"/>
                <a:cs typeface="Arial" pitchFamily="34" charset="0"/>
              </a:rPr>
              <a:t>)</a:t>
            </a:r>
            <a:endParaRPr lang="en-CA" sz="1400" b="1" i="1" dirty="0" smtClean="0">
              <a:latin typeface="Arial" pitchFamily="34" charset="0"/>
              <a:cs typeface="Arial" pitchFamily="34" charset="0"/>
            </a:endParaRPr>
          </a:p>
          <a:p>
            <a:endParaRPr lang="en-CA" sz="1400" b="1" i="1" dirty="0" smtClean="0">
              <a:latin typeface="Arial" pitchFamily="34" charset="0"/>
              <a:cs typeface="Arial" pitchFamily="34" charset="0"/>
            </a:endParaRPr>
          </a:p>
          <a:p>
            <a:r>
              <a:rPr lang="en-CA" b="1" dirty="0" smtClean="0">
                <a:latin typeface="Arial" pitchFamily="34" charset="0"/>
                <a:cs typeface="Arial" pitchFamily="34" charset="0"/>
              </a:rPr>
              <a:t>. ‘denudation chronology’ assumes</a:t>
            </a:r>
          </a:p>
          <a:p>
            <a:r>
              <a:rPr lang="en-CA" b="1" dirty="0" smtClean="0">
                <a:latin typeface="Arial" pitchFamily="34" charset="0"/>
                <a:cs typeface="Arial" pitchFamily="34" charset="0"/>
              </a:rPr>
              <a:t>  greater </a:t>
            </a:r>
            <a:r>
              <a:rPr lang="en-CA" b="1" dirty="0" smtClean="0">
                <a:latin typeface="Arial" pitchFamily="34" charset="0"/>
                <a:cs typeface="Arial" pitchFamily="34" charset="0"/>
              </a:rPr>
              <a:t>prominence, </a:t>
            </a:r>
            <a:r>
              <a:rPr lang="en-CA" b="1" dirty="0" smtClean="0">
                <a:latin typeface="Arial" pitchFamily="34" charset="0"/>
                <a:cs typeface="Arial" pitchFamily="34" charset="0"/>
              </a:rPr>
              <a:t>despite lack of</a:t>
            </a:r>
          </a:p>
          <a:p>
            <a:r>
              <a:rPr lang="en-CA" b="1" dirty="0" smtClean="0">
                <a:latin typeface="Arial" pitchFamily="34" charset="0"/>
                <a:cs typeface="Arial" pitchFamily="34" charset="0"/>
              </a:rPr>
              <a:t>  absolute dating methods </a:t>
            </a:r>
            <a:r>
              <a:rPr lang="en-CA" sz="1400" b="1" dirty="0" smtClean="0">
                <a:latin typeface="Arial" pitchFamily="34" charset="0"/>
                <a:cs typeface="Arial" pitchFamily="34" charset="0"/>
              </a:rPr>
              <a:t>(e.g. </a:t>
            </a:r>
            <a:r>
              <a:rPr lang="en-CA" sz="1400" b="1" dirty="0" err="1" smtClean="0">
                <a:latin typeface="Arial" pitchFamily="34" charset="0"/>
                <a:cs typeface="Arial" pitchFamily="34" charset="0"/>
              </a:rPr>
              <a:t>Sweeting</a:t>
            </a:r>
            <a:r>
              <a:rPr lang="en-CA" sz="1400" b="1" dirty="0" smtClean="0">
                <a:latin typeface="Arial" pitchFamily="34" charset="0"/>
                <a:cs typeface="Arial" pitchFamily="34" charset="0"/>
              </a:rPr>
              <a:t> </a:t>
            </a:r>
          </a:p>
          <a:p>
            <a:r>
              <a:rPr lang="en-CA" sz="1400" b="1" dirty="0" smtClean="0">
                <a:latin typeface="Arial" pitchFamily="34" charset="0"/>
                <a:cs typeface="Arial" pitchFamily="34" charset="0"/>
              </a:rPr>
              <a:t>   1950. </a:t>
            </a:r>
            <a:r>
              <a:rPr lang="en-CA" sz="1400" b="1" i="1" dirty="0" smtClean="0">
                <a:latin typeface="Arial" pitchFamily="34" charset="0"/>
                <a:cs typeface="Arial" pitchFamily="34" charset="0"/>
              </a:rPr>
              <a:t>Erosion cycles in limestone caverns in</a:t>
            </a:r>
          </a:p>
          <a:p>
            <a:r>
              <a:rPr lang="en-CA" sz="1400" b="1" i="1" dirty="0" smtClean="0">
                <a:latin typeface="Arial" pitchFamily="34" charset="0"/>
                <a:cs typeface="Arial" pitchFamily="34" charset="0"/>
              </a:rPr>
              <a:t>    the </a:t>
            </a:r>
            <a:r>
              <a:rPr lang="en-CA" sz="1400" b="1" i="1" dirty="0" err="1" smtClean="0">
                <a:latin typeface="Arial" pitchFamily="34" charset="0"/>
                <a:cs typeface="Arial" pitchFamily="34" charset="0"/>
              </a:rPr>
              <a:t>Ingleborough</a:t>
            </a:r>
            <a:r>
              <a:rPr lang="en-CA" sz="1400" b="1" i="1" dirty="0" smtClean="0">
                <a:latin typeface="Arial" pitchFamily="34" charset="0"/>
                <a:cs typeface="Arial" pitchFamily="34" charset="0"/>
              </a:rPr>
              <a:t> district.</a:t>
            </a:r>
            <a:r>
              <a:rPr lang="en-CA" sz="1400" b="1" dirty="0" smtClean="0">
                <a:latin typeface="Arial" pitchFamily="34" charset="0"/>
                <a:cs typeface="Arial" pitchFamily="34" charset="0"/>
              </a:rPr>
              <a:t>)</a:t>
            </a:r>
            <a:endParaRPr lang="en-CA" sz="1400" b="1" i="1" dirty="0" smtClean="0">
              <a:latin typeface="Arial" pitchFamily="34" charset="0"/>
              <a:cs typeface="Arial" pitchFamily="34" charset="0"/>
            </a:endParaRPr>
          </a:p>
          <a:p>
            <a:endParaRPr lang="en-CA" sz="1400" b="1" i="1" dirty="0" smtClean="0">
              <a:latin typeface="Arial" pitchFamily="34" charset="0"/>
              <a:cs typeface="Arial" pitchFamily="34" charset="0"/>
            </a:endParaRPr>
          </a:p>
          <a:p>
            <a:r>
              <a:rPr lang="en-CA" b="1" dirty="0" smtClean="0">
                <a:latin typeface="Arial" pitchFamily="34" charset="0"/>
                <a:cs typeface="Arial" pitchFamily="34" charset="0"/>
              </a:rPr>
              <a:t>.  Introduction of </a:t>
            </a:r>
            <a:r>
              <a:rPr lang="en-CA" b="1" dirty="0" err="1" smtClean="0">
                <a:latin typeface="Arial" pitchFamily="34" charset="0"/>
                <a:cs typeface="Arial" pitchFamily="34" charset="0"/>
              </a:rPr>
              <a:t>Schwarzenbach</a:t>
            </a:r>
            <a:r>
              <a:rPr lang="en-CA" b="1" dirty="0" smtClean="0">
                <a:latin typeface="Arial" pitchFamily="34" charset="0"/>
                <a:cs typeface="Arial" pitchFamily="34" charset="0"/>
              </a:rPr>
              <a:t> </a:t>
            </a:r>
          </a:p>
          <a:p>
            <a:r>
              <a:rPr lang="en-CA" b="1" dirty="0" smtClean="0">
                <a:latin typeface="Arial" pitchFamily="34" charset="0"/>
                <a:cs typeface="Arial" pitchFamily="34" charset="0"/>
              </a:rPr>
              <a:t>   titration methods (1954) renews</a:t>
            </a:r>
          </a:p>
          <a:p>
            <a:r>
              <a:rPr lang="en-CA" b="1" dirty="0" smtClean="0">
                <a:latin typeface="Arial" pitchFamily="34" charset="0"/>
                <a:cs typeface="Arial" pitchFamily="34" charset="0"/>
              </a:rPr>
              <a:t>   solution rate studies;</a:t>
            </a:r>
            <a:r>
              <a:rPr lang="en-CA" sz="1400" b="1" dirty="0" smtClean="0">
                <a:latin typeface="Arial" pitchFamily="34" charset="0"/>
                <a:cs typeface="Arial" pitchFamily="34" charset="0"/>
              </a:rPr>
              <a:t>  </a:t>
            </a:r>
            <a:r>
              <a:rPr lang="en-CA" b="1" dirty="0" err="1" smtClean="0">
                <a:latin typeface="Arial" pitchFamily="34" charset="0"/>
                <a:cs typeface="Arial" pitchFamily="34" charset="0"/>
              </a:rPr>
              <a:t>J.Corbel</a:t>
            </a:r>
            <a:r>
              <a:rPr lang="en-CA" sz="1400" b="1" dirty="0" smtClean="0">
                <a:latin typeface="Arial" pitchFamily="34" charset="0"/>
                <a:cs typeface="Arial" pitchFamily="34" charset="0"/>
              </a:rPr>
              <a:t> (1957. </a:t>
            </a:r>
          </a:p>
          <a:p>
            <a:r>
              <a:rPr lang="en-CA" sz="1400" b="1" i="1" dirty="0" smtClean="0">
                <a:latin typeface="Arial" pitchFamily="34" charset="0"/>
                <a:cs typeface="Arial" pitchFamily="34" charset="0"/>
              </a:rPr>
              <a:t>    Les Karsts du N.-O. de </a:t>
            </a:r>
            <a:r>
              <a:rPr lang="en-CA" sz="1400" b="1" i="1" dirty="0" err="1" smtClean="0">
                <a:latin typeface="Arial" pitchFamily="34" charset="0"/>
                <a:cs typeface="Arial" pitchFamily="34" charset="0"/>
              </a:rPr>
              <a:t>l’Europe</a:t>
            </a:r>
            <a:r>
              <a:rPr lang="en-CA" sz="1400" b="1" dirty="0" smtClean="0">
                <a:latin typeface="Arial" pitchFamily="34" charset="0"/>
                <a:cs typeface="Arial" pitchFamily="34" charset="0"/>
              </a:rPr>
              <a:t>)</a:t>
            </a:r>
            <a:r>
              <a:rPr lang="en-CA" sz="1400" b="1" i="1" dirty="0" smtClean="0">
                <a:latin typeface="Arial" pitchFamily="34" charset="0"/>
                <a:cs typeface="Arial" pitchFamily="34" charset="0"/>
              </a:rPr>
              <a:t>  </a:t>
            </a:r>
            <a:r>
              <a:rPr lang="en-CA" b="1" dirty="0" smtClean="0">
                <a:latin typeface="Arial" pitchFamily="34" charset="0"/>
                <a:cs typeface="Arial" pitchFamily="34" charset="0"/>
              </a:rPr>
              <a:t>challenges</a:t>
            </a:r>
          </a:p>
          <a:p>
            <a:r>
              <a:rPr lang="en-CA" b="1" dirty="0" smtClean="0">
                <a:latin typeface="Arial" pitchFamily="34" charset="0"/>
                <a:cs typeface="Arial" pitchFamily="34" charset="0"/>
              </a:rPr>
              <a:t>  </a:t>
            </a:r>
            <a:r>
              <a:rPr lang="en-CA" b="1" dirty="0" smtClean="0">
                <a:latin typeface="Arial" pitchFamily="34" charset="0"/>
                <a:cs typeface="Arial" pitchFamily="34" charset="0"/>
              </a:rPr>
              <a:t> </a:t>
            </a:r>
            <a:r>
              <a:rPr lang="en-CA" b="1" dirty="0" smtClean="0">
                <a:latin typeface="Arial" pitchFamily="34" charset="0"/>
                <a:cs typeface="Arial" pitchFamily="34" charset="0"/>
              </a:rPr>
              <a:t>some long-held rate assumptions. </a:t>
            </a:r>
          </a:p>
          <a:p>
            <a:endParaRPr lang="en-CA" b="1" dirty="0">
              <a:latin typeface="Arial" pitchFamily="34" charset="0"/>
              <a:cs typeface="Arial" pitchFamily="34" charset="0"/>
            </a:endParaRPr>
          </a:p>
        </p:txBody>
      </p:sp>
      <p:pic>
        <p:nvPicPr>
          <p:cNvPr id="7" name="Picture 4" descr="C:\Users\DFord\Documents\My Scans\Caves and Karst\13 GSA 10 001.jpg"/>
          <p:cNvPicPr>
            <a:picLocks noChangeAspect="1" noChangeArrowheads="1"/>
          </p:cNvPicPr>
          <p:nvPr/>
        </p:nvPicPr>
        <p:blipFill>
          <a:blip r:embed="rId5" cstate="print"/>
          <a:srcRect/>
          <a:stretch>
            <a:fillRect/>
          </a:stretch>
        </p:blipFill>
        <p:spPr bwMode="auto">
          <a:xfrm>
            <a:off x="7380312" y="3933056"/>
            <a:ext cx="1643077" cy="2162954"/>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Documents\My Scans\2004-11 (Nov)\Scans\BOOK\Book 7\04 GSA A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208504" y="1052736"/>
            <a:ext cx="2935496" cy="324036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p:cNvSpPr txBox="1"/>
          <p:nvPr/>
        </p:nvSpPr>
        <p:spPr>
          <a:xfrm>
            <a:off x="1475656" y="404664"/>
            <a:ext cx="5184433" cy="461665"/>
          </a:xfrm>
          <a:prstGeom prst="rect">
            <a:avLst/>
          </a:prstGeom>
          <a:noFill/>
        </p:spPr>
        <p:txBody>
          <a:bodyPr wrap="none" rtlCol="0">
            <a:spAutoFit/>
          </a:bodyPr>
          <a:lstStyle/>
          <a:p>
            <a:r>
              <a:rPr lang="en-CA" sz="2400" b="1" dirty="0" smtClean="0">
                <a:latin typeface="Arial" pitchFamily="34" charset="0"/>
                <a:cs typeface="Arial" pitchFamily="34" charset="0"/>
              </a:rPr>
              <a:t>~1960 SOME OPEN QUESTIONS:-</a:t>
            </a:r>
            <a:endParaRPr lang="en-CA" sz="2400" b="1" dirty="0">
              <a:latin typeface="Arial" pitchFamily="34" charset="0"/>
              <a:cs typeface="Arial" pitchFamily="34" charset="0"/>
            </a:endParaRPr>
          </a:p>
        </p:txBody>
      </p:sp>
      <p:sp>
        <p:nvSpPr>
          <p:cNvPr id="4" name="TextBox 3"/>
          <p:cNvSpPr txBox="1"/>
          <p:nvPr/>
        </p:nvSpPr>
        <p:spPr>
          <a:xfrm>
            <a:off x="323528" y="1196752"/>
            <a:ext cx="8640960" cy="5632311"/>
          </a:xfrm>
          <a:prstGeom prst="rect">
            <a:avLst/>
          </a:prstGeom>
          <a:noFill/>
        </p:spPr>
        <p:txBody>
          <a:bodyPr wrap="square" rtlCol="0">
            <a:spAutoFit/>
          </a:bodyPr>
          <a:lstStyle/>
          <a:p>
            <a:r>
              <a:rPr lang="en-CA" sz="2000" b="1" dirty="0" smtClean="0">
                <a:latin typeface="Arial" pitchFamily="34" charset="0"/>
                <a:cs typeface="Arial" pitchFamily="34" charset="0"/>
              </a:rPr>
              <a:t>. In limestone solution rates, who was right –</a:t>
            </a:r>
          </a:p>
          <a:p>
            <a:r>
              <a:rPr lang="en-CA" sz="2000" b="1" dirty="0" smtClean="0">
                <a:latin typeface="Arial" pitchFamily="34" charset="0"/>
                <a:cs typeface="Arial" pitchFamily="34" charset="0"/>
              </a:rPr>
              <a:t> </a:t>
            </a:r>
            <a:r>
              <a:rPr lang="en-CA" sz="2000" b="1" dirty="0" smtClean="0">
                <a:latin typeface="Arial" pitchFamily="34" charset="0"/>
                <a:cs typeface="Arial" pitchFamily="34" charset="0"/>
              </a:rPr>
              <a:t> Jean Corbel or Herbert Lehmann? </a:t>
            </a:r>
          </a:p>
          <a:p>
            <a:endParaRPr lang="en-CA" sz="2000" b="1" dirty="0" smtClean="0">
              <a:latin typeface="Arial" pitchFamily="34" charset="0"/>
              <a:cs typeface="Arial" pitchFamily="34" charset="0"/>
            </a:endParaRPr>
          </a:p>
          <a:p>
            <a:r>
              <a:rPr lang="en-CA" sz="2000" b="1" dirty="0" smtClean="0">
                <a:latin typeface="Arial" pitchFamily="34" charset="0"/>
                <a:cs typeface="Arial" pitchFamily="34" charset="0"/>
              </a:rPr>
              <a:t>. What therefore is the extent of climatic control</a:t>
            </a:r>
          </a:p>
          <a:p>
            <a:r>
              <a:rPr lang="en-CA" sz="2000" b="1" dirty="0" smtClean="0">
                <a:latin typeface="Arial" pitchFamily="34" charset="0"/>
                <a:cs typeface="Arial" pitchFamily="34" charset="0"/>
              </a:rPr>
              <a:t> </a:t>
            </a:r>
            <a:r>
              <a:rPr lang="en-CA" sz="2000" b="1" dirty="0" smtClean="0">
                <a:latin typeface="Arial" pitchFamily="34" charset="0"/>
                <a:cs typeface="Arial" pitchFamily="34" charset="0"/>
              </a:rPr>
              <a:t> on </a:t>
            </a:r>
            <a:r>
              <a:rPr lang="en-CA" sz="2000" b="1" dirty="0" err="1" smtClean="0">
                <a:latin typeface="Arial" pitchFamily="34" charset="0"/>
                <a:cs typeface="Arial" pitchFamily="34" charset="0"/>
              </a:rPr>
              <a:t>karst</a:t>
            </a:r>
            <a:r>
              <a:rPr lang="en-CA" sz="2000" b="1" dirty="0" smtClean="0">
                <a:latin typeface="Arial" pitchFamily="34" charset="0"/>
                <a:cs typeface="Arial" pitchFamily="34" charset="0"/>
              </a:rPr>
              <a:t> morphologies, and the validity of</a:t>
            </a:r>
          </a:p>
          <a:p>
            <a:r>
              <a:rPr lang="en-CA" sz="2000" b="1" dirty="0" smtClean="0">
                <a:latin typeface="Arial" pitchFamily="34" charset="0"/>
                <a:cs typeface="Arial" pitchFamily="34" charset="0"/>
              </a:rPr>
              <a:t> </a:t>
            </a:r>
            <a:r>
              <a:rPr lang="en-CA" sz="2000" b="1" dirty="0" smtClean="0">
                <a:latin typeface="Arial" pitchFamily="34" charset="0"/>
                <a:cs typeface="Arial" pitchFamily="34" charset="0"/>
              </a:rPr>
              <a:t> </a:t>
            </a:r>
            <a:r>
              <a:rPr lang="en-CA" sz="2000" b="1" dirty="0" err="1" smtClean="0">
                <a:latin typeface="Arial" pitchFamily="34" charset="0"/>
                <a:cs typeface="Arial" pitchFamily="34" charset="0"/>
              </a:rPr>
              <a:t>climamorphic</a:t>
            </a:r>
            <a:r>
              <a:rPr lang="en-CA" sz="2000" b="1" dirty="0" smtClean="0">
                <a:latin typeface="Arial" pitchFamily="34" charset="0"/>
                <a:cs typeface="Arial" pitchFamily="34" charset="0"/>
              </a:rPr>
              <a:t> models?</a:t>
            </a:r>
          </a:p>
          <a:p>
            <a:endParaRPr lang="en-CA" sz="2000" b="1" dirty="0" smtClean="0">
              <a:latin typeface="Arial" pitchFamily="34" charset="0"/>
              <a:cs typeface="Arial" pitchFamily="34" charset="0"/>
            </a:endParaRPr>
          </a:p>
          <a:p>
            <a:r>
              <a:rPr lang="en-CA" sz="2000" b="1" dirty="0" smtClean="0">
                <a:latin typeface="Arial" pitchFamily="34" charset="0"/>
                <a:cs typeface="Arial" pitchFamily="34" charset="0"/>
              </a:rPr>
              <a:t> . In meteoric </a:t>
            </a:r>
            <a:r>
              <a:rPr lang="en-CA" sz="2000" b="1" dirty="0" err="1" smtClean="0">
                <a:latin typeface="Arial" pitchFamily="34" charset="0"/>
                <a:cs typeface="Arial" pitchFamily="34" charset="0"/>
              </a:rPr>
              <a:t>speleogenesis</a:t>
            </a:r>
            <a:r>
              <a:rPr lang="en-CA" sz="2000" b="1" dirty="0" smtClean="0">
                <a:latin typeface="Arial" pitchFamily="34" charset="0"/>
                <a:cs typeface="Arial" pitchFamily="34" charset="0"/>
              </a:rPr>
              <a:t>, who was right?</a:t>
            </a:r>
          </a:p>
          <a:p>
            <a:endParaRPr lang="en-CA" sz="2000" b="1" dirty="0" smtClean="0">
              <a:latin typeface="Arial" pitchFamily="34" charset="0"/>
              <a:cs typeface="Arial" pitchFamily="34" charset="0"/>
            </a:endParaRPr>
          </a:p>
          <a:p>
            <a:r>
              <a:rPr lang="en-CA" sz="2000" b="1" dirty="0" smtClean="0">
                <a:latin typeface="Arial" pitchFamily="34" charset="0"/>
                <a:cs typeface="Arial" pitchFamily="34" charset="0"/>
              </a:rPr>
              <a:t> . </a:t>
            </a:r>
            <a:r>
              <a:rPr lang="en-CA" sz="2000" b="1" dirty="0" err="1" smtClean="0">
                <a:latin typeface="Arial" pitchFamily="34" charset="0"/>
                <a:cs typeface="Arial" pitchFamily="34" charset="0"/>
              </a:rPr>
              <a:t>P.K.Weyl</a:t>
            </a:r>
            <a:r>
              <a:rPr lang="en-CA" sz="2000" b="1" dirty="0" smtClean="0">
                <a:latin typeface="Arial" pitchFamily="34" charset="0"/>
                <a:cs typeface="Arial" pitchFamily="34" charset="0"/>
              </a:rPr>
              <a:t> </a:t>
            </a:r>
            <a:r>
              <a:rPr lang="en-CA" sz="1400" b="1" dirty="0" smtClean="0">
                <a:latin typeface="Arial" pitchFamily="34" charset="0"/>
                <a:cs typeface="Arial" pitchFamily="34" charset="0"/>
              </a:rPr>
              <a:t>(1958. Solution kinetics of calcite)  </a:t>
            </a:r>
            <a:r>
              <a:rPr lang="en-CA" sz="2000" b="1" dirty="0" smtClean="0">
                <a:latin typeface="Arial" pitchFamily="34" charset="0"/>
                <a:cs typeface="Arial" pitchFamily="34" charset="0"/>
              </a:rPr>
              <a:t>and </a:t>
            </a:r>
            <a:r>
              <a:rPr lang="en-CA" sz="2000" b="1" dirty="0" err="1" smtClean="0">
                <a:latin typeface="Arial" pitchFamily="34" charset="0"/>
                <a:cs typeface="Arial" pitchFamily="34" charset="0"/>
              </a:rPr>
              <a:t>A.Bögli</a:t>
            </a:r>
            <a:endParaRPr lang="en-CA" sz="2000" b="1" dirty="0" smtClean="0">
              <a:latin typeface="Arial" pitchFamily="34" charset="0"/>
              <a:cs typeface="Arial" pitchFamily="34" charset="0"/>
            </a:endParaRPr>
          </a:p>
          <a:p>
            <a:r>
              <a:rPr lang="en-CA" sz="2000" b="1" dirty="0" smtClean="0">
                <a:latin typeface="Arial" pitchFamily="34" charset="0"/>
                <a:cs typeface="Arial" pitchFamily="34" charset="0"/>
              </a:rPr>
              <a:t>   </a:t>
            </a:r>
            <a:r>
              <a:rPr lang="en-CA" sz="1400" b="1" dirty="0" smtClean="0">
                <a:latin typeface="Arial" pitchFamily="34" charset="0"/>
                <a:cs typeface="Arial" pitchFamily="34" charset="0"/>
              </a:rPr>
              <a:t>(1960 </a:t>
            </a:r>
            <a:r>
              <a:rPr lang="en-CA" sz="1400" b="1" dirty="0" err="1" smtClean="0">
                <a:latin typeface="Arial" pitchFamily="34" charset="0"/>
                <a:cs typeface="Arial" pitchFamily="34" charset="0"/>
              </a:rPr>
              <a:t>Kalklosung</a:t>
            </a:r>
            <a:r>
              <a:rPr lang="en-CA" sz="1400" b="1" dirty="0" smtClean="0">
                <a:latin typeface="Arial" pitchFamily="34" charset="0"/>
                <a:cs typeface="Arial" pitchFamily="34" charset="0"/>
              </a:rPr>
              <a:t> und </a:t>
            </a:r>
            <a:r>
              <a:rPr lang="en-CA" sz="1400" b="1" dirty="0" err="1" smtClean="0">
                <a:latin typeface="Arial" pitchFamily="34" charset="0"/>
                <a:cs typeface="Arial" pitchFamily="34" charset="0"/>
              </a:rPr>
              <a:t>Karrenbildung</a:t>
            </a:r>
            <a:r>
              <a:rPr lang="en-CA" sz="1400" b="1" dirty="0" smtClean="0">
                <a:latin typeface="Arial" pitchFamily="34" charset="0"/>
                <a:cs typeface="Arial" pitchFamily="34" charset="0"/>
              </a:rPr>
              <a:t>) </a:t>
            </a:r>
            <a:r>
              <a:rPr lang="en-CA" sz="2000" b="1" dirty="0" smtClean="0">
                <a:latin typeface="Arial" pitchFamily="34" charset="0"/>
                <a:cs typeface="Arial" pitchFamily="34" charset="0"/>
              </a:rPr>
              <a:t>suggested </a:t>
            </a:r>
            <a:r>
              <a:rPr lang="en-CA" sz="2000" b="1" dirty="0" smtClean="0">
                <a:latin typeface="Arial" pitchFamily="34" charset="0"/>
                <a:cs typeface="Arial" pitchFamily="34" charset="0"/>
              </a:rPr>
              <a:t>serious problems with our</a:t>
            </a:r>
          </a:p>
          <a:p>
            <a:r>
              <a:rPr lang="en-CA" sz="2000" b="1" dirty="0" smtClean="0">
                <a:latin typeface="Arial" pitchFamily="34" charset="0"/>
                <a:cs typeface="Arial" pitchFamily="34" charset="0"/>
              </a:rPr>
              <a:t>   understanding of the  solution kinetics.  How could solution caves</a:t>
            </a:r>
          </a:p>
          <a:p>
            <a:r>
              <a:rPr lang="en-CA" sz="2000" b="1" dirty="0" smtClean="0">
                <a:latin typeface="Arial" pitchFamily="34" charset="0"/>
                <a:cs typeface="Arial" pitchFamily="34" charset="0"/>
              </a:rPr>
              <a:t> </a:t>
            </a:r>
            <a:r>
              <a:rPr lang="en-CA" sz="2000" b="1" dirty="0" smtClean="0">
                <a:latin typeface="Arial" pitchFamily="34" charset="0"/>
                <a:cs typeface="Arial" pitchFamily="34" charset="0"/>
              </a:rPr>
              <a:t>  form at all?</a:t>
            </a:r>
          </a:p>
          <a:p>
            <a:endParaRPr lang="en-CA" sz="2000" b="1" dirty="0" smtClean="0">
              <a:latin typeface="Arial" pitchFamily="34" charset="0"/>
              <a:cs typeface="Arial" pitchFamily="34" charset="0"/>
            </a:endParaRPr>
          </a:p>
          <a:p>
            <a:r>
              <a:rPr lang="en-CA" sz="2000" b="1" dirty="0" smtClean="0">
                <a:latin typeface="Arial" pitchFamily="34" charset="0"/>
                <a:cs typeface="Arial" pitchFamily="34" charset="0"/>
              </a:rPr>
              <a:t>. And what about the denudation chronology of </a:t>
            </a:r>
            <a:r>
              <a:rPr lang="en-CA" sz="2000" b="1" dirty="0" err="1" smtClean="0">
                <a:latin typeface="Arial" pitchFamily="34" charset="0"/>
                <a:cs typeface="Arial" pitchFamily="34" charset="0"/>
              </a:rPr>
              <a:t>karst</a:t>
            </a:r>
            <a:r>
              <a:rPr lang="en-CA" sz="2000" b="1" dirty="0" smtClean="0">
                <a:latin typeface="Arial" pitchFamily="34" charset="0"/>
                <a:cs typeface="Arial" pitchFamily="34" charset="0"/>
              </a:rPr>
              <a:t> terrains.........?</a:t>
            </a:r>
          </a:p>
          <a:p>
            <a:endParaRPr lang="en-CA" sz="2000" b="1" dirty="0" smtClean="0">
              <a:latin typeface="Arial" pitchFamily="34" charset="0"/>
              <a:cs typeface="Arial" pitchFamily="34" charset="0"/>
            </a:endParaRPr>
          </a:p>
          <a:p>
            <a:endParaRPr lang="en-CA" sz="2000" b="1" dirty="0" smtClean="0">
              <a:latin typeface="Arial" pitchFamily="34" charset="0"/>
              <a:cs typeface="Arial" pitchFamily="34" charset="0"/>
            </a:endParaRPr>
          </a:p>
          <a:p>
            <a:r>
              <a:rPr lang="en-CA" sz="2000" b="1" dirty="0" smtClean="0">
                <a:latin typeface="Arial" pitchFamily="34" charset="0"/>
                <a:cs typeface="Arial" pitchFamily="34" charset="0"/>
              </a:rPr>
              <a:t> </a:t>
            </a:r>
            <a:r>
              <a:rPr lang="en-CA" sz="2000" b="1" dirty="0" smtClean="0">
                <a:latin typeface="Arial" pitchFamily="34" charset="0"/>
                <a:cs typeface="Arial" pitchFamily="34" charset="0"/>
              </a:rPr>
              <a:t>  </a:t>
            </a:r>
            <a:endParaRPr lang="en-CA" sz="20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7702" y="188640"/>
            <a:ext cx="8545929" cy="1815882"/>
          </a:xfrm>
          <a:prstGeom prst="rect">
            <a:avLst/>
          </a:prstGeom>
          <a:noFill/>
        </p:spPr>
        <p:txBody>
          <a:bodyPr wrap="none" rtlCol="0">
            <a:spAutoFit/>
          </a:bodyPr>
          <a:lstStyle/>
          <a:p>
            <a:r>
              <a:rPr lang="en-CA" b="1" dirty="0" smtClean="0">
                <a:latin typeface="Arial" pitchFamily="34" charset="0"/>
                <a:cs typeface="Arial" pitchFamily="34" charset="0"/>
              </a:rPr>
              <a:t>In 1963, when I completed a PhD study of the origin and development of the </a:t>
            </a:r>
          </a:p>
          <a:p>
            <a:r>
              <a:rPr lang="en-CA" b="1" dirty="0" smtClean="0">
                <a:latin typeface="Arial" pitchFamily="34" charset="0"/>
                <a:cs typeface="Arial" pitchFamily="34" charset="0"/>
              </a:rPr>
              <a:t>cave systems in the central Mendip </a:t>
            </a:r>
            <a:r>
              <a:rPr lang="en-CA" b="1" dirty="0" smtClean="0">
                <a:latin typeface="Arial" pitchFamily="34" charset="0"/>
                <a:cs typeface="Arial" pitchFamily="34" charset="0"/>
              </a:rPr>
              <a:t>Hills (southwest England) </a:t>
            </a:r>
            <a:r>
              <a:rPr lang="en-CA" b="1" dirty="0" smtClean="0">
                <a:latin typeface="Arial" pitchFamily="34" charset="0"/>
                <a:cs typeface="Arial" pitchFamily="34" charset="0"/>
              </a:rPr>
              <a:t>the standard</a:t>
            </a:r>
          </a:p>
          <a:p>
            <a:r>
              <a:rPr lang="en-CA" b="1" dirty="0" smtClean="0">
                <a:latin typeface="Arial" pitchFamily="34" charset="0"/>
                <a:cs typeface="Arial" pitchFamily="34" charset="0"/>
              </a:rPr>
              <a:t>means of radio dating cave or other young calcite deposits was 14C: this is </a:t>
            </a:r>
          </a:p>
          <a:p>
            <a:r>
              <a:rPr lang="en-CA" b="1" dirty="0" smtClean="0">
                <a:latin typeface="Arial" pitchFamily="34" charset="0"/>
                <a:cs typeface="Arial" pitchFamily="34" charset="0"/>
              </a:rPr>
              <a:t>time-limited and has grave problems with dead carbon contamination</a:t>
            </a:r>
            <a:r>
              <a:rPr lang="en-CA" b="1" dirty="0" smtClean="0">
                <a:latin typeface="Arial" pitchFamily="34" charset="0"/>
                <a:cs typeface="Arial" pitchFamily="34" charset="0"/>
              </a:rPr>
              <a:t>.</a:t>
            </a:r>
          </a:p>
          <a:p>
            <a:r>
              <a:rPr lang="en-CA" sz="2000" b="1" dirty="0" smtClean="0">
                <a:latin typeface="Arial" pitchFamily="34" charset="0"/>
                <a:cs typeface="Arial" pitchFamily="34" charset="0"/>
              </a:rPr>
              <a:t>                      </a:t>
            </a:r>
          </a:p>
          <a:p>
            <a:r>
              <a:rPr lang="en-CA" sz="2000" b="1" dirty="0" smtClean="0">
                <a:latin typeface="Arial" pitchFamily="34" charset="0"/>
                <a:cs typeface="Arial" pitchFamily="34" charset="0"/>
              </a:rPr>
              <a:t> </a:t>
            </a:r>
            <a:r>
              <a:rPr lang="en-CA" sz="2000" b="1" dirty="0" smtClean="0">
                <a:latin typeface="Arial" pitchFamily="34" charset="0"/>
                <a:cs typeface="Arial" pitchFamily="34" charset="0"/>
              </a:rPr>
              <a:t>                  </a:t>
            </a:r>
            <a:r>
              <a:rPr lang="en-CA" sz="2000" b="1" dirty="0" smtClean="0">
                <a:latin typeface="Arial" pitchFamily="34" charset="0"/>
                <a:cs typeface="Arial" pitchFamily="34" charset="0"/>
              </a:rPr>
              <a:t>WHAT </a:t>
            </a:r>
            <a:r>
              <a:rPr lang="en-CA" sz="2000" b="1" dirty="0" smtClean="0">
                <a:latin typeface="Arial" pitchFamily="34" charset="0"/>
                <a:cs typeface="Arial" pitchFamily="34" charset="0"/>
              </a:rPr>
              <a:t>ABOUT USING U SERIES </a:t>
            </a:r>
            <a:r>
              <a:rPr lang="en-CA" sz="2000" b="1" dirty="0" smtClean="0">
                <a:latin typeface="Arial" pitchFamily="34" charset="0"/>
                <a:cs typeface="Arial" pitchFamily="34" charset="0"/>
              </a:rPr>
              <a:t>METHODS ?</a:t>
            </a:r>
            <a:endParaRPr lang="en-CA" sz="2000" b="1" dirty="0">
              <a:latin typeface="Arial" pitchFamily="34" charset="0"/>
              <a:cs typeface="Arial" pitchFamily="34" charset="0"/>
            </a:endParaRPr>
          </a:p>
        </p:txBody>
      </p:sp>
      <p:pic>
        <p:nvPicPr>
          <p:cNvPr id="4" name="Picture 2" descr="C:\Users\DFord\Documents\My Scans\12 Cherdyntsev U 001.jpg"/>
          <p:cNvPicPr>
            <a:picLocks noChangeAspect="1" noChangeArrowheads="1"/>
          </p:cNvPicPr>
          <p:nvPr/>
        </p:nvPicPr>
        <p:blipFill>
          <a:blip r:embed="rId2" cstate="print"/>
          <a:srcRect/>
          <a:stretch>
            <a:fillRect/>
          </a:stretch>
        </p:blipFill>
        <p:spPr bwMode="auto">
          <a:xfrm>
            <a:off x="251520" y="4365104"/>
            <a:ext cx="1872208" cy="1945772"/>
          </a:xfrm>
          <a:prstGeom prst="rect">
            <a:avLst/>
          </a:prstGeom>
          <a:noFill/>
        </p:spPr>
      </p:pic>
      <p:pic>
        <p:nvPicPr>
          <p:cNvPr id="5" name="Picture 3" descr="C:\Users\DFord\Desktop\Pictures\06 Speleothems\12 Innsbruck\2012-03-07 12 INNS1\12 INNS20 001.jpg"/>
          <p:cNvPicPr>
            <a:picLocks noChangeAspect="1" noChangeArrowheads="1"/>
          </p:cNvPicPr>
          <p:nvPr/>
        </p:nvPicPr>
        <p:blipFill>
          <a:blip r:embed="rId3" cstate="print"/>
          <a:srcRect/>
          <a:stretch>
            <a:fillRect/>
          </a:stretch>
        </p:blipFill>
        <p:spPr bwMode="auto">
          <a:xfrm>
            <a:off x="6732240" y="1916832"/>
            <a:ext cx="2213691" cy="3528624"/>
          </a:xfrm>
          <a:prstGeom prst="rect">
            <a:avLst/>
          </a:prstGeom>
          <a:noFill/>
        </p:spPr>
      </p:pic>
      <p:pic>
        <p:nvPicPr>
          <p:cNvPr id="6" name="Picture 3" descr="C:\Users\DFord\Documents\My Scans\12 Cherdyntsev 002.jpg"/>
          <p:cNvPicPr>
            <a:picLocks noChangeAspect="1" noChangeArrowheads="1"/>
          </p:cNvPicPr>
          <p:nvPr/>
        </p:nvPicPr>
        <p:blipFill>
          <a:blip r:embed="rId4" cstate="print"/>
          <a:srcRect/>
          <a:stretch>
            <a:fillRect/>
          </a:stretch>
        </p:blipFill>
        <p:spPr bwMode="auto">
          <a:xfrm>
            <a:off x="395536" y="2132856"/>
            <a:ext cx="1584176" cy="2192539"/>
          </a:xfrm>
          <a:prstGeom prst="rect">
            <a:avLst/>
          </a:prstGeom>
          <a:noFill/>
        </p:spPr>
      </p:pic>
      <p:sp>
        <p:nvSpPr>
          <p:cNvPr id="7" name="TextBox 6"/>
          <p:cNvSpPr txBox="1"/>
          <p:nvPr/>
        </p:nvSpPr>
        <p:spPr>
          <a:xfrm>
            <a:off x="2267744" y="1700808"/>
            <a:ext cx="4392488" cy="5262979"/>
          </a:xfrm>
          <a:prstGeom prst="rect">
            <a:avLst/>
          </a:prstGeom>
          <a:noFill/>
        </p:spPr>
        <p:txBody>
          <a:bodyPr wrap="square" rtlCol="0">
            <a:spAutoFit/>
          </a:bodyPr>
          <a:lstStyle/>
          <a:p>
            <a:r>
              <a:rPr lang="en-CA" sz="2000" b="1" dirty="0" smtClean="0">
                <a:latin typeface="Arial" pitchFamily="34" charset="0"/>
                <a:cs typeface="Arial" pitchFamily="34" charset="0"/>
              </a:rPr>
              <a:t>    </a:t>
            </a:r>
          </a:p>
          <a:p>
            <a:r>
              <a:rPr lang="en-CA" sz="2000" b="1" dirty="0" smtClean="0">
                <a:latin typeface="Arial" pitchFamily="34" charset="0"/>
                <a:cs typeface="Arial" pitchFamily="34" charset="0"/>
              </a:rPr>
              <a:t> </a:t>
            </a:r>
            <a:r>
              <a:rPr lang="en-CA" sz="2000" b="1" dirty="0" smtClean="0">
                <a:latin typeface="Arial" pitchFamily="34" charset="0"/>
                <a:cs typeface="Arial" pitchFamily="34" charset="0"/>
              </a:rPr>
              <a:t>  </a:t>
            </a:r>
            <a:r>
              <a:rPr lang="en-CA" sz="2000" b="1" dirty="0" err="1" smtClean="0">
                <a:latin typeface="Arial" pitchFamily="34" charset="0"/>
                <a:cs typeface="Arial" pitchFamily="34" charset="0"/>
              </a:rPr>
              <a:t>Cherdyntsev</a:t>
            </a:r>
            <a:r>
              <a:rPr lang="en-CA" sz="2000" b="1" dirty="0" smtClean="0">
                <a:latin typeface="Arial" pitchFamily="34" charset="0"/>
                <a:cs typeface="Arial" pitchFamily="34" charset="0"/>
              </a:rPr>
              <a:t> v Rosholt       </a:t>
            </a:r>
            <a:endParaRPr lang="en-CA" sz="2000" b="1" dirty="0" smtClean="0">
              <a:latin typeface="Arial" pitchFamily="34" charset="0"/>
              <a:cs typeface="Arial" pitchFamily="34" charset="0"/>
            </a:endParaRPr>
          </a:p>
          <a:p>
            <a:r>
              <a:rPr lang="en-CA" sz="2000" b="1" dirty="0" smtClean="0">
                <a:latin typeface="Arial" pitchFamily="34" charset="0"/>
                <a:cs typeface="Arial" pitchFamily="34" charset="0"/>
              </a:rPr>
              <a:t>    </a:t>
            </a:r>
          </a:p>
          <a:p>
            <a:r>
              <a:rPr lang="en-CA" b="1" dirty="0" smtClean="0">
                <a:latin typeface="Arial" pitchFamily="34" charset="0"/>
                <a:cs typeface="Arial" pitchFamily="34" charset="0"/>
              </a:rPr>
              <a:t>In </a:t>
            </a:r>
            <a:r>
              <a:rPr lang="en-CA" b="1" dirty="0" smtClean="0">
                <a:latin typeface="Arial" pitchFamily="34" charset="0"/>
                <a:cs typeface="Arial" pitchFamily="34" charset="0"/>
              </a:rPr>
              <a:t>1962 Rosholt and </a:t>
            </a:r>
            <a:r>
              <a:rPr lang="en-CA" b="1" dirty="0" err="1" smtClean="0">
                <a:latin typeface="Arial" pitchFamily="34" charset="0"/>
                <a:cs typeface="Arial" pitchFamily="34" charset="0"/>
              </a:rPr>
              <a:t>Antal</a:t>
            </a:r>
            <a:r>
              <a:rPr lang="en-CA" b="1" dirty="0" smtClean="0">
                <a:latin typeface="Arial" pitchFamily="34" charset="0"/>
                <a:cs typeface="Arial" pitchFamily="34" charset="0"/>
              </a:rPr>
              <a:t> published </a:t>
            </a:r>
            <a:r>
              <a:rPr lang="en-CA" b="1" dirty="0" smtClean="0">
                <a:latin typeface="Arial" pitchFamily="34" charset="0"/>
                <a:cs typeface="Arial" pitchFamily="34" charset="0"/>
              </a:rPr>
              <a:t>findings suggesting that young carbonates could not be dated reliably because </a:t>
            </a:r>
            <a:r>
              <a:rPr lang="en-CA" b="1" dirty="0" smtClean="0">
                <a:latin typeface="Arial" pitchFamily="34" charset="0"/>
                <a:cs typeface="Arial" pitchFamily="34" charset="0"/>
              </a:rPr>
              <a:t>234-U would </a:t>
            </a:r>
            <a:r>
              <a:rPr lang="en-CA" b="1" dirty="0" smtClean="0">
                <a:latin typeface="Arial" pitchFamily="34" charset="0"/>
                <a:cs typeface="Arial" pitchFamily="34" charset="0"/>
              </a:rPr>
              <a:t>be preferentially leached after </a:t>
            </a:r>
            <a:r>
              <a:rPr lang="en-CA" b="1" dirty="0" smtClean="0">
                <a:latin typeface="Arial" pitchFamily="34" charset="0"/>
                <a:cs typeface="Arial" pitchFamily="34" charset="0"/>
              </a:rPr>
              <a:t>deposition.</a:t>
            </a:r>
          </a:p>
          <a:p>
            <a:endParaRPr lang="en-CA" b="1" dirty="0" smtClean="0">
              <a:latin typeface="Arial" pitchFamily="34" charset="0"/>
              <a:cs typeface="Arial" pitchFamily="34" charset="0"/>
            </a:endParaRPr>
          </a:p>
          <a:p>
            <a:r>
              <a:rPr lang="en-CA" b="1" dirty="0" smtClean="0">
                <a:latin typeface="Arial" pitchFamily="34" charset="0"/>
                <a:cs typeface="Arial" pitchFamily="34" charset="0"/>
              </a:rPr>
              <a:t>In 1963 </a:t>
            </a:r>
            <a:r>
              <a:rPr lang="en-CA" b="1" dirty="0" err="1" smtClean="0">
                <a:latin typeface="Arial" pitchFamily="34" charset="0"/>
                <a:cs typeface="Arial" pitchFamily="34" charset="0"/>
              </a:rPr>
              <a:t>Cherdyntsev</a:t>
            </a:r>
            <a:r>
              <a:rPr lang="en-CA" b="1" dirty="0" smtClean="0">
                <a:latin typeface="Arial" pitchFamily="34" charset="0"/>
                <a:cs typeface="Arial" pitchFamily="34" charset="0"/>
              </a:rPr>
              <a:t> (‘the father of U series dating’),  </a:t>
            </a:r>
            <a:r>
              <a:rPr lang="en-CA" b="1" dirty="0" err="1" smtClean="0">
                <a:latin typeface="Arial" pitchFamily="34" charset="0"/>
                <a:cs typeface="Arial" pitchFamily="34" charset="0"/>
              </a:rPr>
              <a:t>Kazachevsky</a:t>
            </a:r>
            <a:r>
              <a:rPr lang="en-CA" b="1" dirty="0" smtClean="0">
                <a:latin typeface="Arial" pitchFamily="34" charset="0"/>
                <a:cs typeface="Arial" pitchFamily="34" charset="0"/>
              </a:rPr>
              <a:t> and </a:t>
            </a:r>
            <a:r>
              <a:rPr lang="en-CA" b="1" dirty="0" err="1" smtClean="0">
                <a:latin typeface="Arial" pitchFamily="34" charset="0"/>
                <a:cs typeface="Arial" pitchFamily="34" charset="0"/>
              </a:rPr>
              <a:t>Kuzmina</a:t>
            </a:r>
            <a:r>
              <a:rPr lang="en-CA" b="1" dirty="0" smtClean="0">
                <a:latin typeface="Arial" pitchFamily="34" charset="0"/>
                <a:cs typeface="Arial" pitchFamily="34" charset="0"/>
              </a:rPr>
              <a:t> reported that they obtained reliable results from </a:t>
            </a:r>
            <a:r>
              <a:rPr lang="en-CA" b="1" dirty="0" smtClean="0">
                <a:latin typeface="Arial" pitchFamily="34" charset="0"/>
                <a:cs typeface="Arial" pitchFamily="34" charset="0"/>
              </a:rPr>
              <a:t>young calcites</a:t>
            </a:r>
            <a:r>
              <a:rPr lang="en-CA" b="1" dirty="0" smtClean="0">
                <a:latin typeface="Arial" pitchFamily="34" charset="0"/>
                <a:cs typeface="Arial" pitchFamily="34" charset="0"/>
              </a:rPr>
              <a:t>, including </a:t>
            </a:r>
            <a:r>
              <a:rPr lang="en-CA" b="1" dirty="0" err="1" smtClean="0">
                <a:latin typeface="Arial" pitchFamily="34" charset="0"/>
                <a:cs typeface="Arial" pitchFamily="34" charset="0"/>
              </a:rPr>
              <a:t>speleothems</a:t>
            </a:r>
            <a:r>
              <a:rPr lang="en-CA" b="1" dirty="0" smtClean="0">
                <a:latin typeface="Arial" pitchFamily="34" charset="0"/>
                <a:cs typeface="Arial" pitchFamily="34" charset="0"/>
              </a:rPr>
              <a:t>.</a:t>
            </a:r>
          </a:p>
          <a:p>
            <a:endParaRPr lang="en-CA" dirty="0" smtClean="0">
              <a:latin typeface="Arial" pitchFamily="34" charset="0"/>
              <a:cs typeface="Arial" pitchFamily="34" charset="0"/>
            </a:endParaRPr>
          </a:p>
          <a:p>
            <a:endParaRPr lang="en-CA" sz="2000" dirty="0" smtClean="0">
              <a:latin typeface="Arial" pitchFamily="34" charset="0"/>
              <a:cs typeface="Arial" pitchFamily="34" charset="0"/>
            </a:endParaRPr>
          </a:p>
          <a:p>
            <a:endParaRPr lang="en-CA" sz="2000" dirty="0" smtClean="0">
              <a:latin typeface="Arial" pitchFamily="34" charset="0"/>
              <a:cs typeface="Arial" pitchFamily="34" charset="0"/>
            </a:endParaRPr>
          </a:p>
          <a:p>
            <a:endParaRPr lang="en-CA" sz="2000" dirty="0">
              <a:latin typeface="Arial" pitchFamily="34" charset="0"/>
              <a:cs typeface="Arial" pitchFamily="34" charset="0"/>
            </a:endParaRPr>
          </a:p>
        </p:txBody>
      </p:sp>
      <p:sp>
        <p:nvSpPr>
          <p:cNvPr id="8" name="TextBox 7"/>
          <p:cNvSpPr txBox="1"/>
          <p:nvPr/>
        </p:nvSpPr>
        <p:spPr>
          <a:xfrm>
            <a:off x="2123728" y="5805264"/>
            <a:ext cx="6480720" cy="707886"/>
          </a:xfrm>
          <a:prstGeom prst="rect">
            <a:avLst/>
          </a:prstGeom>
          <a:noFill/>
        </p:spPr>
        <p:txBody>
          <a:bodyPr wrap="square" rtlCol="0">
            <a:spAutoFit/>
          </a:bodyPr>
          <a:lstStyle/>
          <a:p>
            <a:r>
              <a:rPr lang="en-CA" sz="2000" b="1" dirty="0" smtClean="0">
                <a:latin typeface="Arial" pitchFamily="34" charset="0"/>
                <a:cs typeface="Arial" pitchFamily="34" charset="0"/>
              </a:rPr>
              <a:t>This was very exciting because the potential dating range was 350 ka+, a great improvement on 14C. </a:t>
            </a:r>
            <a:endParaRPr lang="en-CA" sz="20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02Korea 1"/>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9512" y="116632"/>
            <a:ext cx="4571180" cy="3128392"/>
          </a:xfrm>
          <a:prstGeom prst="rect">
            <a:avLst/>
          </a:prstGeom>
          <a:noFill/>
          <a:extLst>
            <a:ext uri="{909E8E84-426E-40DD-AFC4-6F175D3DCCD1}">
              <a14:hiddenFill xmlns="" xmlns:a14="http://schemas.microsoft.com/office/drawing/2010/main">
                <a:solidFill>
                  <a:srgbClr val="FFFFFF"/>
                </a:solidFill>
              </a14:hiddenFill>
            </a:ext>
          </a:extLst>
        </p:spPr>
      </p:pic>
      <p:pic>
        <p:nvPicPr>
          <p:cNvPr id="3" name="Picture 2" descr="C:\Users\DFord\Documents\My Scans\Caves and Karst\13 GSA 12 001.jpg"/>
          <p:cNvPicPr>
            <a:picLocks noChangeAspect="1" noChangeArrowheads="1"/>
          </p:cNvPicPr>
          <p:nvPr/>
        </p:nvPicPr>
        <p:blipFill>
          <a:blip r:embed="rId3" cstate="print"/>
          <a:srcRect/>
          <a:stretch>
            <a:fillRect/>
          </a:stretch>
        </p:blipFill>
        <p:spPr bwMode="auto">
          <a:xfrm>
            <a:off x="4597136" y="3284984"/>
            <a:ext cx="4546864" cy="3481193"/>
          </a:xfrm>
          <a:prstGeom prst="rect">
            <a:avLst/>
          </a:prstGeom>
          <a:noFill/>
        </p:spPr>
      </p:pic>
      <p:sp>
        <p:nvSpPr>
          <p:cNvPr id="4" name="TextBox 3"/>
          <p:cNvSpPr txBox="1"/>
          <p:nvPr/>
        </p:nvSpPr>
        <p:spPr>
          <a:xfrm>
            <a:off x="4945350" y="404664"/>
            <a:ext cx="4211409" cy="2308324"/>
          </a:xfrm>
          <a:prstGeom prst="rect">
            <a:avLst/>
          </a:prstGeom>
          <a:noFill/>
        </p:spPr>
        <p:txBody>
          <a:bodyPr wrap="none" rtlCol="0">
            <a:spAutoFit/>
          </a:bodyPr>
          <a:lstStyle/>
          <a:p>
            <a:r>
              <a:rPr lang="en-CA" b="1" dirty="0" smtClean="0">
                <a:latin typeface="Arial" pitchFamily="34" charset="0"/>
                <a:cs typeface="Arial" pitchFamily="34" charset="0"/>
              </a:rPr>
              <a:t>Before the 18</a:t>
            </a:r>
            <a:r>
              <a:rPr lang="en-CA" b="1" baseline="30000" dirty="0" smtClean="0">
                <a:latin typeface="Arial" pitchFamily="34" charset="0"/>
                <a:cs typeface="Arial" pitchFamily="34" charset="0"/>
              </a:rPr>
              <a:t>th</a:t>
            </a:r>
            <a:r>
              <a:rPr lang="en-CA" b="1" dirty="0" smtClean="0">
                <a:latin typeface="Arial" pitchFamily="34" charset="0"/>
                <a:cs typeface="Arial" pitchFamily="34" charset="0"/>
              </a:rPr>
              <a:t> Century ‘Age of</a:t>
            </a:r>
          </a:p>
          <a:p>
            <a:r>
              <a:rPr lang="en-CA" b="1" dirty="0" err="1" smtClean="0">
                <a:latin typeface="Arial" pitchFamily="34" charset="0"/>
                <a:cs typeface="Arial" pitchFamily="34" charset="0"/>
              </a:rPr>
              <a:t>Enlightment</a:t>
            </a:r>
            <a:r>
              <a:rPr lang="en-CA" b="1" dirty="0" smtClean="0">
                <a:latin typeface="Arial" pitchFamily="34" charset="0"/>
                <a:cs typeface="Arial" pitchFamily="34" charset="0"/>
              </a:rPr>
              <a:t>’ much was written</a:t>
            </a:r>
          </a:p>
          <a:p>
            <a:r>
              <a:rPr lang="en-CA" b="1" dirty="0" smtClean="0">
                <a:latin typeface="Arial" pitchFamily="34" charset="0"/>
                <a:cs typeface="Arial" pitchFamily="34" charset="0"/>
              </a:rPr>
              <a:t>about caves and </a:t>
            </a:r>
            <a:r>
              <a:rPr lang="en-CA" b="1" dirty="0" err="1" smtClean="0">
                <a:latin typeface="Arial" pitchFamily="34" charset="0"/>
                <a:cs typeface="Arial" pitchFamily="34" charset="0"/>
              </a:rPr>
              <a:t>karst</a:t>
            </a:r>
            <a:r>
              <a:rPr lang="en-CA" b="1" dirty="0" smtClean="0">
                <a:latin typeface="Arial" pitchFamily="34" charset="0"/>
                <a:cs typeface="Arial" pitchFamily="34" charset="0"/>
              </a:rPr>
              <a:t> in the</a:t>
            </a:r>
          </a:p>
          <a:p>
            <a:r>
              <a:rPr lang="en-CA" b="1" dirty="0" smtClean="0">
                <a:latin typeface="Arial" pitchFamily="34" charset="0"/>
                <a:cs typeface="Arial" pitchFamily="34" charset="0"/>
              </a:rPr>
              <a:t>Western literature, primarily in the</a:t>
            </a:r>
          </a:p>
          <a:p>
            <a:r>
              <a:rPr lang="en-CA" b="1" dirty="0" smtClean="0">
                <a:latin typeface="Arial" pitchFamily="34" charset="0"/>
                <a:cs typeface="Arial" pitchFamily="34" charset="0"/>
              </a:rPr>
              <a:t>Mediterranean region because of the</a:t>
            </a:r>
          </a:p>
          <a:p>
            <a:r>
              <a:rPr lang="en-CA" b="1" dirty="0" smtClean="0">
                <a:latin typeface="Arial" pitchFamily="34" charset="0"/>
                <a:cs typeface="Arial" pitchFamily="34" charset="0"/>
              </a:rPr>
              <a:t>extent of limestone terrains and </a:t>
            </a:r>
          </a:p>
          <a:p>
            <a:r>
              <a:rPr lang="en-CA" b="1" dirty="0" smtClean="0">
                <a:latin typeface="Arial" pitchFamily="34" charset="0"/>
                <a:cs typeface="Arial" pitchFamily="34" charset="0"/>
              </a:rPr>
              <a:t>economic importance of springs</a:t>
            </a:r>
          </a:p>
          <a:p>
            <a:r>
              <a:rPr lang="en-CA" b="1" dirty="0" smtClean="0">
                <a:latin typeface="Arial" pitchFamily="34" charset="0"/>
                <a:cs typeface="Arial" pitchFamily="34" charset="0"/>
              </a:rPr>
              <a:t>there.</a:t>
            </a:r>
            <a:endParaRPr lang="en-CA" b="1" dirty="0">
              <a:latin typeface="Arial" pitchFamily="34" charset="0"/>
              <a:cs typeface="Arial" pitchFamily="34" charset="0"/>
            </a:endParaRPr>
          </a:p>
        </p:txBody>
      </p:sp>
      <p:sp>
        <p:nvSpPr>
          <p:cNvPr id="5" name="TextBox 4"/>
          <p:cNvSpPr txBox="1"/>
          <p:nvPr/>
        </p:nvSpPr>
        <p:spPr>
          <a:xfrm>
            <a:off x="251520" y="3789040"/>
            <a:ext cx="4429418" cy="2862322"/>
          </a:xfrm>
          <a:prstGeom prst="rect">
            <a:avLst/>
          </a:prstGeom>
          <a:noFill/>
        </p:spPr>
        <p:txBody>
          <a:bodyPr wrap="none" rtlCol="0">
            <a:spAutoFit/>
          </a:bodyPr>
          <a:lstStyle/>
          <a:p>
            <a:r>
              <a:rPr lang="en-CA" b="1" dirty="0" smtClean="0">
                <a:latin typeface="Arial" pitchFamily="34" charset="0"/>
                <a:cs typeface="Arial" pitchFamily="34" charset="0"/>
              </a:rPr>
              <a:t>Two engravings from </a:t>
            </a:r>
            <a:r>
              <a:rPr lang="en-CA" b="1" dirty="0" err="1" smtClean="0">
                <a:latin typeface="Arial" pitchFamily="34" charset="0"/>
                <a:cs typeface="Arial" pitchFamily="34" charset="0"/>
              </a:rPr>
              <a:t>Janez</a:t>
            </a:r>
            <a:r>
              <a:rPr lang="en-CA" b="1" dirty="0" smtClean="0">
                <a:latin typeface="Arial" pitchFamily="34" charset="0"/>
                <a:cs typeface="Arial" pitchFamily="34" charset="0"/>
              </a:rPr>
              <a:t> </a:t>
            </a:r>
            <a:r>
              <a:rPr lang="en-CA" b="1" dirty="0" err="1" smtClean="0">
                <a:latin typeface="Arial" pitchFamily="34" charset="0"/>
                <a:cs typeface="Arial" pitchFamily="34" charset="0"/>
              </a:rPr>
              <a:t>Valvasor’s</a:t>
            </a:r>
            <a:endParaRPr lang="en-CA" b="1" dirty="0" smtClean="0">
              <a:latin typeface="Arial" pitchFamily="34" charset="0"/>
              <a:cs typeface="Arial" pitchFamily="34" charset="0"/>
            </a:endParaRPr>
          </a:p>
          <a:p>
            <a:r>
              <a:rPr lang="en-CA" b="1" dirty="0" smtClean="0">
                <a:latin typeface="Arial" pitchFamily="34" charset="0"/>
                <a:cs typeface="Arial" pitchFamily="34" charset="0"/>
              </a:rPr>
              <a:t>1680-90 studies of </a:t>
            </a:r>
            <a:r>
              <a:rPr lang="en-CA" b="1" dirty="0" err="1" smtClean="0">
                <a:latin typeface="Arial" pitchFamily="34" charset="0"/>
                <a:cs typeface="Arial" pitchFamily="34" charset="0"/>
              </a:rPr>
              <a:t>karst</a:t>
            </a:r>
            <a:r>
              <a:rPr lang="en-CA" b="1" dirty="0" smtClean="0">
                <a:latin typeface="Arial" pitchFamily="34" charset="0"/>
                <a:cs typeface="Arial" pitchFamily="34" charset="0"/>
              </a:rPr>
              <a:t> features in </a:t>
            </a:r>
          </a:p>
          <a:p>
            <a:r>
              <a:rPr lang="en-CA" b="1" dirty="0" smtClean="0">
                <a:latin typeface="Arial" pitchFamily="34" charset="0"/>
                <a:cs typeface="Arial" pitchFamily="34" charset="0"/>
              </a:rPr>
              <a:t>Slovenia, core area of ‘The Classical </a:t>
            </a:r>
          </a:p>
          <a:p>
            <a:r>
              <a:rPr lang="en-CA" b="1" dirty="0" smtClean="0">
                <a:latin typeface="Arial" pitchFamily="34" charset="0"/>
                <a:cs typeface="Arial" pitchFamily="34" charset="0"/>
              </a:rPr>
              <a:t>                            </a:t>
            </a:r>
            <a:r>
              <a:rPr lang="en-CA" b="1" dirty="0" err="1" smtClean="0">
                <a:latin typeface="Arial" pitchFamily="34" charset="0"/>
                <a:cs typeface="Arial" pitchFamily="34" charset="0"/>
              </a:rPr>
              <a:t>Karst</a:t>
            </a:r>
            <a:r>
              <a:rPr lang="en-CA" b="1" dirty="0" smtClean="0">
                <a:latin typeface="Arial" pitchFamily="34" charset="0"/>
                <a:cs typeface="Arial" pitchFamily="34" charset="0"/>
              </a:rPr>
              <a:t>’.</a:t>
            </a:r>
          </a:p>
          <a:p>
            <a:endParaRPr lang="en-CA" b="1" dirty="0" smtClean="0">
              <a:latin typeface="Arial" pitchFamily="34" charset="0"/>
              <a:cs typeface="Arial" pitchFamily="34" charset="0"/>
            </a:endParaRPr>
          </a:p>
          <a:p>
            <a:r>
              <a:rPr lang="en-CA" b="1" i="1" dirty="0" smtClean="0">
                <a:latin typeface="Arial" pitchFamily="34" charset="0"/>
                <a:cs typeface="Arial" pitchFamily="34" charset="0"/>
              </a:rPr>
              <a:t>Above</a:t>
            </a:r>
            <a:r>
              <a:rPr lang="en-CA" b="1" dirty="0" smtClean="0">
                <a:latin typeface="Arial" pitchFamily="34" charset="0"/>
                <a:cs typeface="Arial" pitchFamily="34" charset="0"/>
              </a:rPr>
              <a:t>: </a:t>
            </a:r>
            <a:r>
              <a:rPr lang="en-CA" b="1" dirty="0" err="1" smtClean="0">
                <a:latin typeface="Arial" pitchFamily="34" charset="0"/>
                <a:cs typeface="Arial" pitchFamily="34" charset="0"/>
              </a:rPr>
              <a:t>speleothems</a:t>
            </a:r>
            <a:r>
              <a:rPr lang="en-CA" b="1" dirty="0" smtClean="0">
                <a:latin typeface="Arial" pitchFamily="34" charset="0"/>
                <a:cs typeface="Arial" pitchFamily="34" charset="0"/>
              </a:rPr>
              <a:t> in </a:t>
            </a:r>
            <a:r>
              <a:rPr lang="en-CA" b="1" dirty="0" err="1" smtClean="0">
                <a:latin typeface="Arial" pitchFamily="34" charset="0"/>
                <a:cs typeface="Arial" pitchFamily="34" charset="0"/>
              </a:rPr>
              <a:t>Postojna</a:t>
            </a:r>
            <a:r>
              <a:rPr lang="en-CA" b="1" dirty="0" smtClean="0">
                <a:latin typeface="Arial" pitchFamily="34" charset="0"/>
                <a:cs typeface="Arial" pitchFamily="34" charset="0"/>
              </a:rPr>
              <a:t> Cave.</a:t>
            </a:r>
          </a:p>
          <a:p>
            <a:endParaRPr lang="en-CA" b="1" i="1" dirty="0" smtClean="0">
              <a:latin typeface="Arial" pitchFamily="34" charset="0"/>
              <a:cs typeface="Arial" pitchFamily="34" charset="0"/>
            </a:endParaRPr>
          </a:p>
          <a:p>
            <a:r>
              <a:rPr lang="en-CA" b="1" i="1" dirty="0" smtClean="0">
                <a:latin typeface="Arial" pitchFamily="34" charset="0"/>
                <a:cs typeface="Arial" pitchFamily="34" charset="0"/>
              </a:rPr>
              <a:t>On right</a:t>
            </a:r>
            <a:r>
              <a:rPr lang="en-CA" b="1" dirty="0" smtClean="0">
                <a:latin typeface="Arial" pitchFamily="34" charset="0"/>
                <a:cs typeface="Arial" pitchFamily="34" charset="0"/>
              </a:rPr>
              <a:t>: </a:t>
            </a:r>
            <a:r>
              <a:rPr lang="en-CA" b="1" dirty="0" err="1" smtClean="0">
                <a:latin typeface="Arial" pitchFamily="34" charset="0"/>
                <a:cs typeface="Arial" pitchFamily="34" charset="0"/>
              </a:rPr>
              <a:t>Valvasor’s</a:t>
            </a:r>
            <a:r>
              <a:rPr lang="en-CA" b="1" dirty="0" smtClean="0">
                <a:latin typeface="Arial" pitchFamily="34" charset="0"/>
                <a:cs typeface="Arial" pitchFamily="34" charset="0"/>
              </a:rPr>
              <a:t> conception of the</a:t>
            </a:r>
          </a:p>
          <a:p>
            <a:r>
              <a:rPr lang="en-CA" b="1" dirty="0" smtClean="0">
                <a:latin typeface="Arial" pitchFamily="34" charset="0"/>
                <a:cs typeface="Arial" pitchFamily="34" charset="0"/>
              </a:rPr>
              <a:t>relationship between caves and the</a:t>
            </a:r>
          </a:p>
          <a:p>
            <a:r>
              <a:rPr lang="en-CA" b="1" dirty="0" smtClean="0">
                <a:latin typeface="Arial" pitchFamily="34" charset="0"/>
                <a:cs typeface="Arial" pitchFamily="34" charset="0"/>
              </a:rPr>
              <a:t>seasonal flooding of </a:t>
            </a:r>
            <a:r>
              <a:rPr lang="en-CA" b="1" dirty="0" err="1" smtClean="0">
                <a:latin typeface="Arial" pitchFamily="34" charset="0"/>
                <a:cs typeface="Arial" pitchFamily="34" charset="0"/>
              </a:rPr>
              <a:t>Cerknica</a:t>
            </a:r>
            <a:r>
              <a:rPr lang="en-CA" b="1" dirty="0" smtClean="0">
                <a:latin typeface="Arial" pitchFamily="34" charset="0"/>
                <a:cs typeface="Arial" pitchFamily="34" charset="0"/>
              </a:rPr>
              <a:t> </a:t>
            </a:r>
            <a:r>
              <a:rPr lang="en-CA" b="1" dirty="0" err="1" smtClean="0">
                <a:latin typeface="Arial" pitchFamily="34" charset="0"/>
                <a:cs typeface="Arial" pitchFamily="34" charset="0"/>
              </a:rPr>
              <a:t>Polje</a:t>
            </a:r>
            <a:r>
              <a:rPr lang="en-CA" b="1" dirty="0" smtClean="0">
                <a:latin typeface="Arial" pitchFamily="34" charset="0"/>
                <a:cs typeface="Arial" pitchFamily="34" charset="0"/>
              </a:rPr>
              <a:t>.</a:t>
            </a:r>
            <a:endParaRPr lang="en-CA" b="1" dirty="0">
              <a:latin typeface="Arial" pitchFamily="34" charset="0"/>
              <a:cs typeface="Arial" pitchFamily="34" charset="0"/>
            </a:endParaRPr>
          </a:p>
        </p:txBody>
      </p:sp>
    </p:spTree>
    <p:extLst>
      <p:ext uri="{BB962C8B-B14F-4D97-AF65-F5344CB8AC3E}">
        <p14:creationId xmlns="" xmlns:p14="http://schemas.microsoft.com/office/powerpoint/2010/main" val="42420979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2 Queen Charlottes SUPERH~2"/>
          <p:cNvPicPr>
            <a:picLocks noChangeAspect="1" noChangeArrowheads="1"/>
          </p:cNvPicPr>
          <p:nvPr/>
        </p:nvPicPr>
        <p:blipFill>
          <a:blip r:embed="rId2" cstate="print"/>
          <a:srcRect/>
          <a:stretch>
            <a:fillRect/>
          </a:stretch>
        </p:blipFill>
        <p:spPr bwMode="auto">
          <a:xfrm flipH="1">
            <a:off x="251519" y="188640"/>
            <a:ext cx="1822203" cy="4320480"/>
          </a:xfrm>
          <a:prstGeom prst="rect">
            <a:avLst/>
          </a:prstGeom>
          <a:noFill/>
          <a:ln w="9525">
            <a:noFill/>
            <a:miter lim="800000"/>
            <a:headEnd/>
            <a:tailEnd/>
          </a:ln>
        </p:spPr>
      </p:pic>
      <p:sp>
        <p:nvSpPr>
          <p:cNvPr id="3" name="TextBox 2"/>
          <p:cNvSpPr txBox="1"/>
          <p:nvPr/>
        </p:nvSpPr>
        <p:spPr>
          <a:xfrm>
            <a:off x="2483768" y="116632"/>
            <a:ext cx="6264696" cy="4093428"/>
          </a:xfrm>
          <a:prstGeom prst="rect">
            <a:avLst/>
          </a:prstGeom>
          <a:noFill/>
        </p:spPr>
        <p:txBody>
          <a:bodyPr wrap="square" rtlCol="0">
            <a:spAutoFit/>
          </a:bodyPr>
          <a:lstStyle/>
          <a:p>
            <a:r>
              <a:rPr lang="en-CA" sz="2000" b="1" dirty="0" smtClean="0">
                <a:latin typeface="Arial" pitchFamily="34" charset="0"/>
                <a:cs typeface="Arial" pitchFamily="34" charset="0"/>
              </a:rPr>
              <a:t>In the thirty years before 1880:-</a:t>
            </a:r>
          </a:p>
          <a:p>
            <a:endParaRPr lang="en-CA" sz="2000" b="1" dirty="0" smtClean="0">
              <a:latin typeface="Arial" pitchFamily="34" charset="0"/>
              <a:cs typeface="Arial" pitchFamily="34" charset="0"/>
            </a:endParaRPr>
          </a:p>
          <a:p>
            <a:pPr>
              <a:buFontTx/>
              <a:buChar char="-"/>
            </a:pPr>
            <a:r>
              <a:rPr lang="en-CA" sz="2000" b="1" dirty="0" smtClean="0">
                <a:latin typeface="Arial" pitchFamily="34" charset="0"/>
                <a:cs typeface="Arial" pitchFamily="34" charset="0"/>
              </a:rPr>
              <a:t> ‘</a:t>
            </a:r>
            <a:r>
              <a:rPr lang="en-CA" sz="2000" b="1" dirty="0" err="1" smtClean="0">
                <a:latin typeface="Arial" pitchFamily="34" charset="0"/>
                <a:cs typeface="Arial" pitchFamily="34" charset="0"/>
              </a:rPr>
              <a:t>Karst</a:t>
            </a:r>
            <a:r>
              <a:rPr lang="en-CA" sz="2000" b="1" dirty="0" smtClean="0">
                <a:latin typeface="Arial" pitchFamily="34" charset="0"/>
                <a:cs typeface="Arial" pitchFamily="34" charset="0"/>
              </a:rPr>
              <a:t>’ was established as the generic term</a:t>
            </a:r>
          </a:p>
          <a:p>
            <a:r>
              <a:rPr lang="en-CA" sz="2000" b="1" dirty="0" smtClean="0">
                <a:latin typeface="Arial" pitchFamily="34" charset="0"/>
                <a:cs typeface="Arial" pitchFamily="34" charset="0"/>
              </a:rPr>
              <a:t>                        </a:t>
            </a:r>
            <a:r>
              <a:rPr lang="en-CA" sz="1400" b="1" dirty="0" smtClean="0">
                <a:latin typeface="Arial" pitchFamily="34" charset="0"/>
                <a:cs typeface="Arial" pitchFamily="34" charset="0"/>
              </a:rPr>
              <a:t>(versus ‘</a:t>
            </a:r>
            <a:r>
              <a:rPr lang="en-CA" sz="1400" b="1" dirty="0" err="1" smtClean="0">
                <a:latin typeface="Arial" pitchFamily="34" charset="0"/>
                <a:cs typeface="Arial" pitchFamily="34" charset="0"/>
              </a:rPr>
              <a:t>Causse</a:t>
            </a:r>
            <a:r>
              <a:rPr lang="en-CA" sz="1400" b="1" dirty="0" smtClean="0">
                <a:latin typeface="Arial" pitchFamily="34" charset="0"/>
                <a:cs typeface="Arial" pitchFamily="34" charset="0"/>
              </a:rPr>
              <a:t>’ of </a:t>
            </a:r>
            <a:r>
              <a:rPr lang="en-CA" sz="1400" b="1" dirty="0" err="1" smtClean="0">
                <a:latin typeface="Arial" pitchFamily="34" charset="0"/>
                <a:cs typeface="Arial" pitchFamily="34" charset="0"/>
              </a:rPr>
              <a:t>Edouard</a:t>
            </a:r>
            <a:r>
              <a:rPr lang="en-CA" sz="1400" b="1" dirty="0" smtClean="0">
                <a:latin typeface="Arial" pitchFamily="34" charset="0"/>
                <a:cs typeface="Arial" pitchFamily="34" charset="0"/>
              </a:rPr>
              <a:t> Martel)</a:t>
            </a:r>
            <a:r>
              <a:rPr lang="en-CA" sz="2000" b="1" dirty="0" smtClean="0">
                <a:latin typeface="Arial" pitchFamily="34" charset="0"/>
                <a:cs typeface="Arial" pitchFamily="34" charset="0"/>
              </a:rPr>
              <a:t>  </a:t>
            </a:r>
          </a:p>
          <a:p>
            <a:pPr>
              <a:buFontTx/>
              <a:buChar char="-"/>
            </a:pPr>
            <a:r>
              <a:rPr lang="en-CA" sz="2000" b="1" dirty="0" smtClean="0">
                <a:latin typeface="Arial" pitchFamily="34" charset="0"/>
                <a:cs typeface="Arial" pitchFamily="34" charset="0"/>
              </a:rPr>
              <a:t>  focus was primarily on </a:t>
            </a:r>
            <a:r>
              <a:rPr lang="en-CA" sz="2000" b="1" dirty="0" err="1" smtClean="0">
                <a:latin typeface="Arial" pitchFamily="34" charset="0"/>
                <a:cs typeface="Arial" pitchFamily="34" charset="0"/>
              </a:rPr>
              <a:t>karst</a:t>
            </a:r>
            <a:r>
              <a:rPr lang="en-CA" sz="2000" b="1" dirty="0" smtClean="0">
                <a:latin typeface="Arial" pitchFamily="34" charset="0"/>
                <a:cs typeface="Arial" pitchFamily="34" charset="0"/>
              </a:rPr>
              <a:t> in </a:t>
            </a:r>
            <a:r>
              <a:rPr lang="en-CA" sz="2000" b="1" dirty="0" err="1" smtClean="0">
                <a:latin typeface="Arial" pitchFamily="34" charset="0"/>
                <a:cs typeface="Arial" pitchFamily="34" charset="0"/>
              </a:rPr>
              <a:t>limestones</a:t>
            </a:r>
            <a:endParaRPr lang="en-CA" sz="2000" b="1" dirty="0" smtClean="0">
              <a:latin typeface="Arial" pitchFamily="34" charset="0"/>
              <a:cs typeface="Arial" pitchFamily="34" charset="0"/>
            </a:endParaRPr>
          </a:p>
          <a:p>
            <a:r>
              <a:rPr lang="en-CA" sz="2000" b="1" dirty="0" smtClean="0">
                <a:latin typeface="Arial" pitchFamily="34" charset="0"/>
                <a:cs typeface="Arial" pitchFamily="34" charset="0"/>
              </a:rPr>
              <a:t>                </a:t>
            </a:r>
            <a:r>
              <a:rPr lang="en-CA" sz="1400" b="1" dirty="0" smtClean="0">
                <a:latin typeface="Arial" pitchFamily="34" charset="0"/>
                <a:cs typeface="Arial" pitchFamily="34" charset="0"/>
              </a:rPr>
              <a:t>(because of the Mediterranean connection)</a:t>
            </a:r>
          </a:p>
          <a:p>
            <a:pPr>
              <a:buFontTx/>
              <a:buChar char="-"/>
            </a:pPr>
            <a:r>
              <a:rPr lang="en-CA" sz="2000" b="1" dirty="0" smtClean="0">
                <a:latin typeface="Arial" pitchFamily="34" charset="0"/>
                <a:cs typeface="Arial" pitchFamily="34" charset="0"/>
              </a:rPr>
              <a:t>  sources of most springs are meteoric waters</a:t>
            </a:r>
          </a:p>
          <a:p>
            <a:r>
              <a:rPr lang="en-CA" sz="2000" b="1" dirty="0" smtClean="0">
                <a:latin typeface="Arial" pitchFamily="34" charset="0"/>
                <a:cs typeface="Arial" pitchFamily="34" charset="0"/>
              </a:rPr>
              <a:t>          </a:t>
            </a:r>
            <a:r>
              <a:rPr lang="en-CA" sz="1400" b="1" dirty="0" smtClean="0">
                <a:latin typeface="Arial" pitchFamily="34" charset="0"/>
                <a:cs typeface="Arial" pitchFamily="34" charset="0"/>
              </a:rPr>
              <a:t>(passing through stream sinks, </a:t>
            </a:r>
            <a:r>
              <a:rPr lang="en-CA" sz="1400" b="1" dirty="0" err="1" smtClean="0">
                <a:latin typeface="Arial" pitchFamily="34" charset="0"/>
                <a:cs typeface="Arial" pitchFamily="34" charset="0"/>
              </a:rPr>
              <a:t>dolines</a:t>
            </a:r>
            <a:r>
              <a:rPr lang="en-CA" sz="1400" b="1" dirty="0" smtClean="0">
                <a:latin typeface="Arial" pitchFamily="34" charset="0"/>
                <a:cs typeface="Arial" pitchFamily="34" charset="0"/>
              </a:rPr>
              <a:t>, </a:t>
            </a:r>
            <a:r>
              <a:rPr lang="en-CA" sz="1400" b="1" dirty="0" err="1" smtClean="0">
                <a:latin typeface="Arial" pitchFamily="34" charset="0"/>
                <a:cs typeface="Arial" pitchFamily="34" charset="0"/>
              </a:rPr>
              <a:t>karren</a:t>
            </a:r>
            <a:r>
              <a:rPr lang="en-CA" sz="1400" b="1" dirty="0" smtClean="0">
                <a:latin typeface="Arial" pitchFamily="34" charset="0"/>
                <a:cs typeface="Arial" pitchFamily="34" charset="0"/>
              </a:rPr>
              <a:t>, etc.)</a:t>
            </a:r>
          </a:p>
          <a:p>
            <a:pPr>
              <a:buFontTx/>
              <a:buChar char="-"/>
            </a:pPr>
            <a:r>
              <a:rPr lang="en-CA" sz="2000" b="1" dirty="0" smtClean="0">
                <a:latin typeface="Arial" pitchFamily="34" charset="0"/>
                <a:cs typeface="Arial" pitchFamily="34" charset="0"/>
              </a:rPr>
              <a:t> sinks, caves and springs are genetically linked</a:t>
            </a:r>
          </a:p>
          <a:p>
            <a:pPr>
              <a:buFontTx/>
              <a:buChar char="-"/>
            </a:pPr>
            <a:endParaRPr lang="en-CA" sz="2000" b="1" dirty="0" smtClean="0">
              <a:latin typeface="Arial" pitchFamily="34" charset="0"/>
              <a:cs typeface="Arial" pitchFamily="34" charset="0"/>
            </a:endParaRPr>
          </a:p>
          <a:p>
            <a:pPr>
              <a:buFontTx/>
              <a:buChar char="-"/>
            </a:pPr>
            <a:r>
              <a:rPr lang="en-CA" sz="2000" b="1" dirty="0" smtClean="0">
                <a:latin typeface="Arial" pitchFamily="34" charset="0"/>
                <a:cs typeface="Arial" pitchFamily="34" charset="0"/>
              </a:rPr>
              <a:t> CaCO3 dissolution by carbonic acid is the</a:t>
            </a:r>
          </a:p>
          <a:p>
            <a:r>
              <a:rPr lang="en-CA" sz="2000" b="1" dirty="0" smtClean="0">
                <a:latin typeface="Arial" pitchFamily="34" charset="0"/>
                <a:cs typeface="Arial" pitchFamily="34" charset="0"/>
              </a:rPr>
              <a:t>    essential process</a:t>
            </a:r>
          </a:p>
          <a:p>
            <a:r>
              <a:rPr lang="en-CA" sz="2000" b="1" dirty="0" smtClean="0">
                <a:latin typeface="Arial" pitchFamily="34" charset="0"/>
                <a:cs typeface="Arial" pitchFamily="34" charset="0"/>
              </a:rPr>
              <a:t>   </a:t>
            </a:r>
            <a:endParaRPr lang="en-CA" sz="2000" b="1" dirty="0">
              <a:latin typeface="Arial" pitchFamily="34" charset="0"/>
              <a:cs typeface="Arial" pitchFamily="34" charset="0"/>
            </a:endParaRPr>
          </a:p>
        </p:txBody>
      </p:sp>
      <p:pic>
        <p:nvPicPr>
          <p:cNvPr id="4" name="Picture 3" descr="Karst 30"/>
          <p:cNvPicPr>
            <a:picLocks noChangeAspect="1" noChangeArrowheads="1"/>
          </p:cNvPicPr>
          <p:nvPr/>
        </p:nvPicPr>
        <p:blipFill>
          <a:blip r:embed="rId3" cstate="print"/>
          <a:srcRect/>
          <a:stretch>
            <a:fillRect/>
          </a:stretch>
        </p:blipFill>
        <p:spPr bwMode="auto">
          <a:xfrm>
            <a:off x="6516216" y="3645024"/>
            <a:ext cx="2304256" cy="3007756"/>
          </a:xfrm>
          <a:prstGeom prst="rect">
            <a:avLst/>
          </a:prstGeom>
          <a:noFill/>
          <a:ln w="9525">
            <a:noFill/>
            <a:miter lim="800000"/>
            <a:headEnd/>
            <a:tailEnd/>
          </a:ln>
        </p:spPr>
      </p:pic>
      <p:sp>
        <p:nvSpPr>
          <p:cNvPr id="5" name="TextBox 4"/>
          <p:cNvSpPr txBox="1"/>
          <p:nvPr/>
        </p:nvSpPr>
        <p:spPr>
          <a:xfrm>
            <a:off x="179512" y="4581128"/>
            <a:ext cx="6288901" cy="2246769"/>
          </a:xfrm>
          <a:prstGeom prst="rect">
            <a:avLst/>
          </a:prstGeom>
          <a:noFill/>
        </p:spPr>
        <p:txBody>
          <a:bodyPr wrap="none" rtlCol="0">
            <a:spAutoFit/>
          </a:bodyPr>
          <a:lstStyle/>
          <a:p>
            <a:r>
              <a:rPr lang="en-CA" b="1" dirty="0" smtClean="0">
                <a:latin typeface="Arial" pitchFamily="34" charset="0"/>
                <a:cs typeface="Arial" pitchFamily="34" charset="0"/>
              </a:rPr>
              <a:t>Because caves were known to penetrate long distances</a:t>
            </a:r>
          </a:p>
          <a:p>
            <a:r>
              <a:rPr lang="en-CA" b="1" dirty="0" smtClean="0">
                <a:latin typeface="Arial" pitchFamily="34" charset="0"/>
                <a:cs typeface="Arial" pitchFamily="34" charset="0"/>
              </a:rPr>
              <a:t>through limestone the solution kinetics must be</a:t>
            </a:r>
          </a:p>
          <a:p>
            <a:r>
              <a:rPr lang="en-CA" b="1" dirty="0" smtClean="0">
                <a:latin typeface="Arial" pitchFamily="34" charset="0"/>
                <a:cs typeface="Arial" pitchFamily="34" charset="0"/>
              </a:rPr>
              <a:t>favorable and so could be ignored. There was great</a:t>
            </a:r>
          </a:p>
          <a:p>
            <a:r>
              <a:rPr lang="en-CA" b="1" dirty="0" smtClean="0">
                <a:latin typeface="Arial" pitchFamily="34" charset="0"/>
                <a:cs typeface="Arial" pitchFamily="34" charset="0"/>
              </a:rPr>
              <a:t>Interest in solution rates, however: e.g. </a:t>
            </a:r>
            <a:r>
              <a:rPr lang="en-CA" b="1" dirty="0" err="1" smtClean="0">
                <a:latin typeface="Arial" pitchFamily="34" charset="0"/>
                <a:cs typeface="Arial" pitchFamily="34" charset="0"/>
              </a:rPr>
              <a:t>Bischof</a:t>
            </a:r>
            <a:r>
              <a:rPr lang="en-CA" b="1" dirty="0" smtClean="0">
                <a:latin typeface="Arial" pitchFamily="34" charset="0"/>
                <a:cs typeface="Arial" pitchFamily="34" charset="0"/>
              </a:rPr>
              <a:t> (1854)  </a:t>
            </a:r>
          </a:p>
          <a:p>
            <a:r>
              <a:rPr lang="en-CA" b="1" dirty="0" smtClean="0">
                <a:latin typeface="Arial" pitchFamily="34" charset="0"/>
                <a:cs typeface="Arial" pitchFamily="34" charset="0"/>
              </a:rPr>
              <a:t>found the annual CaCO3 load of the River Rhine was </a:t>
            </a:r>
          </a:p>
          <a:p>
            <a:r>
              <a:rPr lang="en-CA" b="1" i="1" dirty="0" smtClean="0">
                <a:latin typeface="Arial" pitchFamily="34" charset="0"/>
                <a:cs typeface="Arial" pitchFamily="34" charset="0"/>
              </a:rPr>
              <a:t>``… equivalent to 332,539 millions of oysters of the</a:t>
            </a:r>
          </a:p>
          <a:p>
            <a:r>
              <a:rPr lang="en-CA" b="1" i="1" dirty="0" smtClean="0">
                <a:latin typeface="Arial" pitchFamily="34" charset="0"/>
                <a:cs typeface="Arial" pitchFamily="34" charset="0"/>
              </a:rPr>
              <a:t>usual size.`` </a:t>
            </a:r>
            <a:r>
              <a:rPr lang="en-CA" sz="1400" b="1" dirty="0" smtClean="0">
                <a:latin typeface="Arial" pitchFamily="34" charset="0"/>
                <a:cs typeface="Arial" pitchFamily="34" charset="0"/>
              </a:rPr>
              <a:t>Spring and Post (1883) in Belgium, Ewing (1885) in</a:t>
            </a:r>
          </a:p>
          <a:p>
            <a:r>
              <a:rPr lang="en-CA" sz="1400" b="1" dirty="0" smtClean="0">
                <a:latin typeface="Arial" pitchFamily="34" charset="0"/>
                <a:cs typeface="Arial" pitchFamily="34" charset="0"/>
              </a:rPr>
              <a:t>Pennsylvania  pioneered more conventional methods of estimation!</a:t>
            </a:r>
            <a:endParaRPr lang="en-CA"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Ford\Documents\My Scans\2004-11 (Nov)\Scans\Cvijic\Cvijic\Cvijic\13 GSA Cv 001.jpg"/>
          <p:cNvPicPr>
            <a:picLocks noChangeAspect="1" noChangeArrowheads="1"/>
          </p:cNvPicPr>
          <p:nvPr/>
        </p:nvPicPr>
        <p:blipFill>
          <a:blip r:embed="rId2" cstate="print"/>
          <a:srcRect/>
          <a:stretch>
            <a:fillRect/>
          </a:stretch>
        </p:blipFill>
        <p:spPr bwMode="auto">
          <a:xfrm>
            <a:off x="179512" y="260648"/>
            <a:ext cx="3890787" cy="5544616"/>
          </a:xfrm>
          <a:prstGeom prst="rect">
            <a:avLst/>
          </a:prstGeom>
          <a:noFill/>
        </p:spPr>
      </p:pic>
      <p:sp>
        <p:nvSpPr>
          <p:cNvPr id="3" name="Rectangle 2"/>
          <p:cNvSpPr/>
          <p:nvPr/>
        </p:nvSpPr>
        <p:spPr>
          <a:xfrm>
            <a:off x="4139952" y="188640"/>
            <a:ext cx="5112568" cy="2123658"/>
          </a:xfrm>
          <a:prstGeom prst="rect">
            <a:avLst/>
          </a:prstGeom>
        </p:spPr>
        <p:txBody>
          <a:bodyPr wrap="square">
            <a:spAutoFit/>
          </a:bodyPr>
          <a:lstStyle/>
          <a:p>
            <a:r>
              <a:rPr lang="en-US" altLang="en-US" sz="2400" b="1" dirty="0" smtClean="0">
                <a:latin typeface="Arial" pitchFamily="34" charset="0"/>
                <a:cs typeface="Arial" pitchFamily="34" charset="0"/>
              </a:rPr>
              <a:t>     Jovan </a:t>
            </a:r>
            <a:r>
              <a:rPr lang="en-US" altLang="en-US" sz="2400" b="1" dirty="0" err="1" smtClean="0">
                <a:latin typeface="Arial" pitchFamily="34" charset="0"/>
                <a:cs typeface="Arial" pitchFamily="34" charset="0"/>
              </a:rPr>
              <a:t>Cvijić</a:t>
            </a:r>
            <a:r>
              <a:rPr lang="en-US" altLang="en-US" sz="2400" b="1" dirty="0" smtClean="0">
                <a:latin typeface="Arial" pitchFamily="34" charset="0"/>
                <a:cs typeface="Arial" pitchFamily="34" charset="0"/>
              </a:rPr>
              <a:t> (1865-1927)</a:t>
            </a:r>
          </a:p>
          <a:p>
            <a:r>
              <a:rPr lang="en-US" altLang="en-US" b="1" dirty="0" smtClean="0">
                <a:latin typeface="Arial" pitchFamily="34" charset="0"/>
                <a:cs typeface="Arial" pitchFamily="34" charset="0"/>
              </a:rPr>
              <a:t>Born in </a:t>
            </a:r>
            <a:r>
              <a:rPr lang="en-US" altLang="en-US" b="1" dirty="0" err="1" smtClean="0">
                <a:latin typeface="Arial" pitchFamily="34" charset="0"/>
                <a:cs typeface="Arial" pitchFamily="34" charset="0"/>
              </a:rPr>
              <a:t>Loznica</a:t>
            </a:r>
            <a:r>
              <a:rPr lang="en-US" altLang="en-US" b="1" dirty="0" smtClean="0">
                <a:latin typeface="Arial" pitchFamily="34" charset="0"/>
                <a:cs typeface="Arial" pitchFamily="34" charset="0"/>
              </a:rPr>
              <a:t>, Serbia, studied in Belgrade and with Albrecht </a:t>
            </a:r>
            <a:r>
              <a:rPr lang="en-US" altLang="en-US" b="1" dirty="0" err="1" smtClean="0">
                <a:latin typeface="Arial" pitchFamily="34" charset="0"/>
                <a:cs typeface="Arial" pitchFamily="34" charset="0"/>
              </a:rPr>
              <a:t>Penck</a:t>
            </a:r>
            <a:r>
              <a:rPr lang="en-US" altLang="en-US" b="1" dirty="0" smtClean="0">
                <a:latin typeface="Arial" pitchFamily="34" charset="0"/>
                <a:cs typeface="Arial" pitchFamily="34" charset="0"/>
              </a:rPr>
              <a:t> in Vienna. </a:t>
            </a:r>
          </a:p>
          <a:p>
            <a:r>
              <a:rPr lang="en-US" altLang="en-US" b="1" dirty="0" smtClean="0">
                <a:latin typeface="Arial" pitchFamily="34" charset="0"/>
                <a:cs typeface="Arial" pitchFamily="34" charset="0"/>
              </a:rPr>
              <a:t>Professor of Geography, </a:t>
            </a:r>
            <a:r>
              <a:rPr lang="en-US" altLang="en-US" b="1" dirty="0" smtClean="0">
                <a:latin typeface="Arial" pitchFamily="34" charset="0"/>
                <a:cs typeface="Arial" pitchFamily="34" charset="0"/>
              </a:rPr>
              <a:t>Belgrade. Travelled </a:t>
            </a:r>
            <a:r>
              <a:rPr lang="en-US" altLang="en-US" b="1" dirty="0" smtClean="0">
                <a:latin typeface="Arial" pitchFamily="34" charset="0"/>
                <a:cs typeface="Arial" pitchFamily="34" charset="0"/>
              </a:rPr>
              <a:t>widely in Europe and taught in France.</a:t>
            </a:r>
          </a:p>
          <a:p>
            <a:r>
              <a:rPr lang="en-US" altLang="en-US" b="1" dirty="0" smtClean="0">
                <a:latin typeface="Arial" pitchFamily="34" charset="0"/>
                <a:cs typeface="Arial" pitchFamily="34" charset="0"/>
              </a:rPr>
              <a:t>Head of the Serbian delegation at the</a:t>
            </a:r>
          </a:p>
          <a:p>
            <a:r>
              <a:rPr lang="en-US" altLang="en-US" b="1" dirty="0" smtClean="0">
                <a:latin typeface="Arial" pitchFamily="34" charset="0"/>
                <a:cs typeface="Arial" pitchFamily="34" charset="0"/>
              </a:rPr>
              <a:t>Versailles peace talks, 1919!!</a:t>
            </a:r>
            <a:endParaRPr lang="en-US" altLang="en-US" b="1" dirty="0">
              <a:latin typeface="Arial" pitchFamily="34" charset="0"/>
              <a:cs typeface="Arial" pitchFamily="34" charset="0"/>
            </a:endParaRPr>
          </a:p>
        </p:txBody>
      </p:sp>
      <p:sp>
        <p:nvSpPr>
          <p:cNvPr id="4" name="Rectangle 3"/>
          <p:cNvSpPr/>
          <p:nvPr/>
        </p:nvSpPr>
        <p:spPr>
          <a:xfrm>
            <a:off x="4139952" y="2348880"/>
            <a:ext cx="5400600" cy="3077766"/>
          </a:xfrm>
          <a:prstGeom prst="rect">
            <a:avLst/>
          </a:prstGeom>
        </p:spPr>
        <p:txBody>
          <a:bodyPr wrap="square">
            <a:spAutoFit/>
          </a:bodyPr>
          <a:lstStyle/>
          <a:p>
            <a:r>
              <a:rPr lang="en-US" altLang="en-US" b="1" dirty="0" smtClean="0">
                <a:solidFill>
                  <a:srgbClr val="FF0000"/>
                </a:solidFill>
                <a:latin typeface="Arial" pitchFamily="34" charset="0"/>
                <a:cs typeface="Arial" pitchFamily="34" charset="0"/>
              </a:rPr>
              <a:t>Major </a:t>
            </a:r>
            <a:r>
              <a:rPr lang="en-US" altLang="en-US" b="1" dirty="0" err="1" smtClean="0">
                <a:solidFill>
                  <a:srgbClr val="FF0000"/>
                </a:solidFill>
                <a:latin typeface="Arial" pitchFamily="34" charset="0"/>
                <a:cs typeface="Arial" pitchFamily="34" charset="0"/>
              </a:rPr>
              <a:t>karst</a:t>
            </a:r>
            <a:r>
              <a:rPr lang="en-US" altLang="en-US" b="1" dirty="0" smtClean="0">
                <a:solidFill>
                  <a:srgbClr val="FF0000"/>
                </a:solidFill>
                <a:latin typeface="Arial" pitchFamily="34" charset="0"/>
                <a:cs typeface="Arial" pitchFamily="34" charset="0"/>
              </a:rPr>
              <a:t> publications:- </a:t>
            </a:r>
          </a:p>
          <a:p>
            <a:r>
              <a:rPr lang="en-US" altLang="en-US" b="1" dirty="0" smtClean="0">
                <a:solidFill>
                  <a:srgbClr val="FF0000"/>
                </a:solidFill>
                <a:latin typeface="Arial" pitchFamily="34" charset="0"/>
                <a:cs typeface="Arial" pitchFamily="34" charset="0"/>
              </a:rPr>
              <a:t>1893 Das </a:t>
            </a:r>
            <a:r>
              <a:rPr lang="en-US" altLang="en-US" b="1" dirty="0" err="1" smtClean="0">
                <a:solidFill>
                  <a:srgbClr val="FF0000"/>
                </a:solidFill>
                <a:latin typeface="Arial" pitchFamily="34" charset="0"/>
                <a:cs typeface="Arial" pitchFamily="34" charset="0"/>
              </a:rPr>
              <a:t>Karstphänomen</a:t>
            </a:r>
            <a:r>
              <a:rPr lang="en-US" altLang="en-US" b="1" dirty="0" smtClean="0">
                <a:solidFill>
                  <a:srgbClr val="FF0000"/>
                </a:solidFill>
                <a:latin typeface="Arial" pitchFamily="34" charset="0"/>
                <a:cs typeface="Arial" pitchFamily="34" charset="0"/>
              </a:rPr>
              <a:t> (PhD thesis with </a:t>
            </a:r>
            <a:r>
              <a:rPr lang="en-US" altLang="en-US" b="1" dirty="0" err="1" smtClean="0">
                <a:solidFill>
                  <a:srgbClr val="FF0000"/>
                </a:solidFill>
                <a:latin typeface="Arial" pitchFamily="34" charset="0"/>
                <a:cs typeface="Arial" pitchFamily="34" charset="0"/>
              </a:rPr>
              <a:t>Penck</a:t>
            </a:r>
            <a:r>
              <a:rPr lang="en-US" altLang="en-US" b="1" dirty="0" smtClean="0">
                <a:solidFill>
                  <a:srgbClr val="FF0000"/>
                </a:solidFill>
                <a:latin typeface="Arial" pitchFamily="34" charset="0"/>
                <a:cs typeface="Arial" pitchFamily="34" charset="0"/>
              </a:rPr>
              <a:t>).</a:t>
            </a:r>
            <a:br>
              <a:rPr lang="en-US" altLang="en-US" b="1" dirty="0" smtClean="0">
                <a:solidFill>
                  <a:srgbClr val="FF0000"/>
                </a:solidFill>
                <a:latin typeface="Arial" pitchFamily="34" charset="0"/>
                <a:cs typeface="Arial" pitchFamily="34" charset="0"/>
              </a:rPr>
            </a:br>
            <a:r>
              <a:rPr lang="en-US" altLang="en-US" b="1" dirty="0" smtClean="0">
                <a:solidFill>
                  <a:srgbClr val="FF0000"/>
                </a:solidFill>
                <a:latin typeface="Arial" pitchFamily="34" charset="0"/>
                <a:cs typeface="Arial" pitchFamily="34" charset="0"/>
              </a:rPr>
              <a:t>1901. </a:t>
            </a:r>
            <a:r>
              <a:rPr lang="en-US" altLang="en-US" b="1" dirty="0" err="1" smtClean="0">
                <a:solidFill>
                  <a:srgbClr val="FF0000"/>
                </a:solidFill>
                <a:latin typeface="Arial" pitchFamily="34" charset="0"/>
                <a:cs typeface="Arial" pitchFamily="34" charset="0"/>
              </a:rPr>
              <a:t>Morphologische</a:t>
            </a:r>
            <a:r>
              <a:rPr lang="en-US" altLang="en-US" b="1" dirty="0" smtClean="0">
                <a:solidFill>
                  <a:srgbClr val="FF0000"/>
                </a:solidFill>
                <a:latin typeface="Arial" pitchFamily="34" charset="0"/>
                <a:cs typeface="Arial" pitchFamily="34" charset="0"/>
              </a:rPr>
              <a:t> und </a:t>
            </a:r>
            <a:r>
              <a:rPr lang="en-US" altLang="en-US" b="1" dirty="0" err="1" smtClean="0">
                <a:solidFill>
                  <a:srgbClr val="FF0000"/>
                </a:solidFill>
                <a:latin typeface="Arial" pitchFamily="34" charset="0"/>
                <a:cs typeface="Arial" pitchFamily="34" charset="0"/>
              </a:rPr>
              <a:t>glaziale</a:t>
            </a:r>
            <a:r>
              <a:rPr lang="en-US" altLang="en-US" b="1" dirty="0" smtClean="0">
                <a:solidFill>
                  <a:srgbClr val="FF0000"/>
                </a:solidFill>
                <a:latin typeface="Arial" pitchFamily="34" charset="0"/>
                <a:cs typeface="Arial" pitchFamily="34" charset="0"/>
              </a:rPr>
              <a:t> </a:t>
            </a:r>
            <a:r>
              <a:rPr lang="en-US" altLang="en-US" b="1" dirty="0" err="1" smtClean="0">
                <a:solidFill>
                  <a:srgbClr val="FF0000"/>
                </a:solidFill>
                <a:latin typeface="Arial" pitchFamily="34" charset="0"/>
                <a:cs typeface="Arial" pitchFamily="34" charset="0"/>
              </a:rPr>
              <a:t>studien</a:t>
            </a:r>
            <a:r>
              <a:rPr lang="en-US" altLang="en-US" b="1" dirty="0" smtClean="0">
                <a:solidFill>
                  <a:srgbClr val="FF0000"/>
                </a:solidFill>
                <a:latin typeface="Arial" pitchFamily="34" charset="0"/>
                <a:cs typeface="Arial" pitchFamily="34" charset="0"/>
              </a:rPr>
              <a:t> </a:t>
            </a:r>
            <a:r>
              <a:rPr lang="en-US" altLang="en-US" b="1" dirty="0" err="1" smtClean="0">
                <a:solidFill>
                  <a:srgbClr val="FF0000"/>
                </a:solidFill>
                <a:latin typeface="Arial" pitchFamily="34" charset="0"/>
                <a:cs typeface="Arial" pitchFamily="34" charset="0"/>
              </a:rPr>
              <a:t>Bosnien</a:t>
            </a:r>
            <a:r>
              <a:rPr lang="en-US" altLang="en-US" b="1" dirty="0" smtClean="0">
                <a:solidFill>
                  <a:srgbClr val="FF0000"/>
                </a:solidFill>
                <a:latin typeface="Arial" pitchFamily="34" charset="0"/>
                <a:cs typeface="Arial" pitchFamily="34" charset="0"/>
              </a:rPr>
              <a:t>, </a:t>
            </a:r>
            <a:r>
              <a:rPr lang="en-US" altLang="en-US" b="1" dirty="0" err="1" smtClean="0">
                <a:solidFill>
                  <a:srgbClr val="FF0000"/>
                </a:solidFill>
                <a:latin typeface="Arial" pitchFamily="34" charset="0"/>
                <a:cs typeface="Arial" pitchFamily="34" charset="0"/>
              </a:rPr>
              <a:t>der</a:t>
            </a:r>
            <a:r>
              <a:rPr lang="en-US" altLang="en-US" b="1" dirty="0" smtClean="0">
                <a:solidFill>
                  <a:srgbClr val="FF0000"/>
                </a:solidFill>
                <a:latin typeface="Arial" pitchFamily="34" charset="0"/>
                <a:cs typeface="Arial" pitchFamily="34" charset="0"/>
              </a:rPr>
              <a:t> </a:t>
            </a:r>
            <a:r>
              <a:rPr lang="en-US" altLang="en-US" b="1" dirty="0" err="1" smtClean="0">
                <a:solidFill>
                  <a:srgbClr val="FF0000"/>
                </a:solidFill>
                <a:latin typeface="Arial" pitchFamily="34" charset="0"/>
                <a:cs typeface="Arial" pitchFamily="34" charset="0"/>
              </a:rPr>
              <a:t>Hercegovina</a:t>
            </a:r>
            <a:r>
              <a:rPr lang="en-US" altLang="en-US" b="1" dirty="0" smtClean="0">
                <a:solidFill>
                  <a:srgbClr val="FF0000"/>
                </a:solidFill>
                <a:latin typeface="Arial" pitchFamily="34" charset="0"/>
                <a:cs typeface="Arial" pitchFamily="34" charset="0"/>
              </a:rPr>
              <a:t> und Montenegro. </a:t>
            </a:r>
          </a:p>
          <a:p>
            <a:r>
              <a:rPr lang="en-US" altLang="en-US" b="1" dirty="0" smtClean="0">
                <a:solidFill>
                  <a:srgbClr val="FF0000"/>
                </a:solidFill>
                <a:latin typeface="Arial" pitchFamily="34" charset="0"/>
                <a:cs typeface="Arial" pitchFamily="34" charset="0"/>
              </a:rPr>
              <a:t>1918.  </a:t>
            </a:r>
            <a:r>
              <a:rPr lang="en-US" altLang="en-US" b="1" dirty="0" err="1" smtClean="0">
                <a:solidFill>
                  <a:srgbClr val="FF0000"/>
                </a:solidFill>
                <a:latin typeface="Arial" pitchFamily="34" charset="0"/>
                <a:cs typeface="Arial" pitchFamily="34" charset="0"/>
              </a:rPr>
              <a:t>Hydrographie</a:t>
            </a:r>
            <a:r>
              <a:rPr lang="en-US" altLang="en-US" b="1" dirty="0" smtClean="0">
                <a:solidFill>
                  <a:srgbClr val="FF0000"/>
                </a:solidFill>
                <a:latin typeface="Arial" pitchFamily="34" charset="0"/>
                <a:cs typeface="Arial" pitchFamily="34" charset="0"/>
              </a:rPr>
              <a:t> </a:t>
            </a:r>
            <a:r>
              <a:rPr lang="en-US" altLang="en-US" b="1" dirty="0" err="1" smtClean="0">
                <a:solidFill>
                  <a:srgbClr val="FF0000"/>
                </a:solidFill>
                <a:latin typeface="Arial" pitchFamily="34" charset="0"/>
                <a:cs typeface="Arial" pitchFamily="34" charset="0"/>
              </a:rPr>
              <a:t>souterraine</a:t>
            </a:r>
            <a:r>
              <a:rPr lang="en-US" altLang="en-US" b="1" dirty="0" smtClean="0">
                <a:solidFill>
                  <a:srgbClr val="FF0000"/>
                </a:solidFill>
                <a:latin typeface="Arial" pitchFamily="34" charset="0"/>
                <a:cs typeface="Arial" pitchFamily="34" charset="0"/>
              </a:rPr>
              <a:t> et </a:t>
            </a:r>
            <a:r>
              <a:rPr lang="en-US" altLang="en-US" b="1" dirty="0" err="1" smtClean="0">
                <a:solidFill>
                  <a:srgbClr val="FF0000"/>
                </a:solidFill>
                <a:latin typeface="Arial" pitchFamily="34" charset="0"/>
                <a:cs typeface="Arial" pitchFamily="34" charset="0"/>
              </a:rPr>
              <a:t>évolution</a:t>
            </a:r>
            <a:r>
              <a:rPr lang="en-US" altLang="en-US" b="1" dirty="0" smtClean="0">
                <a:solidFill>
                  <a:srgbClr val="FF0000"/>
                </a:solidFill>
                <a:latin typeface="Arial" pitchFamily="34" charset="0"/>
                <a:cs typeface="Arial" pitchFamily="34" charset="0"/>
              </a:rPr>
              <a:t> </a:t>
            </a:r>
            <a:r>
              <a:rPr lang="en-US" altLang="en-US" b="1" dirty="0" err="1" smtClean="0">
                <a:solidFill>
                  <a:srgbClr val="FF0000"/>
                </a:solidFill>
                <a:latin typeface="Arial" pitchFamily="34" charset="0"/>
                <a:cs typeface="Arial" pitchFamily="34" charset="0"/>
              </a:rPr>
              <a:t>morphologique</a:t>
            </a:r>
            <a:r>
              <a:rPr lang="en-US" altLang="en-US" b="1" dirty="0" smtClean="0">
                <a:solidFill>
                  <a:srgbClr val="FF0000"/>
                </a:solidFill>
                <a:latin typeface="Arial" pitchFamily="34" charset="0"/>
                <a:cs typeface="Arial" pitchFamily="34" charset="0"/>
              </a:rPr>
              <a:t> du </a:t>
            </a:r>
            <a:r>
              <a:rPr lang="en-US" altLang="en-US" b="1" dirty="0" err="1" smtClean="0">
                <a:solidFill>
                  <a:srgbClr val="FF0000"/>
                </a:solidFill>
                <a:latin typeface="Arial" pitchFamily="34" charset="0"/>
                <a:cs typeface="Arial" pitchFamily="34" charset="0"/>
              </a:rPr>
              <a:t>karst</a:t>
            </a:r>
            <a:r>
              <a:rPr lang="en-US" altLang="en-US" b="1" dirty="0" smtClean="0">
                <a:solidFill>
                  <a:srgbClr val="FF0000"/>
                </a:solidFill>
                <a:latin typeface="Arial" pitchFamily="34" charset="0"/>
                <a:cs typeface="Arial" pitchFamily="34" charset="0"/>
              </a:rPr>
              <a:t>.</a:t>
            </a:r>
          </a:p>
          <a:p>
            <a:r>
              <a:rPr lang="en-US" altLang="en-US" b="1" dirty="0" smtClean="0">
                <a:solidFill>
                  <a:srgbClr val="FF0000"/>
                </a:solidFill>
                <a:latin typeface="Arial" pitchFamily="34" charset="0"/>
                <a:cs typeface="Arial" pitchFamily="34" charset="0"/>
              </a:rPr>
              <a:t>1924. The evolution of  </a:t>
            </a:r>
            <a:r>
              <a:rPr lang="en-US" altLang="en-US" b="1" dirty="0" err="1" smtClean="0">
                <a:solidFill>
                  <a:srgbClr val="FF0000"/>
                </a:solidFill>
                <a:latin typeface="Arial" pitchFamily="34" charset="0"/>
                <a:cs typeface="Arial" pitchFamily="34" charset="0"/>
              </a:rPr>
              <a:t>lapies</a:t>
            </a:r>
            <a:r>
              <a:rPr lang="en-US" altLang="en-US" b="1" dirty="0" smtClean="0">
                <a:solidFill>
                  <a:srgbClr val="FF0000"/>
                </a:solidFill>
                <a:latin typeface="Arial" pitchFamily="34" charset="0"/>
                <a:cs typeface="Arial" pitchFamily="34" charset="0"/>
              </a:rPr>
              <a:t>. </a:t>
            </a:r>
          </a:p>
          <a:p>
            <a:pPr marL="342900" indent="-342900">
              <a:buAutoNum type="arabicPeriod" startAt="1960"/>
            </a:pPr>
            <a:r>
              <a:rPr lang="en-US" altLang="en-US" b="1" dirty="0" smtClean="0">
                <a:solidFill>
                  <a:srgbClr val="FF0000"/>
                </a:solidFill>
                <a:latin typeface="Arial" pitchFamily="34" charset="0"/>
                <a:cs typeface="Arial" pitchFamily="34" charset="0"/>
              </a:rPr>
              <a:t> La </a:t>
            </a:r>
            <a:r>
              <a:rPr lang="en-US" altLang="en-US" b="1" dirty="0" err="1" smtClean="0">
                <a:solidFill>
                  <a:srgbClr val="FF0000"/>
                </a:solidFill>
                <a:latin typeface="Arial" pitchFamily="34" charset="0"/>
                <a:cs typeface="Arial" pitchFamily="34" charset="0"/>
              </a:rPr>
              <a:t>Géographie</a:t>
            </a:r>
            <a:r>
              <a:rPr lang="en-US" altLang="en-US" b="1" dirty="0" smtClean="0">
                <a:solidFill>
                  <a:srgbClr val="FF0000"/>
                </a:solidFill>
                <a:latin typeface="Arial" pitchFamily="34" charset="0"/>
                <a:cs typeface="Arial" pitchFamily="34" charset="0"/>
              </a:rPr>
              <a:t> des Terrains </a:t>
            </a:r>
            <a:r>
              <a:rPr lang="en-US" altLang="en-US" b="1" dirty="0" err="1" smtClean="0">
                <a:solidFill>
                  <a:srgbClr val="FF0000"/>
                </a:solidFill>
                <a:latin typeface="Arial" pitchFamily="34" charset="0"/>
                <a:cs typeface="Arial" pitchFamily="34" charset="0"/>
              </a:rPr>
              <a:t>Calcaire</a:t>
            </a:r>
            <a:r>
              <a:rPr lang="en-US" altLang="en-US" b="1" dirty="0" smtClean="0">
                <a:solidFill>
                  <a:srgbClr val="FF0000"/>
                </a:solidFill>
                <a:latin typeface="Arial" pitchFamily="34" charset="0"/>
                <a:cs typeface="Arial" pitchFamily="34" charset="0"/>
              </a:rPr>
              <a:t>.</a:t>
            </a:r>
          </a:p>
          <a:p>
            <a:pPr marL="342900" indent="-342900"/>
            <a:r>
              <a:rPr lang="en-US" b="1" dirty="0" smtClean="0">
                <a:solidFill>
                  <a:srgbClr val="FF0000"/>
                </a:solidFill>
                <a:latin typeface="Arial" pitchFamily="34" charset="0"/>
                <a:cs typeface="Arial" pitchFamily="34" charset="0"/>
              </a:rPr>
              <a:t>           </a:t>
            </a:r>
            <a:r>
              <a:rPr lang="en-US" sz="1400" b="1" dirty="0" smtClean="0">
                <a:solidFill>
                  <a:srgbClr val="FF0000"/>
                </a:solidFill>
                <a:latin typeface="Arial" pitchFamily="34" charset="0"/>
                <a:cs typeface="Arial" pitchFamily="34" charset="0"/>
              </a:rPr>
              <a:t>(courtesy of E. de </a:t>
            </a:r>
            <a:r>
              <a:rPr lang="en-US" sz="1400" b="1" dirty="0" err="1" smtClean="0">
                <a:solidFill>
                  <a:srgbClr val="FF0000"/>
                </a:solidFill>
                <a:latin typeface="Arial" pitchFamily="34" charset="0"/>
                <a:cs typeface="Arial" pitchFamily="34" charset="0"/>
              </a:rPr>
              <a:t>Martonne</a:t>
            </a:r>
            <a:r>
              <a:rPr lang="en-US" sz="1400" b="1" dirty="0" smtClean="0">
                <a:solidFill>
                  <a:srgbClr val="FF0000"/>
                </a:solidFill>
                <a:latin typeface="Arial" pitchFamily="34" charset="0"/>
                <a:cs typeface="Arial" pitchFamily="34" charset="0"/>
              </a:rPr>
              <a:t>; posthumous and </a:t>
            </a:r>
          </a:p>
          <a:p>
            <a:pPr marL="342900" indent="-342900"/>
            <a:r>
              <a:rPr lang="en-US" sz="1400" b="1" dirty="0" smtClean="0">
                <a:solidFill>
                  <a:srgbClr val="FF0000"/>
                </a:solidFill>
                <a:latin typeface="Arial" pitchFamily="34" charset="0"/>
                <a:cs typeface="Arial" pitchFamily="34" charset="0"/>
              </a:rPr>
              <a:t>               incomplete).</a:t>
            </a:r>
            <a:endParaRPr lang="en-CA" b="1" dirty="0">
              <a:latin typeface="Arial" pitchFamily="34" charset="0"/>
              <a:cs typeface="Arial" pitchFamily="34" charset="0"/>
            </a:endParaRPr>
          </a:p>
        </p:txBody>
      </p:sp>
      <p:pic>
        <p:nvPicPr>
          <p:cNvPr id="5" name="Picture 7" descr="05 Cvijic Marjorie 197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a:xfrm>
            <a:off x="7884368" y="5373216"/>
            <a:ext cx="864096" cy="1295917"/>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6" name="Rectangle 5"/>
          <p:cNvSpPr/>
          <p:nvPr/>
        </p:nvSpPr>
        <p:spPr>
          <a:xfrm>
            <a:off x="2411760" y="5877272"/>
            <a:ext cx="5436096" cy="646331"/>
          </a:xfrm>
          <a:prstGeom prst="rect">
            <a:avLst/>
          </a:prstGeom>
        </p:spPr>
        <p:txBody>
          <a:bodyPr wrap="square">
            <a:spAutoFit/>
          </a:bodyPr>
          <a:lstStyle/>
          <a:p>
            <a:r>
              <a:rPr lang="en-US" altLang="en-US" b="1" dirty="0" smtClean="0">
                <a:latin typeface="Arial" pitchFamily="34" charset="0"/>
                <a:cs typeface="Arial" pitchFamily="34" charset="0"/>
              </a:rPr>
              <a:t>‘</a:t>
            </a:r>
            <a:r>
              <a:rPr lang="en-US" altLang="en-US" b="1" dirty="0" smtClean="0">
                <a:latin typeface="Arial" pitchFamily="34" charset="0"/>
                <a:cs typeface="Arial" pitchFamily="34" charset="0"/>
              </a:rPr>
              <a:t>Das </a:t>
            </a:r>
            <a:r>
              <a:rPr lang="en-US" altLang="en-US" b="1" dirty="0" err="1" smtClean="0">
                <a:latin typeface="Arial" pitchFamily="34" charset="0"/>
                <a:cs typeface="Arial" pitchFamily="34" charset="0"/>
              </a:rPr>
              <a:t>Karstphänomen</a:t>
            </a:r>
            <a:r>
              <a:rPr lang="en-US" altLang="en-US" b="1" dirty="0" smtClean="0">
                <a:latin typeface="Arial" pitchFamily="34" charset="0"/>
                <a:cs typeface="Arial" pitchFamily="34" charset="0"/>
              </a:rPr>
              <a:t>’ was “…the beginning of </a:t>
            </a:r>
            <a:r>
              <a:rPr lang="en-US" altLang="en-US" b="1" dirty="0" err="1" smtClean="0">
                <a:latin typeface="Arial" pitchFamily="34" charset="0"/>
                <a:cs typeface="Arial" pitchFamily="34" charset="0"/>
              </a:rPr>
              <a:t>karst</a:t>
            </a:r>
            <a:r>
              <a:rPr lang="en-US" altLang="en-US" b="1" dirty="0" smtClean="0">
                <a:latin typeface="Arial" pitchFamily="34" charset="0"/>
                <a:cs typeface="Arial" pitchFamily="34" charset="0"/>
              </a:rPr>
              <a:t> studies proper.” Marjorie </a:t>
            </a:r>
            <a:r>
              <a:rPr lang="en-US" altLang="en-US" b="1" dirty="0" err="1" smtClean="0">
                <a:latin typeface="Arial" pitchFamily="34" charset="0"/>
                <a:cs typeface="Arial" pitchFamily="34" charset="0"/>
              </a:rPr>
              <a:t>Sweeting</a:t>
            </a:r>
            <a:r>
              <a:rPr lang="en-US" altLang="en-US" b="1" dirty="0" smtClean="0">
                <a:latin typeface="Arial" pitchFamily="34" charset="0"/>
                <a:cs typeface="Arial" pitchFamily="34" charset="0"/>
              </a:rPr>
              <a:t>, 1972.</a:t>
            </a:r>
            <a:endParaRPr lang="en-US" altLang="en-US"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Ford\Desktop\Pictures\karst general\Image8.jpg"/>
          <p:cNvPicPr>
            <a:picLocks noChangeAspect="1" noChangeArrowheads="1"/>
          </p:cNvPicPr>
          <p:nvPr/>
        </p:nvPicPr>
        <p:blipFill>
          <a:blip r:embed="rId2" cstate="print"/>
          <a:srcRect/>
          <a:stretch>
            <a:fillRect/>
          </a:stretch>
        </p:blipFill>
        <p:spPr bwMode="auto">
          <a:xfrm>
            <a:off x="467545" y="1484784"/>
            <a:ext cx="3744416" cy="2449429"/>
          </a:xfrm>
          <a:prstGeom prst="rect">
            <a:avLst/>
          </a:prstGeom>
          <a:noFill/>
        </p:spPr>
      </p:pic>
      <p:pic>
        <p:nvPicPr>
          <p:cNvPr id="3075" name="Picture 3" descr="C:\Users\DFord\Desktop\Pictures\karst general\Image11.jpg"/>
          <p:cNvPicPr>
            <a:picLocks noChangeAspect="1" noChangeArrowheads="1"/>
          </p:cNvPicPr>
          <p:nvPr/>
        </p:nvPicPr>
        <p:blipFill>
          <a:blip r:embed="rId3" cstate="print"/>
          <a:srcRect/>
          <a:stretch>
            <a:fillRect/>
          </a:stretch>
        </p:blipFill>
        <p:spPr bwMode="auto">
          <a:xfrm>
            <a:off x="4860032" y="1484784"/>
            <a:ext cx="3816424" cy="2599288"/>
          </a:xfrm>
          <a:prstGeom prst="rect">
            <a:avLst/>
          </a:prstGeom>
          <a:noFill/>
        </p:spPr>
      </p:pic>
      <p:sp>
        <p:nvSpPr>
          <p:cNvPr id="4" name="Rectangle 3"/>
          <p:cNvSpPr/>
          <p:nvPr/>
        </p:nvSpPr>
        <p:spPr>
          <a:xfrm>
            <a:off x="395536" y="260648"/>
            <a:ext cx="8748464" cy="1231106"/>
          </a:xfrm>
          <a:prstGeom prst="rect">
            <a:avLst/>
          </a:prstGeom>
        </p:spPr>
        <p:txBody>
          <a:bodyPr wrap="square">
            <a:spAutoFit/>
          </a:bodyPr>
          <a:lstStyle/>
          <a:p>
            <a:r>
              <a:rPr lang="en-US" altLang="en-US" sz="2000" b="1" dirty="0" smtClean="0">
                <a:latin typeface="Arial" pitchFamily="34" charset="0"/>
                <a:cs typeface="Arial" pitchFamily="34" charset="0"/>
              </a:rPr>
              <a:t> ‘Das </a:t>
            </a:r>
            <a:r>
              <a:rPr lang="en-US" altLang="en-US" sz="2000" b="1" dirty="0" err="1" smtClean="0">
                <a:latin typeface="Arial" pitchFamily="34" charset="0"/>
                <a:cs typeface="Arial" pitchFamily="34" charset="0"/>
              </a:rPr>
              <a:t>Karstphänomen</a:t>
            </a:r>
            <a:r>
              <a:rPr lang="en-US" altLang="en-US" sz="2000" b="1" dirty="0" smtClean="0">
                <a:latin typeface="Arial" pitchFamily="34" charset="0"/>
                <a:cs typeface="Arial" pitchFamily="34" charset="0"/>
              </a:rPr>
              <a:t>`</a:t>
            </a:r>
            <a:r>
              <a:rPr lang="en-US" altLang="en-US" b="1" dirty="0" smtClean="0">
                <a:latin typeface="Arial" pitchFamily="34" charset="0"/>
                <a:cs typeface="Arial" pitchFamily="34" charset="0"/>
              </a:rPr>
              <a:t> has four principal parts:-</a:t>
            </a:r>
          </a:p>
          <a:p>
            <a:r>
              <a:rPr lang="en-US" altLang="en-US" b="1" dirty="0" smtClean="0">
                <a:latin typeface="Arial" pitchFamily="34" charset="0"/>
                <a:cs typeface="Arial" pitchFamily="34" charset="0"/>
              </a:rPr>
              <a:t/>
            </a:r>
            <a:br>
              <a:rPr lang="en-US" altLang="en-US" b="1" dirty="0" smtClean="0">
                <a:latin typeface="Arial" pitchFamily="34" charset="0"/>
                <a:cs typeface="Arial" pitchFamily="34" charset="0"/>
              </a:rPr>
            </a:br>
            <a:r>
              <a:rPr lang="en-US" altLang="en-US" b="1" dirty="0" smtClean="0">
                <a:latin typeface="Arial" pitchFamily="34" charset="0"/>
                <a:cs typeface="Arial" pitchFamily="34" charset="0"/>
              </a:rPr>
              <a:t>     1. </a:t>
            </a:r>
            <a:r>
              <a:rPr lang="en-US" altLang="en-US" b="1" dirty="0" err="1" smtClean="0">
                <a:latin typeface="Arial" pitchFamily="34" charset="0"/>
                <a:cs typeface="Arial" pitchFamily="34" charset="0"/>
              </a:rPr>
              <a:t>Cvijic</a:t>
            </a:r>
            <a:r>
              <a:rPr lang="en-US" altLang="en-US" b="1" dirty="0" smtClean="0">
                <a:latin typeface="Arial" pitchFamily="34" charset="0"/>
                <a:cs typeface="Arial" pitchFamily="34" charset="0"/>
              </a:rPr>
              <a:t> was fascinated by the many forms of </a:t>
            </a:r>
            <a:r>
              <a:rPr lang="en-US" altLang="en-US" b="1" i="1" dirty="0" err="1" smtClean="0">
                <a:latin typeface="Arial" pitchFamily="34" charset="0"/>
                <a:cs typeface="Arial" pitchFamily="34" charset="0"/>
              </a:rPr>
              <a:t>skrape</a:t>
            </a:r>
            <a:r>
              <a:rPr lang="en-US" altLang="en-US" b="1" dirty="0" smtClean="0">
                <a:latin typeface="Arial" pitchFamily="34" charset="0"/>
                <a:cs typeface="Arial" pitchFamily="34" charset="0"/>
              </a:rPr>
              <a:t> or </a:t>
            </a:r>
            <a:r>
              <a:rPr lang="en-US" altLang="en-US" b="1" i="1" dirty="0" err="1" smtClean="0">
                <a:latin typeface="Arial" pitchFamily="34" charset="0"/>
                <a:cs typeface="Arial" pitchFamily="34" charset="0"/>
              </a:rPr>
              <a:t>skripovi</a:t>
            </a:r>
            <a:r>
              <a:rPr lang="en-US" altLang="en-US" b="1" dirty="0" smtClean="0">
                <a:latin typeface="Arial" pitchFamily="34" charset="0"/>
                <a:cs typeface="Arial" pitchFamily="34" charset="0"/>
              </a:rPr>
              <a:t> (</a:t>
            </a:r>
            <a:r>
              <a:rPr lang="en-US" altLang="en-US" b="1" dirty="0" err="1" smtClean="0">
                <a:latin typeface="Arial" pitchFamily="34" charset="0"/>
                <a:cs typeface="Arial" pitchFamily="34" charset="0"/>
              </a:rPr>
              <a:t>karren</a:t>
            </a:r>
            <a:r>
              <a:rPr lang="en-US" altLang="en-US" b="1" dirty="0" smtClean="0">
                <a:latin typeface="Arial" pitchFamily="34" charset="0"/>
                <a:cs typeface="Arial" pitchFamily="34" charset="0"/>
              </a:rPr>
              <a:t> or </a:t>
            </a:r>
            <a:r>
              <a:rPr lang="en-US" altLang="en-US" b="1" dirty="0" err="1" smtClean="0">
                <a:latin typeface="Arial" pitchFamily="34" charset="0"/>
                <a:cs typeface="Arial" pitchFamily="34" charset="0"/>
              </a:rPr>
              <a:t>lapies</a:t>
            </a:r>
            <a:r>
              <a:rPr lang="en-US" altLang="en-US" b="1" dirty="0" smtClean="0">
                <a:latin typeface="Arial" pitchFamily="34" charset="0"/>
                <a:cs typeface="Arial" pitchFamily="34" charset="0"/>
              </a:rPr>
              <a:t>), especially in mountainous regions`. </a:t>
            </a:r>
            <a:endParaRPr lang="en-CA" dirty="0"/>
          </a:p>
        </p:txBody>
      </p:sp>
      <p:pic>
        <p:nvPicPr>
          <p:cNvPr id="3076" name="Picture 4" descr="C:\Users\DFord\Desktop\Pictures\karst general\01HUG Malham pavement.tif"/>
          <p:cNvPicPr>
            <a:picLocks noChangeAspect="1" noChangeArrowheads="1"/>
          </p:cNvPicPr>
          <p:nvPr/>
        </p:nvPicPr>
        <p:blipFill>
          <a:blip r:embed="rId4" cstate="print"/>
          <a:srcRect/>
          <a:stretch>
            <a:fillRect/>
          </a:stretch>
        </p:blipFill>
        <p:spPr bwMode="auto">
          <a:xfrm>
            <a:off x="323528" y="3933056"/>
            <a:ext cx="3996444" cy="2664296"/>
          </a:xfrm>
          <a:prstGeom prst="rect">
            <a:avLst/>
          </a:prstGeom>
          <a:noFill/>
        </p:spPr>
      </p:pic>
      <p:sp>
        <p:nvSpPr>
          <p:cNvPr id="8" name="TextBox 7"/>
          <p:cNvSpPr txBox="1"/>
          <p:nvPr/>
        </p:nvSpPr>
        <p:spPr>
          <a:xfrm>
            <a:off x="4572000" y="4581128"/>
            <a:ext cx="4519186" cy="923330"/>
          </a:xfrm>
          <a:prstGeom prst="rect">
            <a:avLst/>
          </a:prstGeom>
          <a:noFill/>
        </p:spPr>
        <p:txBody>
          <a:bodyPr wrap="none" rtlCol="0">
            <a:spAutoFit/>
          </a:bodyPr>
          <a:lstStyle/>
          <a:p>
            <a:r>
              <a:rPr lang="en-CA" b="1" dirty="0" smtClean="0">
                <a:latin typeface="Arial" pitchFamily="34" charset="0"/>
                <a:cs typeface="Arial" pitchFamily="34" charset="0"/>
              </a:rPr>
              <a:t>The description and analysis is mostly</a:t>
            </a:r>
          </a:p>
          <a:p>
            <a:r>
              <a:rPr lang="en-CA" b="1" dirty="0" smtClean="0">
                <a:latin typeface="Arial" pitchFamily="34" charset="0"/>
                <a:cs typeface="Arial" pitchFamily="34" charset="0"/>
              </a:rPr>
              <a:t>qualitative but his classification</a:t>
            </a:r>
          </a:p>
          <a:p>
            <a:r>
              <a:rPr lang="en-CA" b="1" dirty="0" smtClean="0">
                <a:latin typeface="Arial" pitchFamily="34" charset="0"/>
                <a:cs typeface="Arial" pitchFamily="34" charset="0"/>
              </a:rPr>
              <a:t>stood until Alfred </a:t>
            </a:r>
            <a:r>
              <a:rPr lang="en-CA" b="1" dirty="0" err="1" smtClean="0">
                <a:latin typeface="Arial" pitchFamily="34" charset="0"/>
                <a:cs typeface="Arial" pitchFamily="34" charset="0"/>
              </a:rPr>
              <a:t>Bögli`s</a:t>
            </a:r>
            <a:r>
              <a:rPr lang="en-CA" b="1" dirty="0" smtClean="0">
                <a:latin typeface="Arial" pitchFamily="34" charset="0"/>
                <a:cs typeface="Arial" pitchFamily="34" charset="0"/>
              </a:rPr>
              <a:t> of 1960.</a:t>
            </a:r>
            <a:endParaRPr lang="en-CA"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Ford\Documents\Scanned Documents\2013-10-18\001.jpg"/>
          <p:cNvPicPr>
            <a:picLocks noChangeAspect="1" noChangeArrowheads="1"/>
          </p:cNvPicPr>
          <p:nvPr/>
        </p:nvPicPr>
        <p:blipFill>
          <a:blip r:embed="rId2" cstate="print"/>
          <a:srcRect/>
          <a:stretch>
            <a:fillRect/>
          </a:stretch>
        </p:blipFill>
        <p:spPr bwMode="auto">
          <a:xfrm rot="60000">
            <a:off x="4283812" y="110"/>
            <a:ext cx="4711938" cy="6840000"/>
          </a:xfrm>
          <a:prstGeom prst="rect">
            <a:avLst/>
          </a:prstGeom>
          <a:noFill/>
        </p:spPr>
      </p:pic>
      <p:pic>
        <p:nvPicPr>
          <p:cNvPr id="4" name="Picture 2" descr="C:\Users\DFord\Documents\My Scans\2004-11 (Nov)\Scans\Cvijic\Cvijic\Cvijic\05 Cvijic Fig  3 final.jpg"/>
          <p:cNvPicPr>
            <a:picLocks noChangeAspect="1" noChangeArrowheads="1"/>
          </p:cNvPicPr>
          <p:nvPr/>
        </p:nvPicPr>
        <p:blipFill>
          <a:blip r:embed="rId3" cstate="print"/>
          <a:srcRect/>
          <a:stretch>
            <a:fillRect/>
          </a:stretch>
        </p:blipFill>
        <p:spPr bwMode="auto">
          <a:xfrm>
            <a:off x="179512" y="2348880"/>
            <a:ext cx="4116019" cy="1828800"/>
          </a:xfrm>
          <a:prstGeom prst="rect">
            <a:avLst/>
          </a:prstGeom>
          <a:noFill/>
        </p:spPr>
      </p:pic>
      <p:sp>
        <p:nvSpPr>
          <p:cNvPr id="5" name="Rectangle 4"/>
          <p:cNvSpPr/>
          <p:nvPr/>
        </p:nvSpPr>
        <p:spPr>
          <a:xfrm>
            <a:off x="251520" y="332656"/>
            <a:ext cx="4572000" cy="1785104"/>
          </a:xfrm>
          <a:prstGeom prst="rect">
            <a:avLst/>
          </a:prstGeom>
        </p:spPr>
        <p:txBody>
          <a:bodyPr>
            <a:spAutoFit/>
          </a:bodyPr>
          <a:lstStyle/>
          <a:p>
            <a:r>
              <a:rPr lang="en-US" altLang="en-US" sz="2000" b="1" dirty="0" smtClean="0">
                <a:latin typeface="Arial" pitchFamily="34" charset="0"/>
                <a:cs typeface="Arial" pitchFamily="34" charset="0"/>
              </a:rPr>
              <a:t>2. </a:t>
            </a:r>
            <a:r>
              <a:rPr lang="en-US" altLang="en-US" sz="2000" b="1" dirty="0" err="1" smtClean="0">
                <a:latin typeface="Arial" pitchFamily="34" charset="0"/>
                <a:cs typeface="Arial" pitchFamily="34" charset="0"/>
              </a:rPr>
              <a:t>Dolines</a:t>
            </a:r>
            <a:r>
              <a:rPr lang="en-US" altLang="en-US" b="1" dirty="0" smtClean="0">
                <a:latin typeface="Arial" pitchFamily="34" charset="0"/>
                <a:cs typeface="Arial" pitchFamily="34" charset="0"/>
              </a:rPr>
              <a:t>. More pages of Das </a:t>
            </a:r>
            <a:r>
              <a:rPr lang="en-US" altLang="en-US" b="1" dirty="0" err="1" smtClean="0">
                <a:latin typeface="Arial" pitchFamily="34" charset="0"/>
                <a:cs typeface="Arial" pitchFamily="34" charset="0"/>
              </a:rPr>
              <a:t>Karstphänomen</a:t>
            </a:r>
            <a:r>
              <a:rPr lang="en-US" altLang="en-US" b="1" dirty="0" smtClean="0">
                <a:latin typeface="Arial" pitchFamily="34" charset="0"/>
                <a:cs typeface="Arial" pitchFamily="34" charset="0"/>
              </a:rPr>
              <a:t> are devoted to </a:t>
            </a:r>
            <a:r>
              <a:rPr lang="en-US" altLang="en-US" b="1" dirty="0" err="1" smtClean="0">
                <a:latin typeface="Arial" pitchFamily="34" charset="0"/>
                <a:cs typeface="Arial" pitchFamily="34" charset="0"/>
              </a:rPr>
              <a:t>dolines</a:t>
            </a:r>
            <a:r>
              <a:rPr lang="en-US" altLang="en-US" b="1" dirty="0" smtClean="0">
                <a:latin typeface="Arial" pitchFamily="34" charset="0"/>
                <a:cs typeface="Arial" pitchFamily="34" charset="0"/>
              </a:rPr>
              <a:t> than to any other topic. He established the term (in competition with ‘sinkhole’) and defined it as ‘the diagnostic </a:t>
            </a:r>
            <a:r>
              <a:rPr lang="en-US" altLang="en-US" b="1" dirty="0" err="1" smtClean="0">
                <a:latin typeface="Arial" pitchFamily="34" charset="0"/>
                <a:cs typeface="Arial" pitchFamily="34" charset="0"/>
              </a:rPr>
              <a:t>karst</a:t>
            </a:r>
            <a:endParaRPr lang="en-US" altLang="en-US" b="1" dirty="0" smtClean="0">
              <a:latin typeface="Arial" pitchFamily="34" charset="0"/>
              <a:cs typeface="Arial" pitchFamily="34" charset="0"/>
            </a:endParaRPr>
          </a:p>
          <a:p>
            <a:r>
              <a:rPr lang="en-US" altLang="en-US" b="1" dirty="0" smtClean="0">
                <a:latin typeface="Arial" pitchFamily="34" charset="0"/>
                <a:cs typeface="Arial" pitchFamily="34" charset="0"/>
              </a:rPr>
              <a:t>                           landform.’</a:t>
            </a:r>
            <a:endParaRPr lang="en-CA" dirty="0"/>
          </a:p>
        </p:txBody>
      </p:sp>
      <p:sp>
        <p:nvSpPr>
          <p:cNvPr id="6" name="TextBox 5"/>
          <p:cNvSpPr txBox="1"/>
          <p:nvPr/>
        </p:nvSpPr>
        <p:spPr>
          <a:xfrm>
            <a:off x="251520" y="4509120"/>
            <a:ext cx="4006225" cy="2031325"/>
          </a:xfrm>
          <a:prstGeom prst="rect">
            <a:avLst/>
          </a:prstGeom>
          <a:noFill/>
        </p:spPr>
        <p:txBody>
          <a:bodyPr wrap="none" rtlCol="0">
            <a:spAutoFit/>
          </a:bodyPr>
          <a:lstStyle/>
          <a:p>
            <a:r>
              <a:rPr lang="en-CA" b="1" dirty="0" smtClean="0">
                <a:latin typeface="Arial" pitchFamily="34" charset="0"/>
                <a:cs typeface="Arial" pitchFamily="34" charset="0"/>
              </a:rPr>
              <a:t>He showed that true </a:t>
            </a:r>
            <a:r>
              <a:rPr lang="en-CA" b="1" dirty="0" err="1" smtClean="0">
                <a:latin typeface="Arial" pitchFamily="34" charset="0"/>
                <a:cs typeface="Arial" pitchFamily="34" charset="0"/>
              </a:rPr>
              <a:t>solutional</a:t>
            </a:r>
            <a:endParaRPr lang="en-CA" b="1" dirty="0" smtClean="0">
              <a:latin typeface="Arial" pitchFamily="34" charset="0"/>
              <a:cs typeface="Arial" pitchFamily="34" charset="0"/>
            </a:endParaRPr>
          </a:p>
          <a:p>
            <a:r>
              <a:rPr lang="en-CA" b="1" dirty="0" err="1" smtClean="0">
                <a:latin typeface="Arial" pitchFamily="34" charset="0"/>
                <a:cs typeface="Arial" pitchFamily="34" charset="0"/>
              </a:rPr>
              <a:t>dolines</a:t>
            </a:r>
            <a:r>
              <a:rPr lang="en-CA" b="1" dirty="0" smtClean="0">
                <a:latin typeface="Arial" pitchFamily="34" charset="0"/>
                <a:cs typeface="Arial" pitchFamily="34" charset="0"/>
              </a:rPr>
              <a:t> are more common than</a:t>
            </a:r>
          </a:p>
          <a:p>
            <a:r>
              <a:rPr lang="en-CA" b="1" dirty="0" smtClean="0">
                <a:latin typeface="Arial" pitchFamily="34" charset="0"/>
                <a:cs typeface="Arial" pitchFamily="34" charset="0"/>
              </a:rPr>
              <a:t>collapse </a:t>
            </a:r>
            <a:r>
              <a:rPr lang="en-CA" b="1" dirty="0" err="1" smtClean="0">
                <a:latin typeface="Arial" pitchFamily="34" charset="0"/>
                <a:cs typeface="Arial" pitchFamily="34" charset="0"/>
              </a:rPr>
              <a:t>dolines</a:t>
            </a:r>
            <a:r>
              <a:rPr lang="en-CA" b="1" dirty="0" smtClean="0">
                <a:latin typeface="Arial" pitchFamily="34" charset="0"/>
                <a:cs typeface="Arial" pitchFamily="34" charset="0"/>
              </a:rPr>
              <a:t> in the </a:t>
            </a:r>
            <a:r>
              <a:rPr lang="en-CA" b="1" dirty="0" err="1" smtClean="0">
                <a:latin typeface="Arial" pitchFamily="34" charset="0"/>
                <a:cs typeface="Arial" pitchFamily="34" charset="0"/>
              </a:rPr>
              <a:t>karst</a:t>
            </a:r>
            <a:r>
              <a:rPr lang="en-CA" b="1" dirty="0" smtClean="0">
                <a:latin typeface="Arial" pitchFamily="34" charset="0"/>
                <a:cs typeface="Arial" pitchFamily="34" charset="0"/>
              </a:rPr>
              <a:t> areas</a:t>
            </a:r>
          </a:p>
          <a:p>
            <a:r>
              <a:rPr lang="en-CA" b="1" dirty="0" smtClean="0">
                <a:latin typeface="Arial" pitchFamily="34" charset="0"/>
                <a:cs typeface="Arial" pitchFamily="34" charset="0"/>
              </a:rPr>
              <a:t>that he studied.</a:t>
            </a:r>
          </a:p>
          <a:p>
            <a:endParaRPr lang="en-CA" b="1" dirty="0" smtClean="0">
              <a:latin typeface="Arial" pitchFamily="34" charset="0"/>
              <a:cs typeface="Arial" pitchFamily="34" charset="0"/>
            </a:endParaRPr>
          </a:p>
          <a:p>
            <a:r>
              <a:rPr lang="en-CA" b="1" dirty="0" smtClean="0">
                <a:latin typeface="Arial" pitchFamily="34" charset="0"/>
                <a:cs typeface="Arial" pitchFamily="34" charset="0"/>
              </a:rPr>
              <a:t>The work includes some very early</a:t>
            </a:r>
          </a:p>
          <a:p>
            <a:r>
              <a:rPr lang="en-CA" b="1" dirty="0" smtClean="0">
                <a:latin typeface="Arial" pitchFamily="34" charset="0"/>
                <a:cs typeface="Arial" pitchFamily="34" charset="0"/>
              </a:rPr>
              <a:t>quantitative geomorphology.</a:t>
            </a:r>
            <a:endParaRPr lang="en-CA"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Karst 21"/>
          <p:cNvPicPr>
            <a:picLocks noChangeAspect="1" noChangeArrowheads="1"/>
          </p:cNvPicPr>
          <p:nvPr/>
        </p:nvPicPr>
        <p:blipFill>
          <a:blip r:embed="rId2" cstate="print"/>
          <a:srcRect/>
          <a:stretch>
            <a:fillRect/>
          </a:stretch>
        </p:blipFill>
        <p:spPr bwMode="auto">
          <a:xfrm>
            <a:off x="4283968" y="3501008"/>
            <a:ext cx="4681209" cy="3168922"/>
          </a:xfrm>
          <a:prstGeom prst="rect">
            <a:avLst/>
          </a:prstGeom>
          <a:noFill/>
          <a:ln w="9525">
            <a:noFill/>
            <a:miter lim="800000"/>
            <a:headEnd/>
            <a:tailEnd/>
          </a:ln>
        </p:spPr>
      </p:pic>
      <p:sp>
        <p:nvSpPr>
          <p:cNvPr id="5" name="TextBox 4"/>
          <p:cNvSpPr txBox="1"/>
          <p:nvPr/>
        </p:nvSpPr>
        <p:spPr>
          <a:xfrm>
            <a:off x="5076056" y="764704"/>
            <a:ext cx="3954993" cy="1815882"/>
          </a:xfrm>
          <a:prstGeom prst="rect">
            <a:avLst/>
          </a:prstGeom>
          <a:noFill/>
        </p:spPr>
        <p:txBody>
          <a:bodyPr wrap="none" rtlCol="0">
            <a:spAutoFit/>
          </a:bodyPr>
          <a:lstStyle/>
          <a:p>
            <a:r>
              <a:rPr lang="en-CA" sz="2000" b="1" dirty="0" smtClean="0">
                <a:latin typeface="Arial" pitchFamily="34" charset="0"/>
                <a:cs typeface="Arial" pitchFamily="34" charset="0"/>
              </a:rPr>
              <a:t>3. Dry valleys and gorges.</a:t>
            </a:r>
          </a:p>
          <a:p>
            <a:endParaRPr lang="en-CA" sz="2000" b="1" dirty="0" smtClean="0">
              <a:latin typeface="Arial" pitchFamily="34" charset="0"/>
              <a:cs typeface="Arial" pitchFamily="34" charset="0"/>
            </a:endParaRPr>
          </a:p>
          <a:p>
            <a:r>
              <a:rPr lang="en-CA" b="1" dirty="0" smtClean="0">
                <a:latin typeface="Arial" pitchFamily="34" charset="0"/>
                <a:cs typeface="Arial" pitchFamily="34" charset="0"/>
              </a:rPr>
              <a:t>‘primary’ – superimposed from</a:t>
            </a:r>
          </a:p>
          <a:p>
            <a:r>
              <a:rPr lang="en-CA" b="1" dirty="0" smtClean="0">
                <a:latin typeface="Arial" pitchFamily="34" charset="0"/>
                <a:cs typeface="Arial" pitchFamily="34" charset="0"/>
              </a:rPr>
              <a:t>insoluble cover strata.</a:t>
            </a:r>
          </a:p>
          <a:p>
            <a:endParaRPr lang="en-CA" b="1" dirty="0" smtClean="0">
              <a:latin typeface="Arial" pitchFamily="34" charset="0"/>
              <a:cs typeface="Arial" pitchFamily="34" charset="0"/>
            </a:endParaRPr>
          </a:p>
          <a:p>
            <a:r>
              <a:rPr lang="en-CA" b="1" dirty="0" smtClean="0">
                <a:latin typeface="Arial" pitchFamily="34" charset="0"/>
                <a:cs typeface="Arial" pitchFamily="34" charset="0"/>
              </a:rPr>
              <a:t>‘secondary’ – develop in </a:t>
            </a:r>
            <a:r>
              <a:rPr lang="en-CA" b="1" dirty="0" err="1" smtClean="0">
                <a:latin typeface="Arial" pitchFamily="34" charset="0"/>
                <a:cs typeface="Arial" pitchFamily="34" charset="0"/>
              </a:rPr>
              <a:t>holokarst</a:t>
            </a:r>
            <a:endParaRPr lang="en-CA" b="1" dirty="0">
              <a:latin typeface="Arial" pitchFamily="34" charset="0"/>
              <a:cs typeface="Arial" pitchFamily="34" charset="0"/>
            </a:endParaRPr>
          </a:p>
        </p:txBody>
      </p:sp>
      <p:sp>
        <p:nvSpPr>
          <p:cNvPr id="6" name="TextBox 5"/>
          <p:cNvSpPr txBox="1"/>
          <p:nvPr/>
        </p:nvSpPr>
        <p:spPr>
          <a:xfrm>
            <a:off x="0" y="3789040"/>
            <a:ext cx="4427984" cy="2308324"/>
          </a:xfrm>
          <a:prstGeom prst="rect">
            <a:avLst/>
          </a:prstGeom>
          <a:noFill/>
        </p:spPr>
        <p:txBody>
          <a:bodyPr wrap="square" rtlCol="0">
            <a:spAutoFit/>
          </a:bodyPr>
          <a:lstStyle/>
          <a:p>
            <a:endParaRPr lang="en-CA" dirty="0" smtClean="0">
              <a:latin typeface="Arial" pitchFamily="34" charset="0"/>
              <a:cs typeface="Arial" pitchFamily="34" charset="0"/>
            </a:endParaRPr>
          </a:p>
          <a:p>
            <a:pPr>
              <a:buFontTx/>
              <a:buChar char="-"/>
            </a:pPr>
            <a:r>
              <a:rPr lang="en-CA" b="1" dirty="0" smtClean="0">
                <a:latin typeface="Arial" pitchFamily="34" charset="0"/>
                <a:cs typeface="Arial" pitchFamily="34" charset="0"/>
              </a:rPr>
              <a:t> </a:t>
            </a:r>
            <a:r>
              <a:rPr lang="en-CA" b="1" i="1" dirty="0" err="1" smtClean="0">
                <a:latin typeface="Arial" pitchFamily="34" charset="0"/>
                <a:cs typeface="Arial" pitchFamily="34" charset="0"/>
              </a:rPr>
              <a:t>sacktäler</a:t>
            </a:r>
            <a:r>
              <a:rPr lang="en-CA" b="1" dirty="0" smtClean="0">
                <a:latin typeface="Arial" pitchFamily="34" charset="0"/>
                <a:cs typeface="Arial" pitchFamily="34" charset="0"/>
              </a:rPr>
              <a:t>, cirque-like springhead sap</a:t>
            </a:r>
          </a:p>
          <a:p>
            <a:r>
              <a:rPr lang="en-CA" dirty="0" smtClean="0">
                <a:latin typeface="Arial" pitchFamily="34" charset="0"/>
                <a:cs typeface="Arial" pitchFamily="34" charset="0"/>
              </a:rPr>
              <a:t> </a:t>
            </a:r>
          </a:p>
          <a:p>
            <a:pPr>
              <a:buFontTx/>
              <a:buChar char="-"/>
            </a:pPr>
            <a:r>
              <a:rPr lang="en-CA" dirty="0" smtClean="0">
                <a:latin typeface="Arial" pitchFamily="34" charset="0"/>
                <a:cs typeface="Arial" pitchFamily="34" charset="0"/>
              </a:rPr>
              <a:t> ‘</a:t>
            </a:r>
            <a:r>
              <a:rPr lang="en-CA" b="1" dirty="0" smtClean="0">
                <a:latin typeface="Arial" pitchFamily="34" charset="0"/>
                <a:cs typeface="Arial" pitchFamily="34" charset="0"/>
              </a:rPr>
              <a:t>blind’ valley, closed downstream</a:t>
            </a:r>
          </a:p>
          <a:p>
            <a:pPr>
              <a:buFontTx/>
              <a:buChar char="-"/>
            </a:pPr>
            <a:endParaRPr lang="en-CA" b="1" dirty="0" smtClean="0">
              <a:latin typeface="Arial" pitchFamily="34" charset="0"/>
              <a:cs typeface="Arial" pitchFamily="34" charset="0"/>
            </a:endParaRPr>
          </a:p>
          <a:p>
            <a:pPr>
              <a:buFontTx/>
              <a:buChar char="-"/>
            </a:pPr>
            <a:r>
              <a:rPr lang="en-CA" b="1" dirty="0" smtClean="0">
                <a:latin typeface="Arial" pitchFamily="34" charset="0"/>
                <a:cs typeface="Arial" pitchFamily="34" charset="0"/>
              </a:rPr>
              <a:t> ‘half-blind’ (rare overspill)</a:t>
            </a:r>
          </a:p>
          <a:p>
            <a:pPr>
              <a:buFontTx/>
              <a:buChar char="-"/>
            </a:pPr>
            <a:endParaRPr lang="en-CA" b="1" dirty="0" smtClean="0">
              <a:latin typeface="Arial" pitchFamily="34" charset="0"/>
              <a:cs typeface="Arial" pitchFamily="34" charset="0"/>
            </a:endParaRPr>
          </a:p>
          <a:p>
            <a:pPr>
              <a:buFontTx/>
              <a:buChar char="-"/>
            </a:pPr>
            <a:r>
              <a:rPr lang="en-CA" b="1" dirty="0" smtClean="0">
                <a:latin typeface="Arial" pitchFamily="34" charset="0"/>
                <a:cs typeface="Arial" pitchFamily="34" charset="0"/>
              </a:rPr>
              <a:t> ‘dry valley (seasonal outflow) </a:t>
            </a:r>
          </a:p>
        </p:txBody>
      </p:sp>
      <p:pic>
        <p:nvPicPr>
          <p:cNvPr id="7" name="Picture 3" descr="DSC_0235"/>
          <p:cNvPicPr>
            <a:picLocks noChangeAspect="1" noChangeArrowheads="1"/>
          </p:cNvPicPr>
          <p:nvPr/>
        </p:nvPicPr>
        <p:blipFill>
          <a:blip r:embed="rId3" cstate="print"/>
          <a:srcRect/>
          <a:stretch>
            <a:fillRect/>
          </a:stretch>
        </p:blipFill>
        <p:spPr bwMode="auto">
          <a:xfrm>
            <a:off x="251520" y="188640"/>
            <a:ext cx="4514108" cy="30243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4"/>
          <p:cNvSpPr>
            <a:spLocks noGrp="1" noChangeArrowheads="1"/>
          </p:cNvSpPr>
          <p:nvPr>
            <p:ph type="title"/>
          </p:nvPr>
        </p:nvSpPr>
        <p:spPr>
          <a:xfrm>
            <a:off x="323528" y="260648"/>
            <a:ext cx="8640960" cy="1143000"/>
          </a:xfrm>
        </p:spPr>
        <p:txBody>
          <a:bodyPr>
            <a:noAutofit/>
          </a:bodyPr>
          <a:lstStyle/>
          <a:p>
            <a:r>
              <a:rPr lang="en-US" altLang="en-US" sz="2000" b="1" dirty="0" smtClean="0">
                <a:latin typeface="Arial" pitchFamily="34" charset="0"/>
                <a:cs typeface="Arial" pitchFamily="34" charset="0"/>
              </a:rPr>
              <a:t>4.  </a:t>
            </a:r>
            <a:r>
              <a:rPr lang="en-US" altLang="en-US" sz="2000" b="1" dirty="0" err="1" smtClean="0">
                <a:latin typeface="Arial" pitchFamily="34" charset="0"/>
                <a:cs typeface="Arial" pitchFamily="34" charset="0"/>
              </a:rPr>
              <a:t>Poljes</a:t>
            </a:r>
            <a:r>
              <a:rPr lang="en-US" altLang="en-US" sz="2000" b="1" dirty="0" smtClean="0">
                <a:latin typeface="Arial" pitchFamily="34" charset="0"/>
                <a:cs typeface="Arial" pitchFamily="34" charset="0"/>
              </a:rPr>
              <a:t>. </a:t>
            </a:r>
            <a:r>
              <a:rPr lang="en-US" altLang="en-US" sz="1800" b="1" dirty="0" err="1" smtClean="0">
                <a:latin typeface="Arial" pitchFamily="34" charset="0"/>
                <a:cs typeface="Arial" pitchFamily="34" charset="0"/>
              </a:rPr>
              <a:t>Cvijić</a:t>
            </a:r>
            <a:r>
              <a:rPr lang="en-US" altLang="en-US" sz="1800" b="1" dirty="0" smtClean="0">
                <a:latin typeface="Arial" pitchFamily="34" charset="0"/>
                <a:cs typeface="Arial" pitchFamily="34" charset="0"/>
              </a:rPr>
              <a:t> gives thorough </a:t>
            </a:r>
            <a:r>
              <a:rPr lang="en-US" altLang="en-US" sz="1800" b="1" dirty="0">
                <a:latin typeface="Arial" pitchFamily="34" charset="0"/>
                <a:cs typeface="Arial" pitchFamily="34" charset="0"/>
              </a:rPr>
              <a:t>descriptions of the geomorphology and seasonal hydrology of the great Dinaric </a:t>
            </a:r>
            <a:r>
              <a:rPr lang="en-US" altLang="en-US" sz="1800" b="1" dirty="0" err="1">
                <a:latin typeface="Arial" pitchFamily="34" charset="0"/>
                <a:cs typeface="Arial" pitchFamily="34" charset="0"/>
              </a:rPr>
              <a:t>poljes</a:t>
            </a:r>
            <a:r>
              <a:rPr lang="en-US" altLang="en-US" sz="1800" b="1" dirty="0">
                <a:latin typeface="Arial" pitchFamily="34" charset="0"/>
                <a:cs typeface="Arial" pitchFamily="34" charset="0"/>
              </a:rPr>
              <a:t>. He understood the role </a:t>
            </a:r>
            <a:r>
              <a:rPr lang="en-US" altLang="en-US" sz="1800" b="1" dirty="0" smtClean="0">
                <a:latin typeface="Arial" pitchFamily="34" charset="0"/>
                <a:cs typeface="Arial" pitchFamily="34" charset="0"/>
              </a:rPr>
              <a:t>of    alluvial </a:t>
            </a:r>
            <a:r>
              <a:rPr lang="en-US" altLang="en-US" sz="1800" b="1" dirty="0">
                <a:latin typeface="Arial" pitchFamily="34" charset="0"/>
                <a:cs typeface="Arial" pitchFamily="34" charset="0"/>
              </a:rPr>
              <a:t>infillings but </a:t>
            </a:r>
            <a:r>
              <a:rPr lang="en-US" altLang="en-US" sz="1800" b="1" dirty="0" err="1">
                <a:latin typeface="Arial" pitchFamily="34" charset="0"/>
                <a:cs typeface="Arial" pitchFamily="34" charset="0"/>
              </a:rPr>
              <a:t>recognised</a:t>
            </a:r>
            <a:r>
              <a:rPr lang="en-US" altLang="en-US" sz="1800" b="1" dirty="0">
                <a:latin typeface="Arial" pitchFamily="34" charset="0"/>
                <a:cs typeface="Arial" pitchFamily="34" charset="0"/>
              </a:rPr>
              <a:t> that the basic controls of form and location </a:t>
            </a:r>
            <a:r>
              <a:rPr lang="en-US" altLang="en-US" sz="1800" b="1" dirty="0" smtClean="0">
                <a:latin typeface="Arial" pitchFamily="34" charset="0"/>
                <a:cs typeface="Arial" pitchFamily="34" charset="0"/>
              </a:rPr>
              <a:t>there were </a:t>
            </a:r>
            <a:r>
              <a:rPr lang="en-US" altLang="en-US" sz="1800" b="1" dirty="0">
                <a:latin typeface="Arial" pitchFamily="34" charset="0"/>
                <a:cs typeface="Arial" pitchFamily="34" charset="0"/>
              </a:rPr>
              <a:t>tectonic.</a:t>
            </a:r>
          </a:p>
        </p:txBody>
      </p:sp>
      <p:pic>
        <p:nvPicPr>
          <p:cNvPr id="27655" name="Picture 7" descr="05 Cvijic polje map"/>
          <p:cNvPicPr>
            <a:picLocks noGrp="1" noChangeAspect="1" noChangeArrowheads="1"/>
          </p:cNvPicPr>
          <p:nvPr>
            <p:ph sz="half" idx="1"/>
          </p:nvPr>
        </p:nvPicPr>
        <p:blipFill>
          <a:blip r:embed="rId2" cstate="print">
            <a:extLst>
              <a:ext uri="{28A0092B-C50C-407E-A947-70E740481C1C}">
                <a14:useLocalDpi xmlns="" xmlns:a14="http://schemas.microsoft.com/office/drawing/2010/main" val="0"/>
              </a:ext>
            </a:extLst>
          </a:blip>
          <a:srcRect/>
          <a:stretch>
            <a:fillRect/>
          </a:stretch>
        </p:blipFill>
        <p:spPr>
          <a:xfrm>
            <a:off x="539552" y="1772816"/>
            <a:ext cx="3903663" cy="4525963"/>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6" name="Picture 8" descr="05 BOOK Chap 9 Longong polje best"/>
          <p:cNvPicPr>
            <a:picLocks noChangeAspect="1" noChangeArrowheads="1"/>
          </p:cNvPicPr>
          <p:nvPr/>
        </p:nvPicPr>
        <p:blipFill>
          <a:blip r:embed="rId3" cstate="print"/>
          <a:srcRect/>
          <a:stretch>
            <a:fillRect/>
          </a:stretch>
        </p:blipFill>
        <p:spPr bwMode="auto">
          <a:xfrm>
            <a:off x="4644008" y="2636912"/>
            <a:ext cx="4104456" cy="2462961"/>
          </a:xfrm>
          <a:prstGeom prst="rect">
            <a:avLst/>
          </a:prstGeom>
          <a:noFill/>
          <a:ln w="9525">
            <a:noFill/>
            <a:miter lim="800000"/>
            <a:headEnd/>
            <a:tailEnd/>
          </a:ln>
        </p:spPr>
      </p:pic>
    </p:spTree>
    <p:extLst>
      <p:ext uri="{BB962C8B-B14F-4D97-AF65-F5344CB8AC3E}">
        <p14:creationId xmlns="" xmlns:p14="http://schemas.microsoft.com/office/powerpoint/2010/main" val="33143657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332656"/>
            <a:ext cx="5328592" cy="6771084"/>
          </a:xfrm>
          <a:prstGeom prst="rect">
            <a:avLst/>
          </a:prstGeom>
          <a:noFill/>
        </p:spPr>
        <p:txBody>
          <a:bodyPr wrap="square" rtlCol="0">
            <a:spAutoFit/>
          </a:bodyPr>
          <a:lstStyle/>
          <a:p>
            <a:r>
              <a:rPr lang="en-CA" sz="2400" b="1" dirty="0" smtClean="0">
                <a:latin typeface="Arial" pitchFamily="34" charset="0"/>
                <a:cs typeface="Arial" pitchFamily="34" charset="0"/>
              </a:rPr>
              <a:t>Ideas in </a:t>
            </a:r>
            <a:r>
              <a:rPr lang="en-CA" sz="2400" b="1" dirty="0" err="1" smtClean="0">
                <a:latin typeface="Arial" pitchFamily="34" charset="0"/>
                <a:cs typeface="Arial" pitchFamily="34" charset="0"/>
              </a:rPr>
              <a:t>Karst</a:t>
            </a:r>
            <a:r>
              <a:rPr lang="en-CA" sz="2400" b="1" dirty="0" smtClean="0">
                <a:latin typeface="Arial" pitchFamily="34" charset="0"/>
                <a:cs typeface="Arial" pitchFamily="34" charset="0"/>
              </a:rPr>
              <a:t> Hydrogeology</a:t>
            </a:r>
          </a:p>
          <a:p>
            <a:r>
              <a:rPr lang="en-CA" sz="2000" b="1" dirty="0" smtClean="0">
                <a:latin typeface="Arial" pitchFamily="34" charset="0"/>
                <a:cs typeface="Arial" pitchFamily="34" charset="0"/>
              </a:rPr>
              <a:t> </a:t>
            </a:r>
          </a:p>
          <a:p>
            <a:r>
              <a:rPr lang="en-CA" sz="2000" b="1" dirty="0" smtClean="0">
                <a:latin typeface="Arial" pitchFamily="34" charset="0"/>
                <a:cs typeface="Arial" pitchFamily="34" charset="0"/>
              </a:rPr>
              <a:t>1900-10, a fundamental</a:t>
            </a:r>
          </a:p>
          <a:p>
            <a:r>
              <a:rPr lang="en-CA" sz="2000" b="1" dirty="0" smtClean="0">
                <a:latin typeface="Arial" pitchFamily="34" charset="0"/>
                <a:cs typeface="Arial" pitchFamily="34" charset="0"/>
              </a:rPr>
              <a:t>difference in perspective</a:t>
            </a:r>
          </a:p>
          <a:p>
            <a:r>
              <a:rPr lang="en-CA" sz="2000" b="1" dirty="0" smtClean="0">
                <a:latin typeface="Arial" pitchFamily="34" charset="0"/>
                <a:cs typeface="Arial" pitchFamily="34" charset="0"/>
              </a:rPr>
              <a:t>arose that still bedevils us</a:t>
            </a:r>
          </a:p>
          <a:p>
            <a:r>
              <a:rPr lang="en-CA" sz="2000" b="1" dirty="0" smtClean="0">
                <a:latin typeface="Arial" pitchFamily="34" charset="0"/>
                <a:cs typeface="Arial" pitchFamily="34" charset="0"/>
              </a:rPr>
              <a:t>today. </a:t>
            </a:r>
          </a:p>
          <a:p>
            <a:endParaRPr lang="en-CA" sz="2000" b="1" dirty="0" smtClean="0">
              <a:latin typeface="Arial" pitchFamily="34" charset="0"/>
              <a:cs typeface="Arial" pitchFamily="34" charset="0"/>
            </a:endParaRPr>
          </a:p>
          <a:p>
            <a:r>
              <a:rPr lang="en-CA" sz="2000" b="1" dirty="0" smtClean="0">
                <a:latin typeface="Arial" pitchFamily="34" charset="0"/>
                <a:cs typeface="Arial" pitchFamily="34" charset="0"/>
              </a:rPr>
              <a:t>Alfred </a:t>
            </a:r>
            <a:r>
              <a:rPr lang="en-CA" sz="2000" b="1" dirty="0" err="1" smtClean="0">
                <a:latin typeface="Arial" pitchFamily="34" charset="0"/>
                <a:cs typeface="Arial" pitchFamily="34" charset="0"/>
              </a:rPr>
              <a:t>Grund</a:t>
            </a:r>
            <a:r>
              <a:rPr lang="en-CA" sz="2000" b="1" dirty="0" smtClean="0">
                <a:latin typeface="Arial" pitchFamily="34" charset="0"/>
                <a:cs typeface="Arial" pitchFamily="34" charset="0"/>
              </a:rPr>
              <a:t> (</a:t>
            </a:r>
            <a:r>
              <a:rPr lang="en-CA" sz="1400" b="1" dirty="0" smtClean="0">
                <a:latin typeface="Arial" pitchFamily="34" charset="0"/>
                <a:cs typeface="Arial" pitchFamily="34" charset="0"/>
              </a:rPr>
              <a:t>1903 –’ </a:t>
            </a:r>
            <a:r>
              <a:rPr lang="en-CA" sz="1400" b="1" i="1" dirty="0" smtClean="0">
                <a:latin typeface="Arial" pitchFamily="34" charset="0"/>
                <a:cs typeface="Arial" pitchFamily="34" charset="0"/>
              </a:rPr>
              <a:t>Die </a:t>
            </a:r>
          </a:p>
          <a:p>
            <a:r>
              <a:rPr lang="en-CA" sz="1400" b="1" i="1" dirty="0" err="1" smtClean="0">
                <a:latin typeface="Arial" pitchFamily="34" charset="0"/>
                <a:cs typeface="Arial" pitchFamily="34" charset="0"/>
              </a:rPr>
              <a:t>Karsthydrographie</a:t>
            </a:r>
            <a:r>
              <a:rPr lang="en-CA" sz="1400" b="1" i="1" dirty="0" smtClean="0">
                <a:latin typeface="Arial" pitchFamily="34" charset="0"/>
                <a:cs typeface="Arial" pitchFamily="34" charset="0"/>
              </a:rPr>
              <a:t> – </a:t>
            </a:r>
            <a:r>
              <a:rPr lang="en-CA" sz="1400" b="1" i="1" dirty="0" err="1" smtClean="0">
                <a:latin typeface="Arial" pitchFamily="34" charset="0"/>
                <a:cs typeface="Arial" pitchFamily="34" charset="0"/>
              </a:rPr>
              <a:t>Westbosnien</a:t>
            </a:r>
            <a:r>
              <a:rPr lang="en-CA" sz="1400" b="1" dirty="0" smtClean="0">
                <a:latin typeface="Arial" pitchFamily="34" charset="0"/>
                <a:cs typeface="Arial" pitchFamily="34" charset="0"/>
              </a:rPr>
              <a:t>’)</a:t>
            </a:r>
          </a:p>
          <a:p>
            <a:r>
              <a:rPr lang="en-CA" sz="2000" b="1" dirty="0" smtClean="0">
                <a:latin typeface="Arial" pitchFamily="34" charset="0"/>
                <a:cs typeface="Arial" pitchFamily="34" charset="0"/>
              </a:rPr>
              <a:t>proposed diffuse flow and </a:t>
            </a:r>
          </a:p>
          <a:p>
            <a:r>
              <a:rPr lang="en-CA" sz="2000" b="1" dirty="0" smtClean="0">
                <a:latin typeface="Arial" pitchFamily="34" charset="0"/>
                <a:cs typeface="Arial" pitchFamily="34" charset="0"/>
              </a:rPr>
              <a:t>static groundwater zones </a:t>
            </a:r>
          </a:p>
          <a:p>
            <a:r>
              <a:rPr lang="en-CA" sz="2000" b="1" dirty="0" smtClean="0">
                <a:latin typeface="Arial" pitchFamily="34" charset="0"/>
                <a:cs typeface="Arial" pitchFamily="34" charset="0"/>
              </a:rPr>
              <a:t>beneath a well-defined </a:t>
            </a:r>
          </a:p>
          <a:p>
            <a:r>
              <a:rPr lang="en-CA" sz="2000" b="1" dirty="0" err="1" smtClean="0">
                <a:latin typeface="Arial" pitchFamily="34" charset="0"/>
                <a:cs typeface="Arial" pitchFamily="34" charset="0"/>
              </a:rPr>
              <a:t>watertable</a:t>
            </a:r>
            <a:r>
              <a:rPr lang="en-CA" sz="2000" b="1" dirty="0" smtClean="0">
                <a:latin typeface="Arial" pitchFamily="34" charset="0"/>
                <a:cs typeface="Arial" pitchFamily="34" charset="0"/>
              </a:rPr>
              <a:t>.</a:t>
            </a:r>
          </a:p>
          <a:p>
            <a:endParaRPr lang="en-CA" sz="2000" b="1" dirty="0" smtClean="0">
              <a:latin typeface="Arial" pitchFamily="34" charset="0"/>
              <a:cs typeface="Arial" pitchFamily="34" charset="0"/>
            </a:endParaRPr>
          </a:p>
          <a:p>
            <a:r>
              <a:rPr lang="en-CA" sz="2000" b="1" dirty="0" smtClean="0">
                <a:latin typeface="Arial" pitchFamily="34" charset="0"/>
                <a:cs typeface="Arial" pitchFamily="34" charset="0"/>
              </a:rPr>
              <a:t>Friedrich </a:t>
            </a:r>
            <a:r>
              <a:rPr lang="en-CA" sz="2000" b="1" dirty="0" err="1" smtClean="0">
                <a:latin typeface="Arial" pitchFamily="34" charset="0"/>
                <a:cs typeface="Arial" pitchFamily="34" charset="0"/>
              </a:rPr>
              <a:t>Katzer</a:t>
            </a:r>
            <a:r>
              <a:rPr lang="en-CA" sz="2000" b="1" dirty="0" smtClean="0">
                <a:latin typeface="Arial" pitchFamily="34" charset="0"/>
                <a:cs typeface="Arial" pitchFamily="34" charset="0"/>
              </a:rPr>
              <a:t> </a:t>
            </a:r>
            <a:r>
              <a:rPr lang="en-CA" sz="1400" b="1" dirty="0" smtClean="0">
                <a:latin typeface="Arial" pitchFamily="34" charset="0"/>
                <a:cs typeface="Arial" pitchFamily="34" charset="0"/>
              </a:rPr>
              <a:t>(1909 – ‘</a:t>
            </a:r>
            <a:r>
              <a:rPr lang="en-CA" sz="1400" b="1" i="1" dirty="0" err="1" smtClean="0">
                <a:latin typeface="Arial" pitchFamily="34" charset="0"/>
                <a:cs typeface="Arial" pitchFamily="34" charset="0"/>
              </a:rPr>
              <a:t>Karst</a:t>
            </a:r>
            <a:r>
              <a:rPr lang="en-CA" sz="1400" b="1" i="1" dirty="0" smtClean="0">
                <a:latin typeface="Arial" pitchFamily="34" charset="0"/>
                <a:cs typeface="Arial" pitchFamily="34" charset="0"/>
              </a:rPr>
              <a:t> </a:t>
            </a:r>
          </a:p>
          <a:p>
            <a:r>
              <a:rPr lang="en-CA" sz="1400" b="1" i="1" dirty="0" smtClean="0">
                <a:latin typeface="Arial" pitchFamily="34" charset="0"/>
                <a:cs typeface="Arial" pitchFamily="34" charset="0"/>
              </a:rPr>
              <a:t>Und </a:t>
            </a:r>
            <a:r>
              <a:rPr lang="en-CA" sz="1400" b="1" i="1" dirty="0" err="1" smtClean="0">
                <a:latin typeface="Arial" pitchFamily="34" charset="0"/>
                <a:cs typeface="Arial" pitchFamily="34" charset="0"/>
              </a:rPr>
              <a:t>Karsthydrographie</a:t>
            </a:r>
            <a:r>
              <a:rPr lang="en-CA" sz="1400" b="1" i="1" dirty="0" smtClean="0">
                <a:latin typeface="Arial" pitchFamily="34" charset="0"/>
                <a:cs typeface="Arial" pitchFamily="34" charset="0"/>
              </a:rPr>
              <a:t> – Balkan</a:t>
            </a:r>
          </a:p>
          <a:p>
            <a:r>
              <a:rPr lang="en-CA" sz="1400" b="1" i="1" dirty="0" err="1" smtClean="0">
                <a:latin typeface="Arial" pitchFamily="34" charset="0"/>
                <a:cs typeface="Arial" pitchFamily="34" charset="0"/>
              </a:rPr>
              <a:t>halbinsel</a:t>
            </a:r>
            <a:r>
              <a:rPr lang="en-CA" sz="1400" b="1" dirty="0" smtClean="0">
                <a:latin typeface="Arial" pitchFamily="34" charset="0"/>
                <a:cs typeface="Arial" pitchFamily="34" charset="0"/>
              </a:rPr>
              <a:t>’) </a:t>
            </a:r>
            <a:r>
              <a:rPr lang="en-CA" sz="2000" b="1" dirty="0" smtClean="0">
                <a:latin typeface="Arial" pitchFamily="34" charset="0"/>
                <a:cs typeface="Arial" pitchFamily="34" charset="0"/>
              </a:rPr>
              <a:t>denied the validity</a:t>
            </a:r>
          </a:p>
          <a:p>
            <a:r>
              <a:rPr lang="en-CA" sz="2000" b="1" dirty="0" smtClean="0">
                <a:latin typeface="Arial" pitchFamily="34" charset="0"/>
                <a:cs typeface="Arial" pitchFamily="34" charset="0"/>
              </a:rPr>
              <a:t>of any </a:t>
            </a:r>
            <a:r>
              <a:rPr lang="en-CA" sz="2000" b="1" dirty="0" err="1" smtClean="0">
                <a:latin typeface="Arial" pitchFamily="34" charset="0"/>
                <a:cs typeface="Arial" pitchFamily="34" charset="0"/>
              </a:rPr>
              <a:t>watertable</a:t>
            </a:r>
            <a:r>
              <a:rPr lang="en-CA" sz="2000" b="1" dirty="0" smtClean="0">
                <a:latin typeface="Arial" pitchFamily="34" charset="0"/>
                <a:cs typeface="Arial" pitchFamily="34" charset="0"/>
              </a:rPr>
              <a:t> concept, </a:t>
            </a:r>
          </a:p>
          <a:p>
            <a:r>
              <a:rPr lang="en-CA" sz="2000" b="1" dirty="0" smtClean="0">
                <a:latin typeface="Arial" pitchFamily="34" charset="0"/>
                <a:cs typeface="Arial" pitchFamily="34" charset="0"/>
              </a:rPr>
              <a:t>considering that there was only flow through caves and micro-caves.</a:t>
            </a:r>
          </a:p>
          <a:p>
            <a:endParaRPr lang="en-CA" sz="2400" b="1" dirty="0" smtClean="0">
              <a:latin typeface="Arial" pitchFamily="34" charset="0"/>
              <a:cs typeface="Arial" pitchFamily="34" charset="0"/>
            </a:endParaRPr>
          </a:p>
          <a:p>
            <a:endParaRPr lang="en-CA" b="1" dirty="0">
              <a:latin typeface="Arial" pitchFamily="34" charset="0"/>
              <a:cs typeface="Arial" pitchFamily="34" charset="0"/>
            </a:endParaRPr>
          </a:p>
        </p:txBody>
      </p:sp>
      <p:pic>
        <p:nvPicPr>
          <p:cNvPr id="3" name="Picture 7" descr="05 Cvijic poljes 001"/>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a:xfrm>
            <a:off x="4070888" y="859561"/>
            <a:ext cx="4923201" cy="4729679"/>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745</TotalTime>
  <Words>1184</Words>
  <Application>Microsoft Office PowerPoint</Application>
  <PresentationFormat>On-screen Show (4:3)</PresentationFormat>
  <Paragraphs>203</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Slide 1</vt:lpstr>
      <vt:lpstr>Slide 2</vt:lpstr>
      <vt:lpstr>Slide 3</vt:lpstr>
      <vt:lpstr>Slide 4</vt:lpstr>
      <vt:lpstr>Slide 5</vt:lpstr>
      <vt:lpstr>Slide 6</vt:lpstr>
      <vt:lpstr>Slide 7</vt:lpstr>
      <vt:lpstr>4.  Poljes. Cvijić gives thorough descriptions of the geomorphology and seasonal hydrology of the great Dinaric poljes. He understood the role of    alluvial infillings but recognised that the basic controls of form and location there were tectonic.</vt:lpstr>
      <vt:lpstr>Slide 9</vt:lpstr>
      <vt:lpstr> A Cycle of Karst Landform Development?  W.M.Davis’ concept of cyclicity in landform development (1893) dominated Western geomorphology at this time. Grund (1903) and Cvijic (1918) proposed the cycles shown here.  At bottom left a 1988 conception for the Guilin karst by Zhu Xuewen.</vt:lpstr>
      <vt:lpstr>Slide 11</vt:lpstr>
      <vt:lpstr>Slide 12</vt:lpstr>
      <vt:lpstr>Slide 13</vt:lpstr>
      <vt:lpstr>Slide 14</vt:lpstr>
      <vt:lpstr>Slide 15</vt:lpstr>
      <vt:lpstr>Slide 16</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Derek</dc:creator>
  <cp:lastModifiedBy>DFord</cp:lastModifiedBy>
  <cp:revision>97</cp:revision>
  <dcterms:created xsi:type="dcterms:W3CDTF">2013-09-13T06:53:24Z</dcterms:created>
  <dcterms:modified xsi:type="dcterms:W3CDTF">2013-10-23T16:52:38Z</dcterms:modified>
</cp:coreProperties>
</file>