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1" r:id="rId4"/>
    <p:sldId id="293" r:id="rId5"/>
    <p:sldId id="282" r:id="rId6"/>
    <p:sldId id="289" r:id="rId7"/>
    <p:sldId id="287" r:id="rId8"/>
    <p:sldId id="283" r:id="rId9"/>
    <p:sldId id="269" r:id="rId10"/>
    <p:sldId id="270" r:id="rId11"/>
    <p:sldId id="271" r:id="rId12"/>
    <p:sldId id="272" r:id="rId13"/>
    <p:sldId id="273" r:id="rId14"/>
    <p:sldId id="274" r:id="rId15"/>
    <p:sldId id="278" r:id="rId16"/>
    <p:sldId id="276" r:id="rId17"/>
    <p:sldId id="284" r:id="rId18"/>
    <p:sldId id="292" r:id="rId19"/>
    <p:sldId id="285" r:id="rId20"/>
    <p:sldId id="291" r:id="rId21"/>
    <p:sldId id="28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3E9FA-106B-4115-901E-6883D7CD2E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01F19-6272-459B-823C-FF8259E04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8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043E-86A7-4FCA-A879-58F954CE20FE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35BE-D0D7-46A5-9797-41DB3AB75231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22CF-DA89-488D-84FF-FF449770F263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7D70-B5AA-4CE9-9B44-918CFF699182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FC52-B395-4127-8924-8AAFA8D12BC3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08C2-2CA3-4CD9-AB04-3360C70CC5F3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E25F-0268-455A-8292-2FFCE00E3113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C630-7F47-4C5C-B64E-82B47E0B335B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026E-39F6-4CDE-BA91-B91ACB2927EB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9912-3FC4-4E11-8C3E-6E6D9F82E173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F2BD-C6FD-4C2C-998F-8A1137528FA9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9A2D-560F-4BF1-BD12-61C86A8623B6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D8CA-3175-4F61-8244-8A9AE8576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5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“Life in the Atacama” 2013 Rover Field Campaign in Chile</a:t>
            </a:r>
          </a:p>
          <a:p>
            <a:pPr algn="ctr"/>
            <a:endParaRPr lang="en-US" sz="2000" i="1" dirty="0" smtClean="0"/>
          </a:p>
          <a:p>
            <a:pPr algn="ctr"/>
            <a:r>
              <a:rPr lang="en-US" sz="2800" dirty="0" smtClean="0"/>
              <a:t>Autonomous Analysis of Robotic Core Materials by the Mars </a:t>
            </a:r>
            <a:r>
              <a:rPr lang="en-US" sz="2800" dirty="0" err="1" smtClean="0"/>
              <a:t>Microbeam</a:t>
            </a:r>
            <a:r>
              <a:rPr lang="en-US" sz="2800" dirty="0" smtClean="0"/>
              <a:t> Raman Spectrometer (MMRS) 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66800" y="2438400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Jie</a:t>
            </a: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Wei</a:t>
            </a:r>
            <a:r>
              <a:rPr kumimoji="0" lang="en-US" altLang="zh-CN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Alian</a:t>
            </a:r>
            <a:r>
              <a:rPr lang="en-US" altLang="zh-CN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Wang</a:t>
            </a:r>
            <a:r>
              <a:rPr kumimoji="0" lang="en-US" altLang="zh-CN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altLang="zh-CN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James L. Lambert</a:t>
            </a:r>
            <a:r>
              <a:rPr lang="en-US" altLang="zh-CN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David Wettergreen</a:t>
            </a:r>
            <a:r>
              <a:rPr kumimoji="0" lang="en-US" altLang="zh-CN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Nathalie Cabrol</a:t>
            </a:r>
            <a:r>
              <a:rPr kumimoji="0" lang="en-US" altLang="zh-CN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Kimberley Warren-Rhodes</a:t>
            </a:r>
            <a:r>
              <a:rPr kumimoji="0" lang="en-US" altLang="zh-CN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3000" y="3185011"/>
            <a:ext cx="6629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1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Washington University in St. Louis;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r>
              <a:rPr kumimoji="0" lang="en-US" altLang="zh-CN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2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Jet Propulsion Laboratory, CA, 91109,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3</a:t>
            </a:r>
            <a:r>
              <a:rPr lang="en-US" sz="1600" i="1" dirty="0" smtClean="0"/>
              <a:t>Carnegie M</a:t>
            </a:r>
            <a:r>
              <a:rPr lang="en-US" altLang="zh-CN" sz="1600" i="1" dirty="0" smtClean="0">
                <a:latin typeface="Calibri" pitchFamily="34" charset="0"/>
                <a:ea typeface="SimSun"/>
                <a:cs typeface="Times New Roman" pitchFamily="18" charset="0"/>
              </a:rPr>
              <a:t>ellon University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, Pittsburgh PA 15213,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4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SETI Institute, Carl Sagan Center, NASA Ames Research Center,</a:t>
            </a:r>
            <a:r>
              <a:rPr kumimoji="0" lang="en-US" altLang="zh-CN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CA 94035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4958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1447800"/>
            <a:ext cx="1956048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 </a:t>
            </a:r>
            <a:r>
              <a:rPr lang="en-US" sz="1800" b="1" dirty="0" smtClean="0"/>
              <a:t>Anhydrite (CaSO</a:t>
            </a:r>
            <a:r>
              <a:rPr lang="en-US" sz="1800" b="1" baseline="-25000" dirty="0" smtClean="0"/>
              <a:t>4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609600"/>
            <a:ext cx="6248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Minerals identified --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sulfates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06353" y="1752600"/>
          <a:ext cx="459424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Graph" r:id="rId3" imgW="3277440" imgH="3045600" progId="">
                  <p:embed/>
                </p:oleObj>
              </mc:Choice>
              <mc:Fallback>
                <p:oleObj name="Graph" r:id="rId3" imgW="3277440" imgH="3045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3" y="1752600"/>
                        <a:ext cx="459424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4114800" y="1752600"/>
          <a:ext cx="468546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Graph" r:id="rId5" imgW="3343680" imgH="3045600" progId="">
                  <p:embed/>
                </p:oleObj>
              </mc:Choice>
              <mc:Fallback>
                <p:oleObj name="Graph" r:id="rId5" imgW="3343680" imgH="3045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468546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4038599"/>
          <a:ext cx="7010400" cy="205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632"/>
                <a:gridCol w="995904"/>
                <a:gridCol w="716973"/>
                <a:gridCol w="637309"/>
                <a:gridCol w="1175028"/>
                <a:gridCol w="1055554"/>
              </a:tblGrid>
              <a:tr h="5826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OH  str.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A-sym. Str.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Sym. Str.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A-sym. Bend.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Sym. bend.</a:t>
                      </a:r>
                      <a:endParaRPr lang="en-US" sz="1200" dirty="0"/>
                    </a:p>
                  </a:txBody>
                  <a:tcPr/>
                </a:tc>
              </a:tr>
              <a:tr h="39283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Gypsum (CaSO</a:t>
                      </a:r>
                      <a:r>
                        <a:rPr lang="en-US" sz="14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 ∙2H</a:t>
                      </a:r>
                      <a:r>
                        <a:rPr lang="en-US" sz="14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O 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3494,3407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1135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1008</a:t>
                      </a:r>
                      <a:endParaRPr lang="en-US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670, 620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494,415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16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Anhydrite (CaSO</a:t>
                      </a:r>
                      <a:r>
                        <a:rPr lang="en-US" sz="1400" baseline="-25000" dirty="0" smtClean="0"/>
                        <a:t>4</a:t>
                      </a:r>
                      <a:r>
                        <a:rPr lang="en-US" sz="1400" dirty="0" smtClean="0"/>
                        <a:t> 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1017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676,629,612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499,416</a:t>
                      </a:r>
                      <a:endParaRPr lang="en-US" sz="1400" dirty="0"/>
                    </a:p>
                  </a:txBody>
                  <a:tcPr/>
                </a:tc>
              </a:tr>
              <a:tr h="332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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-CaSO</a:t>
                      </a:r>
                      <a:r>
                        <a:rPr lang="en-US" sz="1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(a)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1025</a:t>
                      </a:r>
                      <a:endParaRPr 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674,632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492,422</a:t>
                      </a:r>
                      <a:endParaRPr lang="en-US" sz="1400" dirty="0"/>
                    </a:p>
                  </a:txBody>
                  <a:tcPr/>
                </a:tc>
              </a:tr>
              <a:tr h="332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Bassanite (CaSO</a:t>
                      </a:r>
                      <a:r>
                        <a:rPr lang="en-US" sz="1400" baseline="-25000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∙0.5H</a:t>
                      </a:r>
                      <a:r>
                        <a:rPr lang="en-US" sz="1400" baseline="-250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  <a:r>
                        <a:rPr lang="en-US" sz="1400" baseline="30000" dirty="0" smtClean="0">
                          <a:solidFill>
                            <a:srgbClr val="00B050"/>
                          </a:solidFill>
                        </a:rPr>
                        <a:t>(b)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baseline="300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3700,3475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1128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>
                          <a:solidFill>
                            <a:srgbClr val="00B050"/>
                          </a:solidFill>
                        </a:rPr>
                        <a:t>1015</a:t>
                      </a:r>
                      <a:endParaRPr lang="en-US" sz="1400" b="1" u="sng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668,628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489,427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312" y="6182380"/>
            <a:ext cx="710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400" i="1" baseline="30000" dirty="0" smtClean="0"/>
              <a:t>  (a) </a:t>
            </a:r>
            <a:r>
              <a:rPr lang="en-US" sz="1400" i="1" dirty="0" smtClean="0"/>
              <a:t>Only observed in lab. </a:t>
            </a:r>
            <a:r>
              <a:rPr lang="en-US" sz="1400" i="1" dirty="0" err="1" smtClean="0"/>
              <a:t>Chio</a:t>
            </a:r>
            <a:r>
              <a:rPr lang="en-US" sz="1400" i="1" dirty="0" smtClean="0"/>
              <a:t>, Sharma and </a:t>
            </a:r>
            <a:r>
              <a:rPr lang="en-US" sz="1400" i="1" dirty="0" err="1" smtClean="0"/>
              <a:t>Muenow</a:t>
            </a:r>
            <a:r>
              <a:rPr lang="en-US" sz="1400" i="1" dirty="0" smtClean="0"/>
              <a:t>, American Mineralogist, 89: 390 (2004)</a:t>
            </a:r>
          </a:p>
          <a:p>
            <a:pPr marL="228600" indent="-228600"/>
            <a:r>
              <a:rPr lang="en-US" sz="1400" i="1" dirty="0" smtClean="0"/>
              <a:t> </a:t>
            </a:r>
            <a:r>
              <a:rPr lang="en-US" sz="1400" i="1" baseline="30000" dirty="0" smtClean="0"/>
              <a:t>(b)</a:t>
            </a:r>
            <a:r>
              <a:rPr lang="en-US" sz="1400" i="1" dirty="0" smtClean="0"/>
              <a:t> Not certainly identified  in this study. From Yang, Wang and Freeman, 40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LPSC (2009): 2128</a:t>
            </a:r>
            <a:endParaRPr lang="en-US" sz="1400" i="1" dirty="0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438400" y="685800"/>
          <a:ext cx="3852468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Graph" r:id="rId3" imgW="3277440" imgH="3045600" progId="">
                  <p:embed/>
                </p:oleObj>
              </mc:Choice>
              <mc:Fallback>
                <p:oleObj name="Graph" r:id="rId3" imgW="3277440" imgH="3045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85800"/>
                        <a:ext cx="3852468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04800" y="1524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Minerals identified --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sulfates in Atacama-2013 samples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5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the </a:t>
            </a:r>
            <a:r>
              <a:rPr lang="en-US" dirty="0" smtClean="0"/>
              <a:t>MMRS </a:t>
            </a:r>
            <a:r>
              <a:rPr lang="en-US" dirty="0" smtClean="0">
                <a:solidFill>
                  <a:srgbClr val="FF0000"/>
                </a:solidFill>
              </a:rPr>
              <a:t>spectra of Atacama samples, o</a:t>
            </a:r>
            <a:r>
              <a:rPr lang="en-US" dirty="0" smtClean="0"/>
              <a:t>nly the strongest peaks between 508 - 516 cm</a:t>
            </a:r>
            <a:r>
              <a:rPr lang="en-US" baseline="30000" dirty="0" smtClean="0"/>
              <a:t>-1</a:t>
            </a:r>
            <a:r>
              <a:rPr lang="en-US" dirty="0" smtClean="0"/>
              <a:t> show up. They  are assigned to the group of feldspar. The peak positions indicate alkali-feldspars, i.e. Na &amp; K-feldspar.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324600"/>
            <a:ext cx="7656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 smtClean="0"/>
              <a:t>[a]</a:t>
            </a:r>
            <a:r>
              <a:rPr lang="en-US" sz="1600" i="1" dirty="0" smtClean="0"/>
              <a:t>Freeman, Wang, </a:t>
            </a:r>
            <a:r>
              <a:rPr lang="en-US" sz="1600" i="1" dirty="0" err="1" smtClean="0"/>
              <a:t>Kuebler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Jolliff</a:t>
            </a:r>
            <a:r>
              <a:rPr lang="en-US" sz="1600" i="1" dirty="0" smtClean="0"/>
              <a:t> and Haskin, The Canadian Mineralogist, 46: 1477 (2008).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066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Feldspar group</a:t>
            </a:r>
          </a:p>
          <a:p>
            <a:r>
              <a:rPr lang="en-US" dirty="0" smtClean="0"/>
              <a:t>The Raman spectra slightly vary. The strongest Raman peaks fall within a narrow region of 505 and 515 cm</a:t>
            </a:r>
            <a:r>
              <a:rPr lang="en-US" baseline="30000" dirty="0" smtClean="0"/>
              <a:t>-1 (a)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5400" y="457200"/>
            <a:ext cx="6248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Minerals identified – K, Na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-feldspar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74320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Best assigned as ternary feldspar with most </a:t>
            </a:r>
            <a:r>
              <a:rPr lang="en-US" dirty="0" err="1" smtClean="0">
                <a:solidFill>
                  <a:prstClr val="black"/>
                </a:solidFill>
              </a:rPr>
              <a:t>albite</a:t>
            </a:r>
            <a:r>
              <a:rPr lang="en-US" dirty="0" smtClean="0">
                <a:solidFill>
                  <a:prstClr val="black"/>
                </a:solidFill>
              </a:rPr>
              <a:t> contribution</a:t>
            </a:r>
            <a:r>
              <a:rPr lang="en-US" baseline="30000" dirty="0" smtClean="0">
                <a:solidFill>
                  <a:prstClr val="black"/>
                </a:solidFill>
              </a:rPr>
              <a:t>[a]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979162" y="1828800"/>
          <a:ext cx="396443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Graph" r:id="rId3" imgW="3343680" imgH="3084480" progId="">
                  <p:embed/>
                </p:oleObj>
              </mc:Choice>
              <mc:Fallback>
                <p:oleObj name="Graph" r:id="rId3" imgW="3343680" imgH="3084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162" y="1828800"/>
                        <a:ext cx="396443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1752600"/>
            <a:ext cx="16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Calcite (CaCO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1752600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??CO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219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Carbonates have the strongest Raman peak, </a:t>
            </a:r>
            <a:r>
              <a:rPr lang="en-US" b="1" dirty="0" smtClean="0">
                <a:sym typeface="Symbol"/>
              </a:rPr>
              <a:t></a:t>
            </a:r>
            <a:r>
              <a:rPr lang="en-US" b="1" baseline="-25000" dirty="0" smtClean="0">
                <a:sym typeface="Symbol"/>
              </a:rPr>
              <a:t>1</a:t>
            </a:r>
            <a:r>
              <a:rPr lang="en-US" b="1" dirty="0" smtClean="0">
                <a:sym typeface="Symbol"/>
              </a:rPr>
              <a:t>,</a:t>
            </a:r>
            <a:r>
              <a:rPr lang="en-US" b="1" dirty="0" smtClean="0"/>
              <a:t>  between 1000 – 1100 cm</a:t>
            </a:r>
            <a:r>
              <a:rPr lang="en-US" b="1" baseline="30000" dirty="0" smtClean="0"/>
              <a:t>-1</a:t>
            </a:r>
            <a:r>
              <a:rPr lang="en-US" b="1" dirty="0" smtClean="0"/>
              <a:t> . </a:t>
            </a:r>
            <a:endParaRPr lang="en-US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47800" y="457200"/>
            <a:ext cx="6248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Minerals identified – two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carbonates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5706070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The spectra are weak,  only appeared once in the analyzed spectra, might be K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CO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or </a:t>
            </a:r>
            <a:r>
              <a:rPr lang="en-US" dirty="0" err="1" smtClean="0">
                <a:solidFill>
                  <a:prstClr val="black"/>
                </a:solidFill>
              </a:rPr>
              <a:t>BaCa</a:t>
            </a:r>
            <a:r>
              <a:rPr lang="en-US" dirty="0" smtClean="0">
                <a:solidFill>
                  <a:prstClr val="black"/>
                </a:solidFill>
              </a:rPr>
              <a:t>(CO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baseline="-25000" dirty="0" smtClean="0">
                <a:solidFill>
                  <a:prstClr val="black"/>
                </a:solidFill>
              </a:rPr>
              <a:t>2.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28600" y="1801662"/>
          <a:ext cx="4572000" cy="42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Graph" r:id="rId3" imgW="3343680" imgH="3084480" progId="">
                  <p:embed/>
                </p:oleObj>
              </mc:Choice>
              <mc:Fallback>
                <p:oleObj name="Graph" r:id="rId3" imgW="3343680" imgH="3084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01662"/>
                        <a:ext cx="4572000" cy="42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337009" y="1752600"/>
          <a:ext cx="4578391" cy="422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Graph" r:id="rId5" imgW="3343680" imgH="3084480" progId="">
                  <p:embed/>
                </p:oleObj>
              </mc:Choice>
              <mc:Fallback>
                <p:oleObj name="Graph" r:id="rId5" imgW="3343680" imgH="3084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09" y="1752600"/>
                        <a:ext cx="4578391" cy="4224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5943600"/>
            <a:ext cx="338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s/n spectra: Calcite/aragonite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73162"/>
            <a:ext cx="5410200" cy="57943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Anatase (TiO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), quartz (SiO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) and hematite (Fe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O</a:t>
            </a:r>
            <a:r>
              <a:rPr lang="en-US" sz="1800" b="1" baseline="-25000" dirty="0" smtClean="0"/>
              <a:t>3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412468"/>
            <a:ext cx="646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Hematite and graphite  are only identified in lab-measured spectra.</a:t>
            </a:r>
            <a:endParaRPr lang="en-US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28600"/>
            <a:ext cx="8763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Minerals identified – igneous and graphite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43600" y="3886200"/>
            <a:ext cx="1676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Graphite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457200" y="1276695"/>
          <a:ext cx="5029200" cy="542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r:id="rId3" imgW="3156480" imgH="3407040" progId="">
                  <p:embed/>
                </p:oleObj>
              </mc:Choice>
              <mc:Fallback>
                <p:oleObj r:id="rId3" imgW="3156480" imgH="34070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6695"/>
                        <a:ext cx="5029200" cy="5428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5162974" y="3733800"/>
          <a:ext cx="3981026" cy="251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Graph" r:id="rId5" imgW="2979360" imgH="3136320" progId="">
                  <p:embed/>
                </p:oleObj>
              </mc:Choice>
              <mc:Fallback>
                <p:oleObj name="Graph" r:id="rId5" imgW="2979360" imgH="313632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974" y="3733800"/>
                        <a:ext cx="3981026" cy="2514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5181600" y="1219199"/>
          <a:ext cx="3581400" cy="256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r:id="rId7" imgW="3297600" imgH="3045600" progId="">
                  <p:embed/>
                </p:oleObj>
              </mc:Choice>
              <mc:Fallback>
                <p:oleObj r:id="rId7" imgW="3297600" imgH="30456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19199"/>
                        <a:ext cx="3581400" cy="2565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V. Quantitative phase distributions: point counting method</a:t>
            </a:r>
            <a:endParaRPr lang="en-US" sz="2400" b="1" baseline="30000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54" b="16797"/>
          <a:stretch>
            <a:fillRect/>
          </a:stretch>
        </p:blipFill>
        <p:spPr bwMode="auto">
          <a:xfrm>
            <a:off x="2143432" y="1143000"/>
            <a:ext cx="593376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3962400"/>
          <a:ext cx="6450949" cy="997150"/>
        </p:xfrm>
        <a:graphic>
          <a:graphicData uri="http://schemas.openxmlformats.org/drawingml/2006/table">
            <a:tbl>
              <a:tblPr/>
              <a:tblGrid>
                <a:gridCol w="1100783"/>
                <a:gridCol w="2683726"/>
                <a:gridCol w="1137171"/>
                <a:gridCol w="1529269"/>
              </a:tblGrid>
              <a:tr h="23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Quartz peak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Gypsum peak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Anatase peaks</a:t>
                      </a:r>
                      <a:endParaRPr lang="en-US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latin typeface="Times New Roman"/>
                          <a:ea typeface="Calibri"/>
                          <a:cs typeface="Times New Roman"/>
                        </a:rPr>
                        <a:t>50 points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 smtClean="0">
                          <a:latin typeface="Times New Roman"/>
                          <a:ea typeface="Calibri"/>
                          <a:cs typeface="Times New Roman"/>
                        </a:rPr>
                        <a:t>in 19 spectra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 smtClean="0">
                          <a:latin typeface="Times New Roman"/>
                          <a:ea typeface="Calibri"/>
                          <a:cs typeface="Times New Roman"/>
                        </a:rPr>
                        <a:t>in 2 spectra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 smtClean="0">
                          <a:latin typeface="Times New Roman"/>
                          <a:ea typeface="Calibri"/>
                          <a:cs typeface="Times New Roman"/>
                        </a:rPr>
                        <a:t>in 3 spectra</a:t>
                      </a:r>
                      <a:endParaRPr lang="en-US" sz="13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1-phase points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2+3+4+9+10+5-8+17-22+26+24+25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13+40+38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2-phase points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23+27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23+27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0202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of Informative  spectra =  (19+2+3) / 50 = 48 %</a:t>
            </a:r>
          </a:p>
          <a:p>
            <a:r>
              <a:rPr lang="en-US" dirty="0" smtClean="0"/>
              <a:t>Quartz proportion percentage = 19 / 50 = 38%</a:t>
            </a:r>
          </a:p>
          <a:p>
            <a:r>
              <a:rPr lang="en-US" dirty="0" smtClean="0"/>
              <a:t>(To be developed  -- weighted with Raman cross section of solid phases)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219200"/>
            <a:ext cx="1547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MMRS spectra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Locale: 9, pit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Depth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10 cm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2209800"/>
            <a:ext cx="1371600" cy="1374263"/>
            <a:chOff x="3046833" y="4583668"/>
            <a:chExt cx="1371600" cy="1374263"/>
          </a:xfrm>
        </p:grpSpPr>
        <p:pic>
          <p:nvPicPr>
            <p:cNvPr id="11" name="Picture 10" descr="H:\PROJECTS\Instrument_projects\2013_2011_ASTEP\2013_June_Atacama_FieldTrip\MMRS_Spectra\June_BUF_data\Locale_11_G_80cm_cup7G_white_gray.jpg"/>
            <p:cNvPicPr>
              <a:picLocks noChangeAspect="1" noChangeArrowheads="1"/>
            </p:cNvPicPr>
            <p:nvPr/>
          </p:nvPicPr>
          <p:blipFill>
            <a:blip r:embed="rId3" cstate="print"/>
            <a:srcRect l="4327" t="6299" r="7213" b="7700"/>
            <a:stretch>
              <a:fillRect/>
            </a:stretch>
          </p:blipFill>
          <p:spPr bwMode="auto">
            <a:xfrm>
              <a:off x="3046833" y="4583668"/>
              <a:ext cx="1371600" cy="137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199233" y="5193268"/>
              <a:ext cx="1056822" cy="0"/>
            </a:xfrm>
            <a:prstGeom prst="straightConnector1">
              <a:avLst/>
            </a:prstGeom>
            <a:ln w="63500">
              <a:solidFill>
                <a:srgbClr val="C0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183868"/>
            <a:ext cx="845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baseline="30000" dirty="0" smtClean="0"/>
              <a:t>(a)</a:t>
            </a:r>
            <a:r>
              <a:rPr lang="en-US" i="1" dirty="0" smtClean="0"/>
              <a:t> Haskin, Wang, </a:t>
            </a:r>
            <a:r>
              <a:rPr lang="en-US" i="1" dirty="0" err="1" smtClean="0"/>
              <a:t>Rockow</a:t>
            </a:r>
            <a:r>
              <a:rPr lang="en-US" i="1" dirty="0" smtClean="0"/>
              <a:t>, </a:t>
            </a:r>
            <a:r>
              <a:rPr lang="en-US" i="1" dirty="0" err="1" smtClean="0"/>
              <a:t>Jolliff</a:t>
            </a:r>
            <a:r>
              <a:rPr lang="en-US" i="1" dirty="0" smtClean="0"/>
              <a:t>, </a:t>
            </a:r>
            <a:r>
              <a:rPr lang="en-US" i="1" dirty="0" err="1" smtClean="0"/>
              <a:t>Korotev</a:t>
            </a:r>
            <a:r>
              <a:rPr lang="en-US" i="1" dirty="0" smtClean="0"/>
              <a:t> and </a:t>
            </a:r>
            <a:r>
              <a:rPr lang="en-US" i="1" dirty="0" err="1" smtClean="0"/>
              <a:t>Viskupic</a:t>
            </a:r>
            <a:r>
              <a:rPr lang="en-US" i="1" dirty="0" smtClean="0"/>
              <a:t>, J. </a:t>
            </a:r>
            <a:r>
              <a:rPr lang="en-US" i="1" dirty="0" err="1" smtClean="0"/>
              <a:t>Geophy</a:t>
            </a:r>
            <a:r>
              <a:rPr lang="en-US" i="1" dirty="0" smtClean="0"/>
              <a:t>. Res. 102: 19293 (1997).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495800"/>
            <a:ext cx="6934200" cy="2209800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/>
              <a:t>Averaged informative percentages: 	Lab 48%; MMRS 29%.</a:t>
            </a:r>
          </a:p>
          <a:p>
            <a:r>
              <a:rPr lang="en-US" sz="1800" dirty="0" smtClean="0"/>
              <a:t>Exposure time and accumulation numbers:</a:t>
            </a:r>
          </a:p>
          <a:p>
            <a:pPr>
              <a:buNone/>
            </a:pPr>
            <a:r>
              <a:rPr lang="en-US" sz="1800" dirty="0" smtClean="0"/>
              <a:t>	Lab: 1000 ms x 10acc - 2000 msx10 acc; </a:t>
            </a:r>
          </a:p>
          <a:p>
            <a:pPr>
              <a:buNone/>
            </a:pPr>
            <a:r>
              <a:rPr lang="en-US" sz="1800" dirty="0" smtClean="0"/>
              <a:t>	MMRS: 100ms x 10 -200ms x 20 .</a:t>
            </a:r>
          </a:p>
          <a:p>
            <a:r>
              <a:rPr lang="en-US" sz="1800" dirty="0" smtClean="0"/>
              <a:t>Laser focus condition.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Percentage of informative spectra</a:t>
            </a:r>
            <a:endParaRPr lang="en-US" sz="3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8095" t="11111" r="44048" b="60318"/>
          <a:stretch>
            <a:fillRect/>
          </a:stretch>
        </p:blipFill>
        <p:spPr bwMode="auto">
          <a:xfrm>
            <a:off x="6934200" y="5410200"/>
            <a:ext cx="9144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67857" t="11111" r="15476" b="63492"/>
          <a:stretch>
            <a:fillRect/>
          </a:stretch>
        </p:blipFill>
        <p:spPr bwMode="auto">
          <a:xfrm>
            <a:off x="5867400" y="5410200"/>
            <a:ext cx="933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219200" y="609600"/>
            <a:ext cx="6477000" cy="4267200"/>
            <a:chOff x="1524000" y="762000"/>
            <a:chExt cx="5867400" cy="3624826"/>
          </a:xfrm>
        </p:grpSpPr>
        <p:graphicFrame>
          <p:nvGraphicFramePr>
            <p:cNvPr id="48133" name="Object 5"/>
            <p:cNvGraphicFramePr>
              <a:graphicFrameLocks noChangeAspect="1"/>
            </p:cNvGraphicFramePr>
            <p:nvPr/>
          </p:nvGraphicFramePr>
          <p:xfrm>
            <a:off x="1524000" y="762000"/>
            <a:ext cx="5867400" cy="3624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4" name="Graph" r:id="rId5" imgW="3248640" imgH="2007360" progId="">
                    <p:embed/>
                  </p:oleObj>
                </mc:Choice>
                <mc:Fallback>
                  <p:oleObj name="Graph" r:id="rId5" imgW="3248640" imgH="20073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762000"/>
                          <a:ext cx="5867400" cy="3624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2362200" y="1752600"/>
              <a:ext cx="152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31994" y="2374710"/>
              <a:ext cx="152400" cy="11725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657600"/>
          <a:ext cx="4572000" cy="26629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38400"/>
                <a:gridCol w="609600"/>
                <a:gridCol w="609600"/>
                <a:gridCol w="499095"/>
                <a:gridCol w="415305"/>
              </a:tblGrid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Depth (cm)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80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en-US" sz="1800" i="1" baseline="0" dirty="0" smtClean="0">
                          <a:latin typeface="Calibri"/>
                          <a:ea typeface="Calibri"/>
                          <a:cs typeface="Times New Roman"/>
                        </a:rPr>
                        <a:t> of measurements</a:t>
                      </a:r>
                      <a:endParaRPr lang="en-US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Anhydrite/Bassanite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Gypsum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US" sz="1800" b="1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Quartz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Feldspar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4495800"/>
            <a:ext cx="2590800" cy="1477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The relative distribution of anhydrite/bassanite increases sharply at the depth of 80 cm; Gypsum prefers surface.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045716"/>
          <a:ext cx="7848599" cy="100228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40379"/>
                <a:gridCol w="1026920"/>
                <a:gridCol w="953568"/>
                <a:gridCol w="1337791"/>
                <a:gridCol w="780142"/>
                <a:gridCol w="808265"/>
                <a:gridCol w="654050"/>
                <a:gridCol w="747484"/>
              </a:tblGrid>
              <a:tr h="478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Quartz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Gypsum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Anhydrite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(+Bassanite)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/>
                        <a:t>Fspar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Calcite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TiO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Fe</a:t>
                      </a:r>
                      <a:r>
                        <a:rPr lang="en-US" sz="1800" baseline="-25000"/>
                        <a:t>2</a:t>
                      </a:r>
                      <a:r>
                        <a:rPr lang="en-US" sz="1800"/>
                        <a:t>O</a:t>
                      </a:r>
                      <a:r>
                        <a:rPr lang="en-US" sz="1800" baseline="-25000"/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Percentage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7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1.8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0.3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1600200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18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Mean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proportional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percentages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9600" y="32766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18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Proportional percentages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over depths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7800" y="228600"/>
            <a:ext cx="6629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distributions (Point proportion)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7 sites, 31 samples, 59 measurements (non-informative measurements were removed), 1680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mmrs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+ 1550 lab points/spectra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685800"/>
            <a:ext cx="6629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V. Phase distributions: anhydrite and gypsum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42862" y="1514475"/>
          <a:ext cx="3081338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r:id="rId3" imgW="2797920" imgH="3880800" progId="">
                  <p:embed/>
                </p:oleObj>
              </mc:Choice>
              <mc:Fallback>
                <p:oleObj r:id="rId3" imgW="2797920" imgH="38808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" y="1514475"/>
                        <a:ext cx="3081338" cy="42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2938462" y="1516062"/>
          <a:ext cx="30813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r:id="rId5" imgW="2797920" imgH="3880800" progId="">
                  <p:embed/>
                </p:oleObj>
              </mc:Choice>
              <mc:Fallback>
                <p:oleObj r:id="rId5" imgW="2797920" imgH="38808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2" y="1516062"/>
                        <a:ext cx="30813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5910262" y="1524000"/>
          <a:ext cx="30813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r:id="rId7" imgW="2797920" imgH="3880800" progId="">
                  <p:embed/>
                </p:oleObj>
              </mc:Choice>
              <mc:Fallback>
                <p:oleObj r:id="rId7" imgW="2797920" imgH="38808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2" y="1524000"/>
                        <a:ext cx="30813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2672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924800" cy="5334000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800" b="1" dirty="0" smtClean="0"/>
              <a:t>First time integration of MMRS on a rover </a:t>
            </a:r>
            <a:r>
              <a:rPr lang="en-US" sz="1800" dirty="0" smtClean="0"/>
              <a:t>and reliable operation over the 50 miles 2-week  trip; demonstrated the </a:t>
            </a:r>
            <a:r>
              <a:rPr lang="en-US" sz="1800" b="1" dirty="0" smtClean="0"/>
              <a:t>robustness</a:t>
            </a:r>
            <a:r>
              <a:rPr lang="en-US" sz="1800" dirty="0" smtClean="0"/>
              <a:t> of its opt-mechanical construction.</a:t>
            </a:r>
          </a:p>
          <a:p>
            <a:r>
              <a:rPr lang="en-US" sz="1800" b="1" dirty="0" smtClean="0"/>
              <a:t>Preliminary data analysis results: </a:t>
            </a:r>
          </a:p>
          <a:p>
            <a:pPr lvl="1"/>
            <a:r>
              <a:rPr lang="en-US" sz="1800" dirty="0" smtClean="0"/>
              <a:t>Autonomous MMRS spectra of subsurface materials identified  3 sulfates, 2 carbonates,  a type of feldspar, quartz and </a:t>
            </a:r>
            <a:r>
              <a:rPr lang="en-US" sz="1800" dirty="0" err="1" smtClean="0"/>
              <a:t>anatase</a:t>
            </a:r>
            <a:r>
              <a:rPr lang="en-US" sz="1800" dirty="0" smtClean="0"/>
              <a:t> (TiO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).</a:t>
            </a:r>
          </a:p>
          <a:p>
            <a:pPr lvl="1"/>
            <a:r>
              <a:rPr lang="en-US" sz="1800" dirty="0" smtClean="0"/>
              <a:t>Reduced carbon and hematite (Fe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) are also identified in lab spectra.</a:t>
            </a:r>
          </a:p>
          <a:p>
            <a:pPr lvl="1"/>
            <a:r>
              <a:rPr lang="en-US" sz="1800" dirty="0" smtClean="0"/>
              <a:t>The percentage of informative MMRS spectra (29%) is lower than lab’s (48%)  (accumulation time and laser focus condition are among the reasons). </a:t>
            </a:r>
          </a:p>
          <a:p>
            <a:pPr lvl="1"/>
            <a:r>
              <a:rPr lang="en-US" sz="1800" dirty="0" smtClean="0"/>
              <a:t>Mineral phase distributions as a function of depths show </a:t>
            </a:r>
            <a:r>
              <a:rPr lang="en-US" sz="1800" smtClean="0"/>
              <a:t>that anhydrite </a:t>
            </a:r>
            <a:r>
              <a:rPr lang="en-US" sz="1800" dirty="0" smtClean="0"/>
              <a:t>distribution increases abruptly at the depth of 80 cm.</a:t>
            </a:r>
          </a:p>
          <a:p>
            <a:r>
              <a:rPr lang="en-US" sz="1800" b="1" dirty="0" smtClean="0"/>
              <a:t>Next trip to Atacama: </a:t>
            </a:r>
          </a:p>
          <a:p>
            <a:pPr lvl="1"/>
            <a:r>
              <a:rPr lang="en-US" sz="1800" dirty="0" smtClean="0"/>
              <a:t>1) More calibration; </a:t>
            </a:r>
          </a:p>
          <a:p>
            <a:pPr lvl="1"/>
            <a:r>
              <a:rPr lang="en-US" sz="1800" dirty="0" smtClean="0"/>
              <a:t>2) Better sample filling and longer measurement time;</a:t>
            </a:r>
          </a:p>
          <a:p>
            <a:pPr lvl="1"/>
            <a:r>
              <a:rPr lang="en-US" sz="1800" dirty="0" smtClean="0"/>
              <a:t>3) More samples and points to decrease statistical uncertainty;</a:t>
            </a:r>
          </a:p>
          <a:p>
            <a:pPr lvl="1"/>
            <a:r>
              <a:rPr lang="en-US" sz="1800" dirty="0" smtClean="0"/>
              <a:t>4) Immediate MMRS measurements after sample collection.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447800"/>
            <a:ext cx="6477000" cy="41549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Background</a:t>
            </a:r>
          </a:p>
          <a:p>
            <a:endParaRPr lang="en-US" sz="2400" dirty="0" smtClean="0"/>
          </a:p>
          <a:p>
            <a:r>
              <a:rPr lang="en-US" sz="2400" dirty="0" smtClean="0"/>
              <a:t>Methodology:  sampling &amp; measurements</a:t>
            </a:r>
          </a:p>
          <a:p>
            <a:endParaRPr lang="en-US" sz="2400" dirty="0" smtClean="0"/>
          </a:p>
          <a:p>
            <a:r>
              <a:rPr lang="en-US" sz="2400" dirty="0" smtClean="0"/>
              <a:t>Performance of MMRS (robustness )</a:t>
            </a:r>
          </a:p>
          <a:p>
            <a:endParaRPr lang="en-US" sz="2400" dirty="0" smtClean="0"/>
          </a:p>
          <a:p>
            <a:r>
              <a:rPr lang="en-US" sz="2400" dirty="0" smtClean="0"/>
              <a:t>Minerals identified</a:t>
            </a:r>
          </a:p>
          <a:p>
            <a:endParaRPr lang="en-US" sz="2400" dirty="0" smtClean="0"/>
          </a:p>
          <a:p>
            <a:r>
              <a:rPr lang="en-US" sz="2400" dirty="0" smtClean="0"/>
              <a:t>Quantitative analysis: phase distributions</a:t>
            </a:r>
          </a:p>
          <a:p>
            <a:endParaRPr lang="en-US" sz="2400" dirty="0" smtClean="0"/>
          </a:p>
          <a:p>
            <a:r>
              <a:rPr lang="en-US" sz="2400" dirty="0" smtClean="0"/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6096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609600"/>
            <a:ext cx="8229600" cy="6397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7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i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Jie</a:t>
            </a:r>
            <a:r>
              <a:rPr lang="en-US" altLang="zh-CN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Wei</a:t>
            </a:r>
            <a:r>
              <a:rPr lang="en-US" altLang="zh-CN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altLang="zh-CN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altLang="zh-CN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Alian</a:t>
            </a:r>
            <a:r>
              <a:rPr lang="en-US" altLang="zh-CN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Wang</a:t>
            </a:r>
            <a:r>
              <a:rPr lang="en-US" altLang="zh-CN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altLang="zh-CN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James L. Lambert</a:t>
            </a:r>
            <a:r>
              <a:rPr lang="en-US" altLang="zh-CN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altLang="zh-CN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David Wettergreen</a:t>
            </a:r>
            <a:r>
              <a:rPr lang="en-US" altLang="zh-CN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altLang="zh-CN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Nathalie Cabrol</a:t>
            </a:r>
            <a:r>
              <a:rPr lang="en-US" altLang="zh-CN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altLang="zh-CN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Kimberley Warren-Rhodes</a:t>
            </a:r>
            <a:r>
              <a:rPr lang="en-US" altLang="zh-CN" i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en-US" altLang="zh-CN" i="1" dirty="0" smtClean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33987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CMU rover team</a:t>
            </a:r>
          </a:p>
          <a:p>
            <a:r>
              <a:rPr lang="en-US" dirty="0" err="1" smtClean="0"/>
              <a:t>Greydon</a:t>
            </a:r>
            <a:r>
              <a:rPr lang="en-US" dirty="0" smtClean="0"/>
              <a:t> Taylor Foil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Kohanbash</a:t>
            </a:r>
            <a:endParaRPr lang="en-US" dirty="0" smtClean="0"/>
          </a:p>
          <a:p>
            <a:r>
              <a:rPr lang="en-US" dirty="0" smtClean="0"/>
              <a:t>James Peter </a:t>
            </a:r>
            <a:r>
              <a:rPr lang="en-US" dirty="0" err="1" smtClean="0"/>
              <a:t>Teza</a:t>
            </a:r>
            <a:endParaRPr lang="en-US" dirty="0" smtClean="0"/>
          </a:p>
          <a:p>
            <a:r>
              <a:rPr lang="en-US" dirty="0" err="1" smtClean="0"/>
              <a:t>Srinivasan</a:t>
            </a:r>
            <a:endParaRPr lang="en-US" dirty="0" smtClean="0"/>
          </a:p>
          <a:p>
            <a:r>
              <a:rPr lang="en-US" dirty="0" err="1" smtClean="0"/>
              <a:t>Vijayarangan</a:t>
            </a:r>
            <a:endParaRPr lang="en-US" dirty="0" smtClean="0"/>
          </a:p>
          <a:p>
            <a:r>
              <a:rPr lang="en-US" dirty="0" smtClean="0"/>
              <a:t>Michael Wagner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92164" y="2339876"/>
            <a:ext cx="2099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Honeybee</a:t>
            </a:r>
          </a:p>
          <a:p>
            <a:r>
              <a:rPr lang="en-US" b="1" dirty="0" smtClean="0"/>
              <a:t>Drill team</a:t>
            </a:r>
            <a:endParaRPr lang="en-US" dirty="0" smtClean="0"/>
          </a:p>
          <a:p>
            <a:r>
              <a:rPr lang="en-US" dirty="0" smtClean="0"/>
              <a:t>Gale Paulsen</a:t>
            </a:r>
          </a:p>
          <a:p>
            <a:r>
              <a:rPr lang="en-US" dirty="0" smtClean="0"/>
              <a:t>Sean </a:t>
            </a:r>
            <a:r>
              <a:rPr lang="en-US" dirty="0" err="1" smtClean="0"/>
              <a:t>Chulhong</a:t>
            </a:r>
            <a:r>
              <a:rPr lang="en-US" dirty="0" smtClean="0"/>
              <a:t> Yoon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65976" y="2339876"/>
            <a:ext cx="1763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Local support</a:t>
            </a:r>
          </a:p>
          <a:p>
            <a:r>
              <a:rPr lang="en-US" dirty="0" smtClean="0"/>
              <a:t>Guillermo Chong</a:t>
            </a:r>
          </a:p>
          <a:p>
            <a:r>
              <a:rPr lang="en-US" dirty="0" smtClean="0"/>
              <a:t>Jonathan </a:t>
            </a:r>
            <a:r>
              <a:rPr lang="en-US" dirty="0" err="1" smtClean="0"/>
              <a:t>Bijman</a:t>
            </a:r>
            <a:endParaRPr lang="en-US" dirty="0" smtClean="0"/>
          </a:p>
          <a:p>
            <a:r>
              <a:rPr lang="en-US" dirty="0" smtClean="0"/>
              <a:t>Raul Arias 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876800"/>
            <a:ext cx="7311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Funding</a:t>
            </a:r>
          </a:p>
          <a:p>
            <a:r>
              <a:rPr lang="en-US" dirty="0" smtClean="0"/>
              <a:t>ASTEP (NASA )</a:t>
            </a:r>
          </a:p>
          <a:p>
            <a:r>
              <a:rPr lang="en-US" dirty="0" smtClean="0"/>
              <a:t>McDonnell Center for the Space Sciences, Washington University in St. Louis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Thanks for your attention!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>
                <a:solidFill>
                  <a:srgbClr val="00B0F0"/>
                </a:solidFill>
              </a:rPr>
              <a:t>Please visit Poster 227219 and 227240  in Hall D, 2-4 pm, 5-6:60 pm</a:t>
            </a:r>
            <a:br>
              <a:rPr lang="en-US" sz="2000" i="1" dirty="0" smtClean="0">
                <a:solidFill>
                  <a:srgbClr val="00B0F0"/>
                </a:solidFill>
              </a:rPr>
            </a:br>
            <a:r>
              <a:rPr lang="en-US" sz="2000" i="1" dirty="0" smtClean="0">
                <a:solidFill>
                  <a:srgbClr val="00B0F0"/>
                </a:solidFill>
              </a:rPr>
              <a:t>for Raman spectroscopy detection of biomarkers and </a:t>
            </a:r>
            <a:r>
              <a:rPr lang="en-US" sz="2000" i="1" dirty="0" err="1" smtClean="0">
                <a:solidFill>
                  <a:srgbClr val="00B0F0"/>
                </a:solidFill>
              </a:rPr>
              <a:t>zeolites</a:t>
            </a:r>
            <a:endParaRPr lang="en-US" sz="2000" i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54864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267200" cy="29718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Life in the Atacama (NASA , ASTEP program)</a:t>
            </a:r>
          </a:p>
          <a:p>
            <a:pPr>
              <a:buNone/>
            </a:pPr>
            <a:r>
              <a:rPr lang="en-US" sz="7200" dirty="0" smtClean="0"/>
              <a:t>Atacama desert: one of the driest deserts; a terrestrial analog to Mars. Different forms of life were previously identified at Atacama </a:t>
            </a:r>
            <a:r>
              <a:rPr lang="en-US" sz="7200" dirty="0" err="1" smtClean="0"/>
              <a:t>subsurfaces</a:t>
            </a:r>
            <a:r>
              <a:rPr lang="en-US" sz="7200" dirty="0" smtClean="0"/>
              <a:t>.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LIFA 2013 campaign, rover-based exploration: robotic subsurface sampling, autonomous mineral phase identification.</a:t>
            </a:r>
          </a:p>
          <a:p>
            <a:pPr>
              <a:buNone/>
            </a:pPr>
            <a:endParaRPr lang="en-US" sz="7400" dirty="0"/>
          </a:p>
        </p:txBody>
      </p:sp>
      <p:pic>
        <p:nvPicPr>
          <p:cNvPr id="33794" name="Picture 2" descr="http://news.wustl.edu/news/PublishingImages/475pxRecord_01Aug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67200"/>
            <a:ext cx="3657600" cy="2317763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 cstate="print"/>
          <a:srcRect l="65490" t="28632" r="20512" b="21795"/>
          <a:stretch>
            <a:fillRect/>
          </a:stretch>
        </p:blipFill>
        <p:spPr bwMode="auto">
          <a:xfrm>
            <a:off x="5867400" y="1066800"/>
            <a:ext cx="2133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4114800"/>
            <a:ext cx="395364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Operation: </a:t>
            </a:r>
            <a:r>
              <a:rPr lang="en-US" dirty="0" smtClean="0"/>
              <a:t>Remotely directed</a:t>
            </a:r>
          </a:p>
          <a:p>
            <a:r>
              <a:rPr lang="en-US" dirty="0" smtClean="0"/>
              <a:t>	Field team: Rover, Drill, MMRS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8006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5486400" cy="563562"/>
          </a:xfrm>
        </p:spPr>
        <p:txBody>
          <a:bodyPr>
            <a:noAutofit/>
          </a:bodyPr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219200"/>
            <a:ext cx="7162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Microbeam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Raman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Spectrometer (MMRS) for fine-scale mineralogy and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biosignature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	1996 NASA PIDDP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	1997 Athena payload for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 Exploration Rover 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	2004 MSL payload selection (category one)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/>
              <a:t>	2012 LITA project, MMRS stand-alone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/>
              <a:t>	2013 LITA project , MMRS on </a:t>
            </a:r>
            <a:r>
              <a:rPr lang="en-US" b="1" dirty="0" err="1" smtClean="0"/>
              <a:t>Zöe</a:t>
            </a:r>
            <a:r>
              <a:rPr lang="en-US" b="1" dirty="0" smtClean="0"/>
              <a:t> rover</a:t>
            </a: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148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14286" r="24339" b="11224"/>
          <a:stretch>
            <a:fillRect/>
          </a:stretch>
        </p:blipFill>
        <p:spPr bwMode="auto">
          <a:xfrm>
            <a:off x="4537366" y="3886200"/>
            <a:ext cx="2438400" cy="23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715000" cy="411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4038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Sample collections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1800" dirty="0" smtClean="0"/>
              <a:t>Automatically delivered by drill</a:t>
            </a:r>
            <a:endParaRPr lang="en-US" dirty="0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 l="14286" r="24339" b="11224"/>
          <a:stretch>
            <a:fillRect/>
          </a:stretch>
        </p:blipFill>
        <p:spPr bwMode="auto">
          <a:xfrm>
            <a:off x="990600" y="3886200"/>
            <a:ext cx="2438400" cy="23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WashU_Experimental_Data\2013_Atacama\2013_Atacama_photos\06252013\DCIM\101MSDCF\DSC02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44919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3429000"/>
            <a:ext cx="5486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Measurements: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137160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Manually collected from pit wall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61722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Autonomous line-scan of samples on carousel </a:t>
            </a:r>
            <a:endParaRPr lang="en-US" dirty="0"/>
          </a:p>
        </p:txBody>
      </p:sp>
      <p:pic>
        <p:nvPicPr>
          <p:cNvPr id="32769" name="Picture 1" descr="H:\WASHU_EPSC_McCenter_WEBPAGE\2011_2010_AW_WebPage\2010_AW_Webpages\image_Video\Laser_Raman.jpg"/>
          <p:cNvPicPr>
            <a:picLocks noChangeAspect="1" noChangeArrowheads="1"/>
          </p:cNvPicPr>
          <p:nvPr/>
        </p:nvPicPr>
        <p:blipFill>
          <a:blip r:embed="rId4" cstate="print"/>
          <a:srcRect b="18571"/>
          <a:stretch>
            <a:fillRect/>
          </a:stretch>
        </p:blipFill>
        <p:spPr bwMode="auto">
          <a:xfrm>
            <a:off x="5486400" y="3733800"/>
            <a:ext cx="2667000" cy="14478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133600"/>
            <a:ext cx="1676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429000" y="4191000"/>
            <a:ext cx="17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MMRS main box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4888468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MMRS probe head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362200" y="4495800"/>
            <a:ext cx="1295400" cy="2286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48000" y="5181600"/>
            <a:ext cx="1066800" cy="4572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10200" y="51816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Line-scan of the same samples using HoloLab5000 (similar performance as MMRS)</a:t>
            </a:r>
            <a:endParaRPr lang="en-US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 l="14286" t="12857" r="31429" b="14286"/>
          <a:stretch>
            <a:fillRect/>
          </a:stretch>
        </p:blipFill>
        <p:spPr bwMode="auto">
          <a:xfrm>
            <a:off x="609600" y="1828800"/>
            <a:ext cx="1600200" cy="143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spectroscopy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228600"/>
            <a:ext cx="358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 (focused) beam with line scan</a:t>
            </a:r>
          </a:p>
          <a:p>
            <a:r>
              <a:rPr lang="en-US" dirty="0" smtClean="0"/>
              <a:t>fine grain mineralogy </a:t>
            </a:r>
            <a:endParaRPr lang="en-US" dirty="0"/>
          </a:p>
        </p:txBody>
      </p:sp>
      <p:pic>
        <p:nvPicPr>
          <p:cNvPr id="31745" name="Picture 1" descr="H:\PROPOSALS\Proposal_Before_2005\2004MSL09\MMRS\Drawing\JPG_files\MSL03_CompM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2895600" cy="3276600"/>
          </a:xfrm>
          <a:prstGeom prst="rect">
            <a:avLst/>
          </a:prstGeom>
          <a:noFill/>
        </p:spPr>
      </p:pic>
      <p:pic>
        <p:nvPicPr>
          <p:cNvPr id="31746" name="Picture 2" descr="H:\PROPOSALS\Proposal_Before_2005\2004MSL09\MMRS\Drawing\JPG_files\MSL04_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114800" cy="5559373"/>
          </a:xfrm>
          <a:prstGeom prst="rect">
            <a:avLst/>
          </a:prstGeom>
          <a:noFill/>
        </p:spPr>
      </p:pic>
      <p:pic>
        <p:nvPicPr>
          <p:cNvPr id="6" name="Picture 2" descr="http://www.ija.csic.es/labs/raman/images/3_experimental/reffect.png"/>
          <p:cNvPicPr>
            <a:picLocks noChangeAspect="1" noChangeArrowheads="1"/>
          </p:cNvPicPr>
          <p:nvPr/>
        </p:nvPicPr>
        <p:blipFill>
          <a:blip r:embed="rId4" cstate="print"/>
          <a:srcRect t="11852" r="45550" b="14074"/>
          <a:stretch>
            <a:fillRect/>
          </a:stretch>
        </p:blipFill>
        <p:spPr bwMode="auto">
          <a:xfrm>
            <a:off x="1295400" y="914400"/>
            <a:ext cx="1981200" cy="121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18288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 smtClean="0">
                <a:sym typeface="Symbol"/>
              </a:rPr>
              <a:t>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486400"/>
            <a:ext cx="1849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Non-invasive</a:t>
            </a:r>
          </a:p>
          <a:p>
            <a:r>
              <a:rPr lang="en-US" dirty="0" smtClean="0"/>
              <a:t>Non-destructive</a:t>
            </a:r>
          </a:p>
          <a:p>
            <a:r>
              <a:rPr lang="en-US" dirty="0" smtClean="0"/>
              <a:t>In situ application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81400" y="5257800"/>
            <a:ext cx="5486400" cy="1295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spcBef>
                <a:spcPts val="1000"/>
              </a:spcBef>
            </a:pPr>
            <a:r>
              <a:rPr lang="en-US" sz="1800" b="1" dirty="0" smtClean="0"/>
              <a:t>Point counting method: 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Taking spectra from many spots using focused beam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 Each assignable spectrum is added to the phase count</a:t>
            </a:r>
          </a:p>
          <a:p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43400" y="2438400"/>
          <a:ext cx="1866486" cy="3810000"/>
        </p:xfrm>
        <a:graphic>
          <a:graphicData uri="http://schemas.openxmlformats.org/drawingml/2006/table">
            <a:tbl>
              <a:tblPr/>
              <a:tblGrid>
                <a:gridCol w="365263"/>
                <a:gridCol w="362364"/>
                <a:gridCol w="465897"/>
                <a:gridCol w="672962"/>
              </a:tblGrid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cm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mmrs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points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0" marR="62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38486" y="2223516"/>
          <a:ext cx="1718364" cy="4101084"/>
        </p:xfrm>
        <a:graphic>
          <a:graphicData uri="http://schemas.openxmlformats.org/drawingml/2006/table">
            <a:tbl>
              <a:tblPr/>
              <a:tblGrid>
                <a:gridCol w="383945"/>
                <a:gridCol w="322101"/>
                <a:gridCol w="414130"/>
                <a:gridCol w="598188"/>
              </a:tblGrid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6B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3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2B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295400"/>
            <a:ext cx="3276600" cy="8382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7 locations, 31 samples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62 measurements (</a:t>
            </a:r>
            <a:r>
              <a:rPr lang="en-US" dirty="0" err="1" smtClean="0"/>
              <a:t>mmrs</a:t>
            </a:r>
            <a:r>
              <a:rPr lang="en-US" dirty="0" smtClean="0"/>
              <a:t>, lab)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Total 3230 points (spectra) 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1447800"/>
            <a:ext cx="2971800" cy="2057400"/>
            <a:chOff x="346764" y="3962400"/>
            <a:chExt cx="2971800" cy="2057400"/>
          </a:xfrm>
        </p:grpSpPr>
        <p:grpSp>
          <p:nvGrpSpPr>
            <p:cNvPr id="8" name="Group 14"/>
            <p:cNvGrpSpPr/>
            <p:nvPr/>
          </p:nvGrpSpPr>
          <p:grpSpPr>
            <a:xfrm>
              <a:off x="346764" y="3962400"/>
              <a:ext cx="2971800" cy="2057400"/>
              <a:chOff x="1310690" y="4572000"/>
              <a:chExt cx="2743200" cy="1676400"/>
            </a:xfrm>
          </p:grpSpPr>
          <p:pic>
            <p:nvPicPr>
              <p:cNvPr id="12" name="Picture 11"/>
              <p:cNvPicPr/>
              <p:nvPr/>
            </p:nvPicPr>
            <p:blipFill>
              <a:blip r:embed="rId2" cstate="print"/>
              <a:srcRect l="79093" t="53295" r="10876" b="29484"/>
              <a:stretch>
                <a:fillRect/>
              </a:stretch>
            </p:blipFill>
            <p:spPr bwMode="auto">
              <a:xfrm>
                <a:off x="1310690" y="4572000"/>
                <a:ext cx="27432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/>
              <p:cNvPicPr/>
              <p:nvPr/>
            </p:nvPicPr>
            <p:blipFill>
              <a:blip r:embed="rId2" cstate="print"/>
              <a:srcRect l="61692" t="90107" r="34652" b="3794"/>
              <a:stretch>
                <a:fillRect/>
              </a:stretch>
            </p:blipFill>
            <p:spPr bwMode="auto">
              <a:xfrm>
                <a:off x="1310690" y="4634089"/>
                <a:ext cx="718125" cy="373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108764" y="4953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4564" y="55626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5,6B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04164" y="4572000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8-11</a:t>
              </a:r>
              <a:endParaRPr lang="en-US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Measurement summary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1066800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Locations and depths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3886200"/>
            <a:ext cx="188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Linear-scan points</a:t>
            </a:r>
            <a:endParaRPr lang="en-US" dirty="0"/>
          </a:p>
        </p:txBody>
      </p:sp>
      <p:pic>
        <p:nvPicPr>
          <p:cNvPr id="15" name="Picture 5" descr="H:\PROJECTS\Instrument_projects\2013_2011_ASTEP\2013_June_Atacama_FieldTrip\MMRS_Spectra\June_BUF_data\Locale_11_G_80cm_cup7G_white_gray.jpg"/>
          <p:cNvPicPr>
            <a:picLocks noChangeAspect="1" noChangeArrowheads="1"/>
          </p:cNvPicPr>
          <p:nvPr/>
        </p:nvPicPr>
        <p:blipFill>
          <a:blip r:embed="rId3" cstate="print"/>
          <a:srcRect l="4327" t="6299" r="7213" b="7700"/>
          <a:stretch>
            <a:fillRect/>
          </a:stretch>
        </p:blipFill>
        <p:spPr bwMode="auto">
          <a:xfrm>
            <a:off x="762000" y="4419600"/>
            <a:ext cx="1879032" cy="188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>
            <a:off x="990600" y="5334000"/>
            <a:ext cx="1447800" cy="0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MMRS Robustness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839200" cy="685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MMRS normal performance remained  over 2-week 50 km route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13313"/>
          <a:stretch>
            <a:fillRect/>
          </a:stretch>
        </p:blipFill>
        <p:spPr bwMode="auto">
          <a:xfrm>
            <a:off x="1981200" y="3200400"/>
            <a:ext cx="6705600" cy="329184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0" y="3449325"/>
            <a:ext cx="4724400" cy="11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Naphthalene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spectra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at the beginning and end of the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trip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Blue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06/17 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15:09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Red:  06/29  20:54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192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3962400"/>
            <a:ext cx="1828800" cy="11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marL="177800" indent="-177800" hangingPunct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Peak position</a:t>
            </a:r>
          </a:p>
          <a:p>
            <a:pPr marL="177800" indent="-177800" hangingPunct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Accounts</a:t>
            </a:r>
          </a:p>
          <a:p>
            <a:pPr marL="177800" indent="-177800" hangingPunct="1">
              <a:lnSpc>
                <a:spcPct val="100000"/>
              </a:lnSpc>
              <a:buFont typeface="Arial" pitchFamily="34" charset="0"/>
              <a:buChar char="•"/>
              <a:tabLst>
                <a:tab pos="723900" algn="l"/>
                <a:tab pos="14478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Relative peak intensity 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2" descr="http://news.wustl.edu/news/PublishingImages/475pxRecord_01Aug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419" y="1295400"/>
            <a:ext cx="2885981" cy="18288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Gypsum (CaSO</a:t>
            </a:r>
            <a:r>
              <a:rPr lang="en-US" b="1" baseline="-25000" dirty="0" smtClean="0"/>
              <a:t>4</a:t>
            </a:r>
            <a:r>
              <a:rPr lang="en-US" b="1" dirty="0" smtClean="0"/>
              <a:t> ∙2H</a:t>
            </a:r>
            <a:r>
              <a:rPr lang="en-US" b="1" baseline="-25000" dirty="0" smtClean="0"/>
              <a:t>2</a:t>
            </a:r>
            <a:r>
              <a:rPr lang="en-US" b="1" dirty="0" smtClean="0"/>
              <a:t>O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5943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low s/n spectra, single peak at 1008 was assigned to gypsum.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457200"/>
            <a:ext cx="6248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Minerals identified --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sulfates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81000" y="1648333"/>
          <a:ext cx="4495800" cy="421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Graph" r:id="rId3" imgW="3250080" imgH="3049920" progId="">
                  <p:embed/>
                </p:oleObj>
              </mc:Choice>
              <mc:Fallback>
                <p:oleObj name="Graph" r:id="rId3" imgW="3250080" imgH="30499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48333"/>
                        <a:ext cx="4495800" cy="4219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320102" y="1626470"/>
          <a:ext cx="4519098" cy="424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Graph" r:id="rId5" imgW="3250080" imgH="3049920" progId="">
                  <p:embed/>
                </p:oleObj>
              </mc:Choice>
              <mc:Fallback>
                <p:oleObj name="Graph" r:id="rId5" imgW="3250080" imgH="30499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102" y="1626470"/>
                        <a:ext cx="4519098" cy="4240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D8CA-3175-4F61-8244-8A9AE85761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10930</TotalTime>
  <Words>1209</Words>
  <Application>Microsoft Office PowerPoint</Application>
  <PresentationFormat>On-screen Show (4:3)</PresentationFormat>
  <Paragraphs>341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Graph</vt:lpstr>
      <vt:lpstr>PowerPoint Presentation</vt:lpstr>
      <vt:lpstr>PowerPoint Presentation</vt:lpstr>
      <vt:lpstr>Background</vt:lpstr>
      <vt:lpstr>Background</vt:lpstr>
      <vt:lpstr>Methodology</vt:lpstr>
      <vt:lpstr>Raman spectroscopy</vt:lpstr>
      <vt:lpstr>Measurement summary</vt:lpstr>
      <vt:lpstr>MMRS Robustness</vt:lpstr>
      <vt:lpstr>PowerPoint Presentation</vt:lpstr>
      <vt:lpstr> Anhydrite (CaSO4)</vt:lpstr>
      <vt:lpstr>PowerPoint Presentation</vt:lpstr>
      <vt:lpstr>PowerPoint Presentation</vt:lpstr>
      <vt:lpstr>PowerPoint Presentation</vt:lpstr>
      <vt:lpstr>Anatase (TiO2), quartz (SiO2) and hematite (Fe2O3)</vt:lpstr>
      <vt:lpstr>V. Quantitative phase distributions: point counting method</vt:lpstr>
      <vt:lpstr>Percentage of informative spectra</vt:lpstr>
      <vt:lpstr>PowerPoint Presentation</vt:lpstr>
      <vt:lpstr>PowerPoint Presentation</vt:lpstr>
      <vt:lpstr>Conclusion</vt:lpstr>
      <vt:lpstr>PowerPoint Presentation</vt:lpstr>
      <vt:lpstr>Thanks for your attention!  Please visit Poster 227219 and 227240  in Hall D, 2-4 pm, 5-6:60 pm for Raman spectroscopy detection of biomarkers and zeolites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Jie Wei</dc:creator>
  <cp:lastModifiedBy>JieWei</cp:lastModifiedBy>
  <cp:revision>530</cp:revision>
  <dcterms:created xsi:type="dcterms:W3CDTF">2013-09-25T13:12:44Z</dcterms:created>
  <dcterms:modified xsi:type="dcterms:W3CDTF">2013-11-08T21:33:16Z</dcterms:modified>
</cp:coreProperties>
</file>