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0233600" cy="21945600"/>
  <p:notesSz cx="7023100" cy="9309100"/>
  <p:defaultTextStyle>
    <a:defPPr>
      <a:defRPr lang="en-US"/>
    </a:defPPr>
    <a:lvl1pPr algn="l" defTabSz="1724025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1724025" indent="-1266825" algn="l" defTabSz="1724025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3448050" indent="-2533650" algn="l" defTabSz="1724025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5172075" indent="-3800475" algn="l" defTabSz="1724025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6896100" indent="-5067300" algn="l" defTabSz="1724025" rtl="0" fontAlgn="base">
      <a:spcBef>
        <a:spcPct val="0"/>
      </a:spcBef>
      <a:spcAft>
        <a:spcPct val="0"/>
      </a:spcAft>
      <a:defRPr sz="6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6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6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6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6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FE4"/>
    <a:srgbClr val="90D0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462" autoAdjust="0"/>
  </p:normalViewPr>
  <p:slideViewPr>
    <p:cSldViewPr snapToGrid="0" snapToObjects="1">
      <p:cViewPr>
        <p:scale>
          <a:sx n="50" d="100"/>
          <a:sy n="50" d="100"/>
        </p:scale>
        <p:origin x="-96" y="3744"/>
      </p:cViewPr>
      <p:guideLst>
        <p:guide orient="horz" pos="13702"/>
        <p:guide pos="1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58989913" cy="58989913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ue54964\Dropbox\Research\Wiest-Ichnodata\LAW_K-Pg_Th-diamet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x"/>
            <c:errBarType val="both"/>
            <c:errValType val="cust"/>
            <c:plus>
              <c:numRef>
                <c:f>Meirs!$G$7:$G$307</c:f>
                <c:numCache>
                  <c:formatCode>General</c:formatCode>
                  <c:ptCount val="301"/>
                  <c:pt idx="0">
                    <c:v>0.78950132163964049</c:v>
                  </c:pt>
                  <c:pt idx="6">
                    <c:v>1.6451367340673468</c:v>
                  </c:pt>
                  <c:pt idx="13">
                    <c:v>1.6311259116873122</c:v>
                  </c:pt>
                  <c:pt idx="22">
                    <c:v>0.64574344725384825</c:v>
                  </c:pt>
                  <c:pt idx="37">
                    <c:v>0.77774340995815061</c:v>
                  </c:pt>
                  <c:pt idx="52">
                    <c:v>0.50352158046648254</c:v>
                  </c:pt>
                  <c:pt idx="75">
                    <c:v>0.8889182159350828</c:v>
                  </c:pt>
                  <c:pt idx="86">
                    <c:v>0.56129059695631955</c:v>
                  </c:pt>
                  <c:pt idx="110">
                    <c:v>0.60133344798302668</c:v>
                  </c:pt>
                  <c:pt idx="131">
                    <c:v>0.69254554943075963</c:v>
                  </c:pt>
                  <c:pt idx="162">
                    <c:v>0.64977608498201878</c:v>
                  </c:pt>
                  <c:pt idx="184">
                    <c:v>0.96207481812955342</c:v>
                  </c:pt>
                  <c:pt idx="205">
                    <c:v>0.83230902429343756</c:v>
                  </c:pt>
                  <c:pt idx="224">
                    <c:v>1.4221845447313521</c:v>
                  </c:pt>
                  <c:pt idx="232">
                    <c:v>2.0728527781779391</c:v>
                  </c:pt>
                  <c:pt idx="241">
                    <c:v>1.1439460320301478</c:v>
                  </c:pt>
                  <c:pt idx="246">
                    <c:v>1.8006066688295164</c:v>
                  </c:pt>
                  <c:pt idx="253">
                    <c:v>1.4864334091132041</c:v>
                  </c:pt>
                  <c:pt idx="263">
                    <c:v>1.3086261028925377</c:v>
                  </c:pt>
                  <c:pt idx="270">
                    <c:v>1.4845642714278078</c:v>
                  </c:pt>
                  <c:pt idx="276">
                    <c:v>2.1828334741416584</c:v>
                  </c:pt>
                  <c:pt idx="280">
                    <c:v>1.7150060438377499</c:v>
                  </c:pt>
                  <c:pt idx="284">
                    <c:v>1.8066577675826367</c:v>
                  </c:pt>
                  <c:pt idx="288">
                    <c:v>1.7501208262288583</c:v>
                  </c:pt>
                  <c:pt idx="294">
                    <c:v>2.0176314609910682</c:v>
                  </c:pt>
                  <c:pt idx="300">
                    <c:v>1.8825324422171379</c:v>
                  </c:pt>
                </c:numCache>
              </c:numRef>
            </c:plus>
            <c:minus>
              <c:numRef>
                <c:f>Meirs!$G$7:$G$307</c:f>
                <c:numCache>
                  <c:formatCode>General</c:formatCode>
                  <c:ptCount val="301"/>
                  <c:pt idx="0">
                    <c:v>0.78950132163964049</c:v>
                  </c:pt>
                  <c:pt idx="6">
                    <c:v>1.6451367340673468</c:v>
                  </c:pt>
                  <c:pt idx="13">
                    <c:v>1.6311259116873122</c:v>
                  </c:pt>
                  <c:pt idx="22">
                    <c:v>0.64574344725384825</c:v>
                  </c:pt>
                  <c:pt idx="37">
                    <c:v>0.77774340995815061</c:v>
                  </c:pt>
                  <c:pt idx="52">
                    <c:v>0.50352158046648254</c:v>
                  </c:pt>
                  <c:pt idx="75">
                    <c:v>0.8889182159350828</c:v>
                  </c:pt>
                  <c:pt idx="86">
                    <c:v>0.56129059695631955</c:v>
                  </c:pt>
                  <c:pt idx="110">
                    <c:v>0.60133344798302668</c:v>
                  </c:pt>
                  <c:pt idx="131">
                    <c:v>0.69254554943075963</c:v>
                  </c:pt>
                  <c:pt idx="162">
                    <c:v>0.64977608498201878</c:v>
                  </c:pt>
                  <c:pt idx="184">
                    <c:v>0.96207481812955342</c:v>
                  </c:pt>
                  <c:pt idx="205">
                    <c:v>0.83230902429343756</c:v>
                  </c:pt>
                  <c:pt idx="224">
                    <c:v>1.4221845447313521</c:v>
                  </c:pt>
                  <c:pt idx="232">
                    <c:v>2.0728527781779391</c:v>
                  </c:pt>
                  <c:pt idx="241">
                    <c:v>1.1439460320301478</c:v>
                  </c:pt>
                  <c:pt idx="246">
                    <c:v>1.8006066688295164</c:v>
                  </c:pt>
                  <c:pt idx="253">
                    <c:v>1.4864334091132041</c:v>
                  </c:pt>
                  <c:pt idx="263">
                    <c:v>1.3086261028925377</c:v>
                  </c:pt>
                  <c:pt idx="270">
                    <c:v>1.4845642714278078</c:v>
                  </c:pt>
                  <c:pt idx="276">
                    <c:v>2.1828334741416584</c:v>
                  </c:pt>
                  <c:pt idx="280">
                    <c:v>1.7150060438377499</c:v>
                  </c:pt>
                  <c:pt idx="284">
                    <c:v>1.8066577675826367</c:v>
                  </c:pt>
                  <c:pt idx="288">
                    <c:v>1.7501208262288583</c:v>
                  </c:pt>
                  <c:pt idx="294">
                    <c:v>2.0176314609910682</c:v>
                  </c:pt>
                  <c:pt idx="300">
                    <c:v>1.8825324422171379</c:v>
                  </c:pt>
                </c:numCache>
              </c:numRef>
            </c:minus>
          </c:errBars>
          <c:xVal>
            <c:numRef>
              <c:f>Meirs!$F$7:$F$307</c:f>
              <c:numCache>
                <c:formatCode>General</c:formatCode>
                <c:ptCount val="301"/>
                <c:pt idx="0">
                  <c:v>11.948885714285714</c:v>
                </c:pt>
                <c:pt idx="6">
                  <c:v>12.22586666666667</c:v>
                </c:pt>
                <c:pt idx="13" formatCode="0.00">
                  <c:v>13.305366666666684</c:v>
                </c:pt>
                <c:pt idx="22" formatCode="0.00">
                  <c:v>12.516223529411763</c:v>
                </c:pt>
                <c:pt idx="37" formatCode="0.00">
                  <c:v>11.663680000000006</c:v>
                </c:pt>
                <c:pt idx="52" formatCode="0.00">
                  <c:v>11.708190476190458</c:v>
                </c:pt>
                <c:pt idx="75" formatCode="0.00">
                  <c:v>12.109450000000002</c:v>
                </c:pt>
                <c:pt idx="86">
                  <c:v>11.718640000000001</c:v>
                </c:pt>
                <c:pt idx="110">
                  <c:v>12.415280000000006</c:v>
                </c:pt>
                <c:pt idx="131" formatCode="0.00">
                  <c:v>10.969234482758624</c:v>
                </c:pt>
                <c:pt idx="162" formatCode="0.00">
                  <c:v>11.318753333333332</c:v>
                </c:pt>
                <c:pt idx="184" formatCode="0.00">
                  <c:v>13.281011111111091</c:v>
                </c:pt>
                <c:pt idx="205" formatCode="0.00">
                  <c:v>14.754450000000002</c:v>
                </c:pt>
                <c:pt idx="224" formatCode="0.00">
                  <c:v>17.081600000000002</c:v>
                </c:pt>
                <c:pt idx="232">
                  <c:v>12.241199999999999</c:v>
                </c:pt>
                <c:pt idx="241">
                  <c:v>14.651355555555551</c:v>
                </c:pt>
                <c:pt idx="246" formatCode="0.00">
                  <c:v>12.92225</c:v>
                </c:pt>
                <c:pt idx="253">
                  <c:v>18.857685714285747</c:v>
                </c:pt>
                <c:pt idx="263" formatCode="0.00">
                  <c:v>19.998266666666666</c:v>
                </c:pt>
                <c:pt idx="270">
                  <c:v>21.717000000000031</c:v>
                </c:pt>
                <c:pt idx="276" formatCode="0.00">
                  <c:v>16.554449999999989</c:v>
                </c:pt>
                <c:pt idx="280">
                  <c:v>17.937480000000001</c:v>
                </c:pt>
                <c:pt idx="284" formatCode="0.00">
                  <c:v>21.126449999999963</c:v>
                </c:pt>
                <c:pt idx="288">
                  <c:v>16.337280000000028</c:v>
                </c:pt>
                <c:pt idx="294" formatCode="0.00">
                  <c:v>13.995400000000016</c:v>
                </c:pt>
                <c:pt idx="300">
                  <c:v>17.576799999999967</c:v>
                </c:pt>
              </c:numCache>
            </c:numRef>
          </c:xVal>
          <c:yVal>
            <c:numRef>
              <c:f>Meirs!$E$7:$E$307</c:f>
              <c:numCache>
                <c:formatCode>General</c:formatCode>
                <c:ptCount val="301"/>
                <c:pt idx="0">
                  <c:v>115</c:v>
                </c:pt>
                <c:pt idx="6">
                  <c:v>105</c:v>
                </c:pt>
                <c:pt idx="13">
                  <c:v>95</c:v>
                </c:pt>
                <c:pt idx="22">
                  <c:v>85</c:v>
                </c:pt>
                <c:pt idx="37">
                  <c:v>75</c:v>
                </c:pt>
                <c:pt idx="52">
                  <c:v>65</c:v>
                </c:pt>
                <c:pt idx="75">
                  <c:v>55</c:v>
                </c:pt>
                <c:pt idx="86">
                  <c:v>45</c:v>
                </c:pt>
                <c:pt idx="110">
                  <c:v>35</c:v>
                </c:pt>
                <c:pt idx="131">
                  <c:v>25</c:v>
                </c:pt>
                <c:pt idx="162">
                  <c:v>15</c:v>
                </c:pt>
                <c:pt idx="184">
                  <c:v>5</c:v>
                </c:pt>
                <c:pt idx="205">
                  <c:v>-5</c:v>
                </c:pt>
                <c:pt idx="224">
                  <c:v>-15</c:v>
                </c:pt>
                <c:pt idx="232">
                  <c:v>-25</c:v>
                </c:pt>
                <c:pt idx="241">
                  <c:v>-35</c:v>
                </c:pt>
                <c:pt idx="246">
                  <c:v>-45</c:v>
                </c:pt>
                <c:pt idx="253">
                  <c:v>-55</c:v>
                </c:pt>
                <c:pt idx="263">
                  <c:v>-65</c:v>
                </c:pt>
                <c:pt idx="270">
                  <c:v>-75</c:v>
                </c:pt>
                <c:pt idx="276">
                  <c:v>-85</c:v>
                </c:pt>
                <c:pt idx="280">
                  <c:v>-95</c:v>
                </c:pt>
                <c:pt idx="284">
                  <c:v>-105</c:v>
                </c:pt>
                <c:pt idx="288">
                  <c:v>-115</c:v>
                </c:pt>
                <c:pt idx="294">
                  <c:v>-125</c:v>
                </c:pt>
                <c:pt idx="300">
                  <c:v>-135</c:v>
                </c:pt>
              </c:numCache>
            </c:numRef>
          </c:yVal>
        </c:ser>
        <c:axId val="61867904"/>
        <c:axId val="61869440"/>
      </c:scatterChart>
      <c:valAx>
        <c:axId val="61867904"/>
        <c:scaling>
          <c:orientation val="minMax"/>
          <c:max val="25"/>
          <c:min val="8"/>
        </c:scaling>
        <c:axPos val="b"/>
        <c:numFmt formatCode="General" sourceLinked="1"/>
        <c:majorTickMark val="in"/>
        <c:tickLblPos val="low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 baseline="0">
                <a:latin typeface="Arial" pitchFamily="34" charset="0"/>
              </a:defRPr>
            </a:pPr>
            <a:endParaRPr lang="en-US"/>
          </a:p>
        </c:txPr>
        <c:crossAx val="61869440"/>
        <c:crossesAt val="-150"/>
        <c:crossBetween val="midCat"/>
        <c:majorUnit val="2"/>
      </c:valAx>
      <c:valAx>
        <c:axId val="61869440"/>
        <c:scaling>
          <c:orientation val="minMax"/>
          <c:max val="60"/>
          <c:min val="-150"/>
        </c:scaling>
        <c:axPos val="l"/>
        <c:majorGridlines>
          <c:spPr>
            <a:ln>
              <a:solidFill>
                <a:sysClr val="windowText" lastClr="000000">
                  <a:alpha val="0"/>
                </a:sysClr>
              </a:solidFill>
            </a:ln>
          </c:spPr>
        </c:majorGridlines>
        <c:numFmt formatCode="General" sourceLinked="1"/>
        <c:majorTickMark val="in"/>
        <c:tickLblPos val="high"/>
        <c:txPr>
          <a:bodyPr/>
          <a:lstStyle/>
          <a:p>
            <a:pPr>
              <a:defRPr sz="1600" baseline="0">
                <a:latin typeface="Arial" pitchFamily="34" charset="0"/>
              </a:defRPr>
            </a:pPr>
            <a:endParaRPr lang="en-US"/>
          </a:p>
        </c:txPr>
        <c:crossAx val="61867904"/>
        <c:crossesAt val="25"/>
        <c:crossBetween val="midCat"/>
        <c:majorUnit val="30"/>
      </c:valAx>
      <c:spPr>
        <a:solidFill>
          <a:schemeClr val="bg1"/>
        </a:solidFill>
        <a:ln>
          <a:solidFill>
            <a:sysClr val="windowText" lastClr="000000"/>
          </a:solidFill>
        </a:ln>
      </c:spPr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0609756097560965E-2"/>
          <c:y val="2.877406281661601E-2"/>
          <c:w val="0.77298444401766853"/>
          <c:h val="0.90120224333660404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val val="1"/>
          </c:errBars>
          <c:errBars>
            <c:errDir val="x"/>
            <c:errBarType val="both"/>
            <c:errValType val="cust"/>
            <c:plus>
              <c:numRef>
                <c:f>Sheet2!$C$1:$C$43</c:f>
                <c:numCache>
                  <c:formatCode>General</c:formatCode>
                  <c:ptCount val="43"/>
                  <c:pt idx="0">
                    <c:v>0.70354311642334233</c:v>
                  </c:pt>
                  <c:pt idx="1">
                    <c:v>0.87056347379427768</c:v>
                  </c:pt>
                  <c:pt idx="2">
                    <c:v>1.0372184415200545</c:v>
                  </c:pt>
                  <c:pt idx="3">
                    <c:v>1.2289194104396663</c:v>
                  </c:pt>
                  <c:pt idx="4">
                    <c:v>0.9766697558414037</c:v>
                  </c:pt>
                  <c:pt idx="5">
                    <c:v>0.80995396145168763</c:v>
                  </c:pt>
                  <c:pt idx="6">
                    <c:v>0.72652375065067043</c:v>
                  </c:pt>
                  <c:pt idx="7">
                    <c:v>1.0176749625104429</c:v>
                  </c:pt>
                  <c:pt idx="8">
                    <c:v>0.92084183387610763</c:v>
                  </c:pt>
                  <c:pt idx="9">
                    <c:v>0.77570336250979166</c:v>
                  </c:pt>
                  <c:pt idx="10">
                    <c:v>0.84460835563213887</c:v>
                  </c:pt>
                  <c:pt idx="11">
                    <c:v>0.61385969038778998</c:v>
                  </c:pt>
                  <c:pt idx="12">
                    <c:v>0.84553449767653943</c:v>
                  </c:pt>
                  <c:pt idx="13">
                    <c:v>2.0053409908648598</c:v>
                  </c:pt>
                  <c:pt idx="14">
                    <c:v>0.70990751580939637</c:v>
                  </c:pt>
                  <c:pt idx="15">
                    <c:v>0.53233781078690279</c:v>
                  </c:pt>
                  <c:pt idx="16">
                    <c:v>1.041704671020053</c:v>
                  </c:pt>
                  <c:pt idx="17">
                    <c:v>1.2548043478138406</c:v>
                  </c:pt>
                  <c:pt idx="18">
                    <c:v>1.5084607169046356</c:v>
                  </c:pt>
                  <c:pt idx="19">
                    <c:v>0.86630484144122033</c:v>
                  </c:pt>
                  <c:pt idx="20">
                    <c:v>0.90584189684746297</c:v>
                  </c:pt>
                  <c:pt idx="21">
                    <c:v>0.80188275029551292</c:v>
                  </c:pt>
                  <c:pt idx="22">
                    <c:v>0.65321999195111757</c:v>
                  </c:pt>
                  <c:pt idx="23">
                    <c:v>0.78254373203015537</c:v>
                  </c:pt>
                  <c:pt idx="24">
                    <c:v>0.85164985319489395</c:v>
                  </c:pt>
                  <c:pt idx="25">
                    <c:v>0.89049645352550655</c:v>
                  </c:pt>
                  <c:pt idx="26">
                    <c:v>1.0863640536371422</c:v>
                  </c:pt>
                  <c:pt idx="27">
                    <c:v>0.99183668563588423</c:v>
                  </c:pt>
                  <c:pt idx="28">
                    <c:v>0.74252830428899563</c:v>
                  </c:pt>
                  <c:pt idx="29">
                    <c:v>0.70446195882078855</c:v>
                  </c:pt>
                  <c:pt idx="30">
                    <c:v>0.89237379089563151</c:v>
                  </c:pt>
                  <c:pt idx="31">
                    <c:v>0.72705684720430841</c:v>
                  </c:pt>
                  <c:pt idx="32">
                    <c:v>1.0755065654240088</c:v>
                  </c:pt>
                  <c:pt idx="33">
                    <c:v>1.0718450612722816</c:v>
                  </c:pt>
                  <c:pt idx="34">
                    <c:v>1.13643618461469</c:v>
                  </c:pt>
                  <c:pt idx="35">
                    <c:v>0.8213361097885965</c:v>
                  </c:pt>
                  <c:pt idx="36">
                    <c:v>0.82853667327228464</c:v>
                  </c:pt>
                  <c:pt idx="37">
                    <c:v>1.2544445105166644</c:v>
                  </c:pt>
                  <c:pt idx="38">
                    <c:v>1.1944575307621275</c:v>
                  </c:pt>
                  <c:pt idx="39">
                    <c:v>0.95965115043244398</c:v>
                  </c:pt>
                  <c:pt idx="40">
                    <c:v>0.63986954920514938</c:v>
                  </c:pt>
                  <c:pt idx="41">
                    <c:v>1.3992877061006601</c:v>
                  </c:pt>
                  <c:pt idx="42">
                    <c:v>2.0573566211976253</c:v>
                  </c:pt>
                </c:numCache>
              </c:numRef>
            </c:plus>
            <c:minus>
              <c:numRef>
                <c:f>Sheet2!$C$1:$C$43</c:f>
                <c:numCache>
                  <c:formatCode>General</c:formatCode>
                  <c:ptCount val="43"/>
                  <c:pt idx="0">
                    <c:v>0.70354311642334233</c:v>
                  </c:pt>
                  <c:pt idx="1">
                    <c:v>0.87056347379427768</c:v>
                  </c:pt>
                  <c:pt idx="2">
                    <c:v>1.0372184415200545</c:v>
                  </c:pt>
                  <c:pt idx="3">
                    <c:v>1.2289194104396663</c:v>
                  </c:pt>
                  <c:pt idx="4">
                    <c:v>0.9766697558414037</c:v>
                  </c:pt>
                  <c:pt idx="5">
                    <c:v>0.80995396145168763</c:v>
                  </c:pt>
                  <c:pt idx="6">
                    <c:v>0.72652375065067043</c:v>
                  </c:pt>
                  <c:pt idx="7">
                    <c:v>1.0176749625104429</c:v>
                  </c:pt>
                  <c:pt idx="8">
                    <c:v>0.92084183387610763</c:v>
                  </c:pt>
                  <c:pt idx="9">
                    <c:v>0.77570336250979166</c:v>
                  </c:pt>
                  <c:pt idx="10">
                    <c:v>0.84460835563213887</c:v>
                  </c:pt>
                  <c:pt idx="11">
                    <c:v>0.61385969038778998</c:v>
                  </c:pt>
                  <c:pt idx="12">
                    <c:v>0.84553449767653943</c:v>
                  </c:pt>
                  <c:pt idx="13">
                    <c:v>2.0053409908648598</c:v>
                  </c:pt>
                  <c:pt idx="14">
                    <c:v>0.70990751580939637</c:v>
                  </c:pt>
                  <c:pt idx="15">
                    <c:v>0.53233781078690279</c:v>
                  </c:pt>
                  <c:pt idx="16">
                    <c:v>1.041704671020053</c:v>
                  </c:pt>
                  <c:pt idx="17">
                    <c:v>1.2548043478138406</c:v>
                  </c:pt>
                  <c:pt idx="18">
                    <c:v>1.5084607169046356</c:v>
                  </c:pt>
                  <c:pt idx="19">
                    <c:v>0.86630484144122033</c:v>
                  </c:pt>
                  <c:pt idx="20">
                    <c:v>0.90584189684746297</c:v>
                  </c:pt>
                  <c:pt idx="21">
                    <c:v>0.80188275029551292</c:v>
                  </c:pt>
                  <c:pt idx="22">
                    <c:v>0.65321999195111757</c:v>
                  </c:pt>
                  <c:pt idx="23">
                    <c:v>0.78254373203015537</c:v>
                  </c:pt>
                  <c:pt idx="24">
                    <c:v>0.85164985319489395</c:v>
                  </c:pt>
                  <c:pt idx="25">
                    <c:v>0.89049645352550655</c:v>
                  </c:pt>
                  <c:pt idx="26">
                    <c:v>1.0863640536371422</c:v>
                  </c:pt>
                  <c:pt idx="27">
                    <c:v>0.99183668563588423</c:v>
                  </c:pt>
                  <c:pt idx="28">
                    <c:v>0.74252830428899563</c:v>
                  </c:pt>
                  <c:pt idx="29">
                    <c:v>0.70446195882078855</c:v>
                  </c:pt>
                  <c:pt idx="30">
                    <c:v>0.89237379089563151</c:v>
                  </c:pt>
                  <c:pt idx="31">
                    <c:v>0.72705684720430841</c:v>
                  </c:pt>
                  <c:pt idx="32">
                    <c:v>1.0755065654240088</c:v>
                  </c:pt>
                  <c:pt idx="33">
                    <c:v>1.0718450612722816</c:v>
                  </c:pt>
                  <c:pt idx="34">
                    <c:v>1.13643618461469</c:v>
                  </c:pt>
                  <c:pt idx="35">
                    <c:v>0.8213361097885965</c:v>
                  </c:pt>
                  <c:pt idx="36">
                    <c:v>0.82853667327228464</c:v>
                  </c:pt>
                  <c:pt idx="37">
                    <c:v>1.2544445105166644</c:v>
                  </c:pt>
                  <c:pt idx="38">
                    <c:v>1.1944575307621275</c:v>
                  </c:pt>
                  <c:pt idx="39">
                    <c:v>0.95965115043244398</c:v>
                  </c:pt>
                  <c:pt idx="40">
                    <c:v>0.63986954920514938</c:v>
                  </c:pt>
                  <c:pt idx="41">
                    <c:v>1.3992877061006601</c:v>
                  </c:pt>
                  <c:pt idx="42">
                    <c:v>2.0573566211976253</c:v>
                  </c:pt>
                </c:numCache>
              </c:numRef>
            </c:minus>
          </c:errBars>
          <c:xVal>
            <c:numRef>
              <c:f>Sheet2!$B$1:$B$43</c:f>
              <c:numCache>
                <c:formatCode>General</c:formatCode>
                <c:ptCount val="43"/>
                <c:pt idx="0">
                  <c:v>10.557500000000003</c:v>
                </c:pt>
                <c:pt idx="1">
                  <c:v>9.2839999999999989</c:v>
                </c:pt>
                <c:pt idx="2">
                  <c:v>10.707783333333333</c:v>
                </c:pt>
                <c:pt idx="3">
                  <c:v>11.549909090909091</c:v>
                </c:pt>
                <c:pt idx="4">
                  <c:v>10.959244444444446</c:v>
                </c:pt>
                <c:pt idx="5">
                  <c:v>10.949023529411765</c:v>
                </c:pt>
                <c:pt idx="6">
                  <c:v>11.382423529411767</c:v>
                </c:pt>
                <c:pt idx="7">
                  <c:v>11.55958666666667</c:v>
                </c:pt>
                <c:pt idx="8">
                  <c:v>11.768221052631574</c:v>
                </c:pt>
                <c:pt idx="9">
                  <c:v>11.531588235294116</c:v>
                </c:pt>
                <c:pt idx="10">
                  <c:v>11.0688380952381</c:v>
                </c:pt>
                <c:pt idx="11">
                  <c:v>10.090428571428571</c:v>
                </c:pt>
                <c:pt idx="12">
                  <c:v>10.562527272727277</c:v>
                </c:pt>
                <c:pt idx="13">
                  <c:v>11.038749999999999</c:v>
                </c:pt>
                <c:pt idx="14">
                  <c:v>11.386344000000001</c:v>
                </c:pt>
                <c:pt idx="15">
                  <c:v>11.877145454545454</c:v>
                </c:pt>
                <c:pt idx="16">
                  <c:v>10.447875</c:v>
                </c:pt>
                <c:pt idx="17">
                  <c:v>12.761971428571425</c:v>
                </c:pt>
                <c:pt idx="18">
                  <c:v>11.234699999999998</c:v>
                </c:pt>
                <c:pt idx="19">
                  <c:v>11.97263529411765</c:v>
                </c:pt>
                <c:pt idx="20">
                  <c:v>12.535580000000001</c:v>
                </c:pt>
                <c:pt idx="21">
                  <c:v>11.980811111111111</c:v>
                </c:pt>
                <c:pt idx="22">
                  <c:v>14.552950000000001</c:v>
                </c:pt>
                <c:pt idx="23">
                  <c:v>15.660366666666668</c:v>
                </c:pt>
                <c:pt idx="24">
                  <c:v>13.920604651162792</c:v>
                </c:pt>
                <c:pt idx="25">
                  <c:v>16.252142857142847</c:v>
                </c:pt>
                <c:pt idx="26">
                  <c:v>15.930007407407409</c:v>
                </c:pt>
                <c:pt idx="27">
                  <c:v>16.640266666666673</c:v>
                </c:pt>
                <c:pt idx="28">
                  <c:v>13.840937931034482</c:v>
                </c:pt>
                <c:pt idx="29">
                  <c:v>14.576672727272721</c:v>
                </c:pt>
                <c:pt idx="30">
                  <c:v>15.864339130434782</c:v>
                </c:pt>
                <c:pt idx="31">
                  <c:v>14.327919999999999</c:v>
                </c:pt>
                <c:pt idx="32">
                  <c:v>16.382669565217384</c:v>
                </c:pt>
                <c:pt idx="33">
                  <c:v>14.55412173913043</c:v>
                </c:pt>
                <c:pt idx="34">
                  <c:v>18.52641333333332</c:v>
                </c:pt>
                <c:pt idx="35">
                  <c:v>14.651576</c:v>
                </c:pt>
                <c:pt idx="36">
                  <c:v>15.933609090909091</c:v>
                </c:pt>
                <c:pt idx="37">
                  <c:v>16.552623529411761</c:v>
                </c:pt>
                <c:pt idx="38">
                  <c:v>15.632671428571422</c:v>
                </c:pt>
                <c:pt idx="39">
                  <c:v>13.653800000000002</c:v>
                </c:pt>
                <c:pt idx="40">
                  <c:v>14.033133333333334</c:v>
                </c:pt>
                <c:pt idx="41">
                  <c:v>13.732466666666667</c:v>
                </c:pt>
                <c:pt idx="42">
                  <c:v>15.971550000000002</c:v>
                </c:pt>
              </c:numCache>
            </c:numRef>
          </c:xVal>
          <c:yVal>
            <c:numRef>
              <c:f>Sheet2!$A$1:$A$43</c:f>
              <c:numCache>
                <c:formatCode>General</c:formatCode>
                <c:ptCount val="43"/>
                <c:pt idx="0">
                  <c:v>130</c:v>
                </c:pt>
                <c:pt idx="1">
                  <c:v>125</c:v>
                </c:pt>
                <c:pt idx="2">
                  <c:v>120</c:v>
                </c:pt>
                <c:pt idx="3">
                  <c:v>115</c:v>
                </c:pt>
                <c:pt idx="4">
                  <c:v>110</c:v>
                </c:pt>
                <c:pt idx="5">
                  <c:v>105</c:v>
                </c:pt>
                <c:pt idx="6">
                  <c:v>100</c:v>
                </c:pt>
                <c:pt idx="7">
                  <c:v>95</c:v>
                </c:pt>
                <c:pt idx="8">
                  <c:v>90</c:v>
                </c:pt>
                <c:pt idx="9">
                  <c:v>85</c:v>
                </c:pt>
                <c:pt idx="10">
                  <c:v>80</c:v>
                </c:pt>
                <c:pt idx="11">
                  <c:v>75</c:v>
                </c:pt>
                <c:pt idx="12">
                  <c:v>70</c:v>
                </c:pt>
                <c:pt idx="13">
                  <c:v>65</c:v>
                </c:pt>
                <c:pt idx="14">
                  <c:v>60</c:v>
                </c:pt>
                <c:pt idx="15">
                  <c:v>55</c:v>
                </c:pt>
                <c:pt idx="16">
                  <c:v>50</c:v>
                </c:pt>
                <c:pt idx="17">
                  <c:v>45</c:v>
                </c:pt>
                <c:pt idx="18">
                  <c:v>40</c:v>
                </c:pt>
                <c:pt idx="19">
                  <c:v>35</c:v>
                </c:pt>
                <c:pt idx="20">
                  <c:v>30</c:v>
                </c:pt>
                <c:pt idx="21">
                  <c:v>25</c:v>
                </c:pt>
                <c:pt idx="22">
                  <c:v>20</c:v>
                </c:pt>
                <c:pt idx="23">
                  <c:v>10</c:v>
                </c:pt>
                <c:pt idx="24">
                  <c:v>5</c:v>
                </c:pt>
                <c:pt idx="25">
                  <c:v>0</c:v>
                </c:pt>
                <c:pt idx="26">
                  <c:v>-5</c:v>
                </c:pt>
                <c:pt idx="27">
                  <c:v>-10</c:v>
                </c:pt>
                <c:pt idx="28">
                  <c:v>-15</c:v>
                </c:pt>
                <c:pt idx="29">
                  <c:v>-20</c:v>
                </c:pt>
                <c:pt idx="30">
                  <c:v>-25</c:v>
                </c:pt>
                <c:pt idx="31">
                  <c:v>-30</c:v>
                </c:pt>
                <c:pt idx="32">
                  <c:v>-35</c:v>
                </c:pt>
                <c:pt idx="33">
                  <c:v>-40</c:v>
                </c:pt>
                <c:pt idx="34">
                  <c:v>-45</c:v>
                </c:pt>
                <c:pt idx="35">
                  <c:v>-50</c:v>
                </c:pt>
                <c:pt idx="36">
                  <c:v>-55</c:v>
                </c:pt>
                <c:pt idx="37">
                  <c:v>-60</c:v>
                </c:pt>
                <c:pt idx="38">
                  <c:v>-65</c:v>
                </c:pt>
                <c:pt idx="39">
                  <c:v>-70</c:v>
                </c:pt>
                <c:pt idx="40">
                  <c:v>-75</c:v>
                </c:pt>
                <c:pt idx="41">
                  <c:v>-80</c:v>
                </c:pt>
                <c:pt idx="42">
                  <c:v>-84</c:v>
                </c:pt>
              </c:numCache>
            </c:numRef>
          </c:yVal>
        </c:ser>
        <c:axId val="65507712"/>
        <c:axId val="65509248"/>
      </c:scatterChart>
      <c:valAx>
        <c:axId val="65507712"/>
        <c:scaling>
          <c:orientation val="minMax"/>
          <c:max val="20"/>
          <c:min val="8"/>
        </c:scaling>
        <c:axPos val="b"/>
        <c:numFmt formatCode="General" sourceLinked="1"/>
        <c:majorTickMark val="in"/>
        <c:tickLblPos val="low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5509248"/>
        <c:crossesAt val="-90"/>
        <c:crossBetween val="midCat"/>
        <c:majorUnit val="2"/>
      </c:valAx>
      <c:valAx>
        <c:axId val="65509248"/>
        <c:scaling>
          <c:orientation val="minMax"/>
          <c:max val="90"/>
          <c:min val="-90"/>
        </c:scaling>
        <c:axPos val="r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5507712"/>
        <c:crosses val="max"/>
        <c:crossBetween val="midCat"/>
        <c:majorUnit val="30"/>
      </c:valAx>
      <c:spPr>
        <a:solidFill>
          <a:sysClr val="window" lastClr="FFFFFF"/>
        </a:solidFill>
        <a:ln>
          <a:solidFill>
            <a:sysClr val="windowText" lastClr="000000"/>
          </a:solidFill>
        </a:ln>
      </c:spPr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6817362"/>
            <a:ext cx="3419856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0" y="12435840"/>
            <a:ext cx="2816352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2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4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72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9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621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34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6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9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F86FE-0A9F-4773-8A0B-3F7456C528A2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2B96-6D11-4091-B488-BA42E93C3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5C309-2ECB-4631-84DA-71E50978B4D6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549A-CB2C-47E8-B03E-5457957A9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349379" y="2575564"/>
            <a:ext cx="39828470" cy="54930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9997" y="2575564"/>
            <a:ext cx="118828820" cy="54930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92602-5F72-4709-99BB-70C29F952285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9D43F-17A5-4D4C-9BEE-635B81300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3024B-D2B0-4930-9645-E67D5E2C0565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B8291-BC3C-44A3-8CAF-27B51E7B1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177" y="14102081"/>
            <a:ext cx="34198560" cy="4358640"/>
          </a:xfrm>
        </p:spPr>
        <p:txBody>
          <a:bodyPr anchor="t"/>
          <a:lstStyle>
            <a:lvl1pPr algn="l">
              <a:defRPr sz="15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177" y="9301483"/>
            <a:ext cx="34198560" cy="4800599"/>
          </a:xfrm>
        </p:spPr>
        <p:txBody>
          <a:bodyPr anchor="b"/>
          <a:lstStyle>
            <a:lvl1pPr marL="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1pPr>
            <a:lvl2pPr marL="1724284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2pPr>
            <a:lvl3pPr marL="3448568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3pPr>
            <a:lvl4pPr marL="5172852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4pPr>
            <a:lvl5pPr marL="6897136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5pPr>
            <a:lvl6pPr marL="862142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6pPr>
            <a:lvl7pPr marL="10345704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7pPr>
            <a:lvl8pPr marL="12069989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8pPr>
            <a:lvl9pPr marL="13794273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90C35-DE81-4283-B3F2-45DA9A883E5F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37CE-79E9-4C2D-AFFD-615B9E817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0000" y="15021562"/>
            <a:ext cx="79328643" cy="42484039"/>
          </a:xfrm>
        </p:spPr>
        <p:txBody>
          <a:bodyPr/>
          <a:lstStyle>
            <a:lvl1pPr>
              <a:defRPr sz="10600"/>
            </a:lvl1pPr>
            <a:lvl2pPr>
              <a:defRPr sz="9100"/>
            </a:lvl2pPr>
            <a:lvl3pPr>
              <a:defRPr sz="75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49201" y="15021562"/>
            <a:ext cx="79328647" cy="42484039"/>
          </a:xfrm>
        </p:spPr>
        <p:txBody>
          <a:bodyPr/>
          <a:lstStyle>
            <a:lvl1pPr>
              <a:defRPr sz="10600"/>
            </a:lvl1pPr>
            <a:lvl2pPr>
              <a:defRPr sz="9100"/>
            </a:lvl2pPr>
            <a:lvl3pPr>
              <a:defRPr sz="75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AA61B-F89E-4D7A-9DB3-37DA36BA9123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1E00-55E7-48CD-963B-15C009F39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878842"/>
            <a:ext cx="3621024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1" y="4912362"/>
            <a:ext cx="17776827" cy="2047238"/>
          </a:xfrm>
        </p:spPr>
        <p:txBody>
          <a:bodyPr anchor="b"/>
          <a:lstStyle>
            <a:lvl1pPr marL="0" indent="0">
              <a:buNone/>
              <a:defRPr sz="9100" b="1"/>
            </a:lvl1pPr>
            <a:lvl2pPr marL="1724284" indent="0">
              <a:buNone/>
              <a:defRPr sz="7500" b="1"/>
            </a:lvl2pPr>
            <a:lvl3pPr marL="3448568" indent="0">
              <a:buNone/>
              <a:defRPr sz="6800" b="1"/>
            </a:lvl3pPr>
            <a:lvl4pPr marL="5172852" indent="0">
              <a:buNone/>
              <a:defRPr sz="6000" b="1"/>
            </a:lvl4pPr>
            <a:lvl5pPr marL="6897136" indent="0">
              <a:buNone/>
              <a:defRPr sz="6000" b="1"/>
            </a:lvl5pPr>
            <a:lvl6pPr marL="8621420" indent="0">
              <a:buNone/>
              <a:defRPr sz="6000" b="1"/>
            </a:lvl6pPr>
            <a:lvl7pPr marL="10345704" indent="0">
              <a:buNone/>
              <a:defRPr sz="6000" b="1"/>
            </a:lvl7pPr>
            <a:lvl8pPr marL="12069989" indent="0">
              <a:buNone/>
              <a:defRPr sz="6000" b="1"/>
            </a:lvl8pPr>
            <a:lvl9pPr marL="13794273" indent="0">
              <a:buNone/>
              <a:defRPr sz="6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81" y="6959600"/>
            <a:ext cx="17776827" cy="12644122"/>
          </a:xfrm>
        </p:spPr>
        <p:txBody>
          <a:bodyPr/>
          <a:lstStyle>
            <a:lvl1pPr>
              <a:defRPr sz="9100"/>
            </a:lvl1pPr>
            <a:lvl2pPr>
              <a:defRPr sz="7500"/>
            </a:lvl2pPr>
            <a:lvl3pPr>
              <a:defRPr sz="68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438112" y="4912362"/>
            <a:ext cx="17783810" cy="2047238"/>
          </a:xfrm>
        </p:spPr>
        <p:txBody>
          <a:bodyPr anchor="b"/>
          <a:lstStyle>
            <a:lvl1pPr marL="0" indent="0">
              <a:buNone/>
              <a:defRPr sz="9100" b="1"/>
            </a:lvl1pPr>
            <a:lvl2pPr marL="1724284" indent="0">
              <a:buNone/>
              <a:defRPr sz="7500" b="1"/>
            </a:lvl2pPr>
            <a:lvl3pPr marL="3448568" indent="0">
              <a:buNone/>
              <a:defRPr sz="6800" b="1"/>
            </a:lvl3pPr>
            <a:lvl4pPr marL="5172852" indent="0">
              <a:buNone/>
              <a:defRPr sz="6000" b="1"/>
            </a:lvl4pPr>
            <a:lvl5pPr marL="6897136" indent="0">
              <a:buNone/>
              <a:defRPr sz="6000" b="1"/>
            </a:lvl5pPr>
            <a:lvl6pPr marL="8621420" indent="0">
              <a:buNone/>
              <a:defRPr sz="6000" b="1"/>
            </a:lvl6pPr>
            <a:lvl7pPr marL="10345704" indent="0">
              <a:buNone/>
              <a:defRPr sz="6000" b="1"/>
            </a:lvl7pPr>
            <a:lvl8pPr marL="12069989" indent="0">
              <a:buNone/>
              <a:defRPr sz="6000" b="1"/>
            </a:lvl8pPr>
            <a:lvl9pPr marL="13794273" indent="0">
              <a:buNone/>
              <a:defRPr sz="6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438112" y="6959600"/>
            <a:ext cx="17783810" cy="12644122"/>
          </a:xfrm>
        </p:spPr>
        <p:txBody>
          <a:bodyPr/>
          <a:lstStyle>
            <a:lvl1pPr>
              <a:defRPr sz="9100"/>
            </a:lvl1pPr>
            <a:lvl2pPr>
              <a:defRPr sz="7500"/>
            </a:lvl2pPr>
            <a:lvl3pPr>
              <a:defRPr sz="68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3F789-767F-465A-B29A-FAAD851524CA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869B-D8C9-4245-889E-0B15B309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6E4F3-2914-440C-9B80-FFE50812BE98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7BBE4-2179-4D43-BCD2-9AD5C215E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D4BBB-206D-4140-A482-7E00781845D2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FB341-BB43-42E1-BE39-898527CA9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3" y="873760"/>
            <a:ext cx="13236577" cy="3718560"/>
          </a:xfrm>
        </p:spPr>
        <p:txBody>
          <a:bodyPr anchor="b"/>
          <a:lstStyle>
            <a:lvl1pPr algn="l">
              <a:defRPr sz="7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220" y="873762"/>
            <a:ext cx="22491700" cy="18729961"/>
          </a:xfrm>
        </p:spPr>
        <p:txBody>
          <a:bodyPr/>
          <a:lstStyle>
            <a:lvl1pPr>
              <a:defRPr sz="12100"/>
            </a:lvl1pPr>
            <a:lvl2pPr>
              <a:defRPr sz="10600"/>
            </a:lvl2pPr>
            <a:lvl3pPr>
              <a:defRPr sz="91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83" y="4592322"/>
            <a:ext cx="13236577" cy="15011401"/>
          </a:xfrm>
        </p:spPr>
        <p:txBody>
          <a:bodyPr/>
          <a:lstStyle>
            <a:lvl1pPr marL="0" indent="0">
              <a:buNone/>
              <a:defRPr sz="5300"/>
            </a:lvl1pPr>
            <a:lvl2pPr marL="1724284" indent="0">
              <a:buNone/>
              <a:defRPr sz="4500"/>
            </a:lvl2pPr>
            <a:lvl3pPr marL="3448568" indent="0">
              <a:buNone/>
              <a:defRPr sz="3800"/>
            </a:lvl3pPr>
            <a:lvl4pPr marL="5172852" indent="0">
              <a:buNone/>
              <a:defRPr sz="3400"/>
            </a:lvl4pPr>
            <a:lvl5pPr marL="6897136" indent="0">
              <a:buNone/>
              <a:defRPr sz="3400"/>
            </a:lvl5pPr>
            <a:lvl6pPr marL="8621420" indent="0">
              <a:buNone/>
              <a:defRPr sz="3400"/>
            </a:lvl6pPr>
            <a:lvl7pPr marL="10345704" indent="0">
              <a:buNone/>
              <a:defRPr sz="3400"/>
            </a:lvl7pPr>
            <a:lvl8pPr marL="12069989" indent="0">
              <a:buNone/>
              <a:defRPr sz="3400"/>
            </a:lvl8pPr>
            <a:lvl9pPr marL="13794273" indent="0">
              <a:buNone/>
              <a:defRPr sz="3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4816E-8722-451E-A951-54DD2A804B50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D7D39-E0A7-48E0-9400-CCF5D94CF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067" y="15361921"/>
            <a:ext cx="24140160" cy="1813561"/>
          </a:xfrm>
        </p:spPr>
        <p:txBody>
          <a:bodyPr anchor="b"/>
          <a:lstStyle>
            <a:lvl1pPr algn="l">
              <a:defRPr sz="7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86067" y="1960880"/>
            <a:ext cx="24140160" cy="13167360"/>
          </a:xfrm>
        </p:spPr>
        <p:txBody>
          <a:bodyPr rtlCol="0">
            <a:normAutofit/>
          </a:bodyPr>
          <a:lstStyle>
            <a:lvl1pPr marL="0" indent="0">
              <a:buNone/>
              <a:defRPr sz="12100"/>
            </a:lvl1pPr>
            <a:lvl2pPr marL="1724284" indent="0">
              <a:buNone/>
              <a:defRPr sz="10600"/>
            </a:lvl2pPr>
            <a:lvl3pPr marL="3448568" indent="0">
              <a:buNone/>
              <a:defRPr sz="9100"/>
            </a:lvl3pPr>
            <a:lvl4pPr marL="5172852" indent="0">
              <a:buNone/>
              <a:defRPr sz="7500"/>
            </a:lvl4pPr>
            <a:lvl5pPr marL="6897136" indent="0">
              <a:buNone/>
              <a:defRPr sz="7500"/>
            </a:lvl5pPr>
            <a:lvl6pPr marL="8621420" indent="0">
              <a:buNone/>
              <a:defRPr sz="7500"/>
            </a:lvl6pPr>
            <a:lvl7pPr marL="10345704" indent="0">
              <a:buNone/>
              <a:defRPr sz="7500"/>
            </a:lvl7pPr>
            <a:lvl8pPr marL="12069989" indent="0">
              <a:buNone/>
              <a:defRPr sz="7500"/>
            </a:lvl8pPr>
            <a:lvl9pPr marL="13794273" indent="0">
              <a:buNone/>
              <a:defRPr sz="7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86067" y="17175482"/>
            <a:ext cx="24140160" cy="2575559"/>
          </a:xfrm>
        </p:spPr>
        <p:txBody>
          <a:bodyPr/>
          <a:lstStyle>
            <a:lvl1pPr marL="0" indent="0">
              <a:buNone/>
              <a:defRPr sz="5300"/>
            </a:lvl1pPr>
            <a:lvl2pPr marL="1724284" indent="0">
              <a:buNone/>
              <a:defRPr sz="4500"/>
            </a:lvl2pPr>
            <a:lvl3pPr marL="3448568" indent="0">
              <a:buNone/>
              <a:defRPr sz="3800"/>
            </a:lvl3pPr>
            <a:lvl4pPr marL="5172852" indent="0">
              <a:buNone/>
              <a:defRPr sz="3400"/>
            </a:lvl4pPr>
            <a:lvl5pPr marL="6897136" indent="0">
              <a:buNone/>
              <a:defRPr sz="3400"/>
            </a:lvl5pPr>
            <a:lvl6pPr marL="8621420" indent="0">
              <a:buNone/>
              <a:defRPr sz="3400"/>
            </a:lvl6pPr>
            <a:lvl7pPr marL="10345704" indent="0">
              <a:buNone/>
              <a:defRPr sz="3400"/>
            </a:lvl7pPr>
            <a:lvl8pPr marL="12069989" indent="0">
              <a:buNone/>
              <a:defRPr sz="3400"/>
            </a:lvl8pPr>
            <a:lvl9pPr marL="13794273" indent="0">
              <a:buNone/>
              <a:defRPr sz="3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611E0-D44B-4C71-83C1-226BF477436A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977C-A935-4AC9-95CC-7F0A2E73D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2011363" y="879475"/>
            <a:ext cx="362108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4857" tIns="172428" rIns="344857" bIns="1724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363" y="5121275"/>
            <a:ext cx="36210875" cy="144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4857" tIns="172428" rIns="344857" bIns="172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363" y="20340638"/>
            <a:ext cx="9388475" cy="1168400"/>
          </a:xfrm>
          <a:prstGeom prst="rect">
            <a:avLst/>
          </a:prstGeom>
        </p:spPr>
        <p:txBody>
          <a:bodyPr vert="horz" lIns="344857" tIns="172428" rIns="344857" bIns="172428" rtlCol="0" anchor="ctr"/>
          <a:lstStyle>
            <a:lvl1pPr algn="l" defTabSz="1724284" fontAlgn="auto">
              <a:spcBef>
                <a:spcPts val="0"/>
              </a:spcBef>
              <a:spcAft>
                <a:spcPts val="0"/>
              </a:spcAft>
              <a:defRPr sz="45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3EF65-E495-4C7B-B58C-C335BD60AD7F}" type="datetimeFigureOut">
              <a:rPr lang="en-US"/>
              <a:pPr>
                <a:defRPr/>
              </a:pPr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6163" y="20340638"/>
            <a:ext cx="12741275" cy="1168400"/>
          </a:xfrm>
          <a:prstGeom prst="rect">
            <a:avLst/>
          </a:prstGeom>
        </p:spPr>
        <p:txBody>
          <a:bodyPr vert="horz" lIns="344857" tIns="172428" rIns="344857" bIns="172428" rtlCol="0" anchor="ctr"/>
          <a:lstStyle>
            <a:lvl1pPr algn="ctr" defTabSz="1724284" fontAlgn="auto">
              <a:spcBef>
                <a:spcPts val="0"/>
              </a:spcBef>
              <a:spcAft>
                <a:spcPts val="0"/>
              </a:spcAft>
              <a:defRPr sz="45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33763" y="20340638"/>
            <a:ext cx="9388475" cy="1168400"/>
          </a:xfrm>
          <a:prstGeom prst="rect">
            <a:avLst/>
          </a:prstGeom>
        </p:spPr>
        <p:txBody>
          <a:bodyPr vert="horz" lIns="344857" tIns="172428" rIns="344857" bIns="172428" rtlCol="0" anchor="ctr"/>
          <a:lstStyle>
            <a:lvl1pPr algn="r" defTabSz="1724284" fontAlgn="auto">
              <a:spcBef>
                <a:spcPts val="0"/>
              </a:spcBef>
              <a:spcAft>
                <a:spcPts val="0"/>
              </a:spcAft>
              <a:defRPr sz="45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1101E4-E528-4BD1-B707-4C20B08DC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724025" rtl="0" fontAlgn="base">
        <a:spcBef>
          <a:spcPct val="0"/>
        </a:spcBef>
        <a:spcAft>
          <a:spcPct val="0"/>
        </a:spcAft>
        <a:defRPr sz="1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2pPr>
      <a:lvl3pPr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3pPr>
      <a:lvl4pPr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4pPr>
      <a:lvl5pPr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5pPr>
      <a:lvl6pPr marL="457200"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6pPr>
      <a:lvl7pPr marL="914400"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7pPr>
      <a:lvl8pPr marL="1371600"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8pPr>
      <a:lvl9pPr marL="1828800" algn="ctr" defTabSz="1724025" rtl="0" fontAlgn="base">
        <a:spcBef>
          <a:spcPct val="0"/>
        </a:spcBef>
        <a:spcAft>
          <a:spcPct val="0"/>
        </a:spcAft>
        <a:defRPr sz="16600">
          <a:solidFill>
            <a:schemeClr val="tx1"/>
          </a:solidFill>
          <a:latin typeface="Calibri" pitchFamily="34" charset="0"/>
        </a:defRPr>
      </a:lvl9pPr>
    </p:titleStyle>
    <p:bodyStyle>
      <a:lvl1pPr marL="1292225" indent="-1292225" algn="l" defTabSz="1724025" rtl="0" fontAlgn="base">
        <a:spcBef>
          <a:spcPct val="20000"/>
        </a:spcBef>
        <a:spcAft>
          <a:spcPct val="0"/>
        </a:spcAft>
        <a:buFont typeface="Arial" charset="0"/>
        <a:buChar char="•"/>
        <a:defRPr sz="121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938" indent="-1076325" algn="l" defTabSz="1724025" rtl="0" fontAlgn="base">
        <a:spcBef>
          <a:spcPct val="20000"/>
        </a:spcBef>
        <a:spcAft>
          <a:spcPct val="0"/>
        </a:spcAft>
        <a:buFont typeface="Arial" charset="0"/>
        <a:buChar char="–"/>
        <a:defRPr sz="10600" kern="1200">
          <a:solidFill>
            <a:schemeClr val="tx1"/>
          </a:solidFill>
          <a:latin typeface="+mn-lt"/>
          <a:ea typeface="+mn-ea"/>
          <a:cs typeface="+mn-cs"/>
        </a:defRPr>
      </a:lvl2pPr>
      <a:lvl3pPr marL="4310063" indent="-862013" algn="l" defTabSz="1724025" rtl="0" fontAlgn="base">
        <a:spcBef>
          <a:spcPct val="20000"/>
        </a:spcBef>
        <a:spcAft>
          <a:spcPct val="0"/>
        </a:spcAft>
        <a:buFont typeface="Arial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034088" indent="-862013" algn="l" defTabSz="1724025" rtl="0" fontAlgn="base">
        <a:spcBef>
          <a:spcPct val="20000"/>
        </a:spcBef>
        <a:spcAft>
          <a:spcPct val="0"/>
        </a:spcAft>
        <a:buFont typeface="Arial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7758113" indent="-862013" algn="l" defTabSz="1724025" rtl="0" fontAlgn="base">
        <a:spcBef>
          <a:spcPct val="20000"/>
        </a:spcBef>
        <a:spcAft>
          <a:spcPct val="0"/>
        </a:spcAft>
        <a:buFont typeface="Arial" charset="0"/>
        <a:buChar char="»"/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9483562" indent="-862142" algn="l" defTabSz="1724284" rtl="0" eaLnBrk="1" latinLnBrk="0" hangingPunct="1">
        <a:spcBef>
          <a:spcPct val="20000"/>
        </a:spcBef>
        <a:buFont typeface="Arial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1207847" indent="-862142" algn="l" defTabSz="1724284" rtl="0" eaLnBrk="1" latinLnBrk="0" hangingPunct="1">
        <a:spcBef>
          <a:spcPct val="20000"/>
        </a:spcBef>
        <a:buFont typeface="Arial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2932131" indent="-862142" algn="l" defTabSz="1724284" rtl="0" eaLnBrk="1" latinLnBrk="0" hangingPunct="1">
        <a:spcBef>
          <a:spcPct val="20000"/>
        </a:spcBef>
        <a:buFont typeface="Arial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4656415" indent="-862142" algn="l" defTabSz="1724284" rtl="0" eaLnBrk="1" latinLnBrk="0" hangingPunct="1">
        <a:spcBef>
          <a:spcPct val="20000"/>
        </a:spcBef>
        <a:buFont typeface="Arial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4284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448568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5172852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6897136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420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345704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2069989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794273" algn="l" defTabSz="1724284" rtl="0" eaLnBrk="1" latinLnBrk="0" hangingPunct="1">
        <a:defRPr sz="6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oleObject" Target="../embeddings/oleObject2.bin"/><Relationship Id="rId18" Type="http://schemas.openxmlformats.org/officeDocument/2006/relationships/oleObject" Target="../embeddings/oleObject5.bin"/><Relationship Id="rId3" Type="http://schemas.openxmlformats.org/officeDocument/2006/relationships/image" Target="../media/image7.png"/><Relationship Id="rId21" Type="http://schemas.openxmlformats.org/officeDocument/2006/relationships/image" Target="../media/image18.jpeg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1.bin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6" Type="http://schemas.openxmlformats.org/officeDocument/2006/relationships/chart" Target="../charts/chart1.xml"/><Relationship Id="rId20" Type="http://schemas.openxmlformats.org/officeDocument/2006/relationships/image" Target="../media/image17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19" Type="http://schemas.openxmlformats.org/officeDocument/2006/relationships/oleObject" Target="../embeddings/oleObject6.bin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3.bin"/><Relationship Id="rId2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0233600" cy="5029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chemeClr val="bg2">
                    <a:lumMod val="90000"/>
                  </a:schemeClr>
                </a:solidFill>
              </a:ln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1923038" y="3529013"/>
            <a:ext cx="8189912" cy="3108325"/>
          </a:xfrm>
          <a:prstGeom prst="roundRect">
            <a:avLst>
              <a:gd name="adj" fmla="val 5204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Potassium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content and pellet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morphology are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two measures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of glauconite maturity. Mature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glauconite has a more bulbous shape and a higher K concentration.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Glauconitization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depends on diffusion of K and Fe through sediment </a:t>
            </a:r>
            <a:r>
              <a:rPr lang="en-US" sz="1700" b="1" dirty="0">
                <a:solidFill>
                  <a:srgbClr val="FFFFFF"/>
                </a:solidFill>
                <a:latin typeface="Arial"/>
                <a:cs typeface="Arial"/>
              </a:rPr>
              <a:t>pore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fluids and occurs only near the sediment-water interface. Depth of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glauconitization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is dependent on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sediment texture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composition,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porosity, and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permeability. This depth ranges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from a few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centimeters in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mud to a few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decimeters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in sandy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mud, and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up to a meter in coarse sand. Once a glauconite pellet is buried past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the maximum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depth of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glauconitization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it ceases to mature. Lower concentrations of K in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burrows suggest that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fill is composed of less mature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glauconite that was buried below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this depth. 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4091899" y="3200400"/>
            <a:ext cx="4054671" cy="4572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Glauconite</a:t>
            </a: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Maturity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932563" y="17873665"/>
            <a:ext cx="8229600" cy="2027237"/>
          </a:xfrm>
          <a:prstGeom prst="roundRect">
            <a:avLst>
              <a:gd name="adj" fmla="val 10649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latin typeface="Arial"/>
                <a:cs typeface="Arial"/>
              </a:rPr>
              <a:t>Alon</a:t>
            </a:r>
            <a:r>
              <a:rPr lang="en-US" sz="1600" b="1" dirty="0" smtClean="0">
                <a:latin typeface="Arial"/>
                <a:cs typeface="Arial"/>
              </a:rPr>
              <a:t>g the New Jersey coastal plain</a:t>
            </a:r>
            <a:r>
              <a:rPr lang="en-US" sz="1600" b="1" dirty="0" smtClean="0">
                <a:latin typeface="Arial"/>
                <a:cs typeface="Arial"/>
              </a:rPr>
              <a:t>, </a:t>
            </a:r>
            <a:r>
              <a:rPr lang="en-US" sz="1600" b="1" dirty="0">
                <a:latin typeface="Arial"/>
                <a:cs typeface="Arial"/>
              </a:rPr>
              <a:t>Paleogene </a:t>
            </a:r>
            <a:r>
              <a:rPr lang="en-US" sz="1600" b="1" i="1" dirty="0">
                <a:latin typeface="Arial"/>
                <a:cs typeface="Arial"/>
              </a:rPr>
              <a:t>Thalassinoides</a:t>
            </a:r>
            <a:r>
              <a:rPr lang="en-US" sz="1600" b="1" dirty="0">
                <a:latin typeface="Arial"/>
                <a:cs typeface="Arial"/>
              </a:rPr>
              <a:t> isp. burrows </a:t>
            </a:r>
            <a:r>
              <a:rPr lang="en-US" sz="1600" b="1" dirty="0" smtClean="0">
                <a:latin typeface="Arial"/>
                <a:cs typeface="Arial"/>
              </a:rPr>
              <a:t>penetrate &gt;1 m </a:t>
            </a:r>
            <a:r>
              <a:rPr lang="en-US" sz="1600" b="1" dirty="0">
                <a:latin typeface="Arial"/>
                <a:cs typeface="Arial"/>
              </a:rPr>
              <a:t>into Cretaceous formations. </a:t>
            </a:r>
            <a:r>
              <a:rPr lang="en-US" sz="1600" b="1" dirty="0" smtClean="0">
                <a:latin typeface="Arial"/>
                <a:cs typeface="Arial"/>
              </a:rPr>
              <a:t>Most of the burrows </a:t>
            </a:r>
            <a:r>
              <a:rPr lang="en-US" sz="1600" b="1" dirty="0">
                <a:latin typeface="Arial"/>
                <a:cs typeface="Arial"/>
              </a:rPr>
              <a:t>were </a:t>
            </a:r>
            <a:r>
              <a:rPr lang="en-US" sz="1600" b="1" dirty="0" smtClean="0">
                <a:latin typeface="Arial"/>
                <a:cs typeface="Arial"/>
              </a:rPr>
              <a:t>passively filled and contain largely Danian </a:t>
            </a:r>
            <a:r>
              <a:rPr lang="en-US" sz="1600" b="1" dirty="0">
                <a:latin typeface="Arial"/>
                <a:cs typeface="Arial"/>
              </a:rPr>
              <a:t>sediments of the Hornerstown Formation. Therefore, Danian microfossils, shocked quartz and spherules from the Chicxulub impact could have been introduced </a:t>
            </a:r>
            <a:r>
              <a:rPr lang="en-US" sz="1600" b="1" dirty="0" smtClean="0">
                <a:latin typeface="Arial"/>
                <a:cs typeface="Arial"/>
              </a:rPr>
              <a:t>into the underlying </a:t>
            </a:r>
            <a:r>
              <a:rPr lang="en-US" sz="1600" b="1" dirty="0">
                <a:latin typeface="Arial"/>
                <a:cs typeface="Arial"/>
              </a:rPr>
              <a:t>Cretaceous sediments (e.g. Obasi et al., 2011</a:t>
            </a:r>
            <a:r>
              <a:rPr lang="en-US" sz="1600" b="1" dirty="0" smtClean="0">
                <a:latin typeface="Arial"/>
                <a:cs typeface="Arial"/>
              </a:rPr>
              <a:t>), so care </a:t>
            </a:r>
            <a:r>
              <a:rPr lang="en-US" sz="1600" b="1" dirty="0">
                <a:latin typeface="Arial"/>
                <a:cs typeface="Arial"/>
              </a:rPr>
              <a:t>must be taken in sampling heavily and deeply bioturbated strata to avoid sampling burrows.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50" y="21085174"/>
            <a:ext cx="8229600" cy="773114"/>
          </a:xfrm>
          <a:prstGeom prst="roundRect">
            <a:avLst>
              <a:gd name="adj" fmla="val 18966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r>
              <a:rPr lang="en-US" sz="148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A) Map </a:t>
            </a:r>
            <a:r>
              <a:rPr lang="en-US" sz="1480" b="1" dirty="0">
                <a:solidFill>
                  <a:schemeClr val="bg1"/>
                </a:solidFill>
                <a:latin typeface="Arial" charset="0"/>
                <a:cs typeface="Arial" charset="0"/>
              </a:rPr>
              <a:t>of New Jersey modified from Obasi et al. (2011). </a:t>
            </a:r>
            <a:r>
              <a:rPr lang="en-US" sz="148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B) Section </a:t>
            </a:r>
            <a:r>
              <a:rPr lang="en-US" sz="1480" b="1" dirty="0">
                <a:solidFill>
                  <a:schemeClr val="bg1"/>
                </a:solidFill>
                <a:latin typeface="Arial" charset="0"/>
                <a:cs typeface="Arial" charset="0"/>
              </a:rPr>
              <a:t>of outcrop at Inversand from Wiest et al. (in review). Note the high density of burrows distinguished by difference in color. </a:t>
            </a:r>
            <a:r>
              <a:rPr lang="en-US" sz="148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C) </a:t>
            </a:r>
            <a:r>
              <a:rPr lang="en-US" sz="148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Niton</a:t>
            </a:r>
            <a:r>
              <a:rPr lang="en-US" sz="1480" b="1" dirty="0">
                <a:solidFill>
                  <a:schemeClr val="bg1"/>
                </a:solidFill>
                <a:latin typeface="Arial" charset="0"/>
                <a:cs typeface="Arial" charset="0"/>
              </a:rPr>
              <a:t> XRF in hand-held and bench-top configurations</a:t>
            </a: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150" y="12286116"/>
            <a:ext cx="8229600" cy="1668462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500" b="1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1" i="1" dirty="0">
                <a:solidFill>
                  <a:schemeClr val="bg1"/>
                </a:solidFill>
                <a:latin typeface="Arial"/>
                <a:cs typeface="Arial"/>
              </a:rPr>
              <a:t>Thalassinoides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 burrow fills and surrounding matrix were sampled at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5-10 cm stratigraphic intervals across the K/Pg boundary.</a:t>
            </a: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Samples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oven-dried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at 45°C for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at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least 24 hours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and manually pulverized.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Thermo-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Niton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XL3t-900 bench top X-ray Fluorescence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Analyzer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(Mining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Cu/Zn mode with He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purge) was used to determine elemental concentrations.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81300" y="11929849"/>
            <a:ext cx="2743200" cy="4572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Methods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0413" y="3527425"/>
            <a:ext cx="11679237" cy="1828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Utilize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geochemical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analyses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to:</a:t>
            </a:r>
          </a:p>
          <a:p>
            <a:pPr marL="1479550" lvl="1" indent="-161925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Assess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compositional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differences in </a:t>
            </a:r>
            <a:r>
              <a:rPr lang="en-US" sz="1600" b="1" i="1" dirty="0">
                <a:solidFill>
                  <a:schemeClr val="bg1"/>
                </a:solidFill>
                <a:latin typeface="Arial"/>
                <a:cs typeface="Arial"/>
              </a:rPr>
              <a:t>Thalassinoides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 isp. burrow fill and surrounding matrix</a:t>
            </a:r>
          </a:p>
          <a:p>
            <a:pPr marL="1479550" lvl="1" indent="-161925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Refine the stratigraphic context of the endobenthic colonization surfaces</a:t>
            </a:r>
            <a:endParaRPr lang="en-US" sz="17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1479550" lvl="1" indent="-161925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Determine the effect of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bioturbation on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preservation of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the K-Pg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boundary</a:t>
            </a:r>
            <a:endParaRPr lang="en-US" sz="1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2801600" y="3200400"/>
            <a:ext cx="2743200" cy="50292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Objectives</a:t>
            </a:r>
            <a:endParaRPr lang="en-US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0135850" y="3527425"/>
            <a:ext cx="11668125" cy="1828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Concentrations of elements in </a:t>
            </a:r>
            <a:r>
              <a:rPr lang="en-US" sz="1700" b="1" i="1" dirty="0" err="1">
                <a:solidFill>
                  <a:schemeClr val="bg1"/>
                </a:solidFill>
                <a:latin typeface="Arial"/>
                <a:cs typeface="Arial"/>
              </a:rPr>
              <a:t>Thalassinoides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/>
                <a:cs typeface="Arial"/>
              </a:rPr>
              <a:t>isp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. burrow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fill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are different from the surrounding Navesink/New Egypt Formation matrix</a:t>
            </a: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Burrows in Cretaceous formations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 filled with Danian sediment from the Hornerstown Formation</a:t>
            </a: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Elemental concentrations suggest little to no mixing between burrow fill and matrix</a:t>
            </a:r>
          </a:p>
          <a:p>
            <a:pPr marL="285750" indent="-285750" defTabSz="172428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Geochemical analysis is useful in interpreting the depositional history of </a:t>
            </a: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K/Pg strata in New Jersey</a:t>
            </a:r>
            <a:endParaRPr lang="en-US" sz="1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4688800" y="3200400"/>
            <a:ext cx="2743200" cy="50292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</a:t>
            </a:r>
            <a:endParaRPr lang="en-US" sz="31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90" name="Group 117"/>
          <p:cNvGrpSpPr>
            <a:grpSpLocks/>
          </p:cNvGrpSpPr>
          <p:nvPr/>
        </p:nvGrpSpPr>
        <p:grpSpPr bwMode="auto">
          <a:xfrm>
            <a:off x="57150" y="14019213"/>
            <a:ext cx="8229600" cy="7024687"/>
            <a:chOff x="0" y="13926451"/>
            <a:chExt cx="8229600" cy="7025536"/>
          </a:xfrm>
        </p:grpSpPr>
        <p:grpSp>
          <p:nvGrpSpPr>
            <p:cNvPr id="1234" name="Group 107"/>
            <p:cNvGrpSpPr>
              <a:grpSpLocks/>
            </p:cNvGrpSpPr>
            <p:nvPr/>
          </p:nvGrpSpPr>
          <p:grpSpPr bwMode="auto">
            <a:xfrm>
              <a:off x="0" y="13964556"/>
              <a:ext cx="8229600" cy="6987431"/>
              <a:chOff x="0" y="13831206"/>
              <a:chExt cx="8229600" cy="6987431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0" y="13831206"/>
                <a:ext cx="8229600" cy="6987431"/>
              </a:xfrm>
              <a:prstGeom prst="roundRect">
                <a:avLst>
                  <a:gd name="adj" fmla="val 649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17242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</a:p>
              <a:p>
                <a:pPr defTabSz="17242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1239" name="Picture 47" descr="NJ location map2.ti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9912" y="13929631"/>
                <a:ext cx="2420000" cy="42928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0" name="Picture 3" descr="C:\Users\tuc41623\Downloads\Wiest et al Fig 2.tiff"/>
              <p:cNvPicPr>
                <a:picLocks noChangeAspect="1" noChangeArrowheads="1"/>
              </p:cNvPicPr>
              <p:nvPr/>
            </p:nvPicPr>
            <p:blipFill>
              <a:blip r:embed="rId5"/>
              <a:srcRect l="711" r="10217"/>
              <a:stretch>
                <a:fillRect/>
              </a:stretch>
            </p:blipFill>
            <p:spPr bwMode="auto">
              <a:xfrm>
                <a:off x="4793739" y="13929631"/>
                <a:ext cx="3139519" cy="4268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Picture 8" descr="http://surveyingstation.com/image/cache/data/Thermo%20Scientific%20Niton%20XL3t%20XRF%20Analyzer-500x500.jpg"/>
              <p:cNvPicPr>
                <a:picLocks noChangeAspect="1" noChangeArrowheads="1"/>
              </p:cNvPicPr>
              <p:nvPr/>
            </p:nvPicPr>
            <p:blipFill>
              <a:blip r:embed="rId6"/>
              <a:srcRect l="8592" t="9641" r="10090"/>
              <a:stretch>
                <a:fillRect/>
              </a:stretch>
            </p:blipFill>
            <p:spPr bwMode="auto">
              <a:xfrm>
                <a:off x="1038775" y="18377775"/>
                <a:ext cx="2057273" cy="2286000"/>
              </a:xfrm>
              <a:prstGeom prst="roundRect">
                <a:avLst>
                  <a:gd name="adj" fmla="val 8281"/>
                </a:avLst>
              </a:prstGeom>
              <a:noFill/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3362875" y="18377775"/>
                <a:ext cx="3923944" cy="2286000"/>
              </a:xfrm>
              <a:prstGeom prst="roundRect">
                <a:avLst>
                  <a:gd name="adj" fmla="val 6101"/>
                </a:avLst>
              </a:prstGeom>
              <a:noFill/>
              <a:ln>
                <a:noFill/>
              </a:ln>
            </p:spPr>
          </p:pic>
          <p:sp>
            <p:nvSpPr>
              <p:cNvPr id="1243" name="TextBox 101"/>
              <p:cNvSpPr txBox="1">
                <a:spLocks noChangeArrowheads="1"/>
              </p:cNvSpPr>
              <p:nvPr/>
            </p:nvSpPr>
            <p:spPr bwMode="auto">
              <a:xfrm>
                <a:off x="3041338" y="16725900"/>
                <a:ext cx="1831463" cy="1477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rgbClr val="FFFF00"/>
                    </a:solidFill>
                    <a:latin typeface="Calibri" pitchFamily="34" charset="0"/>
                  </a:rPr>
                  <a:t>Study Sites</a:t>
                </a:r>
              </a:p>
              <a:p>
                <a:r>
                  <a:rPr lang="en-US" sz="18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 </a:t>
                </a:r>
                <a:endParaRPr lang="en-US" sz="1800" b="1" dirty="0">
                  <a:solidFill>
                    <a:srgbClr val="FFFF00"/>
                  </a:solidFill>
                  <a:latin typeface="Calibri" pitchFamily="34" charset="0"/>
                </a:endParaRPr>
              </a:p>
              <a:p>
                <a:r>
                  <a:rPr lang="en-US" sz="18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   I = </a:t>
                </a:r>
                <a:r>
                  <a:rPr lang="en-US" sz="1800" b="1" dirty="0">
                    <a:solidFill>
                      <a:srgbClr val="FFFF00"/>
                    </a:solidFill>
                    <a:latin typeface="Calibri" pitchFamily="34" charset="0"/>
                  </a:rPr>
                  <a:t>Inversand</a:t>
                </a:r>
              </a:p>
              <a:p>
                <a:r>
                  <a:rPr lang="en-US" sz="1800" b="1" dirty="0">
                    <a:solidFill>
                      <a:srgbClr val="FFFF00"/>
                    </a:solidFill>
                    <a:latin typeface="Calibri" pitchFamily="34" charset="0"/>
                  </a:rPr>
                  <a:t>W = </a:t>
                </a:r>
                <a:r>
                  <a:rPr lang="en-US" sz="18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Walnridge</a:t>
                </a:r>
              </a:p>
              <a:p>
                <a:r>
                  <a:rPr lang="en-US" sz="18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        (Meirs Farm)</a:t>
                </a:r>
                <a:endParaRPr lang="en-US" sz="1800" dirty="0">
                  <a:latin typeface="Calibri" pitchFamily="34" charset="0"/>
                </a:endParaRPr>
              </a:p>
            </p:txBody>
          </p:sp>
        </p:grpSp>
        <p:sp>
          <p:nvSpPr>
            <p:cNvPr id="1235" name="TextBox 45"/>
            <p:cNvSpPr txBox="1">
              <a:spLocks noChangeArrowheads="1"/>
            </p:cNvSpPr>
            <p:nvPr/>
          </p:nvSpPr>
          <p:spPr bwMode="auto">
            <a:xfrm>
              <a:off x="4505430" y="13926451"/>
              <a:ext cx="3372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236" name="TextBox 43"/>
            <p:cNvSpPr txBox="1">
              <a:spLocks noChangeArrowheads="1"/>
            </p:cNvSpPr>
            <p:nvPr/>
          </p:nvSpPr>
          <p:spPr bwMode="auto">
            <a:xfrm flipH="1">
              <a:off x="279875" y="13958344"/>
              <a:ext cx="3002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37" name="TextBox 55"/>
            <p:cNvSpPr txBox="1">
              <a:spLocks noChangeArrowheads="1"/>
            </p:cNvSpPr>
            <p:nvPr/>
          </p:nvSpPr>
          <p:spPr bwMode="auto">
            <a:xfrm flipH="1">
              <a:off x="670287" y="18771695"/>
              <a:ext cx="3002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1927800" y="19986627"/>
            <a:ext cx="8229600" cy="604837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We thank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Hungerford and Terry Mining Co. 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and Dr. Richard </a:t>
            </a:r>
            <a:r>
              <a:rPr lang="en-US"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Meirs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 for access to field sites. N.C. Davatzes and Stephen Peterson provided equipment and technical support. Research was funded by Temple University.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endParaRPr lang="en-US" sz="1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1927800" y="20670840"/>
            <a:ext cx="8229600" cy="1201738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Bibliography:</a:t>
            </a: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Betts, J., and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Grandstaff,D.E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2001. Water Rock Interactions 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Symposium.11. A.A.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Balkema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Rotterdam.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Obasi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C,. 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al., 2011. Jour. Sed. Res, 81, 479-494</a:t>
            </a:r>
            <a:r>
              <a:rPr lang="en-US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..</a:t>
            </a: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Odin, G.S., and </a:t>
            </a:r>
            <a:r>
              <a:rPr lang="en-US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Fullagar</a:t>
            </a:r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P.D., 1988. in: Odin, G.S., ed. Developments in </a:t>
            </a:r>
            <a:r>
              <a:rPr lang="en-US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Sedimentology</a:t>
            </a:r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45, 292-322.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latin typeface="Arial" pitchFamily="34" charset="0"/>
                <a:cs typeface="Arial" pitchFamily="34" charset="0"/>
              </a:rPr>
              <a:t>Wiest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L.A.,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et al., in review</a:t>
            </a:r>
            <a:r>
              <a:rPr lang="en-US" sz="1000" i="1" dirty="0" smtClean="0">
                <a:latin typeface="Arial" pitchFamily="34" charset="0"/>
                <a:cs typeface="Arial" pitchFamily="34" charset="0"/>
              </a:rPr>
              <a:t>. PALAIOS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latin typeface="Arial" pitchFamily="34" charset="0"/>
                <a:cs typeface="Arial" pitchFamily="34" charset="0"/>
              </a:rPr>
              <a:t>Wiest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L.A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.,et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al., 2012a. 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ICHNIA-2012 Program and Abstract Volume,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St. John’s, Newfoundland, Canada, p. 97.</a:t>
            </a:r>
          </a:p>
          <a:p>
            <a:pPr marL="228600" indent="-228600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000">
                <a:latin typeface="Arial" pitchFamily="34" charset="0"/>
                <a:cs typeface="Arial" pitchFamily="34" charset="0"/>
              </a:rPr>
              <a:t>Wiest, L.A.,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et al.,2012b. </a:t>
            </a:r>
            <a:r>
              <a:rPr lang="x-none" sz="1000" i="1" smtClean="0">
                <a:latin typeface="Arial" pitchFamily="34" charset="0"/>
                <a:cs typeface="Arial" pitchFamily="34" charset="0"/>
              </a:rPr>
              <a:t>GSA </a:t>
            </a:r>
            <a:r>
              <a:rPr lang="x-none" sz="1000" i="1">
                <a:latin typeface="Arial" pitchFamily="34" charset="0"/>
                <a:cs typeface="Arial" pitchFamily="34" charset="0"/>
              </a:rPr>
              <a:t>Abstracts with Programs,</a:t>
            </a:r>
            <a:r>
              <a:rPr lang="x-none" sz="1000">
                <a:latin typeface="Arial" pitchFamily="34" charset="0"/>
                <a:cs typeface="Arial" pitchFamily="34" charset="0"/>
              </a:rPr>
              <a:t> Charlotte, NC, v. 44, p. 529.</a:t>
            </a:r>
            <a:endParaRPr lang="en-U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44326" y="-2"/>
            <a:ext cx="3066147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38139">
              <a:defRPr/>
            </a:pP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Shrimp-Trace Elements: Geochemistry of </a:t>
            </a:r>
            <a:r>
              <a:rPr lang="en-US" sz="6000" b="1" i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Thalassinoides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-Dominated Marine K/Pg Sections of New Jersey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954448" y="1824237"/>
            <a:ext cx="22135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38139">
              <a:defRPr/>
            </a:pPr>
            <a:r>
              <a:rPr lang="en-US" sz="36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Robert J. Horner</a:t>
            </a:r>
            <a:r>
              <a:rPr lang="en-US" sz="3600" b="1" baseline="300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36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, Logan A. Wiest, Ilya V. </a:t>
            </a:r>
            <a:r>
              <a:rPr lang="en-US" sz="3600" b="1" dirty="0" err="1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Buynevich</a:t>
            </a:r>
            <a:r>
              <a:rPr lang="en-US" sz="36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, Dennis O. Terry, Jr., David E. Grandstaff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876108" y="2548734"/>
            <a:ext cx="2726574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38139">
              <a:defRPr/>
            </a:pPr>
            <a:r>
              <a:rPr lang="en-US" sz="2800" b="1" dirty="0">
                <a:ln w="3175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Department of Earth and Environmental Science, Temple University, Philadelphia, PA 19122 USA	</a:t>
            </a:r>
            <a:r>
              <a:rPr lang="en-US" sz="2800" b="1" baseline="30000" dirty="0">
                <a:ln w="3175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n w="3175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n w="3175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Robbie.Horner@temple.edu</a:t>
            </a:r>
            <a:r>
              <a:rPr lang="en-US" sz="2800" b="1" dirty="0">
                <a:ln w="3175">
                  <a:solidFill>
                    <a:schemeClr val="tx1"/>
                  </a:solidFill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96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22117" y="55569"/>
            <a:ext cx="2840038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ounded Rectangle 56"/>
          <p:cNvSpPr/>
          <p:nvPr/>
        </p:nvSpPr>
        <p:spPr>
          <a:xfrm>
            <a:off x="28056880" y="20005893"/>
            <a:ext cx="3775343" cy="1825625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FFFFFF"/>
                </a:solidFill>
                <a:latin typeface="Arial"/>
                <a:cs typeface="Arial"/>
              </a:rPr>
              <a:t>Thalassanoides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isp. bioturbation increases upward, but burrow diameters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abruptly decrease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above the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MFL (i.e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.,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following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the Chicxulub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impact; modified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from Wiest et al., 2012a,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2012b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in review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). 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1658600" y="20000913"/>
            <a:ext cx="10455471" cy="1828800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Zr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and Ti concentrations are greatest in Navesink and New Egypt Formation matrix and decrease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upward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into the Hornerstown Formation. These elements are likely contained in heavy minerals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(e.g.,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zircon,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ilmenite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) which decrease up-section as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 result of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ongoing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transgression.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Burrow-fill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Zr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and Ti concentrations are less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than in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the surrounding matrix and are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nearly identical to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the Hornerstown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Fm. </a:t>
            </a:r>
          </a:p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This indicates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that the burrows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filled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with predominantly Danian sediments. Error bars = 2</a:t>
            </a:r>
            <a:r>
              <a:rPr lang="el-GR" sz="1600" b="1" dirty="0" smtClean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22161232" y="20004541"/>
            <a:ext cx="5848350" cy="1828800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Potassium content and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glauconite maturity are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lowest in Navesink and New Egypt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matrix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indicating faster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deposition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. Concentrations are highest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in Hornerstown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burrows.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Intermediate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K values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in Navesink/New Egypt burrows resulted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from immature burial of immature glauconite below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glauconitization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 zone.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359775" y="20000913"/>
            <a:ext cx="3208338" cy="1828800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D)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Meirs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Farm (</a:t>
            </a: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W)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field site is </a:t>
            </a: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proximal and Inversand (I)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is distal to the proto-Delaware river sediment source. At </a:t>
            </a: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W, the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MFL is not distinct. </a:t>
            </a:r>
            <a:r>
              <a:rPr lang="en-US" sz="1500" b="1" dirty="0" smtClean="0">
                <a:solidFill>
                  <a:srgbClr val="FFFFFF"/>
                </a:solidFill>
                <a:latin typeface="Arial"/>
                <a:cs typeface="Arial"/>
              </a:rPr>
              <a:t>The 0 m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level marks the lithologic contact at both sites.</a:t>
            </a:r>
          </a:p>
        </p:txBody>
      </p:sp>
      <p:sp>
        <p:nvSpPr>
          <p:cNvPr id="1201" name="TextBox 19"/>
          <p:cNvSpPr txBox="1">
            <a:spLocks noChangeArrowheads="1"/>
          </p:cNvSpPr>
          <p:nvPr/>
        </p:nvSpPr>
        <p:spPr bwMode="auto">
          <a:xfrm>
            <a:off x="8216900" y="5616575"/>
            <a:ext cx="512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D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8059400" y="5436829"/>
            <a:ext cx="4054671" cy="60494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</a:t>
            </a:r>
            <a:endParaRPr lang="en-US" sz="31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3" name="Group 114"/>
          <p:cNvGrpSpPr>
            <a:grpSpLocks/>
          </p:cNvGrpSpPr>
          <p:nvPr/>
        </p:nvGrpSpPr>
        <p:grpSpPr bwMode="auto">
          <a:xfrm>
            <a:off x="31900813" y="6714672"/>
            <a:ext cx="8229600" cy="3181350"/>
            <a:chOff x="31957187" y="6798291"/>
            <a:chExt cx="8229600" cy="3182112"/>
          </a:xfrm>
        </p:grpSpPr>
        <p:sp>
          <p:nvSpPr>
            <p:cNvPr id="85" name="Rounded Rectangle 84"/>
            <p:cNvSpPr/>
            <p:nvPr/>
          </p:nvSpPr>
          <p:spPr>
            <a:xfrm>
              <a:off x="31957187" y="6798291"/>
              <a:ext cx="8229600" cy="3182112"/>
            </a:xfrm>
            <a:prstGeom prst="roundRect">
              <a:avLst>
                <a:gd name="adj" fmla="val 6393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7242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dirty="0">
                <a:latin typeface="Arial"/>
                <a:cs typeface="Arial"/>
              </a:endParaRPr>
            </a:p>
          </p:txBody>
        </p:sp>
        <p:pic>
          <p:nvPicPr>
            <p:cNvPr id="1230" name="Picture 2"/>
            <p:cNvPicPr>
              <a:picLocks noChangeAspect="1" noChangeArrowheads="1"/>
            </p:cNvPicPr>
            <p:nvPr/>
          </p:nvPicPr>
          <p:blipFill>
            <a:blip r:embed="rId9"/>
            <a:srcRect l="2525"/>
            <a:stretch>
              <a:fillRect/>
            </a:stretch>
          </p:blipFill>
          <p:spPr bwMode="auto">
            <a:xfrm>
              <a:off x="32081012" y="7138232"/>
              <a:ext cx="3944450" cy="2606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" name="Picture 11" descr="C:\jill\glauconite.jpg"/>
            <p:cNvPicPr>
              <a:picLocks noChangeAspect="1" noChangeArrowheads="1"/>
            </p:cNvPicPr>
            <p:nvPr/>
          </p:nvPicPr>
          <p:blipFill>
            <a:blip r:embed="rId10">
              <a:lum bright="20000" contrast="6000"/>
            </a:blip>
            <a:srcRect/>
            <a:stretch>
              <a:fillRect/>
            </a:stretch>
          </p:blipFill>
          <p:spPr bwMode="auto">
            <a:xfrm>
              <a:off x="36172021" y="7139510"/>
              <a:ext cx="3907433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2" name="TextBox 86"/>
            <p:cNvSpPr txBox="1">
              <a:spLocks noChangeArrowheads="1"/>
            </p:cNvSpPr>
            <p:nvPr/>
          </p:nvSpPr>
          <p:spPr bwMode="auto">
            <a:xfrm>
              <a:off x="31988424" y="6814108"/>
              <a:ext cx="511909" cy="349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E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233" name="TextBox 87"/>
            <p:cNvSpPr txBox="1">
              <a:spLocks noChangeArrowheads="1"/>
            </p:cNvSpPr>
            <p:nvPr/>
          </p:nvSpPr>
          <p:spPr bwMode="auto">
            <a:xfrm>
              <a:off x="36087102" y="6813069"/>
              <a:ext cx="5119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F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89" name="Rounded Rectangle 88"/>
          <p:cNvSpPr/>
          <p:nvPr/>
        </p:nvSpPr>
        <p:spPr>
          <a:xfrm>
            <a:off x="31927800" y="9971768"/>
            <a:ext cx="8185150" cy="867165"/>
          </a:xfrm>
          <a:prstGeom prst="roundRect">
            <a:avLst>
              <a:gd name="adj" fmla="val 17776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latin typeface="Arial"/>
                <a:cs typeface="Arial"/>
              </a:rPr>
              <a:t>(E) Glauconite </a:t>
            </a:r>
            <a:r>
              <a:rPr lang="en-US" sz="1600" b="1" dirty="0">
                <a:latin typeface="Arial"/>
                <a:cs typeface="Arial"/>
              </a:rPr>
              <a:t>maturity index </a:t>
            </a:r>
            <a:r>
              <a:rPr lang="en-US" sz="1600" b="1" dirty="0" smtClean="0">
                <a:latin typeface="Arial"/>
                <a:cs typeface="Arial"/>
              </a:rPr>
              <a:t>(from Odin and </a:t>
            </a:r>
            <a:r>
              <a:rPr lang="en-US" sz="1600" b="1" dirty="0" err="1" smtClean="0">
                <a:latin typeface="Arial"/>
                <a:cs typeface="Arial"/>
              </a:rPr>
              <a:t>Fullagar</a:t>
            </a:r>
            <a:r>
              <a:rPr lang="en-US" sz="1600" b="1" dirty="0" smtClean="0">
                <a:latin typeface="Arial"/>
                <a:cs typeface="Arial"/>
              </a:rPr>
              <a:t>, 1988).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(F)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Thin section </a:t>
            </a:r>
            <a:r>
              <a:rPr lang="en-US" sz="1600" b="1" dirty="0" smtClean="0">
                <a:latin typeface="Arial"/>
                <a:cs typeface="Arial"/>
              </a:rPr>
              <a:t>of </a:t>
            </a:r>
            <a:r>
              <a:rPr lang="en-US" sz="1600" b="1" dirty="0">
                <a:latin typeface="Arial"/>
                <a:cs typeface="Arial"/>
              </a:rPr>
              <a:t>mature (stage 3 and 4) glauconite grains from the Hornerstown Formation (Betts and Grandstaff, 2001</a:t>
            </a:r>
            <a:r>
              <a:rPr lang="en-US" sz="1600" b="1" dirty="0" smtClean="0">
                <a:latin typeface="Arial"/>
                <a:cs typeface="Arial"/>
              </a:rPr>
              <a:t>).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34350610" y="17470714"/>
            <a:ext cx="3652303" cy="44949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Conclusions</a:t>
            </a:r>
            <a:endParaRPr lang="en-US" sz="31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31908750" y="11334750"/>
            <a:ext cx="8229600" cy="6034088"/>
          </a:xfrm>
          <a:prstGeom prst="roundRect">
            <a:avLst>
              <a:gd name="adj" fmla="val 9391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1228" name="Picture 21" descr="Wiest et al. Fig 6.tif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246399" y="11490594"/>
            <a:ext cx="4798831" cy="577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7" name="TextBox 100"/>
          <p:cNvSpPr txBox="1">
            <a:spLocks noChangeArrowheads="1"/>
          </p:cNvSpPr>
          <p:nvPr/>
        </p:nvSpPr>
        <p:spPr bwMode="auto">
          <a:xfrm>
            <a:off x="37168138" y="11815531"/>
            <a:ext cx="29702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(A) Following </a:t>
            </a:r>
            <a:r>
              <a:rPr lang="en-US" sz="1600" b="1" dirty="0">
                <a:solidFill>
                  <a:schemeClr val="bg1"/>
                </a:solidFill>
              </a:rPr>
              <a:t>deposition of the Cretaceous </a:t>
            </a:r>
            <a:r>
              <a:rPr lang="en-US" sz="1600" b="1" dirty="0" smtClean="0">
                <a:solidFill>
                  <a:schemeClr val="bg1"/>
                </a:solidFill>
              </a:rPr>
              <a:t>Navesink/New </a:t>
            </a:r>
            <a:r>
              <a:rPr lang="en-US" sz="1600" b="1" dirty="0">
                <a:solidFill>
                  <a:schemeClr val="bg1"/>
                </a:solidFill>
              </a:rPr>
              <a:t>Egypt </a:t>
            </a:r>
            <a:r>
              <a:rPr lang="en-US" sz="1600" b="1" dirty="0" smtClean="0">
                <a:solidFill>
                  <a:schemeClr val="bg1"/>
                </a:solidFill>
              </a:rPr>
              <a:t>and </a:t>
            </a:r>
            <a:r>
              <a:rPr lang="en-US" sz="1600" b="1" dirty="0">
                <a:solidFill>
                  <a:schemeClr val="bg1"/>
                </a:solidFill>
              </a:rPr>
              <a:t>basal Hornerstown </a:t>
            </a:r>
            <a:r>
              <a:rPr lang="en-US" sz="1600" b="1" dirty="0" smtClean="0">
                <a:solidFill>
                  <a:schemeClr val="bg1"/>
                </a:solidFill>
              </a:rPr>
              <a:t>Formation and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(B) the </a:t>
            </a:r>
            <a:r>
              <a:rPr lang="en-US" sz="1600" b="1" dirty="0">
                <a:solidFill>
                  <a:schemeClr val="bg1"/>
                </a:solidFill>
              </a:rPr>
              <a:t>end-Cretaceous mass </a:t>
            </a:r>
            <a:r>
              <a:rPr lang="en-US" sz="1600" b="1" dirty="0" smtClean="0">
                <a:solidFill>
                  <a:schemeClr val="bg1"/>
                </a:solidFill>
              </a:rPr>
              <a:t>extinction, </a:t>
            </a:r>
            <a:r>
              <a:rPr lang="en-US" sz="1600" b="1" i="1" dirty="0" smtClean="0">
                <a:solidFill>
                  <a:schemeClr val="bg1"/>
                </a:solidFill>
              </a:rPr>
              <a:t>Thalassinoides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burrows penetrated &gt; 1m into Cretaceous sediments.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(C) </a:t>
            </a:r>
            <a:r>
              <a:rPr lang="en-US" sz="1600" b="1" dirty="0" smtClean="0">
                <a:solidFill>
                  <a:schemeClr val="bg1"/>
                </a:solidFill>
              </a:rPr>
              <a:t>These </a:t>
            </a:r>
            <a:r>
              <a:rPr lang="en-US" sz="1600" b="1" dirty="0">
                <a:solidFill>
                  <a:schemeClr val="bg1"/>
                </a:solidFill>
              </a:rPr>
              <a:t>burrows were then passively </a:t>
            </a:r>
            <a:r>
              <a:rPr lang="en-US" sz="1600" b="1" dirty="0" smtClean="0">
                <a:solidFill>
                  <a:schemeClr val="bg1"/>
                </a:solidFill>
              </a:rPr>
              <a:t>filled with </a:t>
            </a:r>
            <a:r>
              <a:rPr lang="en-US" sz="1600" b="1" dirty="0">
                <a:solidFill>
                  <a:schemeClr val="bg1"/>
                </a:solidFill>
              </a:rPr>
              <a:t>Danian sediments </a:t>
            </a:r>
            <a:r>
              <a:rPr lang="en-US" sz="1600" b="1" dirty="0" smtClean="0">
                <a:solidFill>
                  <a:schemeClr val="bg1"/>
                </a:solidFill>
              </a:rPr>
              <a:t>from </a:t>
            </a:r>
            <a:r>
              <a:rPr lang="en-US" sz="1600" b="1" dirty="0">
                <a:solidFill>
                  <a:schemeClr val="bg1"/>
                </a:solidFill>
              </a:rPr>
              <a:t>the Hornerstown Formation, </a:t>
            </a:r>
            <a:r>
              <a:rPr lang="en-US" sz="1600" b="1" dirty="0" smtClean="0">
                <a:solidFill>
                  <a:schemeClr val="bg1"/>
                </a:solidFill>
              </a:rPr>
              <a:t>from at or above </a:t>
            </a:r>
            <a:r>
              <a:rPr lang="en-US" sz="1600" b="1" dirty="0">
                <a:solidFill>
                  <a:schemeClr val="bg1"/>
                </a:solidFill>
              </a:rPr>
              <a:t>the level of the </a:t>
            </a:r>
            <a:r>
              <a:rPr lang="en-US" sz="1600" b="1" dirty="0" smtClean="0">
                <a:solidFill>
                  <a:schemeClr val="bg1"/>
                </a:solidFill>
              </a:rPr>
              <a:t>MFL </a:t>
            </a:r>
            <a:r>
              <a:rPr lang="en-US" sz="1600" b="1" dirty="0">
                <a:solidFill>
                  <a:schemeClr val="bg1"/>
                </a:solidFill>
              </a:rPr>
              <a:t>with little mixing between Paleogene fill and Cretaceous </a:t>
            </a:r>
            <a:r>
              <a:rPr lang="en-US" sz="1600" b="1" dirty="0" smtClean="0">
                <a:solidFill>
                  <a:schemeClr val="bg1"/>
                </a:solidFill>
              </a:rPr>
              <a:t>matrix (D).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08" name="TextBox 77"/>
          <p:cNvSpPr txBox="1">
            <a:spLocks noChangeArrowheads="1"/>
          </p:cNvSpPr>
          <p:nvPr/>
        </p:nvSpPr>
        <p:spPr bwMode="auto">
          <a:xfrm>
            <a:off x="37184013" y="16948539"/>
            <a:ext cx="2104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Wiest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et al.,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in review)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172" name="Object 148"/>
          <p:cNvGraphicFramePr>
            <a:graphicFrameLocks noChangeAspect="1"/>
          </p:cNvGraphicFramePr>
          <p:nvPr/>
        </p:nvGraphicFramePr>
        <p:xfrm>
          <a:off x="23079373" y="13098039"/>
          <a:ext cx="4927838" cy="6719599"/>
        </p:xfrm>
        <a:graphic>
          <a:graphicData uri="http://schemas.openxmlformats.org/presentationml/2006/ole">
            <p:oleObj spid="_x0000_s1172" name="Plot" r:id="rId12" imgW="4932075" imgH="6746661" progId="">
              <p:embed/>
            </p:oleObj>
          </a:graphicData>
        </a:graphic>
      </p:graphicFrame>
      <p:graphicFrame>
        <p:nvGraphicFramePr>
          <p:cNvPr id="1173" name="Object 149"/>
          <p:cNvGraphicFramePr>
            <a:graphicFrameLocks noChangeAspect="1"/>
          </p:cNvGraphicFramePr>
          <p:nvPr/>
        </p:nvGraphicFramePr>
        <p:xfrm>
          <a:off x="17600266" y="13101214"/>
          <a:ext cx="4880211" cy="6724362"/>
        </p:xfrm>
        <a:graphic>
          <a:graphicData uri="http://schemas.openxmlformats.org/presentationml/2006/ole">
            <p:oleObj spid="_x0000_s1173" name="Plot" r:id="rId13" imgW="4924899" imgH="6700372" progId="">
              <p:embed/>
            </p:oleObj>
          </a:graphicData>
        </a:graphic>
      </p:graphicFrame>
      <p:graphicFrame>
        <p:nvGraphicFramePr>
          <p:cNvPr id="1174" name="Object 150"/>
          <p:cNvGraphicFramePr>
            <a:graphicFrameLocks noChangeAspect="1"/>
          </p:cNvGraphicFramePr>
          <p:nvPr/>
        </p:nvGraphicFramePr>
        <p:xfrm>
          <a:off x="11681780" y="13071052"/>
          <a:ext cx="5337433" cy="6725950"/>
        </p:xfrm>
        <a:graphic>
          <a:graphicData uri="http://schemas.openxmlformats.org/presentationml/2006/ole">
            <p:oleObj spid="_x0000_s1174" name="Plot" r:id="rId14" imgW="5377242" imgH="6758334" progId="">
              <p:embed/>
            </p:oleObj>
          </a:graphicData>
        </a:graphic>
      </p:graphicFrame>
      <p:pic>
        <p:nvPicPr>
          <p:cNvPr id="1224" name="Picture 49" descr="Inversand simple strat11.tif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89950" y="12773025"/>
            <a:ext cx="2743332" cy="685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5" name="TextBox 95"/>
          <p:cNvSpPr txBox="1">
            <a:spLocks noChangeArrowheads="1"/>
          </p:cNvSpPr>
          <p:nvPr/>
        </p:nvSpPr>
        <p:spPr bwMode="auto">
          <a:xfrm>
            <a:off x="29078127" y="19498247"/>
            <a:ext cx="1800580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Diameter (mm)</a:t>
            </a:r>
          </a:p>
        </p:txBody>
      </p:sp>
      <p:sp>
        <p:nvSpPr>
          <p:cNvPr id="1226" name="TextBox 96"/>
          <p:cNvSpPr txBox="1">
            <a:spLocks noChangeArrowheads="1"/>
          </p:cNvSpPr>
          <p:nvPr/>
        </p:nvSpPr>
        <p:spPr bwMode="auto">
          <a:xfrm>
            <a:off x="28986682" y="13062239"/>
            <a:ext cx="1837772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Burrow Diameter</a:t>
            </a:r>
          </a:p>
        </p:txBody>
      </p:sp>
      <p:graphicFrame>
        <p:nvGraphicFramePr>
          <p:cNvPr id="81" name="Chart 80"/>
          <p:cNvGraphicFramePr>
            <a:graphicFrameLocks noChangeAspect="1"/>
          </p:cNvGraphicFramePr>
          <p:nvPr/>
        </p:nvGraphicFramePr>
        <p:xfrm>
          <a:off x="28363705" y="6345475"/>
          <a:ext cx="3318034" cy="6035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175" name="Object 151"/>
          <p:cNvGraphicFramePr>
            <a:graphicFrameLocks noChangeAspect="1"/>
          </p:cNvGraphicFramePr>
          <p:nvPr/>
        </p:nvGraphicFramePr>
        <p:xfrm>
          <a:off x="11612472" y="6127657"/>
          <a:ext cx="5667423" cy="6478958"/>
        </p:xfrm>
        <a:graphic>
          <a:graphicData uri="http://schemas.openxmlformats.org/presentationml/2006/ole">
            <p:oleObj spid="_x0000_s1175" name="Plot" r:id="rId17" imgW="5685389" imgH="6517666" progId="">
              <p:embed/>
            </p:oleObj>
          </a:graphicData>
        </a:graphic>
      </p:graphicFrame>
      <p:graphicFrame>
        <p:nvGraphicFramePr>
          <p:cNvPr id="1176" name="Object 152"/>
          <p:cNvGraphicFramePr>
            <a:graphicFrameLocks noChangeAspect="1"/>
          </p:cNvGraphicFramePr>
          <p:nvPr/>
        </p:nvGraphicFramePr>
        <p:xfrm>
          <a:off x="17601843" y="6114956"/>
          <a:ext cx="4880017" cy="6493246"/>
        </p:xfrm>
        <a:graphic>
          <a:graphicData uri="http://schemas.openxmlformats.org/presentationml/2006/ole">
            <p:oleObj spid="_x0000_s1176" name="Plot" r:id="rId18" imgW="4928036" imgH="6476085" progId="">
              <p:embed/>
            </p:oleObj>
          </a:graphicData>
        </a:graphic>
      </p:graphicFrame>
      <p:graphicFrame>
        <p:nvGraphicFramePr>
          <p:cNvPr id="1177" name="Object 153"/>
          <p:cNvGraphicFramePr>
            <a:graphicFrameLocks noChangeAspect="1"/>
          </p:cNvGraphicFramePr>
          <p:nvPr/>
        </p:nvGraphicFramePr>
        <p:xfrm>
          <a:off x="23077178" y="6118132"/>
          <a:ext cx="4932404" cy="6488484"/>
        </p:xfrm>
        <a:graphic>
          <a:graphicData uri="http://schemas.openxmlformats.org/presentationml/2006/ole">
            <p:oleObj spid="_x0000_s1177" name="Plot" r:id="rId19" imgW="4932075" imgH="6520825" progId="">
              <p:embed/>
            </p:oleObj>
          </a:graphicData>
        </a:graphic>
      </p:graphicFrame>
      <p:pic>
        <p:nvPicPr>
          <p:cNvPr id="1218" name="Picture 48" descr="meers.tif"/>
          <p:cNvPicPr>
            <a:picLocks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518525" y="5688013"/>
            <a:ext cx="2743223" cy="685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6" name="Straight Connector 85"/>
          <p:cNvCxnSpPr/>
          <p:nvPr/>
        </p:nvCxnSpPr>
        <p:spPr bwMode="auto">
          <a:xfrm>
            <a:off x="9993313" y="8062913"/>
            <a:ext cx="21123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0" name="TextBox 105"/>
          <p:cNvSpPr txBox="1">
            <a:spLocks noChangeArrowheads="1"/>
          </p:cNvSpPr>
          <p:nvPr/>
        </p:nvSpPr>
        <p:spPr bwMode="auto">
          <a:xfrm>
            <a:off x="29077661" y="12265560"/>
            <a:ext cx="1800508" cy="36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Diameter (mm)</a:t>
            </a:r>
          </a:p>
        </p:txBody>
      </p:sp>
      <p:sp>
        <p:nvSpPr>
          <p:cNvPr id="1221" name="TextBox 97"/>
          <p:cNvSpPr txBox="1">
            <a:spLocks noChangeArrowheads="1"/>
          </p:cNvSpPr>
          <p:nvPr/>
        </p:nvSpPr>
        <p:spPr bwMode="auto">
          <a:xfrm>
            <a:off x="28986220" y="6069738"/>
            <a:ext cx="1837699" cy="36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Burrow Diameter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34324756" y="10935094"/>
            <a:ext cx="4023360" cy="54864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Depositional</a:t>
            </a:r>
            <a:r>
              <a:rPr lang="en-US" sz="2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Model</a:t>
            </a:r>
            <a:endParaRPr lang="en-US" sz="2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" y="3529013"/>
            <a:ext cx="8229600" cy="8367712"/>
          </a:xfrm>
          <a:prstGeom prst="roundRect">
            <a:avLst>
              <a:gd name="adj" fmla="val 4795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40" b="1" dirty="0">
              <a:solidFill>
                <a:schemeClr val="bg1"/>
              </a:solidFill>
              <a:latin typeface="Arial"/>
              <a:ea typeface="Times New Roman" pitchFamily="18" charset="0"/>
              <a:cs typeface="Arial"/>
            </a:endParaRPr>
          </a:p>
          <a:p>
            <a:pPr algn="just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We investigated the chemical composition of </a:t>
            </a:r>
            <a:r>
              <a:rPr lang="en-US" sz="1600" b="1" i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Thalassinoides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isp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. burrow fill and surrounding matrix in the unconsolidated Upper Cretaceous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Navesink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(NVF), New Egypt (NEF), and overlying Cretaceous-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Paleogene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(K/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Pg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)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Hornerstown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Formation (HF) at the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Inversand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and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Meirs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Farm sites, New Jersey, using a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Niton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XL3t XRF analyzer to determine the stratigraphic origin of burrow fill. The laterally equivalent NVF/NEF and overlying HF are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glauconite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-rich marls deposited during transgression at the end of the Cretaceous and beginning of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Paleogene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. Near the base of the HF is a renowned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bonebed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, the Main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Fossiliferous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Layer (MFL), that contains isolated to articulated Cretaceous marine reptiles, turtles, birds, and crocodiles that has been interpreted as a thanatocoenosis. These formations are heavily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bioturbated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(ii = 2-5); and well-defined </a:t>
            </a:r>
            <a:r>
              <a:rPr lang="en-US" sz="1600" b="1" i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Thalassinoides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burrows filled with green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glauconite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pellets penetrate downward into the chocolate NVF/NEF marl. Above the MFL, these burrows, though more abundant, are ~30% smaller in diameter than those contained within the underlying strata, which is attributed to reduction in crustacean body size resulting from environmental stress associated with the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Chicxulub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impact. Elemental trends (K, Ti,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Zr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, Al, and Fe) in the matrix are consistent with marine transgression and increasing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glauconite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maturity. Concentrations of diagnostic heavy-mineral indicators in the clay-rich NVF matrix (3,000 &lt; Ti &lt; 4,500 ppm; 40 &lt;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Zr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&lt; 80 ppm) differ from the enclosed burrow fill (1,000 &lt; Ti &lt; 2,000 ppm; 12 &lt;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Zr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&lt; 30 ppm) and heavily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bioturbated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HF, suggesting minimal mixing between burrow fill and matrix. Decreases in K suggest that immature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glauconite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filled burrows below the zone of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glauconite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formation. Up-section variations in Fe content are generally consistent with bulk magnetic susceptibility trends, with Cr,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Mn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, and other trace elements indicative of increasing anoxia, particularly at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Inversand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. The composition of burrow fill below the MFL is different from the surrounding NVF/NEF matrix and similar to the HF sediment above and including the MFL. Therefore burrows originate above the formational contact, penetrate nearly 2 m, and are passively filled with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Danian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sediments. Diagnostic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Danian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microfossils, shocked quartz, and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Ir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may thus be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translocated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downward, diffusing the K/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Pg</a:t>
            </a:r>
            <a:r>
              <a:rPr lang="en-US" sz="1600" b="1" dirty="0">
                <a:solidFill>
                  <a:schemeClr val="bg1"/>
                </a:solidFill>
                <a:latin typeface="Arial"/>
                <a:ea typeface="Times New Roman" pitchFamily="18" charset="0"/>
                <a:cs typeface="Arial"/>
              </a:rPr>
              <a:t> boundary.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743200" y="3238500"/>
            <a:ext cx="2743200" cy="4572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Abstract</a:t>
            </a:r>
          </a:p>
        </p:txBody>
      </p:sp>
      <p:sp>
        <p:nvSpPr>
          <p:cNvPr id="1214" name="TextBox 118"/>
          <p:cNvSpPr txBox="1">
            <a:spLocks noChangeArrowheads="1"/>
          </p:cNvSpPr>
          <p:nvPr/>
        </p:nvSpPr>
        <p:spPr bwMode="auto">
          <a:xfrm>
            <a:off x="1560513" y="134938"/>
            <a:ext cx="217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/>
          </a:p>
        </p:txBody>
      </p:sp>
      <p:pic>
        <p:nvPicPr>
          <p:cNvPr id="1215" name="Picture 119" descr="http://i-gtest17.info/wp-content/uploads/2012/02/Temple-T-890x1024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164" y="31751"/>
            <a:ext cx="127158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TextBox 123"/>
          <p:cNvSpPr txBox="1"/>
          <p:nvPr/>
        </p:nvSpPr>
        <p:spPr>
          <a:xfrm>
            <a:off x="1512234" y="156882"/>
            <a:ext cx="190948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7242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  <a:cs typeface="Arial"/>
              </a:rPr>
              <a:t>126-22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8" name="Chart 77"/>
          <p:cNvGraphicFramePr/>
          <p:nvPr/>
        </p:nvGraphicFramePr>
        <p:xfrm>
          <a:off x="28384500" y="13335000"/>
          <a:ext cx="3200400" cy="626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95" name="Straight Connector 94"/>
          <p:cNvCxnSpPr/>
          <p:nvPr/>
        </p:nvCxnSpPr>
        <p:spPr bwMode="auto">
          <a:xfrm>
            <a:off x="9966325" y="16306800"/>
            <a:ext cx="21047075" cy="190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1421</Words>
  <Application>Microsoft Office PowerPoint</Application>
  <PresentationFormat>Custom</PresentationFormat>
  <Paragraphs>66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Plot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J. Horner</dc:creator>
  <cp:lastModifiedBy>ees</cp:lastModifiedBy>
  <cp:revision>207</cp:revision>
  <dcterms:created xsi:type="dcterms:W3CDTF">2013-10-21T08:34:18Z</dcterms:created>
  <dcterms:modified xsi:type="dcterms:W3CDTF">2013-10-24T19:25:35Z</dcterms:modified>
</cp:coreProperties>
</file>