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3" r:id="rId3"/>
  </p:sldMasterIdLst>
  <p:notesMasterIdLst>
    <p:notesMasterId r:id="rId20"/>
  </p:notesMasterIdLst>
  <p:sldIdLst>
    <p:sldId id="256" r:id="rId4"/>
    <p:sldId id="299" r:id="rId5"/>
    <p:sldId id="297" r:id="rId6"/>
    <p:sldId id="258" r:id="rId7"/>
    <p:sldId id="283" r:id="rId8"/>
    <p:sldId id="259" r:id="rId9"/>
    <p:sldId id="260" r:id="rId10"/>
    <p:sldId id="273" r:id="rId11"/>
    <p:sldId id="274" r:id="rId12"/>
    <p:sldId id="275" r:id="rId13"/>
    <p:sldId id="292" r:id="rId14"/>
    <p:sldId id="276" r:id="rId15"/>
    <p:sldId id="293" r:id="rId16"/>
    <p:sldId id="298" r:id="rId17"/>
    <p:sldId id="270" r:id="rId18"/>
    <p:sldId id="295"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873E"/>
    <a:srgbClr val="A203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88746" autoAdjust="0"/>
  </p:normalViewPr>
  <p:slideViewPr>
    <p:cSldViewPr>
      <p:cViewPr>
        <p:scale>
          <a:sx n="100" d="100"/>
          <a:sy n="100" d="100"/>
        </p:scale>
        <p:origin x="-618"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418" y="14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_CGS%20Work\Lost%20Creek%20Info\CGS%20REPORT\Final_Report\Excel%20files\LostCreekAlluviumStorage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76862507571169"/>
          <c:y val="3.1541211516674411E-2"/>
          <c:w val="0.8508713574264829"/>
          <c:h val="0.82335288825440733"/>
        </c:manualLayout>
      </c:layout>
      <c:barChart>
        <c:barDir val="col"/>
        <c:grouping val="clustered"/>
        <c:ser>
          <c:idx val="0"/>
          <c:order val="0"/>
          <c:dPt>
            <c:idx val="0"/>
            <c:spPr>
              <a:solidFill>
                <a:srgbClr val="2F527D"/>
              </a:solidFill>
            </c:spPr>
          </c:dPt>
          <c:dLbls>
            <c:dLbl>
              <c:idx val="0"/>
              <c:layout/>
              <c:tx>
                <c:rich>
                  <a:bodyPr/>
                  <a:lstStyle/>
                  <a:p>
                    <a:r>
                      <a:rPr lang="en-US" sz="1000" b="1" baseline="0">
                        <a:latin typeface="Arial" pitchFamily="34" charset="0"/>
                      </a:rPr>
                      <a:t>9</a:t>
                    </a:r>
                    <a:r>
                      <a:rPr lang="en-US"/>
                      <a:t>27,700</a:t>
                    </a:r>
                  </a:p>
                </c:rich>
              </c:tx>
              <c:dLblPos val="ctr"/>
              <c:showVal val="1"/>
            </c:dLbl>
            <c:dLbl>
              <c:idx val="1"/>
              <c:layout/>
              <c:tx>
                <c:rich>
                  <a:bodyPr/>
                  <a:lstStyle/>
                  <a:p>
                    <a:r>
                      <a:rPr lang="en-US" sz="1000" b="1" baseline="0">
                        <a:latin typeface="Arial" pitchFamily="34" charset="0"/>
                      </a:rPr>
                      <a:t>1</a:t>
                    </a:r>
                    <a:r>
                      <a:rPr lang="en-US"/>
                      <a:t>,524,800</a:t>
                    </a:r>
                  </a:p>
                </c:rich>
              </c:tx>
              <c:dLblPos val="ctr"/>
              <c:showVal val="1"/>
            </c:dLbl>
            <c:dLbl>
              <c:idx val="2"/>
              <c:layout/>
              <c:tx>
                <c:rich>
                  <a:bodyPr/>
                  <a:lstStyle/>
                  <a:p>
                    <a:r>
                      <a:rPr lang="en-US" sz="1000" b="1" baseline="0">
                        <a:latin typeface="Arial" pitchFamily="34" charset="0"/>
                      </a:rPr>
                      <a:t>1</a:t>
                    </a:r>
                    <a:r>
                      <a:rPr lang="en-US"/>
                      <a:t>,209,100</a:t>
                    </a:r>
                  </a:p>
                </c:rich>
              </c:tx>
              <c:dLblPos val="ctr"/>
              <c:showVal val="1"/>
            </c:dLbl>
            <c:dLbl>
              <c:idx val="3"/>
              <c:layout/>
              <c:tx>
                <c:rich>
                  <a:bodyPr/>
                  <a:lstStyle/>
                  <a:p>
                    <a:r>
                      <a:rPr lang="en-US" sz="1000" b="1" baseline="0">
                        <a:latin typeface="Arial" pitchFamily="34" charset="0"/>
                      </a:rPr>
                      <a:t>3</a:t>
                    </a:r>
                    <a:r>
                      <a:rPr lang="en-US"/>
                      <a:t>22,600</a:t>
                    </a:r>
                  </a:p>
                </c:rich>
              </c:tx>
              <c:dLblPos val="ctr"/>
              <c:showVal val="1"/>
            </c:dLbl>
            <c:dLbl>
              <c:idx val="4"/>
              <c:layout>
                <c:manualLayout>
                  <c:x val="-3.1152647975077967E-3"/>
                  <c:y val="-6.9749811121412792E-4"/>
                </c:manualLayout>
              </c:layout>
              <c:tx>
                <c:rich>
                  <a:bodyPr/>
                  <a:lstStyle/>
                  <a:p>
                    <a:r>
                      <a:rPr lang="en-US" sz="1000" b="1" baseline="0">
                        <a:latin typeface="Arial" pitchFamily="34" charset="0"/>
                      </a:rPr>
                      <a:t>1</a:t>
                    </a:r>
                    <a:r>
                      <a:rPr lang="en-US"/>
                      <a:t>05,900</a:t>
                    </a:r>
                  </a:p>
                </c:rich>
              </c:tx>
              <c:dLblPos val="outEnd"/>
              <c:showVal val="1"/>
            </c:dLbl>
            <c:dLbl>
              <c:idx val="5"/>
              <c:layout>
                <c:manualLayout>
                  <c:x val="0"/>
                  <c:y val="-7.2270365043566598E-3"/>
                </c:manualLayout>
              </c:layout>
              <c:tx>
                <c:rich>
                  <a:bodyPr/>
                  <a:lstStyle/>
                  <a:p>
                    <a:r>
                      <a:rPr lang="en-US" sz="1000" b="1" baseline="0">
                        <a:latin typeface="Arial" pitchFamily="34" charset="0"/>
                      </a:rPr>
                      <a:t>1</a:t>
                    </a:r>
                    <a:r>
                      <a:rPr lang="en-US"/>
                      <a:t>8,100</a:t>
                    </a:r>
                  </a:p>
                </c:rich>
              </c:tx>
              <c:dLblPos val="outEnd"/>
              <c:showVal val="1"/>
            </c:dLbl>
            <c:spPr>
              <a:solidFill>
                <a:sysClr val="window" lastClr="FFFFFF">
                  <a:alpha val="50000"/>
                </a:sysClr>
              </a:solidFill>
            </c:spPr>
            <c:txPr>
              <a:bodyPr rot="-5400000" vert="horz"/>
              <a:lstStyle/>
              <a:p>
                <a:pPr>
                  <a:defRPr sz="1000" b="1" baseline="0">
                    <a:latin typeface="Arial" pitchFamily="34" charset="0"/>
                  </a:defRPr>
                </a:pPr>
                <a:endParaRPr lang="en-US"/>
              </a:p>
            </c:txPr>
            <c:dLblPos val="ctr"/>
            <c:showVal val="1"/>
          </c:dLbls>
          <c:cat>
            <c:strRef>
              <c:f>('Final tables'!$A$5,'Final tables'!$A$19,'Final tables'!$A$20,'Final tables'!$A$21,'Final tables'!$A$22,'Final tables'!$A$23)</c:f>
              <c:strCache>
                <c:ptCount val="6"/>
                <c:pt idx="0">
                  <c:v>Spring 2010 Water in Storage</c:v>
                </c:pt>
                <c:pt idx="1">
                  <c:v>Total Additional Capacity</c:v>
                </c:pt>
                <c:pt idx="2">
                  <c:v>Additional Capacity Below 10 ft</c:v>
                </c:pt>
                <c:pt idx="3">
                  <c:v>Additional Capacity Below 50 ft</c:v>
                </c:pt>
                <c:pt idx="4">
                  <c:v>Additional Capacity Below 75 ft</c:v>
                </c:pt>
                <c:pt idx="5">
                  <c:v>Additional Capacity Below 100 ft</c:v>
                </c:pt>
              </c:strCache>
            </c:strRef>
          </c:cat>
          <c:val>
            <c:numRef>
              <c:f>('Final tables'!$E$5,'Final tables'!$E$19,'Final tables'!$E$20,'Final tables'!$E$21,'Final tables'!$E$22,'Final tables'!$E$23)</c:f>
              <c:numCache>
                <c:formatCode>#,##0</c:formatCode>
                <c:ptCount val="6"/>
                <c:pt idx="0">
                  <c:v>927697.95768894744</c:v>
                </c:pt>
                <c:pt idx="1">
                  <c:v>1524808.3551329761</c:v>
                </c:pt>
                <c:pt idx="2">
                  <c:v>1209079.2616789129</c:v>
                </c:pt>
                <c:pt idx="3">
                  <c:v>322628.33902840392</c:v>
                </c:pt>
                <c:pt idx="4">
                  <c:v>105896.44041631237</c:v>
                </c:pt>
                <c:pt idx="5">
                  <c:v>18131.394216723664</c:v>
                </c:pt>
              </c:numCache>
            </c:numRef>
          </c:val>
        </c:ser>
        <c:overlap val="100"/>
        <c:axId val="43966464"/>
        <c:axId val="43969152"/>
      </c:barChart>
      <c:catAx>
        <c:axId val="43966464"/>
        <c:scaling>
          <c:orientation val="minMax"/>
        </c:scaling>
        <c:axPos val="b"/>
        <c:tickLblPos val="nextTo"/>
        <c:spPr>
          <a:ln>
            <a:solidFill>
              <a:sysClr val="windowText" lastClr="000000"/>
            </a:solidFill>
          </a:ln>
        </c:spPr>
        <c:txPr>
          <a:bodyPr rot="0"/>
          <a:lstStyle/>
          <a:p>
            <a:pPr>
              <a:defRPr sz="800"/>
            </a:pPr>
            <a:endParaRPr lang="en-US"/>
          </a:p>
        </c:txPr>
        <c:crossAx val="43969152"/>
        <c:crosses val="autoZero"/>
        <c:auto val="1"/>
        <c:lblAlgn val="ctr"/>
        <c:lblOffset val="100"/>
      </c:catAx>
      <c:valAx>
        <c:axId val="43969152"/>
        <c:scaling>
          <c:orientation val="minMax"/>
          <c:max val="1600000"/>
        </c:scaling>
        <c:axPos val="l"/>
        <c:majorGridlines/>
        <c:title>
          <c:tx>
            <c:rich>
              <a:bodyPr rot="-5400000" vert="horz"/>
              <a:lstStyle/>
              <a:p>
                <a:pPr>
                  <a:defRPr sz="1200"/>
                </a:pPr>
                <a:r>
                  <a:rPr lang="en-US" sz="1200"/>
                  <a:t>Acre-feet</a:t>
                </a:r>
              </a:p>
            </c:rich>
          </c:tx>
          <c:layout>
            <c:manualLayout>
              <c:xMode val="edge"/>
              <c:yMode val="edge"/>
              <c:x val="9.7465871979574847E-3"/>
              <c:y val="0.39582301338910236"/>
            </c:manualLayout>
          </c:layout>
        </c:title>
        <c:numFmt formatCode="#,##0" sourceLinked="1"/>
        <c:tickLblPos val="nextTo"/>
        <c:spPr>
          <a:ln>
            <a:solidFill>
              <a:sysClr val="windowText" lastClr="000000"/>
            </a:solidFill>
          </a:ln>
        </c:spPr>
        <c:txPr>
          <a:bodyPr/>
          <a:lstStyle/>
          <a:p>
            <a:pPr>
              <a:defRPr sz="800"/>
            </a:pPr>
            <a:endParaRPr lang="en-US"/>
          </a:p>
        </c:txPr>
        <c:crossAx val="43966464"/>
        <c:crosses val="autoZero"/>
        <c:crossBetween val="between"/>
      </c:valAx>
      <c:spPr>
        <a:ln>
          <a:solidFill>
            <a:schemeClr val="tx1"/>
          </a:solidFill>
        </a:ln>
      </c:spPr>
    </c:plotArea>
    <c:plotVisOnly val="1"/>
  </c:chart>
  <c:spPr>
    <a:solidFill>
      <a:schemeClr val="accent3">
        <a:lumMod val="20000"/>
        <a:lumOff val="80000"/>
      </a:schemeClr>
    </a:solidFill>
    <a:ln>
      <a:no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D1A95C-AE08-403E-9BE9-DD08CE785283}" type="datetimeFigureOut">
              <a:rPr lang="en-US" smtClean="0"/>
              <a:pPr/>
              <a:t>10/22/2013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B65911-8C79-4F37-9CAD-017DE12DE3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the opportunity to present this study at GSA’s</a:t>
            </a:r>
            <a:r>
              <a:rPr lang="en-US" baseline="0" dirty="0" smtClean="0"/>
              <a:t> 2013 </a:t>
            </a:r>
            <a:r>
              <a:rPr lang="en-US" dirty="0" smtClean="0"/>
              <a:t>Annual National</a:t>
            </a:r>
            <a:r>
              <a:rPr lang="en-US" baseline="0" dirty="0" smtClean="0"/>
              <a:t> meeting.</a:t>
            </a:r>
          </a:p>
          <a:p>
            <a:r>
              <a:rPr lang="en-US" baseline="0" dirty="0" smtClean="0"/>
              <a:t>This study was conducted while I was employed by the Colorado Geological Survey.</a:t>
            </a:r>
          </a:p>
          <a:p>
            <a:r>
              <a:rPr lang="en-US" baseline="0" dirty="0" smtClean="0"/>
              <a:t>I’d like to acknowledge my co-author, Nick Watterson, who is currently with </a:t>
            </a:r>
            <a:r>
              <a:rPr lang="en-US" baseline="0" dirty="0" err="1" smtClean="0"/>
              <a:t>Luhdorff</a:t>
            </a:r>
            <a:r>
              <a:rPr lang="en-US" baseline="0" dirty="0" smtClean="0"/>
              <a:t> &amp; </a:t>
            </a:r>
            <a:r>
              <a:rPr lang="en-US" baseline="0" dirty="0" err="1" smtClean="0"/>
              <a:t>Scalmamini</a:t>
            </a:r>
            <a:r>
              <a:rPr lang="en-US" baseline="0" dirty="0" smtClean="0"/>
              <a:t> in California</a:t>
            </a:r>
            <a:r>
              <a:rPr lang="en-US" baseline="0" dirty="0" smtClean="0"/>
              <a:t>.</a:t>
            </a:r>
          </a:p>
          <a:p>
            <a:endParaRPr lang="en-US" baseline="0" dirty="0" smtClean="0"/>
          </a:p>
          <a:p>
            <a:r>
              <a:rPr lang="en-US" baseline="0" dirty="0" smtClean="0"/>
              <a:t>The Division of Water Resources website, water.state.co.us, is listed on this slide.</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The saturated thickness of the aquifer is the portion of the aquifer below the groundwater surface (water table).  With the current water level data, we were able to quantify and map the saturated thickness of the alluvial aquifer, and consequently, estimate the amount of groundwater currently in storage within the aquifer.  </a:t>
            </a:r>
          </a:p>
          <a:p>
            <a:endParaRPr lang="en-US" dirty="0" smtClean="0"/>
          </a:p>
          <a:p>
            <a:r>
              <a:rPr lang="en-US" dirty="0" smtClean="0"/>
              <a:t>The capacity for the aquifer material to store water in its pore space is represented by the specific yield.  Using a uniform specific yield of 17% for alluvial aquifer materials throughout the basin, we estimate that 927,700 acre-feet of water is currently stored in the Lost Creek Primary alluvial aquifer.</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cross-section along the main channel, magnified 50 times, provides a visual understanding of the saturated versus unsaturated portions of the aquifer.</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The unsaturated portion of the alluvial aquifer provides the reservoir for storage of additional water in the empty aquifer pore space.  The thickest area of unsaturated alluvial aquifer material is located in the central and southern part of the main alluvial aquifer channel.  </a:t>
            </a:r>
          </a:p>
          <a:p>
            <a:endParaRPr lang="en-US" dirty="0" smtClean="0"/>
          </a:p>
          <a:p>
            <a:r>
              <a:rPr lang="en-US" dirty="0" smtClean="0"/>
              <a:t>Unsaturated alluvial aquifer thickness values range from zero to more than 120 feet with much of the Primary alluvial aquifer containing at least 40 feet of unsaturated thickness.  </a:t>
            </a:r>
            <a:endParaRPr lang="en-US" dirty="0" smtClean="0"/>
          </a:p>
          <a:p>
            <a:endParaRPr lang="en-US" dirty="0" smtClean="0"/>
          </a:p>
          <a:p>
            <a:r>
              <a:rPr lang="en-US" dirty="0" smtClean="0"/>
              <a:t>Discuss footprint of depth limiting.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6B65911-8C79-4F37-9CAD-017DE12DE3D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applying a uniform specific yield of 17%, we estimate the total available pore volume in the Primary alluvial aquifer to be 1,524,800 acre-feet.  </a:t>
            </a:r>
            <a:endParaRPr lang="en-US" dirty="0" smtClean="0"/>
          </a:p>
          <a:p>
            <a:endParaRPr lang="en-US" dirty="0" smtClean="0"/>
          </a:p>
          <a:p>
            <a:r>
              <a:rPr lang="en-US" dirty="0" smtClean="0"/>
              <a:t>Practically</a:t>
            </a:r>
            <a:r>
              <a:rPr lang="en-US" dirty="0" smtClean="0"/>
              <a:t>, however, to avoid basement flooding, surface discharge, and enhanced </a:t>
            </a:r>
            <a:r>
              <a:rPr lang="en-US" dirty="0" err="1" smtClean="0"/>
              <a:t>evapotranspiration</a:t>
            </a:r>
            <a:r>
              <a:rPr lang="en-US" dirty="0" smtClean="0"/>
              <a:t>, limiting the available storage space to below 10 feet of ground surface results in a potential storage capacity of 1,209,100 acre-feet.  </a:t>
            </a:r>
            <a:endParaRPr lang="en-US" dirty="0" smtClean="0"/>
          </a:p>
          <a:p>
            <a:endParaRPr lang="en-US" dirty="0" smtClean="0"/>
          </a:p>
          <a:p>
            <a:r>
              <a:rPr lang="en-US" dirty="0" smtClean="0"/>
              <a:t>Although </a:t>
            </a:r>
            <a:r>
              <a:rPr lang="en-US" dirty="0" smtClean="0"/>
              <a:t>in practice, not all of this volume may be used for additional water storage, about 322,600 acre-feet is available if water levels were raised to within 50 feet of the ground surface.  Further limiting water level rises to the deeper unsaturated areas at depths greater than 75 feet produces an additional capacity of 105,900 acre-feet.</a:t>
            </a:r>
          </a:p>
          <a:p>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 observations and testing indicate effective recharge of the alluvial aquifer is possible, and has been occurring, at Olds Reservoir and Lord Reservoir using surface spreading techniques.  </a:t>
            </a:r>
          </a:p>
          <a:p>
            <a:endParaRPr lang="en-US" dirty="0" smtClean="0"/>
          </a:p>
          <a:p>
            <a:r>
              <a:rPr lang="en-US" dirty="0" smtClean="0"/>
              <a:t>Combined, Olds and Lord reservoirs have a potential to recharge a total of as much as 50 to 95 acre-feet/day of water into the Lost Creek alluvial aquifer (Code, 1945; Skinner, 1963; Arnold, 2010).  In fact, observation wells adjacent to Olds Reservoir recorded a water level rise of as much as 45 feet during a 4.5-month recharge test in 1959 and 1960 (Skinner, 1963). </a:t>
            </a:r>
          </a:p>
          <a:p>
            <a:endParaRPr lang="en-US" dirty="0" smtClean="0"/>
          </a:p>
          <a:p>
            <a:r>
              <a:rPr lang="en-US" dirty="0" smtClean="0"/>
              <a:t>However, areas in the southern and central basin with the greatest unsaturated alluvial aquifer thickness represent areas of highest potential for implementation of aquifer recharge and storage projects.</a:t>
            </a:r>
          </a:p>
          <a:p>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B65911-8C79-4F37-9CAD-017DE12DE3D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B65911-8C79-4F37-9CAD-017DE12DE3D1}"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State of Colorado and stakeholders in all of it’s river basins have been diligently quantifying water demands and supplies for the past eight years through the </a:t>
            </a:r>
            <a:r>
              <a:rPr lang="en-US" baseline="0" dirty="0" err="1" smtClean="0"/>
              <a:t>Interbasin</a:t>
            </a:r>
            <a:r>
              <a:rPr lang="en-US" baseline="0" dirty="0" smtClean="0"/>
              <a:t> Compact Committee and Basin Roundtable process.</a:t>
            </a:r>
          </a:p>
          <a:p>
            <a:endParaRPr lang="en-US" baseline="0" dirty="0" smtClean="0"/>
          </a:p>
          <a:p>
            <a:r>
              <a:rPr lang="en-US" sz="1200" kern="1200" dirty="0" smtClean="0">
                <a:solidFill>
                  <a:schemeClr val="tx1"/>
                </a:solidFill>
                <a:latin typeface="+mn-lt"/>
                <a:ea typeface="+mn-ea"/>
                <a:cs typeface="+mn-cs"/>
              </a:rPr>
              <a:t>The population of the South Platte River Basin, which includes the Denver Metropolitan area, is expected to double by 2050, resulting in a supply shortfall of approximately 120,000 acre-feet.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May of this year, Governor </a:t>
            </a:r>
            <a:r>
              <a:rPr lang="en-US" sz="1200" kern="1200" dirty="0" err="1" smtClean="0">
                <a:solidFill>
                  <a:schemeClr val="tx1"/>
                </a:solidFill>
                <a:latin typeface="+mn-lt"/>
                <a:ea typeface="+mn-ea"/>
                <a:cs typeface="+mn-cs"/>
              </a:rPr>
              <a:t>Hickenlooper</a:t>
            </a:r>
            <a:r>
              <a:rPr lang="en-US" sz="1200" kern="1200" dirty="0" smtClean="0">
                <a:solidFill>
                  <a:schemeClr val="tx1"/>
                </a:solidFill>
                <a:latin typeface="+mn-lt"/>
                <a:ea typeface="+mn-ea"/>
                <a:cs typeface="+mn-cs"/>
              </a:rPr>
              <a:t> issued an Executive Order directing</a:t>
            </a:r>
            <a:r>
              <a:rPr lang="en-US" sz="1200" kern="1200" baseline="0" dirty="0" smtClean="0">
                <a:solidFill>
                  <a:schemeClr val="tx1"/>
                </a:solidFill>
                <a:latin typeface="+mn-lt"/>
                <a:ea typeface="+mn-ea"/>
                <a:cs typeface="+mn-cs"/>
              </a:rPr>
              <a:t> the Colorado Water Conservation Board to develop the Colorado Water Plan</a:t>
            </a:r>
            <a:r>
              <a:rPr lang="en-US" sz="1200" kern="1200" baseline="0" dirty="0" smtClean="0">
                <a:solidFill>
                  <a:schemeClr val="tx1"/>
                </a:solidFill>
                <a:latin typeface="+mn-lt"/>
                <a:ea typeface="+mn-ea"/>
                <a:cs typeface="+mn-cs"/>
              </a:rPr>
              <a:t>.</a:t>
            </a:r>
          </a:p>
          <a:p>
            <a:r>
              <a:rPr lang="en-US" dirty="0" smtClean="0"/>
              <a:t>READ ARROW SENTENCE.</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Additional storage is one of the primary management strategies to address this shortfall.  Though still complicated by Colorado’s water law system, the benefit and potential of storing water underground in alluvial aquifer systems is tremendous.</a:t>
            </a: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possibility of recharging the alluvial aquifer in the Lost Creek basin and storing water underground was recognized and implemented in the late 1930s at Olds Reservoir, a 450 acre-feet leaky storage reservoir in the central portion of the basin. A total of 30,000 acre-feet were recharged during the period from 1939 to 1959.</a:t>
            </a:r>
          </a:p>
          <a:p>
            <a:endParaRPr lang="en-US" sz="1200" kern="1200" dirty="0" smtClean="0">
              <a:solidFill>
                <a:schemeClr val="tx1"/>
              </a:solidFill>
              <a:latin typeface="+mn-lt"/>
              <a:ea typeface="+mn-ea"/>
              <a:cs typeface="+mn-cs"/>
            </a:endParaRPr>
          </a:p>
          <a:p>
            <a:r>
              <a:rPr lang="en-US" dirty="0" smtClean="0"/>
              <a:t>The primary goals of this study are to quantify the groundwater currently stored in the Lost Creek alluvial aquifer and the additional available storage capacity and also to identify potential sites for aquifer recharge and storage project implementation.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objective was achieved through compilation and analysis of existing data, new field work and data collection, and utilization of GIS software for spatial analysis and display.</a:t>
            </a:r>
            <a:endParaRPr lang="en-US" dirty="0" smtClean="0"/>
          </a:p>
          <a:p>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Water users in the Lost Creek basin rely heavily on groundwater from the alluvial aquifer for agricultural, domestic, and commercial uses.  Early groundwater development first began in the 1930s and rapidly increased thereafter.  </a:t>
            </a:r>
            <a:endParaRPr lang="en-US" dirty="0" smtClean="0"/>
          </a:p>
          <a:p>
            <a:endParaRPr lang="en-US" dirty="0" smtClean="0"/>
          </a:p>
          <a:p>
            <a:r>
              <a:rPr lang="en-US" dirty="0" smtClean="0"/>
              <a:t>The climate of the basin is semi-arid, with precipitation ranging between 13-15 inches annually.  All streams are ephemeral and flow only in direct response to excess precipitation.</a:t>
            </a:r>
          </a:p>
          <a:p>
            <a:endParaRPr lang="en-US" dirty="0" smtClean="0"/>
          </a:p>
          <a:p>
            <a:r>
              <a:rPr lang="en-US" dirty="0" smtClean="0"/>
              <a:t>Because the basin has no reliable surface water sources and water users are largely dependent on groundwater, the Colorado Ground Water Commission established the Lost Creek Designated Ground Water Basin in 1968 to enable management of this resource. Recently, the entire basin has been declared over-appropriated.  </a:t>
            </a:r>
          </a:p>
          <a:p>
            <a:endParaRPr lang="en-US" dirty="0" smtClean="0"/>
          </a:p>
          <a:p>
            <a:r>
              <a:rPr lang="en-US" dirty="0" smtClean="0"/>
              <a:t>Aquifer recharge and storage is one mechanism for restoring groundwater levels and managing available water supplies.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Lost Creek alluvial aquifer consists of unconsolidated sand, gravel, silt, and clay of alluvial (deposited by moving water) and </a:t>
            </a:r>
            <a:r>
              <a:rPr lang="en-US" dirty="0" err="1" smtClean="0"/>
              <a:t>eolian</a:t>
            </a:r>
            <a:r>
              <a:rPr lang="en-US" dirty="0" smtClean="0"/>
              <a:t> (windblown) origin which overly bedrock sedimentary formations.</a:t>
            </a:r>
          </a:p>
          <a:p>
            <a:endParaRPr lang="en-US" dirty="0" smtClean="0"/>
          </a:p>
          <a:p>
            <a:r>
              <a:rPr lang="en-US" dirty="0" smtClean="0"/>
              <a:t>The alluvial channel is masked by the overlying older</a:t>
            </a:r>
            <a:r>
              <a:rPr lang="en-US" baseline="0" dirty="0" smtClean="0"/>
              <a:t> terrace deposits, loess, and </a:t>
            </a:r>
            <a:r>
              <a:rPr lang="en-US" baseline="0" dirty="0" err="1" smtClean="0"/>
              <a:t>eolian</a:t>
            </a:r>
            <a:r>
              <a:rPr lang="en-US" baseline="0" dirty="0" smtClean="0"/>
              <a:t> sands.</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Methodology</a:t>
            </a:r>
            <a:r>
              <a:rPr lang="en-US" baseline="0" dirty="0" smtClean="0"/>
              <a:t> from slide text.</a:t>
            </a:r>
          </a:p>
          <a:p>
            <a:endParaRPr lang="en-US" dirty="0" smtClean="0"/>
          </a:p>
          <a:p>
            <a:r>
              <a:rPr lang="en-US" dirty="0" smtClean="0"/>
              <a:t>The buried </a:t>
            </a:r>
            <a:r>
              <a:rPr lang="en-US" dirty="0" err="1" smtClean="0"/>
              <a:t>erosional</a:t>
            </a:r>
            <a:r>
              <a:rPr lang="en-US" dirty="0" smtClean="0"/>
              <a:t> surface of the top of the bedrock is characterized by a major north-south trending channel incised into the bedrock by an ancient river network and subsequently filled with alluvial material.  </a:t>
            </a:r>
          </a:p>
          <a:p>
            <a:endParaRPr lang="en-US" dirty="0" smtClean="0"/>
          </a:p>
          <a:p>
            <a:r>
              <a:rPr lang="en-US" dirty="0" smtClean="0"/>
              <a:t>The deposits that make up the aquifer cover about 80 percent of the Lost Creek basin area.  The alluvial aquifer is thickest, over 180 feet of material in places, in the central basin along the axis of the incised bedrock channel, and thins to the north and south and along the margins of the basin.  </a:t>
            </a:r>
          </a:p>
          <a:p>
            <a:endParaRPr lang="en-US" dirty="0" smtClean="0"/>
          </a:p>
        </p:txBody>
      </p:sp>
      <p:sp>
        <p:nvSpPr>
          <p:cNvPr id="4" name="Slide Number Placeholder 3"/>
          <p:cNvSpPr>
            <a:spLocks noGrp="1"/>
          </p:cNvSpPr>
          <p:nvPr>
            <p:ph type="sldNum" sz="quarter" idx="10"/>
          </p:nvPr>
        </p:nvSpPr>
        <p:spPr/>
        <p:txBody>
          <a:bodyPr/>
          <a:lstStyle/>
          <a:p>
            <a:fld id="{96B65911-8C79-4F37-9CAD-017DE12DE3D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We mapped the elevation of the bedrock surface in the basin using data from previous investigations and new data developed from </a:t>
            </a:r>
            <a:r>
              <a:rPr lang="en-US" dirty="0" err="1" smtClean="0"/>
              <a:t>corehole</a:t>
            </a:r>
            <a:r>
              <a:rPr lang="en-US" dirty="0" smtClean="0"/>
              <a:t> logs, test borings, and water well drillers' logs</a:t>
            </a:r>
            <a:r>
              <a:rPr lang="en-US" dirty="0" smtClean="0"/>
              <a:t>.</a:t>
            </a:r>
          </a:p>
          <a:p>
            <a:endParaRPr lang="en-US" dirty="0" smtClean="0"/>
          </a:p>
          <a:p>
            <a:r>
              <a:rPr lang="en-US" dirty="0" smtClean="0"/>
              <a:t>Lower elevations are shown in darker blues, while higher ones grade</a:t>
            </a:r>
            <a:r>
              <a:rPr lang="en-US" baseline="0" dirty="0" smtClean="0"/>
              <a:t> to orange hues.</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better understand the seasonal operating characteristics of the groundwater reservoir, we collected water-level measurements from 45 wells during a 9-month period from July 2009 through April/May 2010.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Spring 2010 high water levels varied from very near the ground surface in the northern part of the basin to greater than 120 feet below ground in parts of the central and southern basin.  Seasonal fluctuations between 5-12 feet in the heavily irrigated portions of the basin are not uncommon. </a:t>
            </a:r>
          </a:p>
          <a:p>
            <a:endParaRPr lang="en-US" dirty="0" smtClean="0"/>
          </a:p>
          <a:p>
            <a:r>
              <a:rPr lang="en-US" dirty="0" smtClean="0"/>
              <a:t>Using this </a:t>
            </a:r>
            <a:r>
              <a:rPr lang="en-US" dirty="0" smtClean="0"/>
              <a:t>new water level data, we mapped the alluvial </a:t>
            </a:r>
            <a:r>
              <a:rPr lang="en-US" dirty="0" smtClean="0"/>
              <a:t>water table </a:t>
            </a:r>
            <a:r>
              <a:rPr lang="en-US" dirty="0" smtClean="0"/>
              <a:t>throughout the basin. </a:t>
            </a:r>
          </a:p>
          <a:p>
            <a:r>
              <a:rPr lang="en-US" dirty="0" smtClean="0"/>
              <a:t>The contour map of the Spring 2010 water surface indicates that </a:t>
            </a:r>
            <a:r>
              <a:rPr lang="en-US" dirty="0" smtClean="0"/>
              <a:t>groundwater </a:t>
            </a:r>
            <a:r>
              <a:rPr lang="en-US" dirty="0" smtClean="0"/>
              <a:t>flows from the edges of the basin towards the central alluvial aquifer channel and northward towards the South Platte River at an average flow velocity of between one-third to one-half mile per year.</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Historic water level data were also compiled to quantify the changes of water in storage with respect to climate, surface water diversion, and </a:t>
            </a:r>
            <a:r>
              <a:rPr lang="en-US" dirty="0" smtClean="0"/>
              <a:t> groundwater pumping.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Groundwater levels were generally low in the 1970s and high in the 1990s, with differences of as much as 25 feet.  Calculation of the historic saturated thickness, in the central and northern part of the basin, for Spring 1972 versus 1993 indicates that more than 100,000 acre-feet of water was added to storage in the alluvial aquifer during this period.  </a:t>
            </a:r>
          </a:p>
          <a:p>
            <a:endParaRPr lang="en-US" dirty="0" smtClean="0"/>
          </a:p>
          <a:p>
            <a:r>
              <a:rPr lang="en-US" dirty="0" smtClean="0"/>
              <a:t>Clearly, the capacity of the Lost Creek basin alluvial aquifer to take water into or release water from storage has been demonstrated by both “artificial” and natural operations.</a:t>
            </a:r>
            <a:endParaRPr lang="en-US" dirty="0"/>
          </a:p>
        </p:txBody>
      </p:sp>
      <p:sp>
        <p:nvSpPr>
          <p:cNvPr id="4" name="Slide Number Placeholder 3"/>
          <p:cNvSpPr>
            <a:spLocks noGrp="1"/>
          </p:cNvSpPr>
          <p:nvPr>
            <p:ph type="sldNum" sz="quarter" idx="10"/>
          </p:nvPr>
        </p:nvSpPr>
        <p:spPr/>
        <p:txBody>
          <a:bodyPr/>
          <a:lstStyle/>
          <a:p>
            <a:fld id="{96B65911-8C79-4F37-9CAD-017DE12DE3D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ubtitle 2"/>
          <p:cNvSpPr txBox="1">
            <a:spLocks/>
          </p:cNvSpPr>
          <p:nvPr userDrawn="1"/>
        </p:nvSpPr>
        <p:spPr>
          <a:xfrm>
            <a:off x="3048000" y="4495800"/>
            <a:ext cx="2971800" cy="381000"/>
          </a:xfrm>
          <a:prstGeom prst="rect">
            <a:avLst/>
          </a:prstGeom>
        </p:spPr>
        <p:txBody>
          <a:bodyPr>
            <a:normAutofit/>
          </a:bodyPr>
          <a:lstStyle>
            <a:lvl1pPr marL="0" indent="0" algn="ctr">
              <a:buNone/>
              <a:defRPr sz="2000" b="0" baseline="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spcBef>
                <a:spcPct val="20000"/>
              </a:spcBef>
              <a:spcAft>
                <a:spcPts val="0"/>
              </a:spcAft>
              <a:buFont typeface="Arial" pitchFamily="34" charset="0"/>
              <a:buNone/>
              <a:defRPr/>
            </a:pPr>
            <a:endParaRPr lang="en-US" sz="1800" dirty="0" smtClean="0">
              <a:latin typeface="+mn-lt"/>
            </a:endParaRPr>
          </a:p>
        </p:txBody>
      </p:sp>
      <p:sp>
        <p:nvSpPr>
          <p:cNvPr id="5" name="Subtitle 2"/>
          <p:cNvSpPr txBox="1">
            <a:spLocks/>
          </p:cNvSpPr>
          <p:nvPr userDrawn="1"/>
        </p:nvSpPr>
        <p:spPr>
          <a:xfrm>
            <a:off x="2057400" y="5562600"/>
            <a:ext cx="5029200" cy="533400"/>
          </a:xfrm>
          <a:prstGeom prst="rect">
            <a:avLst/>
          </a:prstGeom>
        </p:spPr>
        <p:txBody>
          <a:bodyPr>
            <a:normAutofit/>
          </a:bodyPr>
          <a:lstStyle>
            <a:lvl1pPr marL="0" indent="0" algn="ctr">
              <a:buNone/>
              <a:defRPr sz="2000" b="0" baseline="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spcBef>
                <a:spcPct val="20000"/>
              </a:spcBef>
              <a:spcAft>
                <a:spcPts val="0"/>
              </a:spcAft>
              <a:buFont typeface="Arial" pitchFamily="34" charset="0"/>
              <a:buNone/>
              <a:defRPr/>
            </a:pPr>
            <a:endParaRPr lang="en-US" sz="1800" dirty="0" smtClean="0">
              <a:latin typeface="+mn-lt"/>
            </a:endParaRPr>
          </a:p>
        </p:txBody>
      </p:sp>
      <p:sp>
        <p:nvSpPr>
          <p:cNvPr id="2" name="Title 1"/>
          <p:cNvSpPr>
            <a:spLocks noGrp="1"/>
          </p:cNvSpPr>
          <p:nvPr>
            <p:ph type="ctrTitle"/>
          </p:nvPr>
        </p:nvSpPr>
        <p:spPr>
          <a:xfrm>
            <a:off x="685800" y="1752604"/>
            <a:ext cx="7772400" cy="1470025"/>
          </a:xfrm>
        </p:spPr>
        <p:txBody>
          <a:bodyPr>
            <a:noAutofit/>
          </a:bodyPr>
          <a:lstStyle>
            <a:lvl1pPr>
              <a:defRPr sz="3600" b="1" baseline="0"/>
            </a:lvl1pPr>
          </a:lstStyle>
          <a:p>
            <a:endParaRPr lang="en-US" dirty="0"/>
          </a:p>
        </p:txBody>
      </p:sp>
      <p:sp>
        <p:nvSpPr>
          <p:cNvPr id="3" name="Subtitle 2"/>
          <p:cNvSpPr>
            <a:spLocks noGrp="1"/>
          </p:cNvSpPr>
          <p:nvPr>
            <p:ph type="subTitle" idx="1"/>
          </p:nvPr>
        </p:nvSpPr>
        <p:spPr>
          <a:xfrm>
            <a:off x="1371600" y="3657600"/>
            <a:ext cx="6400800" cy="762000"/>
          </a:xfrm>
        </p:spPr>
        <p:txBody>
          <a:bodyPr>
            <a:normAutofit/>
          </a:bodyPr>
          <a:lstStyle>
            <a:lvl1pPr marL="0" indent="0" algn="ctr">
              <a:buNone/>
              <a:defRPr sz="2000" b="1" baseline="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63EE49-4626-4457-93AE-3EBA18FBA7CD}" type="datetimeFigureOut">
              <a:rPr lang="en-US"/>
              <a:pPr>
                <a:defRPr/>
              </a:pPr>
              <a:t>10/22/2013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B0D105-2D8C-46C1-8286-9BD0D355299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F725F3-9525-41A0-868A-B7C5810239F0}" type="datetimeFigureOut">
              <a:rPr lang="en-US"/>
              <a:pPr>
                <a:defRPr/>
              </a:pPr>
              <a:t>10/22/2013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5ECB9D-8C32-4574-8028-24DB089B3AD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6EFA13-4E75-432B-9D2D-E4FD59C3FFCD}" type="datetimeFigureOut">
              <a:rPr lang="en-US"/>
              <a:pPr>
                <a:defRPr/>
              </a:pPr>
              <a:t>10/22/2013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9BB4FC-BC66-4638-BFAA-4C28200268D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lvl1pPr algn="l">
              <a:defRPr sz="3600" baseline="0"/>
            </a:lvl1pPr>
          </a:lstStyle>
          <a:p>
            <a:r>
              <a:rPr lang="en-US" smtClean="0"/>
              <a:t>Click to edit Master title style</a:t>
            </a:r>
            <a:endParaRPr lang="en-US" dirty="0"/>
          </a:p>
        </p:txBody>
      </p:sp>
      <p:sp>
        <p:nvSpPr>
          <p:cNvPr id="3" name="Content Placeholder 2"/>
          <p:cNvSpPr>
            <a:spLocks noGrp="1"/>
          </p:cNvSpPr>
          <p:nvPr>
            <p:ph idx="1"/>
          </p:nvPr>
        </p:nvSpPr>
        <p:spPr>
          <a:xfrm>
            <a:off x="533400" y="1219204"/>
            <a:ext cx="4114800" cy="4602163"/>
          </a:xfrm>
        </p:spPr>
        <p:txBody>
          <a:bodyPr/>
          <a:lstStyle>
            <a:lvl1pPr>
              <a:defRPr sz="2400" baseline="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None/>
              <a:tabLst/>
              <a:defRPr sz="1800" baseline="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AD4EC2-D3A1-451B-97B2-F457CCDCC0AE}"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8171C-03AC-4320-A32B-93FBB8200D1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51BE8-932F-4529-B041-1CDCF8D4B6C0}"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38FAE-8055-4B65-8EFB-6FC980D788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107A02-5B87-4E74-AB29-5CD9216F63AD}" type="datetimeFigureOut">
              <a:rPr lang="en-US"/>
              <a:pPr>
                <a:defRPr/>
              </a:pPr>
              <a:t>10/22/2013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3E3F15-7266-48D1-9DE5-9A6002799C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D24EC44-1BFD-416A-ABBA-79832A06F1E5}" type="datetimeFigureOut">
              <a:rPr lang="en-US"/>
              <a:pPr>
                <a:defRPr/>
              </a:pPr>
              <a:t>10/22/2013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5B05B0-793E-49CE-9BEF-40D532415C6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083441-0A13-46EC-98D2-1843B371DF07}" type="datetimeFigureOut">
              <a:rPr lang="en-US"/>
              <a:pPr>
                <a:defRPr/>
              </a:pPr>
              <a:t>10/22/2013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03913E-52C4-47D9-A35A-DE8AF430A86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9A1E1AF-4CD7-4ECF-96E9-9EE98161B8F4}" type="datetimeFigureOut">
              <a:rPr lang="en-US"/>
              <a:pPr>
                <a:defRPr/>
              </a:pPr>
              <a:t>10/22/2013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F24510-3484-43E3-B9FB-F206A3561B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F6C7F1-539B-48C0-9AB8-19596915EA34}" type="datetimeFigureOut">
              <a:rPr lang="en-US"/>
              <a:pPr>
                <a:defRPr/>
              </a:pPr>
              <a:t>10/22/2013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01D0A81-4E0D-478C-897A-E38C378EF3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605742-908F-4D2D-97B6-087019F28B19}" type="datetimeFigureOut">
              <a:rPr lang="en-US"/>
              <a:pPr>
                <a:defRPr/>
              </a:pPr>
              <a:t>10/22/2013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CBDF07-9F7F-4334-8CAA-7F22EBD2AE3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CB3B06-F278-4440-9F02-69AF7FDF1C37}" type="datetimeFigureOut">
              <a:rPr lang="en-US"/>
              <a:pPr>
                <a:defRPr/>
              </a:pPr>
              <a:t>10/22/2013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2FA5815-BB00-4CBD-B264-FD000EB5F4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D4EC2-D3A1-451B-97B2-F457CCDCC0AE}" type="datetimeFigureOut">
              <a:rPr lang="en-US" smtClean="0"/>
              <a:pPr/>
              <a:t>10/22/2013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8171C-03AC-4320-A32B-93FBB8200D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51BE8-932F-4529-B041-1CDCF8D4B6C0}" type="datetimeFigureOut">
              <a:rPr lang="en-US" smtClean="0"/>
              <a:pPr/>
              <a:t>10/22/2013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38FAE-8055-4B65-8EFB-6FC980D788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mailto:ralf.topper@state.co.us" TargetMode="External"/><Relationship Id="rId4" Type="http://schemas.openxmlformats.org/officeDocument/2006/relationships/hyperlink" Target="mailto:nicholas.watterson@yaho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ctrTitle"/>
          </p:nvPr>
        </p:nvSpPr>
        <p:spPr>
          <a:xfrm>
            <a:off x="228600" y="304800"/>
            <a:ext cx="5257800" cy="2133600"/>
          </a:xfrm>
        </p:spPr>
        <p:txBody>
          <a:bodyPr>
            <a:normAutofit/>
          </a:bodyPr>
          <a:lstStyle/>
          <a:p>
            <a:pPr eaLnBrk="1" hangingPunct="1"/>
            <a:r>
              <a:rPr lang="en-US" sz="3600" dirty="0" smtClean="0">
                <a:solidFill>
                  <a:schemeClr val="tx2">
                    <a:lumMod val="50000"/>
                  </a:schemeClr>
                </a:solidFill>
                <a:latin typeface="Arial" pitchFamily="34" charset="0"/>
                <a:cs typeface="Arial" pitchFamily="34" charset="0"/>
              </a:rPr>
              <a:t>Lost Creek Basin</a:t>
            </a:r>
            <a:br>
              <a:rPr lang="en-US" sz="3600" dirty="0" smtClean="0">
                <a:solidFill>
                  <a:schemeClr val="tx2">
                    <a:lumMod val="50000"/>
                  </a:schemeClr>
                </a:solidFill>
                <a:latin typeface="Arial" pitchFamily="34" charset="0"/>
                <a:cs typeface="Arial" pitchFamily="34" charset="0"/>
              </a:rPr>
            </a:br>
            <a:r>
              <a:rPr lang="en-US" sz="3600" dirty="0" smtClean="0">
                <a:solidFill>
                  <a:schemeClr val="tx2">
                    <a:lumMod val="50000"/>
                  </a:schemeClr>
                </a:solidFill>
                <a:latin typeface="Arial" pitchFamily="34" charset="0"/>
                <a:cs typeface="Arial" pitchFamily="34" charset="0"/>
              </a:rPr>
              <a:t>Aquifer Recharge and Storage Study</a:t>
            </a:r>
            <a:endParaRPr lang="en-US" sz="3200" i="1" dirty="0" smtClean="0">
              <a:solidFill>
                <a:schemeClr val="tx2">
                  <a:lumMod val="50000"/>
                </a:schemeClr>
              </a:solidFill>
              <a:latin typeface="Arial" pitchFamily="34" charset="0"/>
              <a:cs typeface="Arial" pitchFamily="34" charset="0"/>
            </a:endParaRPr>
          </a:p>
        </p:txBody>
      </p:sp>
      <p:sp>
        <p:nvSpPr>
          <p:cNvPr id="6" name="TextBox 4"/>
          <p:cNvSpPr txBox="1">
            <a:spLocks noChangeArrowheads="1"/>
          </p:cNvSpPr>
          <p:nvPr/>
        </p:nvSpPr>
        <p:spPr bwMode="auto">
          <a:xfrm>
            <a:off x="4263920" y="4953004"/>
            <a:ext cx="3396828" cy="830997"/>
          </a:xfrm>
          <a:prstGeom prst="rect">
            <a:avLst/>
          </a:prstGeom>
          <a:noFill/>
          <a:ln w="9525">
            <a:noFill/>
            <a:miter lim="800000"/>
            <a:headEnd/>
            <a:tailEnd/>
          </a:ln>
        </p:spPr>
        <p:txBody>
          <a:bodyPr wrap="none">
            <a:spAutoFit/>
          </a:bodyPr>
          <a:lstStyle/>
          <a:p>
            <a:pPr algn="ctr"/>
            <a:r>
              <a:rPr lang="en-US" sz="1600" dirty="0" smtClean="0">
                <a:latin typeface="Arial" pitchFamily="34" charset="0"/>
                <a:cs typeface="Arial" pitchFamily="34" charset="0"/>
              </a:rPr>
              <a:t>Presented to:</a:t>
            </a:r>
          </a:p>
          <a:p>
            <a:pPr algn="ctr"/>
            <a:r>
              <a:rPr lang="en-US" sz="1600" dirty="0" smtClean="0">
                <a:latin typeface="Arial" pitchFamily="34" charset="0"/>
                <a:cs typeface="Arial" pitchFamily="34" charset="0"/>
              </a:rPr>
              <a:t>2013 GSA Annual National Meeting</a:t>
            </a:r>
          </a:p>
          <a:p>
            <a:pPr algn="ctr"/>
            <a:r>
              <a:rPr lang="en-US" sz="1600" dirty="0" smtClean="0">
                <a:latin typeface="Arial" pitchFamily="34" charset="0"/>
                <a:cs typeface="Arial" pitchFamily="34" charset="0"/>
              </a:rPr>
              <a:t>October 27, 2013</a:t>
            </a:r>
            <a:endParaRPr lang="en-US" sz="1600" dirty="0">
              <a:latin typeface="Arial" pitchFamily="34" charset="0"/>
              <a:cs typeface="Arial" pitchFamily="34" charset="0"/>
            </a:endParaRPr>
          </a:p>
        </p:txBody>
      </p:sp>
      <p:pic>
        <p:nvPicPr>
          <p:cNvPr id="7" name="Picture 6" descr="Cover_image1.jpg"/>
          <p:cNvPicPr>
            <a:picLocks noChangeAspect="1"/>
          </p:cNvPicPr>
          <p:nvPr/>
        </p:nvPicPr>
        <p:blipFill>
          <a:blip r:embed="rId4" cstate="print"/>
          <a:stretch>
            <a:fillRect/>
          </a:stretch>
        </p:blipFill>
        <p:spPr>
          <a:xfrm>
            <a:off x="278479" y="3960045"/>
            <a:ext cx="2693324" cy="2135956"/>
          </a:xfrm>
          <a:prstGeom prst="rect">
            <a:avLst/>
          </a:prstGeom>
        </p:spPr>
      </p:pic>
      <p:pic>
        <p:nvPicPr>
          <p:cNvPr id="8" name="Picture 7" descr="Cover_image2.jpg"/>
          <p:cNvPicPr>
            <a:picLocks noChangeAspect="1"/>
          </p:cNvPicPr>
          <p:nvPr/>
        </p:nvPicPr>
        <p:blipFill>
          <a:blip r:embed="rId5" cstate="print"/>
          <a:stretch>
            <a:fillRect/>
          </a:stretch>
        </p:blipFill>
        <p:spPr>
          <a:xfrm>
            <a:off x="5486400" y="243840"/>
            <a:ext cx="3364992" cy="4023360"/>
          </a:xfrm>
          <a:prstGeom prst="rect">
            <a:avLst/>
          </a:prstGeom>
        </p:spPr>
      </p:pic>
      <p:sp>
        <p:nvSpPr>
          <p:cNvPr id="10" name="Subtitle 2"/>
          <p:cNvSpPr txBox="1">
            <a:spLocks/>
          </p:cNvSpPr>
          <p:nvPr/>
        </p:nvSpPr>
        <p:spPr bwMode="auto">
          <a:xfrm>
            <a:off x="533400" y="2362201"/>
            <a:ext cx="4724400" cy="1549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lvl="0" fontAlgn="auto">
              <a:spcBef>
                <a:spcPts val="600"/>
              </a:spcBef>
              <a:spcAft>
                <a:spcPts val="0"/>
              </a:spcAft>
              <a:defRPr/>
            </a:pPr>
            <a:r>
              <a:rPr lang="en-US" sz="2000" b="1" dirty="0" smtClean="0">
                <a:solidFill>
                  <a:schemeClr val="accent2">
                    <a:lumMod val="50000"/>
                  </a:schemeClr>
                </a:solidFill>
                <a:latin typeface="Arial" pitchFamily="34" charset="0"/>
                <a:cs typeface="Arial" pitchFamily="34" charset="0"/>
              </a:rPr>
              <a:t>Ralf Topper </a:t>
            </a:r>
          </a:p>
          <a:p>
            <a:pPr marL="548640" lvl="1" fontAlgn="auto">
              <a:spcBef>
                <a:spcPct val="20000"/>
              </a:spcBef>
              <a:spcAft>
                <a:spcPts val="0"/>
              </a:spcAft>
              <a:buFont typeface="Arial" charset="0"/>
              <a:buNone/>
              <a:defRPr/>
            </a:pPr>
            <a:r>
              <a:rPr lang="en-US" sz="2000" b="1" dirty="0" smtClean="0">
                <a:solidFill>
                  <a:schemeClr val="accent2">
                    <a:lumMod val="50000"/>
                  </a:schemeClr>
                </a:solidFill>
                <a:latin typeface="Arial" pitchFamily="34" charset="0"/>
                <a:cs typeface="Arial" pitchFamily="34" charset="0"/>
              </a:rPr>
              <a:t>– </a:t>
            </a:r>
            <a:r>
              <a:rPr lang="en-US" sz="2000" b="1" i="1" dirty="0" smtClean="0">
                <a:solidFill>
                  <a:schemeClr val="accent2">
                    <a:lumMod val="50000"/>
                  </a:schemeClr>
                </a:solidFill>
                <a:latin typeface="Arial" pitchFamily="34" charset="0"/>
                <a:cs typeface="Arial" pitchFamily="34" charset="0"/>
              </a:rPr>
              <a:t>Colorado Div. of Water Resources</a:t>
            </a:r>
          </a:p>
          <a:p>
            <a:pPr marL="548640" lvl="1" fontAlgn="auto">
              <a:spcBef>
                <a:spcPct val="20000"/>
              </a:spcBef>
              <a:spcAft>
                <a:spcPts val="0"/>
              </a:spcAft>
              <a:buFont typeface="Arial" charset="0"/>
              <a:buNone/>
              <a:defRPr/>
            </a:pPr>
            <a:endParaRPr lang="en-US" sz="2000" b="1" i="1" dirty="0" smtClean="0">
              <a:solidFill>
                <a:schemeClr val="accent2">
                  <a:lumMod val="50000"/>
                </a:schemeClr>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chemeClr val="accent2">
                    <a:lumMod val="50000"/>
                  </a:schemeClr>
                </a:solidFill>
                <a:effectLst/>
                <a:uLnTx/>
                <a:uFillTx/>
                <a:latin typeface="Arial" pitchFamily="34" charset="0"/>
                <a:ea typeface="+mn-ea"/>
                <a:cs typeface="Arial" pitchFamily="34" charset="0"/>
              </a:rPr>
              <a:t>Nick Watterson </a:t>
            </a:r>
          </a:p>
          <a:p>
            <a:pPr marL="548640" lvl="1" fontAlgn="auto">
              <a:spcBef>
                <a:spcPts val="0"/>
              </a:spcBef>
              <a:spcAft>
                <a:spcPts val="600"/>
              </a:spcAft>
              <a:buFont typeface="Arial" pitchFamily="34" charset="0"/>
              <a:buNone/>
              <a:defRPr/>
            </a:pPr>
            <a:r>
              <a:rPr kumimoji="0" lang="en-US" sz="2000" b="1" i="0" u="none" strike="noStrike" kern="1200" cap="none" spc="0" normalizeH="0" baseline="0" noProof="0" dirty="0" smtClean="0">
                <a:ln>
                  <a:noFill/>
                </a:ln>
                <a:solidFill>
                  <a:schemeClr val="accent2">
                    <a:lumMod val="50000"/>
                  </a:schemeClr>
                </a:solidFill>
                <a:effectLst/>
                <a:uLnTx/>
                <a:uFillTx/>
                <a:latin typeface="Arial" pitchFamily="34" charset="0"/>
                <a:ea typeface="+mn-ea"/>
                <a:cs typeface="Arial" pitchFamily="34" charset="0"/>
              </a:rPr>
              <a:t>– </a:t>
            </a:r>
            <a:r>
              <a:rPr kumimoji="0" lang="en-US" sz="2000" b="1" i="1" u="none" strike="noStrike" kern="1200" cap="none" spc="0" normalizeH="0" baseline="0" noProof="0" dirty="0" err="1" smtClean="0">
                <a:ln>
                  <a:noFill/>
                </a:ln>
                <a:solidFill>
                  <a:schemeClr val="accent2">
                    <a:lumMod val="50000"/>
                  </a:schemeClr>
                </a:solidFill>
                <a:effectLst/>
                <a:uLnTx/>
                <a:uFillTx/>
                <a:latin typeface="Arial" pitchFamily="34" charset="0"/>
                <a:ea typeface="+mn-ea"/>
                <a:cs typeface="Arial" pitchFamily="34" charset="0"/>
              </a:rPr>
              <a:t>Luhdorff</a:t>
            </a:r>
            <a:r>
              <a:rPr kumimoji="0" lang="en-US" sz="2000" b="1" i="1" u="none" strike="noStrike" kern="1200" cap="none" spc="0" normalizeH="0" baseline="0" noProof="0" dirty="0" smtClean="0">
                <a:ln>
                  <a:noFill/>
                </a:ln>
                <a:solidFill>
                  <a:schemeClr val="accent2">
                    <a:lumMod val="50000"/>
                  </a:schemeClr>
                </a:solidFill>
                <a:effectLst/>
                <a:uLnTx/>
                <a:uFillTx/>
                <a:latin typeface="Arial" pitchFamily="34" charset="0"/>
                <a:ea typeface="+mn-ea"/>
                <a:cs typeface="Arial" pitchFamily="34" charset="0"/>
              </a:rPr>
              <a:t> &amp; </a:t>
            </a:r>
            <a:r>
              <a:rPr kumimoji="0" lang="en-US" sz="2000" b="1" i="1" u="none" strike="noStrike" kern="1200" cap="none" spc="0" normalizeH="0" baseline="0" noProof="0" dirty="0" err="1" smtClean="0">
                <a:ln>
                  <a:noFill/>
                </a:ln>
                <a:solidFill>
                  <a:schemeClr val="accent2">
                    <a:lumMod val="50000"/>
                  </a:schemeClr>
                </a:solidFill>
                <a:effectLst/>
                <a:uLnTx/>
                <a:uFillTx/>
                <a:latin typeface="Arial" pitchFamily="34" charset="0"/>
                <a:ea typeface="+mn-ea"/>
                <a:cs typeface="Arial" pitchFamily="34" charset="0"/>
              </a:rPr>
              <a:t>Scalmamini</a:t>
            </a:r>
            <a:r>
              <a:rPr lang="en-US" sz="2000" b="1" i="1" noProof="0" dirty="0" smtClean="0">
                <a:solidFill>
                  <a:schemeClr val="accent2">
                    <a:lumMod val="50000"/>
                  </a:schemeClr>
                </a:solidFill>
                <a:latin typeface="Arial" pitchFamily="34" charset="0"/>
                <a:cs typeface="Arial" pitchFamily="34" charset="0"/>
              </a:rPr>
              <a:t> Consulting Engineers</a:t>
            </a:r>
            <a:endParaRPr kumimoji="0" lang="en-US" sz="2000" b="1" i="1" u="none" strike="noStrike" kern="1200" cap="none" spc="0" normalizeH="0" baseline="0" noProof="0" dirty="0" smtClean="0">
              <a:ln>
                <a:noFill/>
              </a:ln>
              <a:solidFill>
                <a:schemeClr val="accent2">
                  <a:lumMod val="50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smtClean="0">
              <a:ln>
                <a:noFill/>
              </a:ln>
              <a:solidFill>
                <a:schemeClr val="tx2">
                  <a:lumMod val="75000"/>
                </a:schemeClr>
              </a:solidFill>
              <a:effectLst/>
              <a:uLnTx/>
              <a:uFillTx/>
              <a:latin typeface="+mn-lt"/>
              <a:ea typeface="+mn-ea"/>
              <a:cs typeface="+mn-cs"/>
            </a:endParaRPr>
          </a:p>
        </p:txBody>
      </p:sp>
      <p:sp>
        <p:nvSpPr>
          <p:cNvPr id="12" name="TextBox 11"/>
          <p:cNvSpPr txBox="1"/>
          <p:nvPr/>
        </p:nvSpPr>
        <p:spPr>
          <a:xfrm>
            <a:off x="5791200" y="4419600"/>
            <a:ext cx="2819400" cy="369332"/>
          </a:xfrm>
          <a:prstGeom prst="rect">
            <a:avLst/>
          </a:prstGeom>
          <a:solidFill>
            <a:schemeClr val="accent1"/>
          </a:solidFill>
        </p:spPr>
        <p:txBody>
          <a:bodyPr wrap="square" rtlCol="0">
            <a:spAutoFit/>
          </a:bodyPr>
          <a:lstStyle/>
          <a:p>
            <a:r>
              <a:rPr lang="en-US" b="1" dirty="0" smtClean="0">
                <a:solidFill>
                  <a:schemeClr val="bg1"/>
                </a:solidFill>
              </a:rPr>
              <a:t>http://water.state.co.us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5029200" y="381000"/>
            <a:ext cx="3733800" cy="990600"/>
          </a:xfrm>
          <a:prstGeom prst="rect">
            <a:avLst/>
          </a:prstGeom>
          <a:noFill/>
          <a:ln w="9525">
            <a:noFill/>
            <a:miter lim="800000"/>
            <a:headEnd/>
            <a:tailEnd/>
          </a:ln>
        </p:spPr>
        <p:txBody>
          <a:bodyPr anchor="ctr">
            <a:normAutofit lnSpcReduction="10000"/>
          </a:bodyPr>
          <a:lstStyle/>
          <a:p>
            <a:pPr algn="ctr">
              <a:defRPr/>
            </a:pPr>
            <a:r>
              <a:rPr lang="en-US" sz="3200" b="1" dirty="0" smtClean="0">
                <a:latin typeface="Arial" pitchFamily="34" charset="0"/>
                <a:ea typeface="+mj-ea"/>
                <a:cs typeface="Arial" pitchFamily="34" charset="0"/>
              </a:rPr>
              <a:t>Saturated alluvial thickness</a:t>
            </a:r>
            <a:endParaRPr lang="en-US" sz="3200" dirty="0">
              <a:latin typeface="Arial" pitchFamily="34" charset="0"/>
              <a:ea typeface="+mj-ea"/>
              <a:cs typeface="Arial" pitchFamily="34" charset="0"/>
            </a:endParaRPr>
          </a:p>
        </p:txBody>
      </p:sp>
      <p:pic>
        <p:nvPicPr>
          <p:cNvPr id="17" name="Picture 16" descr="SaturationLG.jpg"/>
          <p:cNvPicPr>
            <a:picLocks noChangeAspect="1"/>
          </p:cNvPicPr>
          <p:nvPr/>
        </p:nvPicPr>
        <p:blipFill>
          <a:blip r:embed="rId3" cstate="print"/>
          <a:stretch>
            <a:fillRect/>
          </a:stretch>
        </p:blipFill>
        <p:spPr>
          <a:xfrm>
            <a:off x="5867401" y="3276600"/>
            <a:ext cx="2275763" cy="1828800"/>
          </a:xfrm>
          <a:prstGeom prst="rect">
            <a:avLst/>
          </a:prstGeom>
        </p:spPr>
      </p:pic>
      <p:pic>
        <p:nvPicPr>
          <p:cNvPr id="9" name="Picture 8" descr="SaturatedAlluvialAquiferThickness.jpg"/>
          <p:cNvPicPr>
            <a:picLocks noChangeAspect="1"/>
          </p:cNvPicPr>
          <p:nvPr/>
        </p:nvPicPr>
        <p:blipFill>
          <a:blip r:embed="rId4" cstate="print"/>
          <a:stretch>
            <a:fillRect/>
          </a:stretch>
        </p:blipFill>
        <p:spPr>
          <a:xfrm>
            <a:off x="228600" y="-76198"/>
            <a:ext cx="4754880" cy="7348453"/>
          </a:xfrm>
          <a:prstGeom prst="rect">
            <a:avLst/>
          </a:prstGeom>
        </p:spPr>
      </p:pic>
      <p:sp>
        <p:nvSpPr>
          <p:cNvPr id="10" name="TextBox 9"/>
          <p:cNvSpPr txBox="1"/>
          <p:nvPr/>
        </p:nvSpPr>
        <p:spPr>
          <a:xfrm>
            <a:off x="5181600" y="1828800"/>
            <a:ext cx="3200400" cy="923330"/>
          </a:xfrm>
          <a:prstGeom prst="rect">
            <a:avLst/>
          </a:prstGeom>
          <a:noFill/>
        </p:spPr>
        <p:txBody>
          <a:bodyPr wrap="square" rtlCol="0">
            <a:spAutoFit/>
          </a:bodyPr>
          <a:lstStyle/>
          <a:p>
            <a:r>
              <a:rPr lang="en-US" dirty="0" smtClean="0"/>
              <a:t>Difference between water table surface and bedrock structure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12_Cross-Section_crop.jpg"/>
          <p:cNvPicPr>
            <a:picLocks noChangeAspect="1"/>
          </p:cNvPicPr>
          <p:nvPr/>
        </p:nvPicPr>
        <p:blipFill>
          <a:blip r:embed="rId3" cstate="print"/>
          <a:stretch>
            <a:fillRect/>
          </a:stretch>
        </p:blipFill>
        <p:spPr>
          <a:xfrm>
            <a:off x="228600" y="304800"/>
            <a:ext cx="8686800" cy="5822004"/>
          </a:xfrm>
          <a:prstGeom prst="rect">
            <a:avLst/>
          </a:prstGeom>
        </p:spPr>
      </p:pic>
      <p:sp>
        <p:nvSpPr>
          <p:cNvPr id="3" name="Rectangle 2"/>
          <p:cNvSpPr/>
          <p:nvPr/>
        </p:nvSpPr>
        <p:spPr>
          <a:xfrm>
            <a:off x="819708" y="2362200"/>
            <a:ext cx="1338828" cy="923330"/>
          </a:xfrm>
          <a:prstGeom prst="rect">
            <a:avLst/>
          </a:prstGeom>
          <a:noFill/>
        </p:spPr>
        <p:txBody>
          <a:bodyPr wrap="non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50x</a:t>
            </a:r>
            <a:endParaRPr lang="en-US"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4953000" y="457200"/>
            <a:ext cx="3962400" cy="990600"/>
          </a:xfrm>
          <a:prstGeom prst="rect">
            <a:avLst/>
          </a:prstGeom>
          <a:noFill/>
          <a:ln w="9525">
            <a:noFill/>
            <a:miter lim="800000"/>
            <a:headEnd/>
            <a:tailEnd/>
          </a:ln>
        </p:spPr>
        <p:txBody>
          <a:bodyPr anchor="ctr">
            <a:normAutofit lnSpcReduction="10000"/>
          </a:bodyPr>
          <a:lstStyle/>
          <a:p>
            <a:pPr algn="ctr">
              <a:defRPr/>
            </a:pPr>
            <a:r>
              <a:rPr lang="en-US" sz="3200" b="1" dirty="0" smtClean="0">
                <a:latin typeface="Arial" pitchFamily="34" charset="0"/>
                <a:ea typeface="+mj-ea"/>
                <a:cs typeface="Arial" pitchFamily="34" charset="0"/>
              </a:rPr>
              <a:t>Unsaturated alluvial thickness</a:t>
            </a:r>
            <a:endParaRPr lang="en-US" sz="3200" dirty="0">
              <a:latin typeface="Arial" pitchFamily="34" charset="0"/>
              <a:ea typeface="+mj-ea"/>
              <a:cs typeface="Arial" pitchFamily="34" charset="0"/>
            </a:endParaRPr>
          </a:p>
        </p:txBody>
      </p:sp>
      <p:sp>
        <p:nvSpPr>
          <p:cNvPr id="25" name="TextBox 24"/>
          <p:cNvSpPr txBox="1"/>
          <p:nvPr/>
        </p:nvSpPr>
        <p:spPr>
          <a:xfrm>
            <a:off x="4953000" y="1703729"/>
            <a:ext cx="3962400" cy="3293209"/>
          </a:xfrm>
          <a:prstGeom prst="rect">
            <a:avLst/>
          </a:prstGeom>
          <a:noFill/>
        </p:spPr>
        <p:txBody>
          <a:bodyPr wrap="square" rtlCol="0">
            <a:spAutoFit/>
          </a:bodyPr>
          <a:lstStyle/>
          <a:p>
            <a:pPr>
              <a:buFont typeface="Arial" pitchFamily="34" charset="0"/>
              <a:buChar char="•"/>
            </a:pPr>
            <a:endParaRPr lang="en-US" sz="600" dirty="0" smtClean="0"/>
          </a:p>
          <a:p>
            <a:pPr>
              <a:buFont typeface="Arial" pitchFamily="34" charset="0"/>
              <a:buChar char="•"/>
            </a:pPr>
            <a:r>
              <a:rPr lang="en-US" sz="2000" dirty="0" smtClean="0">
                <a:latin typeface="Arial" pitchFamily="34" charset="0"/>
                <a:cs typeface="Arial" pitchFamily="34" charset="0"/>
              </a:rPr>
              <a:t> Areas that might be available for groundwater storage</a:t>
            </a:r>
          </a:p>
          <a:p>
            <a:endParaRPr lang="en-US" sz="6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 Greatest unsaturated thickness in the south-central basin; thick alluvial deposits and low water levels</a:t>
            </a:r>
          </a:p>
          <a:p>
            <a:endParaRPr lang="en-US" sz="6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 But where should the water go?</a:t>
            </a:r>
          </a:p>
          <a:p>
            <a:endParaRPr lang="en-US" sz="2000" dirty="0" smtClean="0">
              <a:latin typeface="Arial" pitchFamily="34" charset="0"/>
              <a:cs typeface="Arial" pitchFamily="34" charset="0"/>
            </a:endParaRPr>
          </a:p>
          <a:p>
            <a:pPr>
              <a:spcBef>
                <a:spcPts val="1200"/>
              </a:spcBef>
            </a:pPr>
            <a:endParaRPr lang="en-US" sz="2000" dirty="0" smtClean="0">
              <a:latin typeface="Arial" pitchFamily="34" charset="0"/>
              <a:cs typeface="Arial" pitchFamily="34" charset="0"/>
            </a:endParaRPr>
          </a:p>
        </p:txBody>
      </p:sp>
      <p:pic>
        <p:nvPicPr>
          <p:cNvPr id="8" name="Picture 7" descr="UnsaturatedAlluvialThickness.jpg"/>
          <p:cNvPicPr>
            <a:picLocks noChangeAspect="1"/>
          </p:cNvPicPr>
          <p:nvPr/>
        </p:nvPicPr>
        <p:blipFill>
          <a:blip r:embed="rId3" cstate="print"/>
          <a:stretch>
            <a:fillRect/>
          </a:stretch>
        </p:blipFill>
        <p:spPr>
          <a:xfrm>
            <a:off x="152400" y="-228599"/>
            <a:ext cx="4754880" cy="734845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Water in storage and available capacity</a:t>
            </a:r>
            <a:endParaRPr lang="en-US" sz="3200" b="1" dirty="0"/>
          </a:p>
        </p:txBody>
      </p:sp>
      <p:graphicFrame>
        <p:nvGraphicFramePr>
          <p:cNvPr id="4" name="Content Placeholder 3"/>
          <p:cNvGraphicFramePr>
            <a:graphicFrameLocks noGrp="1"/>
          </p:cNvGraphicFramePr>
          <p:nvPr>
            <p:ph idx="1"/>
          </p:nvPr>
        </p:nvGraphicFramePr>
        <p:xfrm>
          <a:off x="1066800" y="15240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352800" cy="792162"/>
          </a:xfrm>
        </p:spPr>
        <p:txBody>
          <a:bodyPr>
            <a:normAutofit fontScale="90000"/>
          </a:bodyPr>
          <a:lstStyle/>
          <a:p>
            <a:pPr algn="ctr"/>
            <a:r>
              <a:rPr lang="en-US" sz="3200" b="1" dirty="0" smtClean="0"/>
              <a:t>Prospective Recharge Areas</a:t>
            </a:r>
            <a:endParaRPr lang="en-US" sz="3200" b="1" dirty="0"/>
          </a:p>
        </p:txBody>
      </p:sp>
      <p:sp>
        <p:nvSpPr>
          <p:cNvPr id="3" name="Content Placeholder 2"/>
          <p:cNvSpPr>
            <a:spLocks noGrp="1"/>
          </p:cNvSpPr>
          <p:nvPr>
            <p:ph idx="1"/>
          </p:nvPr>
        </p:nvSpPr>
        <p:spPr>
          <a:xfrm>
            <a:off x="5029200" y="1447800"/>
            <a:ext cx="3810000" cy="4419599"/>
          </a:xfrm>
        </p:spPr>
        <p:txBody>
          <a:bodyPr/>
          <a:lstStyle/>
          <a:p>
            <a:r>
              <a:rPr lang="en-US" sz="1800" dirty="0" smtClean="0">
                <a:latin typeface="Arial" pitchFamily="34" charset="0"/>
                <a:cs typeface="Arial" pitchFamily="34" charset="0"/>
              </a:rPr>
              <a:t>The most advantageous locations are likely in the southern parts of the basin where the unsaturated zone is thickest (&gt;50 feet). </a:t>
            </a:r>
          </a:p>
          <a:p>
            <a:r>
              <a:rPr lang="en-US" sz="1800" dirty="0" smtClean="0">
                <a:latin typeface="Arial" pitchFamily="34" charset="0"/>
                <a:cs typeface="Arial" pitchFamily="34" charset="0"/>
              </a:rPr>
              <a:t> Specifically, areas south of, or in the vicinity of, the intersection of Highway 79 and 144th Avenue. </a:t>
            </a:r>
          </a:p>
          <a:p>
            <a:r>
              <a:rPr lang="en-US" sz="1800" dirty="0" smtClean="0">
                <a:latin typeface="Arial" pitchFamily="34" charset="0"/>
                <a:cs typeface="Arial" pitchFamily="34" charset="0"/>
              </a:rPr>
              <a:t>Here aquifer storage capacity is great, hydraulic conductivity appears high, and recharging in this area will also allow water to flow northward to sustain water levels and well pumping rates. </a:t>
            </a:r>
            <a:endParaRPr lang="en-US" sz="1800" dirty="0">
              <a:latin typeface="Arial" pitchFamily="34" charset="0"/>
              <a:cs typeface="Arial" pitchFamily="34" charset="0"/>
            </a:endParaRPr>
          </a:p>
        </p:txBody>
      </p:sp>
      <p:pic>
        <p:nvPicPr>
          <p:cNvPr id="5" name="Picture 4" descr="MostProspectiveRechargeAreas.jpg"/>
          <p:cNvPicPr>
            <a:picLocks noChangeAspect="1"/>
          </p:cNvPicPr>
          <p:nvPr/>
        </p:nvPicPr>
        <p:blipFill>
          <a:blip r:embed="rId3" cstate="print"/>
          <a:stretch>
            <a:fillRect/>
          </a:stretch>
        </p:blipFill>
        <p:spPr>
          <a:xfrm>
            <a:off x="228599" y="-261850"/>
            <a:ext cx="4754880" cy="73484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228600"/>
            <a:ext cx="8229600" cy="609600"/>
          </a:xfrm>
        </p:spPr>
        <p:txBody>
          <a:bodyPr>
            <a:normAutofit/>
          </a:bodyPr>
          <a:lstStyle/>
          <a:p>
            <a:pPr eaLnBrk="1" hangingPunct="1"/>
            <a:r>
              <a:rPr lang="en-US" sz="3200" b="1" dirty="0" smtClean="0">
                <a:latin typeface="Arial" pitchFamily="34" charset="0"/>
                <a:cs typeface="Arial" pitchFamily="34" charset="0"/>
              </a:rPr>
              <a:t>Conclusions</a:t>
            </a:r>
          </a:p>
        </p:txBody>
      </p:sp>
      <p:sp>
        <p:nvSpPr>
          <p:cNvPr id="7171" name="Content Placeholder 4"/>
          <p:cNvSpPr>
            <a:spLocks noGrp="1"/>
          </p:cNvSpPr>
          <p:nvPr>
            <p:ph idx="1"/>
          </p:nvPr>
        </p:nvSpPr>
        <p:spPr>
          <a:xfrm>
            <a:off x="304800" y="990600"/>
            <a:ext cx="8610600" cy="5334000"/>
          </a:xfrm>
        </p:spPr>
        <p:txBody>
          <a:bodyPr/>
          <a:lstStyle/>
          <a:p>
            <a:pPr eaLnBrk="1" hangingPunct="1"/>
            <a:r>
              <a:rPr lang="en-US" sz="1800" b="1" dirty="0" smtClean="0">
                <a:latin typeface="Arial" pitchFamily="34" charset="0"/>
                <a:cs typeface="Arial" pitchFamily="34" charset="0"/>
              </a:rPr>
              <a:t>Water users in the basin are reliant on groundwater from the alluvial aquifer for agricultural, domestic, and commercial uses.</a:t>
            </a:r>
          </a:p>
          <a:p>
            <a:pPr eaLnBrk="1" hangingPunct="1"/>
            <a:r>
              <a:rPr lang="en-US" sz="1800" b="1" dirty="0" smtClean="0">
                <a:latin typeface="Arial" pitchFamily="34" charset="0"/>
                <a:cs typeface="Arial" pitchFamily="34" charset="0"/>
              </a:rPr>
              <a:t>Nearly 670 wells are completed in the alluvium with groundwater withdrawals exceeding natural recharge by 5,700 AF/yr.</a:t>
            </a:r>
          </a:p>
          <a:p>
            <a:pPr eaLnBrk="1" hangingPunct="1"/>
            <a:r>
              <a:rPr lang="en-US" sz="1800" b="1" dirty="0" smtClean="0">
                <a:latin typeface="Arial" pitchFamily="34" charset="0"/>
                <a:cs typeface="Arial" pitchFamily="34" charset="0"/>
              </a:rPr>
              <a:t>The greatest accumulation of alluvial material follows an incised bedrock </a:t>
            </a:r>
            <a:r>
              <a:rPr lang="en-US" sz="1800" b="1" dirty="0" err="1" smtClean="0">
                <a:latin typeface="Arial" pitchFamily="34" charset="0"/>
                <a:cs typeface="Arial" pitchFamily="34" charset="0"/>
              </a:rPr>
              <a:t>paleo</a:t>
            </a:r>
            <a:r>
              <a:rPr lang="en-US" sz="1800" b="1" dirty="0" smtClean="0">
                <a:latin typeface="Arial" pitchFamily="34" charset="0"/>
                <a:cs typeface="Arial" pitchFamily="34" charset="0"/>
              </a:rPr>
              <a:t>-channel with thickness up to 180 feet.</a:t>
            </a:r>
          </a:p>
          <a:p>
            <a:pPr eaLnBrk="1" hangingPunct="1"/>
            <a:r>
              <a:rPr lang="en-US" sz="1800" b="1" dirty="0" smtClean="0">
                <a:latin typeface="Arial" pitchFamily="34" charset="0"/>
                <a:cs typeface="Arial" pitchFamily="34" charset="0"/>
              </a:rPr>
              <a:t>Spring 2010 water levels range from near surface in the north to over 120 feet below ground in the south central portion of the basin.</a:t>
            </a:r>
          </a:p>
          <a:p>
            <a:pPr eaLnBrk="1" hangingPunct="1"/>
            <a:r>
              <a:rPr lang="en-US" sz="1800" b="1" dirty="0" smtClean="0">
                <a:latin typeface="Arial" pitchFamily="34" charset="0"/>
                <a:cs typeface="Arial" pitchFamily="34" charset="0"/>
              </a:rPr>
              <a:t>As much as 120 feet of saturated alluvium underlies the northern part of the basin versus 60-80 feet in the south.</a:t>
            </a:r>
          </a:p>
          <a:p>
            <a:pPr eaLnBrk="1" hangingPunct="1"/>
            <a:r>
              <a:rPr lang="en-US" sz="1800" b="1" dirty="0" smtClean="0">
                <a:latin typeface="Arial" pitchFamily="34" charset="0"/>
                <a:cs typeface="Arial" pitchFamily="34" charset="0"/>
              </a:rPr>
              <a:t>Additional storage potential exists, with the thickest unsaturated alluvium located in the central and southern part of the main channel.</a:t>
            </a:r>
          </a:p>
          <a:p>
            <a:pPr eaLnBrk="1" hangingPunct="1"/>
            <a:r>
              <a:rPr lang="en-US" sz="1800" b="1" dirty="0" smtClean="0">
                <a:latin typeface="Arial" pitchFamily="34" charset="0"/>
                <a:cs typeface="Arial" pitchFamily="34" charset="0"/>
              </a:rPr>
              <a:t>An estimated 928,00 AF of groundwater is currently in storage with an additional maximum capacity of 1.2M AF.</a:t>
            </a:r>
          </a:p>
          <a:p>
            <a:pPr eaLnBrk="1" hangingPunct="1"/>
            <a:r>
              <a:rPr lang="en-US" sz="1800" b="1" dirty="0" smtClean="0">
                <a:latin typeface="Arial" pitchFamily="34" charset="0"/>
                <a:cs typeface="Arial" pitchFamily="34" charset="0"/>
              </a:rPr>
              <a:t>Historic observations and artificial recharge tests indicate the aquifer has already experienced 100,000 AF of storage fluctuation.</a:t>
            </a:r>
          </a:p>
          <a:p>
            <a:pPr eaLnBrk="1" hangingPunct="1"/>
            <a:endParaRPr lang="en-US" sz="2200" dirty="0" smtClean="0">
              <a:latin typeface="Arial" pitchFamily="34" charset="0"/>
              <a:cs typeface="Arial" pitchFamily="34" charset="0"/>
            </a:endParaRPr>
          </a:p>
          <a:p>
            <a:pPr eaLnBrk="1" hangingPunct="1">
              <a:buNone/>
            </a:pPr>
            <a:r>
              <a:rPr lang="en-US" sz="2200" b="1" dirty="0" smtClean="0">
                <a:latin typeface="Arial" pitchFamily="34" charset="0"/>
                <a:cs typeface="Arial" pitchFamily="34" charset="0"/>
              </a:rPr>
              <a:t>	</a:t>
            </a:r>
            <a:endParaRPr lang="en-US" sz="2200" dirty="0" smtClean="0">
              <a:latin typeface="Arial" pitchFamily="34" charset="0"/>
              <a:cs typeface="Arial" pitchFamily="34" charset="0"/>
            </a:endParaRPr>
          </a:p>
          <a:p>
            <a:pPr eaLnBrk="1" hangingPunct="1">
              <a:buNone/>
            </a:pPr>
            <a:endParaRPr lang="en-US" sz="2200" dirty="0" smtClean="0">
              <a:latin typeface="Arial" pitchFamily="34" charset="0"/>
              <a:cs typeface="Arial" pitchFamily="34" charset="0"/>
            </a:endParaRPr>
          </a:p>
          <a:p>
            <a:pPr eaLnBrk="1" hangingPunct="1">
              <a:buFont typeface="Arial" charset="0"/>
              <a:buNone/>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11.jpg"/>
          <p:cNvPicPr>
            <a:picLocks/>
          </p:cNvPicPr>
          <p:nvPr/>
        </p:nvPicPr>
        <p:blipFill>
          <a:blip r:embed="rId3" cstate="print"/>
          <a:stretch>
            <a:fillRect/>
          </a:stretch>
        </p:blipFill>
        <p:spPr>
          <a:xfrm>
            <a:off x="914400" y="1428751"/>
            <a:ext cx="7315200" cy="35875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08000" y="342900"/>
            <a:ext cx="81280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Thanks for Your Time and Attention</a:t>
            </a:r>
            <a:endParaRPr lang="en-US" sz="2800" dirty="0">
              <a:latin typeface="Arial" pitchFamily="34" charset="0"/>
              <a:cs typeface="Arial" pitchFamily="34" charset="0"/>
            </a:endParaRPr>
          </a:p>
        </p:txBody>
      </p:sp>
      <p:sp>
        <p:nvSpPr>
          <p:cNvPr id="6" name="TextBox 5"/>
          <p:cNvSpPr txBox="1"/>
          <p:nvPr/>
        </p:nvSpPr>
        <p:spPr>
          <a:xfrm>
            <a:off x="1320800" y="914401"/>
            <a:ext cx="6400800" cy="584775"/>
          </a:xfrm>
          <a:prstGeom prst="rect">
            <a:avLst/>
          </a:prstGeom>
          <a:noFill/>
        </p:spPr>
        <p:txBody>
          <a:bodyPr wrap="square" rtlCol="0">
            <a:spAutoFit/>
          </a:bodyPr>
          <a:lstStyle/>
          <a:p>
            <a:pPr algn="ctr"/>
            <a:r>
              <a:rPr lang="en-US" sz="3200" dirty="0" smtClean="0">
                <a:latin typeface="Harlow Solid Italic" pitchFamily="82" charset="0"/>
              </a:rPr>
              <a:t>Questions?</a:t>
            </a:r>
            <a:endParaRPr lang="en-US" sz="3200" dirty="0">
              <a:latin typeface="Harlow Solid Italic" pitchFamily="82" charset="0"/>
            </a:endParaRPr>
          </a:p>
        </p:txBody>
      </p:sp>
      <p:sp>
        <p:nvSpPr>
          <p:cNvPr id="7" name="TextBox 6"/>
          <p:cNvSpPr txBox="1"/>
          <p:nvPr/>
        </p:nvSpPr>
        <p:spPr>
          <a:xfrm>
            <a:off x="812800" y="5143501"/>
            <a:ext cx="7416800" cy="784830"/>
          </a:xfrm>
          <a:prstGeom prst="rect">
            <a:avLst/>
          </a:prstGeom>
          <a:noFill/>
        </p:spPr>
        <p:txBody>
          <a:bodyPr wrap="square" rtlCol="0">
            <a:spAutoFit/>
          </a:bodyPr>
          <a:lstStyle/>
          <a:p>
            <a:r>
              <a:rPr lang="en-US" sz="2000" dirty="0" smtClean="0"/>
              <a:t>Nick Watterson, </a:t>
            </a:r>
            <a:r>
              <a:rPr lang="en-US" sz="2000" dirty="0" smtClean="0">
                <a:hlinkClick r:id="rId4"/>
              </a:rPr>
              <a:t>nicholas.watterson@yahoo.com</a:t>
            </a:r>
            <a:endParaRPr lang="en-US" sz="2000" dirty="0" smtClean="0"/>
          </a:p>
          <a:p>
            <a:pPr>
              <a:spcBef>
                <a:spcPts val="600"/>
              </a:spcBef>
            </a:pPr>
            <a:r>
              <a:rPr lang="en-US" sz="2000" dirty="0" smtClean="0"/>
              <a:t>Ralf Topper, (303) 866-3581, </a:t>
            </a:r>
            <a:r>
              <a:rPr lang="en-US" sz="2000" dirty="0" smtClean="0">
                <a:hlinkClick r:id="rId5"/>
              </a:rPr>
              <a:t>ralf.topper@state.co.us</a:t>
            </a:r>
            <a:endParaRPr lang="en-US" sz="20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Water Plan.jpg"/>
          <p:cNvPicPr>
            <a:picLocks noChangeAspect="1"/>
          </p:cNvPicPr>
          <p:nvPr/>
        </p:nvPicPr>
        <p:blipFill>
          <a:blip r:embed="rId3" cstate="print"/>
          <a:stretch>
            <a:fillRect/>
          </a:stretch>
        </p:blipFill>
        <p:spPr>
          <a:xfrm>
            <a:off x="533400" y="381000"/>
            <a:ext cx="7772400" cy="5638800"/>
          </a:xfrm>
          <a:prstGeom prst="rect">
            <a:avLst/>
          </a:prstGeom>
        </p:spPr>
      </p:pic>
      <p:sp>
        <p:nvSpPr>
          <p:cNvPr id="4" name="Right Arrow 3"/>
          <p:cNvSpPr>
            <a:spLocks noChangeAspect="1"/>
          </p:cNvSpPr>
          <p:nvPr/>
        </p:nvSpPr>
        <p:spPr>
          <a:xfrm>
            <a:off x="228600" y="4343400"/>
            <a:ext cx="880568" cy="436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s Resv_1.jpg"/>
          <p:cNvPicPr>
            <a:picLocks noChangeAspect="1"/>
          </p:cNvPicPr>
          <p:nvPr/>
        </p:nvPicPr>
        <p:blipFill>
          <a:blip r:embed="rId3" cstate="print"/>
          <a:stretch>
            <a:fillRect/>
          </a:stretch>
        </p:blipFill>
        <p:spPr>
          <a:xfrm>
            <a:off x="685800" y="609600"/>
            <a:ext cx="7315200" cy="5486400"/>
          </a:xfrm>
          <a:prstGeom prst="rect">
            <a:avLst/>
          </a:prstGeom>
        </p:spPr>
      </p:pic>
      <p:sp>
        <p:nvSpPr>
          <p:cNvPr id="3" name="TextBox 2"/>
          <p:cNvSpPr txBox="1"/>
          <p:nvPr/>
        </p:nvSpPr>
        <p:spPr>
          <a:xfrm>
            <a:off x="2895600" y="5562600"/>
            <a:ext cx="3429000" cy="381000"/>
          </a:xfrm>
          <a:prstGeom prst="rect">
            <a:avLst/>
          </a:prstGeom>
          <a:solidFill>
            <a:schemeClr val="accent1"/>
          </a:solidFill>
        </p:spPr>
        <p:txBody>
          <a:bodyPr wrap="square" rtlCol="0">
            <a:spAutoFit/>
          </a:bodyPr>
          <a:lstStyle/>
          <a:p>
            <a:r>
              <a:rPr lang="en-US" dirty="0" smtClean="0"/>
              <a:t>Olds Reservoir – August 2009</a:t>
            </a:r>
            <a:endParaRPr lang="en-US" dirty="0"/>
          </a:p>
        </p:txBody>
      </p:sp>
      <p:sp>
        <p:nvSpPr>
          <p:cNvPr id="4" name="TextBox 3"/>
          <p:cNvSpPr txBox="1"/>
          <p:nvPr/>
        </p:nvSpPr>
        <p:spPr>
          <a:xfrm>
            <a:off x="228600" y="228600"/>
            <a:ext cx="8686800" cy="369332"/>
          </a:xfrm>
          <a:prstGeom prst="rect">
            <a:avLst/>
          </a:prstGeom>
          <a:noFill/>
        </p:spPr>
        <p:txBody>
          <a:bodyPr wrap="square" rtlCol="0">
            <a:spAutoFit/>
          </a:bodyPr>
          <a:lstStyle/>
          <a:p>
            <a:pPr algn="ctr"/>
            <a:r>
              <a:rPr lang="en-US" dirty="0" smtClean="0"/>
              <a:t>First documented artificial recharge project in South Platte River basin (1930s)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graphicReference.jpg"/>
          <p:cNvPicPr>
            <a:picLocks noChangeAspect="1"/>
          </p:cNvPicPr>
          <p:nvPr/>
        </p:nvPicPr>
        <p:blipFill>
          <a:blip r:embed="rId3" cstate="print"/>
          <a:stretch>
            <a:fillRect/>
          </a:stretch>
        </p:blipFill>
        <p:spPr>
          <a:xfrm>
            <a:off x="228601" y="228600"/>
            <a:ext cx="3895843" cy="6208444"/>
          </a:xfrm>
          <a:prstGeom prst="rect">
            <a:avLst/>
          </a:prstGeom>
        </p:spPr>
      </p:pic>
      <p:pic>
        <p:nvPicPr>
          <p:cNvPr id="5" name="Picture 4" descr="Locatormap.jpg"/>
          <p:cNvPicPr>
            <a:picLocks noChangeAspect="1"/>
          </p:cNvPicPr>
          <p:nvPr/>
        </p:nvPicPr>
        <p:blipFill>
          <a:blip r:embed="rId4" cstate="print"/>
          <a:stretch>
            <a:fillRect/>
          </a:stretch>
        </p:blipFill>
        <p:spPr>
          <a:xfrm>
            <a:off x="3886200" y="4297835"/>
            <a:ext cx="2286000" cy="1721967"/>
          </a:xfrm>
          <a:prstGeom prst="rect">
            <a:avLst/>
          </a:prstGeom>
        </p:spPr>
      </p:pic>
      <p:sp>
        <p:nvSpPr>
          <p:cNvPr id="7170" name="Title 3"/>
          <p:cNvSpPr>
            <a:spLocks noGrp="1"/>
          </p:cNvSpPr>
          <p:nvPr>
            <p:ph type="title"/>
          </p:nvPr>
        </p:nvSpPr>
        <p:spPr>
          <a:xfrm>
            <a:off x="4572000" y="228600"/>
            <a:ext cx="3810000" cy="1143000"/>
          </a:xfrm>
        </p:spPr>
        <p:txBody>
          <a:bodyPr>
            <a:noAutofit/>
          </a:bodyPr>
          <a:lstStyle/>
          <a:p>
            <a:pPr eaLnBrk="1" hangingPunct="1"/>
            <a:r>
              <a:rPr lang="en-US" sz="2800" dirty="0" smtClean="0">
                <a:latin typeface="Arial" pitchFamily="34" charset="0"/>
                <a:cs typeface="Arial" pitchFamily="34" charset="0"/>
              </a:rPr>
              <a:t>Lost Creek Designated</a:t>
            </a:r>
            <a:br>
              <a:rPr lang="en-US" sz="2800" dirty="0" smtClean="0">
                <a:latin typeface="Arial" pitchFamily="34" charset="0"/>
                <a:cs typeface="Arial" pitchFamily="34" charset="0"/>
              </a:rPr>
            </a:br>
            <a:r>
              <a:rPr lang="en-US" sz="2800" dirty="0" smtClean="0">
                <a:latin typeface="Arial" pitchFamily="34" charset="0"/>
                <a:cs typeface="Arial" pitchFamily="34" charset="0"/>
              </a:rPr>
              <a:t>Ground Water Basin</a:t>
            </a:r>
          </a:p>
        </p:txBody>
      </p:sp>
      <p:sp>
        <p:nvSpPr>
          <p:cNvPr id="15" name="TextBox 14"/>
          <p:cNvSpPr txBox="1"/>
          <p:nvPr/>
        </p:nvSpPr>
        <p:spPr>
          <a:xfrm>
            <a:off x="4267200" y="1371603"/>
            <a:ext cx="4648200" cy="2662267"/>
          </a:xfrm>
          <a:prstGeom prst="rect">
            <a:avLst/>
          </a:prstGeom>
          <a:noFill/>
        </p:spPr>
        <p:txBody>
          <a:bodyPr wrap="square" rtlCol="0">
            <a:spAutoFit/>
          </a:bodyPr>
          <a:lstStyle/>
          <a:p>
            <a:pPr>
              <a:spcAft>
                <a:spcPts val="600"/>
              </a:spcAft>
              <a:buFont typeface="Arial" pitchFamily="34" charset="0"/>
              <a:buChar char="•"/>
            </a:pPr>
            <a:r>
              <a:rPr lang="en-US" dirty="0" smtClean="0"/>
              <a:t> Established as a designated ground water basin in May 1968</a:t>
            </a:r>
          </a:p>
          <a:p>
            <a:pPr>
              <a:buFont typeface="Arial" pitchFamily="34" charset="0"/>
              <a:buChar char="•"/>
            </a:pPr>
            <a:r>
              <a:rPr lang="en-US" dirty="0" smtClean="0"/>
              <a:t> Alluvial groundwater used for public water supply (municipal, commercial, domestic), stock watering, and agricultural irrigation.</a:t>
            </a:r>
          </a:p>
          <a:p>
            <a:pPr>
              <a:buFont typeface="Arial" pitchFamily="34" charset="0"/>
              <a:buChar char="•"/>
            </a:pPr>
            <a:endParaRPr lang="en-US" dirty="0" smtClean="0"/>
          </a:p>
          <a:p>
            <a:pPr>
              <a:buFont typeface="Wingdings" pitchFamily="2" charset="2"/>
              <a:buChar char="Ø"/>
            </a:pPr>
            <a:r>
              <a:rPr lang="en-US" dirty="0" smtClean="0"/>
              <a:t>  277,000 acres (433 sq mi)</a:t>
            </a:r>
          </a:p>
          <a:p>
            <a:pPr>
              <a:buFont typeface="Wingdings" pitchFamily="2" charset="2"/>
              <a:buChar char="Ø"/>
            </a:pPr>
            <a:r>
              <a:rPr lang="en-US" dirty="0" smtClean="0"/>
              <a:t>    43 miles long N-S</a:t>
            </a:r>
          </a:p>
          <a:p>
            <a:pPr>
              <a:buFont typeface="Wingdings" pitchFamily="2" charset="2"/>
              <a:buChar char="Ø"/>
            </a:pPr>
            <a:r>
              <a:rPr lang="en-US" dirty="0" smtClean="0"/>
              <a:t>     Up to 14 miles wide (E-W)</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ologic_MapLG.jpg"/>
          <p:cNvPicPr>
            <a:picLocks noChangeAspect="1"/>
          </p:cNvPicPr>
          <p:nvPr/>
        </p:nvPicPr>
        <p:blipFill>
          <a:blip r:embed="rId3" cstate="print"/>
          <a:stretch>
            <a:fillRect/>
          </a:stretch>
        </p:blipFill>
        <p:spPr>
          <a:xfrm>
            <a:off x="5638803" y="2667000"/>
            <a:ext cx="2724215" cy="2743200"/>
          </a:xfrm>
          <a:prstGeom prst="rect">
            <a:avLst/>
          </a:prstGeom>
        </p:spPr>
      </p:pic>
      <p:sp>
        <p:nvSpPr>
          <p:cNvPr id="6" name="Title 3"/>
          <p:cNvSpPr>
            <a:spLocks noGrp="1"/>
          </p:cNvSpPr>
          <p:nvPr>
            <p:ph type="title"/>
          </p:nvPr>
        </p:nvSpPr>
        <p:spPr>
          <a:xfrm>
            <a:off x="5029200" y="304800"/>
            <a:ext cx="3810000" cy="1143000"/>
          </a:xfrm>
        </p:spPr>
        <p:txBody>
          <a:bodyPr>
            <a:noAutofit/>
          </a:bodyPr>
          <a:lstStyle/>
          <a:p>
            <a:pPr eaLnBrk="1" hangingPunct="1"/>
            <a:r>
              <a:rPr lang="en-US" sz="2800" dirty="0" smtClean="0">
                <a:latin typeface="Arial" pitchFamily="34" charset="0"/>
                <a:cs typeface="Arial" pitchFamily="34" charset="0"/>
              </a:rPr>
              <a:t>Geology of the</a:t>
            </a:r>
            <a:br>
              <a:rPr lang="en-US" sz="2800" dirty="0" smtClean="0">
                <a:latin typeface="Arial" pitchFamily="34" charset="0"/>
                <a:cs typeface="Arial" pitchFamily="34" charset="0"/>
              </a:rPr>
            </a:br>
            <a:r>
              <a:rPr lang="en-US" sz="2800" dirty="0" smtClean="0">
                <a:latin typeface="Arial" pitchFamily="34" charset="0"/>
                <a:cs typeface="Arial" pitchFamily="34" charset="0"/>
              </a:rPr>
              <a:t>Lost Creek Basin</a:t>
            </a:r>
          </a:p>
        </p:txBody>
      </p:sp>
      <p:pic>
        <p:nvPicPr>
          <p:cNvPr id="7" name="Picture 6" descr="GeneralizedGeologicMapl.jpg"/>
          <p:cNvPicPr>
            <a:picLocks noChangeAspect="1"/>
          </p:cNvPicPr>
          <p:nvPr/>
        </p:nvPicPr>
        <p:blipFill>
          <a:blip r:embed="rId4" cstate="print"/>
          <a:stretch>
            <a:fillRect/>
          </a:stretch>
        </p:blipFill>
        <p:spPr>
          <a:xfrm>
            <a:off x="457200" y="-261852"/>
            <a:ext cx="4754880" cy="734845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4724400" y="304804"/>
            <a:ext cx="3962400" cy="792163"/>
          </a:xfrm>
          <a:prstGeom prst="rect">
            <a:avLst/>
          </a:prstGeom>
          <a:noFill/>
          <a:ln w="9525">
            <a:noFill/>
            <a:miter lim="800000"/>
            <a:headEnd/>
            <a:tailEnd/>
          </a:ln>
        </p:spPr>
        <p:txBody>
          <a:bodyPr anchor="ctr">
            <a:noAutofit/>
          </a:bodyPr>
          <a:lstStyle/>
          <a:p>
            <a:pPr algn="ctr">
              <a:defRPr/>
            </a:pPr>
            <a:r>
              <a:rPr lang="en-US" sz="3200" dirty="0" smtClean="0">
                <a:latin typeface="Arial" pitchFamily="34" charset="0"/>
                <a:ea typeface="+mj-ea"/>
                <a:cs typeface="Arial" pitchFamily="34" charset="0"/>
              </a:rPr>
              <a:t>Alluvial thickness </a:t>
            </a:r>
          </a:p>
          <a:p>
            <a:pPr algn="ctr">
              <a:defRPr/>
            </a:pPr>
            <a:r>
              <a:rPr lang="en-US" sz="3200" dirty="0" smtClean="0">
                <a:latin typeface="Arial" pitchFamily="34" charset="0"/>
                <a:ea typeface="+mj-ea"/>
                <a:cs typeface="Arial" pitchFamily="34" charset="0"/>
              </a:rPr>
              <a:t>and extent</a:t>
            </a:r>
          </a:p>
        </p:txBody>
      </p:sp>
      <p:cxnSp>
        <p:nvCxnSpPr>
          <p:cNvPr id="7" name="Straight Connector 6"/>
          <p:cNvCxnSpPr/>
          <p:nvPr/>
        </p:nvCxnSpPr>
        <p:spPr>
          <a:xfrm rot="5400000">
            <a:off x="1500981" y="3482181"/>
            <a:ext cx="5380038" cy="158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76802" y="1778439"/>
            <a:ext cx="4170993" cy="4154984"/>
          </a:xfrm>
          <a:prstGeom prst="rect">
            <a:avLst/>
          </a:prstGeom>
          <a:noFill/>
        </p:spPr>
        <p:txBody>
          <a:bodyPr wrap="square" rtlCol="0">
            <a:spAutoFit/>
          </a:bodyPr>
          <a:lstStyle/>
          <a:p>
            <a:pPr>
              <a:buFont typeface="Arial" pitchFamily="34" charset="0"/>
              <a:buChar char="•"/>
            </a:pPr>
            <a:r>
              <a:rPr lang="en-US" sz="2000" dirty="0" smtClean="0"/>
              <a:t> Based on 1,102 control points,  primarily geologic well logs</a:t>
            </a:r>
          </a:p>
          <a:p>
            <a:endParaRPr lang="en-US" sz="600" dirty="0" smtClean="0"/>
          </a:p>
          <a:p>
            <a:pPr>
              <a:buFont typeface="Arial" pitchFamily="34" charset="0"/>
              <a:buChar char="•"/>
            </a:pPr>
            <a:r>
              <a:rPr lang="en-US" sz="2000" dirty="0" smtClean="0"/>
              <a:t> Interpreted from driller and core logs (DWR, USGS, Amoco, </a:t>
            </a:r>
            <a:r>
              <a:rPr lang="en-US" sz="2000" dirty="0" err="1" smtClean="0"/>
              <a:t>PowerCo</a:t>
            </a:r>
            <a:r>
              <a:rPr lang="en-US" sz="2000" dirty="0" smtClean="0"/>
              <a:t>, and CGS </a:t>
            </a:r>
            <a:r>
              <a:rPr lang="en-US" sz="2000" dirty="0" err="1" smtClean="0"/>
              <a:t>testholes</a:t>
            </a:r>
            <a:r>
              <a:rPr lang="en-US" sz="2000" dirty="0" smtClean="0"/>
              <a:t>)</a:t>
            </a:r>
          </a:p>
          <a:p>
            <a:endParaRPr lang="en-US" sz="600" dirty="0" smtClean="0"/>
          </a:p>
          <a:p>
            <a:pPr>
              <a:buFont typeface="Arial" pitchFamily="34" charset="0"/>
              <a:buChar char="•"/>
            </a:pPr>
            <a:r>
              <a:rPr lang="en-US" sz="2000" dirty="0" smtClean="0"/>
              <a:t> 20-foot thickness threshold</a:t>
            </a:r>
            <a:r>
              <a:rPr lang="en-US" sz="2000" dirty="0" smtClean="0">
                <a:latin typeface="Arial" pitchFamily="34" charset="0"/>
                <a:cs typeface="Arial" pitchFamily="34" charset="0"/>
              </a:rPr>
              <a:t> used to define alluvial extent </a:t>
            </a:r>
          </a:p>
          <a:p>
            <a:endParaRPr lang="en-US" sz="6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 Thickness ranging from ~120 to 187 ft along main alluvial aquifer “channel”</a:t>
            </a:r>
          </a:p>
          <a:p>
            <a:pPr>
              <a:buFont typeface="Arial" pitchFamily="34" charset="0"/>
              <a:buChar char="•"/>
            </a:pPr>
            <a:endParaRPr lang="en-US" sz="2000" dirty="0" smtClean="0">
              <a:latin typeface="Arial" pitchFamily="34" charset="0"/>
              <a:cs typeface="Arial" pitchFamily="34" charset="0"/>
            </a:endParaRPr>
          </a:p>
          <a:p>
            <a:endParaRPr lang="en-US" sz="600" dirty="0" smtClean="0">
              <a:latin typeface="Arial" pitchFamily="34" charset="0"/>
              <a:cs typeface="Arial" pitchFamily="34" charset="0"/>
            </a:endParaRPr>
          </a:p>
          <a:p>
            <a:endParaRPr lang="en-US" sz="2000" dirty="0" smtClean="0">
              <a:latin typeface="Arial" pitchFamily="34" charset="0"/>
              <a:cs typeface="Arial" pitchFamily="34" charset="0"/>
            </a:endParaRPr>
          </a:p>
        </p:txBody>
      </p:sp>
      <p:pic>
        <p:nvPicPr>
          <p:cNvPr id="10" name="Picture 9" descr="AlluvialAquiferThicknessandExtent.jpg"/>
          <p:cNvPicPr>
            <a:picLocks noChangeAspect="1"/>
          </p:cNvPicPr>
          <p:nvPr/>
        </p:nvPicPr>
        <p:blipFill>
          <a:blip r:embed="rId3" cstate="print"/>
          <a:stretch>
            <a:fillRect/>
          </a:stretch>
        </p:blipFill>
        <p:spPr>
          <a:xfrm>
            <a:off x="152400" y="-228600"/>
            <a:ext cx="4754880" cy="73152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5029200" y="304802"/>
            <a:ext cx="3810000" cy="685799"/>
          </a:xfrm>
          <a:noFill/>
        </p:spPr>
        <p:txBody>
          <a:bodyPr>
            <a:noAutofit/>
          </a:bodyPr>
          <a:lstStyle/>
          <a:p>
            <a:pPr algn="ctr" eaLnBrk="1" hangingPunct="1"/>
            <a:r>
              <a:rPr lang="en-US" sz="3200" dirty="0" smtClean="0">
                <a:latin typeface="Arial" pitchFamily="34" charset="0"/>
                <a:cs typeface="Arial" pitchFamily="34" charset="0"/>
              </a:rPr>
              <a:t>Bedrock structure</a:t>
            </a:r>
          </a:p>
        </p:txBody>
      </p:sp>
      <p:sp>
        <p:nvSpPr>
          <p:cNvPr id="22" name="TextBox 21"/>
          <p:cNvSpPr txBox="1"/>
          <p:nvPr/>
        </p:nvSpPr>
        <p:spPr>
          <a:xfrm>
            <a:off x="5334003" y="990600"/>
            <a:ext cx="3581399" cy="5432256"/>
          </a:xfrm>
          <a:prstGeom prst="rect">
            <a:avLst/>
          </a:prstGeom>
          <a:noFill/>
        </p:spPr>
        <p:txBody>
          <a:bodyPr wrap="square" rtlCol="0">
            <a:spAutoFit/>
          </a:bodyPr>
          <a:lstStyle/>
          <a:p>
            <a:pPr>
              <a:spcBef>
                <a:spcPts val="0"/>
              </a:spcBef>
              <a:buFont typeface="Arial" pitchFamily="34" charset="0"/>
              <a:buChar char="•"/>
            </a:pPr>
            <a:r>
              <a:rPr lang="en-US" sz="2000" dirty="0" smtClean="0"/>
              <a:t> Generated by subtracting alluvial thickness from ground surface and re-contouring to the control points</a:t>
            </a:r>
          </a:p>
          <a:p>
            <a:pPr>
              <a:spcBef>
                <a:spcPts val="0"/>
              </a:spcBef>
            </a:pPr>
            <a:endParaRPr lang="en-US" sz="600" dirty="0" smtClean="0"/>
          </a:p>
          <a:p>
            <a:pPr>
              <a:spcBef>
                <a:spcPts val="0"/>
              </a:spcBef>
              <a:buFont typeface="Arial" pitchFamily="34" charset="0"/>
              <a:buChar char="•"/>
            </a:pPr>
            <a:r>
              <a:rPr lang="en-US" sz="2000" dirty="0" smtClean="0"/>
              <a:t> Incised bedrock surface depicting </a:t>
            </a:r>
            <a:r>
              <a:rPr lang="en-US" sz="2000" dirty="0" err="1" smtClean="0"/>
              <a:t>paleo</a:t>
            </a:r>
            <a:r>
              <a:rPr lang="en-US" sz="2000" dirty="0" smtClean="0"/>
              <a:t>-valley and tributaries</a:t>
            </a:r>
          </a:p>
          <a:p>
            <a:pPr>
              <a:spcBef>
                <a:spcPts val="0"/>
              </a:spcBef>
            </a:pPr>
            <a:endParaRPr lang="en-US" sz="600" dirty="0" smtClean="0"/>
          </a:p>
          <a:p>
            <a:pPr>
              <a:spcBef>
                <a:spcPts val="0"/>
              </a:spcBef>
              <a:buFont typeface="Arial" pitchFamily="34" charset="0"/>
              <a:buChar char="•"/>
            </a:pPr>
            <a:r>
              <a:rPr lang="en-US" sz="2000" dirty="0" smtClean="0"/>
              <a:t> Broader incised “</a:t>
            </a:r>
            <a:r>
              <a:rPr lang="en-US" sz="2000" dirty="0" err="1" smtClean="0"/>
              <a:t>paleo</a:t>
            </a:r>
            <a:r>
              <a:rPr lang="en-US" sz="2000" dirty="0" smtClean="0"/>
              <a:t>-valley” in central basin</a:t>
            </a:r>
          </a:p>
          <a:p>
            <a:pPr>
              <a:spcBef>
                <a:spcPts val="0"/>
              </a:spcBef>
            </a:pPr>
            <a:endParaRPr lang="en-US" sz="600" dirty="0" smtClean="0"/>
          </a:p>
          <a:p>
            <a:pPr>
              <a:spcBef>
                <a:spcPts val="0"/>
              </a:spcBef>
              <a:buFont typeface="Arial" pitchFamily="34" charset="0"/>
              <a:buChar char="•"/>
            </a:pPr>
            <a:r>
              <a:rPr lang="en-US" sz="2000" dirty="0" smtClean="0"/>
              <a:t> Bedrock elevation range = </a:t>
            </a:r>
          </a:p>
          <a:p>
            <a:pPr>
              <a:spcBef>
                <a:spcPts val="0"/>
              </a:spcBef>
              <a:spcAft>
                <a:spcPts val="600"/>
              </a:spcAft>
            </a:pPr>
            <a:r>
              <a:rPr lang="en-US" sz="2000" dirty="0" smtClean="0"/>
              <a:t>4420’ to 5835’; 1,415 feet of relief</a:t>
            </a:r>
          </a:p>
          <a:p>
            <a:pPr>
              <a:spcBef>
                <a:spcPts val="0"/>
              </a:spcBef>
              <a:buFont typeface="Arial" pitchFamily="34" charset="0"/>
              <a:buChar char="•"/>
            </a:pPr>
            <a:r>
              <a:rPr lang="en-US" sz="2000" dirty="0" smtClean="0"/>
              <a:t> Compared to 1,320 feet of relief in the surface topography</a:t>
            </a:r>
          </a:p>
          <a:p>
            <a:pPr>
              <a:spcBef>
                <a:spcPts val="0"/>
              </a:spcBef>
            </a:pPr>
            <a:endParaRPr lang="en-US" sz="600" dirty="0" smtClean="0"/>
          </a:p>
          <a:p>
            <a:endParaRPr lang="en-US" dirty="0" smtClean="0"/>
          </a:p>
        </p:txBody>
      </p:sp>
      <p:pic>
        <p:nvPicPr>
          <p:cNvPr id="20" name="Picture 19" descr="BedrockSurfaceElevationMapl.jpg"/>
          <p:cNvPicPr>
            <a:picLocks noChangeAspect="1"/>
          </p:cNvPicPr>
          <p:nvPr/>
        </p:nvPicPr>
        <p:blipFill>
          <a:blip r:embed="rId3" cstate="print"/>
          <a:stretch>
            <a:fillRect/>
          </a:stretch>
        </p:blipFill>
        <p:spPr>
          <a:xfrm>
            <a:off x="152400" y="-152398"/>
            <a:ext cx="4754880" cy="734845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4953000" y="457200"/>
            <a:ext cx="3810000" cy="990600"/>
          </a:xfrm>
          <a:prstGeom prst="rect">
            <a:avLst/>
          </a:prstGeom>
          <a:noFill/>
          <a:ln w="9525">
            <a:noFill/>
            <a:miter lim="800000"/>
            <a:headEnd/>
            <a:tailEnd/>
          </a:ln>
        </p:spPr>
        <p:txBody>
          <a:bodyPr anchor="ctr">
            <a:normAutofit lnSpcReduction="10000"/>
          </a:bodyPr>
          <a:lstStyle/>
          <a:p>
            <a:pPr algn="ctr">
              <a:defRPr/>
            </a:pPr>
            <a:r>
              <a:rPr lang="en-US" sz="3200" b="1" dirty="0" smtClean="0">
                <a:latin typeface="Arial" pitchFamily="34" charset="0"/>
                <a:ea typeface="+mj-ea"/>
                <a:cs typeface="Arial" pitchFamily="34" charset="0"/>
              </a:rPr>
              <a:t>Water table surface</a:t>
            </a:r>
            <a:endParaRPr lang="en-US" sz="3200" dirty="0">
              <a:latin typeface="Arial" pitchFamily="34" charset="0"/>
              <a:ea typeface="+mj-ea"/>
              <a:cs typeface="Arial" pitchFamily="34" charset="0"/>
            </a:endParaRPr>
          </a:p>
        </p:txBody>
      </p:sp>
      <p:sp>
        <p:nvSpPr>
          <p:cNvPr id="25" name="TextBox 24"/>
          <p:cNvSpPr txBox="1"/>
          <p:nvPr/>
        </p:nvSpPr>
        <p:spPr>
          <a:xfrm>
            <a:off x="5029200" y="1371600"/>
            <a:ext cx="3733800" cy="5724644"/>
          </a:xfrm>
          <a:prstGeom prst="rect">
            <a:avLst/>
          </a:prstGeom>
          <a:noFill/>
        </p:spPr>
        <p:txBody>
          <a:bodyPr wrap="square" rtlCol="0">
            <a:spAutoFit/>
          </a:bodyPr>
          <a:lstStyle/>
          <a:p>
            <a:pPr>
              <a:buFont typeface="Arial" pitchFamily="34" charset="0"/>
              <a:buChar char="•"/>
            </a:pPr>
            <a:r>
              <a:rPr lang="en-US" sz="2000" dirty="0" smtClean="0"/>
              <a:t> Interpreted for Spring 2010 (Mar-Apr)</a:t>
            </a:r>
          </a:p>
          <a:p>
            <a:pPr>
              <a:spcBef>
                <a:spcPts val="600"/>
              </a:spcBef>
              <a:buFont typeface="Arial" pitchFamily="34" charset="0"/>
              <a:buChar char="•"/>
            </a:pPr>
            <a:r>
              <a:rPr lang="en-US" sz="2000" dirty="0" smtClean="0"/>
              <a:t> Mimics shape of bedrock surface and topographic surface </a:t>
            </a:r>
          </a:p>
          <a:p>
            <a:pPr>
              <a:spcBef>
                <a:spcPts val="600"/>
              </a:spcBef>
              <a:buFont typeface="Arial" pitchFamily="34" charset="0"/>
              <a:buChar char="•"/>
            </a:pPr>
            <a:r>
              <a:rPr lang="en-US" sz="2000" dirty="0" smtClean="0"/>
              <a:t> Surface ranges from 5,600 to 4,540 feet or 1,060 feet of relief </a:t>
            </a:r>
          </a:p>
          <a:p>
            <a:pPr indent="137160">
              <a:spcBef>
                <a:spcPts val="600"/>
              </a:spcBef>
              <a:buFont typeface="Arial" pitchFamily="34" charset="0"/>
              <a:buChar char="•"/>
            </a:pPr>
            <a:r>
              <a:rPr lang="en-US" sz="2000" dirty="0" smtClean="0"/>
              <a:t> </a:t>
            </a:r>
            <a:r>
              <a:rPr lang="en-US" dirty="0" smtClean="0"/>
              <a:t>Groundwater gradient varies by location</a:t>
            </a:r>
          </a:p>
          <a:p>
            <a:pPr lvl="1" indent="137160">
              <a:buFont typeface="Arial" pitchFamily="34" charset="0"/>
              <a:buChar char="•"/>
            </a:pPr>
            <a:r>
              <a:rPr lang="en-US" dirty="0" smtClean="0"/>
              <a:t>South – 35 ft/mi</a:t>
            </a:r>
          </a:p>
          <a:p>
            <a:pPr lvl="1" indent="137160">
              <a:buFont typeface="Arial" pitchFamily="34" charset="0"/>
              <a:buChar char="•"/>
            </a:pPr>
            <a:r>
              <a:rPr lang="en-US" dirty="0" smtClean="0"/>
              <a:t>Central – 15 ft/mi</a:t>
            </a:r>
          </a:p>
          <a:p>
            <a:pPr lvl="1" indent="137160">
              <a:buFont typeface="Arial" pitchFamily="34" charset="0"/>
              <a:buChar char="•"/>
            </a:pPr>
            <a:r>
              <a:rPr lang="en-US" dirty="0" smtClean="0"/>
              <a:t>North – 19 ft/mi</a:t>
            </a:r>
          </a:p>
          <a:p>
            <a:pPr indent="137160">
              <a:spcBef>
                <a:spcPts val="600"/>
              </a:spcBef>
              <a:buFont typeface="Arial" pitchFamily="34" charset="0"/>
              <a:buChar char="•"/>
            </a:pPr>
            <a:r>
              <a:rPr lang="en-US" dirty="0" smtClean="0"/>
              <a:t> Average flow velocity = 0.5 mi/year (k=237ft/d; </a:t>
            </a:r>
            <a:r>
              <a:rPr lang="en-US" dirty="0" err="1" smtClean="0"/>
              <a:t>i</a:t>
            </a:r>
            <a:r>
              <a:rPr lang="en-US" dirty="0" smtClean="0"/>
              <a:t>=0.005; n=0.17)</a:t>
            </a:r>
          </a:p>
          <a:p>
            <a:pPr>
              <a:spcBef>
                <a:spcPts val="1200"/>
              </a:spcBef>
            </a:pPr>
            <a:endParaRPr lang="en-US" sz="2000" dirty="0" smtClean="0">
              <a:latin typeface="Arial" pitchFamily="34" charset="0"/>
              <a:cs typeface="Arial" pitchFamily="34" charset="0"/>
            </a:endParaRPr>
          </a:p>
          <a:p>
            <a:pPr>
              <a:spcBef>
                <a:spcPts val="1200"/>
              </a:spcBef>
            </a:pPr>
            <a:endParaRPr lang="en-US" sz="2000" dirty="0" smtClean="0">
              <a:latin typeface="Arial" pitchFamily="34" charset="0"/>
              <a:cs typeface="Arial" pitchFamily="34" charset="0"/>
            </a:endParaRPr>
          </a:p>
        </p:txBody>
      </p:sp>
      <p:pic>
        <p:nvPicPr>
          <p:cNvPr id="8" name="Picture 7" descr="AlluvialGroundwaterSurface_2010.jpg"/>
          <p:cNvPicPr>
            <a:picLocks noChangeAspect="1"/>
          </p:cNvPicPr>
          <p:nvPr/>
        </p:nvPicPr>
        <p:blipFill>
          <a:blip r:embed="rId3" cstate="print"/>
          <a:stretch>
            <a:fillRect/>
          </a:stretch>
        </p:blipFill>
        <p:spPr>
          <a:xfrm>
            <a:off x="228600" y="-152398"/>
            <a:ext cx="4754880" cy="734845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1143000" y="152400"/>
            <a:ext cx="6858000" cy="762000"/>
          </a:xfrm>
          <a:prstGeom prst="rect">
            <a:avLst/>
          </a:prstGeom>
          <a:noFill/>
          <a:ln w="9525">
            <a:noFill/>
            <a:miter lim="800000"/>
            <a:headEnd/>
            <a:tailEnd/>
          </a:ln>
        </p:spPr>
        <p:txBody>
          <a:bodyPr anchor="ctr">
            <a:normAutofit/>
          </a:bodyPr>
          <a:lstStyle/>
          <a:p>
            <a:pPr algn="ctr">
              <a:defRPr/>
            </a:pPr>
            <a:r>
              <a:rPr lang="en-US" sz="2800" b="1" dirty="0" smtClean="0">
                <a:latin typeface="Arial" pitchFamily="34" charset="0"/>
                <a:ea typeface="+mj-ea"/>
                <a:cs typeface="Arial" pitchFamily="34" charset="0"/>
              </a:rPr>
              <a:t>Historic groundwater level analysis</a:t>
            </a:r>
            <a:endParaRPr lang="en-US" sz="2800" dirty="0">
              <a:latin typeface="Arial" pitchFamily="34" charset="0"/>
              <a:ea typeface="+mj-ea"/>
              <a:cs typeface="Arial" pitchFamily="34" charset="0"/>
            </a:endParaRPr>
          </a:p>
        </p:txBody>
      </p:sp>
      <p:pic>
        <p:nvPicPr>
          <p:cNvPr id="13" name="Picture 12" descr="HistoricAlluvialGroundwaterSurfaceComparison.jpg"/>
          <p:cNvPicPr>
            <a:picLocks noChangeAspect="1"/>
          </p:cNvPicPr>
          <p:nvPr/>
        </p:nvPicPr>
        <p:blipFill>
          <a:blip r:embed="rId3" cstate="print"/>
          <a:stretch>
            <a:fillRect/>
          </a:stretch>
        </p:blipFill>
        <p:spPr>
          <a:xfrm>
            <a:off x="914400" y="838196"/>
            <a:ext cx="7315200" cy="4733364"/>
          </a:xfrm>
          <a:prstGeom prst="rect">
            <a:avLst/>
          </a:prstGeom>
        </p:spPr>
      </p:pic>
      <p:sp>
        <p:nvSpPr>
          <p:cNvPr id="25" name="TextBox 24"/>
          <p:cNvSpPr txBox="1"/>
          <p:nvPr/>
        </p:nvSpPr>
        <p:spPr>
          <a:xfrm>
            <a:off x="457200" y="5543490"/>
            <a:ext cx="8229600" cy="400110"/>
          </a:xfrm>
          <a:prstGeom prst="rect">
            <a:avLst/>
          </a:prstGeom>
          <a:noFill/>
        </p:spPr>
        <p:txBody>
          <a:bodyPr wrap="square" rtlCol="0">
            <a:spAutoFit/>
          </a:bodyPr>
          <a:lstStyle/>
          <a:p>
            <a:r>
              <a:rPr lang="en-US" sz="2000" dirty="0" smtClean="0"/>
              <a:t> </a:t>
            </a:r>
            <a:r>
              <a:rPr lang="en-US" dirty="0" smtClean="0"/>
              <a:t>Low water table period (Spring 1972)     High water table period (Spring 1993)</a:t>
            </a:r>
            <a:endParaRPr lang="en-US" dirty="0" smtClean="0">
              <a:latin typeface="Arial" pitchFamily="34" charset="0"/>
              <a:cs typeface="Arial" pitchFamily="34" charset="0"/>
            </a:endParaRPr>
          </a:p>
        </p:txBody>
      </p:sp>
      <p:graphicFrame>
        <p:nvGraphicFramePr>
          <p:cNvPr id="14" name="Content Placeholder 3"/>
          <p:cNvGraphicFramePr>
            <a:graphicFrameLocks noGrp="1"/>
          </p:cNvGraphicFramePr>
          <p:nvPr>
            <p:ph idx="1"/>
          </p:nvPr>
        </p:nvGraphicFramePr>
        <p:xfrm>
          <a:off x="457200" y="1295400"/>
          <a:ext cx="7955280" cy="6606540"/>
        </p:xfrm>
        <a:graphic>
          <a:graphicData uri="http://schemas.openxmlformats.org/drawingml/2006/table">
            <a:tbl>
              <a:tblPr firstRow="1" bandRow="1">
                <a:tableStyleId>{5C22544A-7EE6-4342-B048-85BDC9FD1C3A}</a:tableStyleId>
              </a:tblPr>
              <a:tblGrid>
                <a:gridCol w="2651760"/>
                <a:gridCol w="2651760"/>
                <a:gridCol w="2651760"/>
              </a:tblGrid>
              <a:tr h="651510">
                <a:tc>
                  <a:txBody>
                    <a:bodyPr/>
                    <a:lstStyle/>
                    <a:p>
                      <a:pPr marL="0" marR="0" algn="ctr">
                        <a:spcBef>
                          <a:spcPts val="0"/>
                        </a:spcBef>
                        <a:spcAft>
                          <a:spcPts val="0"/>
                        </a:spcAft>
                      </a:pPr>
                      <a:r>
                        <a:rPr lang="en-US" sz="1400" b="1" dirty="0">
                          <a:solidFill>
                            <a:srgbClr val="000000"/>
                          </a:solidFill>
                          <a:latin typeface="+mn-lt"/>
                          <a:ea typeface="Times New Roman"/>
                          <a:cs typeface="Times New Roman"/>
                        </a:rPr>
                        <a:t>Description</a:t>
                      </a: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rgbClr val="000000"/>
                          </a:solidFill>
                          <a:latin typeface="+mn-lt"/>
                          <a:ea typeface="Times New Roman"/>
                          <a:cs typeface="Times New Roman"/>
                        </a:rPr>
                        <a:t>Saturated Aquifer </a:t>
                      </a:r>
                      <a:r>
                        <a:rPr lang="en-US" sz="1400" b="1" dirty="0" smtClean="0">
                          <a:solidFill>
                            <a:srgbClr val="000000"/>
                          </a:solidFill>
                          <a:latin typeface="+mn-lt"/>
                          <a:ea typeface="Times New Roman"/>
                          <a:cs typeface="Times New Roman"/>
                        </a:rPr>
                        <a:t>Area</a:t>
                      </a:r>
                    </a:p>
                    <a:p>
                      <a:pPr marL="0" marR="0" algn="ctr">
                        <a:spcBef>
                          <a:spcPts val="0"/>
                        </a:spcBef>
                        <a:spcAft>
                          <a:spcPts val="0"/>
                        </a:spcAft>
                      </a:pPr>
                      <a:r>
                        <a:rPr lang="en-US" sz="1400" b="1" dirty="0" smtClean="0">
                          <a:solidFill>
                            <a:srgbClr val="000000"/>
                          </a:solidFill>
                          <a:latin typeface="+mn-lt"/>
                          <a:ea typeface="Times New Roman"/>
                          <a:cs typeface="Times New Roman"/>
                        </a:rPr>
                        <a:t>(</a:t>
                      </a:r>
                      <a:r>
                        <a:rPr lang="en-US" sz="1400" b="1" dirty="0">
                          <a:solidFill>
                            <a:srgbClr val="000000"/>
                          </a:solidFill>
                          <a:latin typeface="+mn-lt"/>
                          <a:ea typeface="Times New Roman"/>
                          <a:cs typeface="Times New Roman"/>
                        </a:rPr>
                        <a:t>acres)</a:t>
                      </a: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b="1" dirty="0">
                          <a:solidFill>
                            <a:srgbClr val="000000"/>
                          </a:solidFill>
                          <a:latin typeface="+mn-lt"/>
                          <a:ea typeface="Times New Roman"/>
                          <a:cs typeface="Times New Roman"/>
                        </a:rPr>
                        <a:t>Water in Storage</a:t>
                      </a:r>
                      <a:r>
                        <a:rPr lang="en-US" sz="1400" b="1" baseline="30000" dirty="0">
                          <a:solidFill>
                            <a:srgbClr val="000000"/>
                          </a:solidFill>
                          <a:latin typeface="+mn-lt"/>
                          <a:ea typeface="Times New Roman"/>
                          <a:cs typeface="Times New Roman"/>
                        </a:rPr>
                        <a:t>1</a:t>
                      </a:r>
                      <a:r>
                        <a:rPr lang="en-US" sz="1400" b="1" dirty="0">
                          <a:solidFill>
                            <a:srgbClr val="000000"/>
                          </a:solidFill>
                          <a:latin typeface="+mn-lt"/>
                          <a:ea typeface="Times New Roman"/>
                          <a:cs typeface="Times New Roman"/>
                        </a:rPr>
                        <a:t> </a:t>
                      </a:r>
                      <a:endParaRPr lang="en-US" sz="1400" b="1" dirty="0" smtClean="0">
                        <a:solidFill>
                          <a:srgbClr val="000000"/>
                        </a:solidFill>
                        <a:latin typeface="+mn-lt"/>
                        <a:ea typeface="Times New Roman"/>
                        <a:cs typeface="Times New Roman"/>
                      </a:endParaRPr>
                    </a:p>
                    <a:p>
                      <a:pPr marL="0" marR="0" algn="ctr">
                        <a:spcBef>
                          <a:spcPts val="0"/>
                        </a:spcBef>
                        <a:spcAft>
                          <a:spcPts val="0"/>
                        </a:spcAft>
                      </a:pPr>
                      <a:r>
                        <a:rPr lang="en-US" sz="1400" b="1" dirty="0" smtClean="0">
                          <a:solidFill>
                            <a:srgbClr val="000000"/>
                          </a:solidFill>
                          <a:latin typeface="+mn-lt"/>
                          <a:ea typeface="Times New Roman"/>
                          <a:cs typeface="Times New Roman"/>
                        </a:rPr>
                        <a:t>(</a:t>
                      </a:r>
                      <a:r>
                        <a:rPr lang="en-US" sz="1400" b="1" dirty="0">
                          <a:solidFill>
                            <a:srgbClr val="000000"/>
                          </a:solidFill>
                          <a:latin typeface="+mn-lt"/>
                          <a:ea typeface="Times New Roman"/>
                          <a:cs typeface="Times New Roman"/>
                        </a:rPr>
                        <a:t>acre-feet)</a:t>
                      </a:r>
                      <a:endParaRPr lang="en-US" sz="1400" dirty="0">
                        <a:latin typeface="+mn-lt"/>
                        <a:ea typeface="Times New Roman"/>
                        <a:cs typeface="Times New Roman"/>
                      </a:endParaRPr>
                    </a:p>
                  </a:txBody>
                  <a:tcPr marL="68580" marR="68580" marT="0" marB="0" anchor="ctr"/>
                </a:tc>
              </a:tr>
              <a:tr h="365760">
                <a:tc gridSpan="2">
                  <a:txBody>
                    <a:bodyPr/>
                    <a:lstStyle/>
                    <a:p>
                      <a:pPr marL="0" marR="0">
                        <a:spcBef>
                          <a:spcPts val="0"/>
                        </a:spcBef>
                        <a:spcAft>
                          <a:spcPts val="0"/>
                        </a:spcAft>
                      </a:pPr>
                      <a:r>
                        <a:rPr lang="en-US" sz="1400" i="1" u="sng" dirty="0">
                          <a:solidFill>
                            <a:srgbClr val="000000"/>
                          </a:solidFill>
                          <a:latin typeface="+mn-lt"/>
                          <a:ea typeface="Times New Roman"/>
                          <a:cs typeface="Times New Roman"/>
                        </a:rPr>
                        <a:t>Current Groundwater </a:t>
                      </a:r>
                      <a:r>
                        <a:rPr lang="en-US" sz="1400" i="1" u="sng" dirty="0" smtClean="0">
                          <a:solidFill>
                            <a:srgbClr val="000000"/>
                          </a:solidFill>
                          <a:latin typeface="+mn-lt"/>
                          <a:ea typeface="Times New Roman"/>
                          <a:cs typeface="Times New Roman"/>
                        </a:rPr>
                        <a:t>Storage</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 </a:t>
                      </a:r>
                      <a:endParaRPr lang="en-US" sz="1400" dirty="0">
                        <a:latin typeface="+mn-lt"/>
                        <a:ea typeface="Times New Roman"/>
                        <a:cs typeface="Times New Roman"/>
                      </a:endParaRPr>
                    </a:p>
                  </a:txBody>
                  <a:tcPr marL="68580" marR="68580" marT="0" marB="0" anchor="ctr"/>
                </a:tc>
              </a:tr>
              <a:tr h="1085850">
                <a:tc>
                  <a:txBody>
                    <a:bodyPr/>
                    <a:lstStyle/>
                    <a:p>
                      <a:pPr marL="0" marR="0">
                        <a:spcBef>
                          <a:spcPts val="0"/>
                        </a:spcBef>
                        <a:spcAft>
                          <a:spcPts val="0"/>
                        </a:spcAft>
                      </a:pPr>
                      <a:r>
                        <a:rPr lang="en-US" sz="1400" dirty="0">
                          <a:solidFill>
                            <a:srgbClr val="000000"/>
                          </a:solidFill>
                          <a:latin typeface="+mn-lt"/>
                          <a:ea typeface="Times New Roman"/>
                          <a:cs typeface="Times New Roman"/>
                        </a:rPr>
                        <a:t>Spring 2010 - Total Alluvial Aquifer </a:t>
                      </a:r>
                      <a:endParaRPr lang="en-US" sz="1400" dirty="0">
                        <a:latin typeface="+mn-lt"/>
                        <a:ea typeface="Times New Roman"/>
                        <a:cs typeface="Times New Roman"/>
                      </a:endParaRPr>
                    </a:p>
                    <a:p>
                      <a:pPr marL="0" marR="0">
                        <a:spcBef>
                          <a:spcPts val="0"/>
                        </a:spcBef>
                        <a:spcAft>
                          <a:spcPts val="0"/>
                        </a:spcAft>
                      </a:pPr>
                      <a:r>
                        <a:rPr lang="en-US" sz="1400" i="1" dirty="0">
                          <a:solidFill>
                            <a:srgbClr val="000000"/>
                          </a:solidFill>
                          <a:latin typeface="+mn-lt"/>
                          <a:ea typeface="Times New Roman"/>
                          <a:cs typeface="Times New Roman"/>
                        </a:rPr>
                        <a:t>(Primary + Hay Gulch and S. Platte Subareas)</a:t>
                      </a: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a:solidFill>
                            <a:srgbClr val="000000"/>
                          </a:solidFill>
                          <a:latin typeface="+mn-lt"/>
                          <a:ea typeface="Times New Roman"/>
                          <a:cs typeface="Times New Roman"/>
                        </a:rPr>
                        <a:t>147,050</a:t>
                      </a:r>
                      <a:endParaRPr lang="en-US" sz="140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1,022,500</a:t>
                      </a:r>
                      <a:endParaRPr lang="en-US" sz="1400" dirty="0">
                        <a:latin typeface="+mn-lt"/>
                        <a:ea typeface="Times New Roman"/>
                        <a:cs typeface="Times New Roman"/>
                      </a:endParaRPr>
                    </a:p>
                  </a:txBody>
                  <a:tcPr marL="68580" marR="68580" marT="0" marB="0" anchor="ctr"/>
                </a:tc>
              </a:tr>
              <a:tr h="651510">
                <a:tc>
                  <a:txBody>
                    <a:bodyPr/>
                    <a:lstStyle/>
                    <a:p>
                      <a:pPr marL="0" marR="0">
                        <a:spcBef>
                          <a:spcPts val="0"/>
                        </a:spcBef>
                        <a:spcAft>
                          <a:spcPts val="0"/>
                        </a:spcAft>
                      </a:pPr>
                      <a:r>
                        <a:rPr lang="en-US" sz="1400">
                          <a:solidFill>
                            <a:srgbClr val="000000"/>
                          </a:solidFill>
                          <a:latin typeface="+mn-lt"/>
                          <a:ea typeface="Times New Roman"/>
                          <a:cs typeface="Times New Roman"/>
                        </a:rPr>
                        <a:t>Spring 2010 - Primary Alluvial Aquifer</a:t>
                      </a:r>
                      <a:endParaRPr lang="en-US" sz="140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132,296</a:t>
                      </a: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927,700</a:t>
                      </a:r>
                      <a:endParaRPr lang="en-US" sz="1400" dirty="0">
                        <a:latin typeface="+mn-lt"/>
                        <a:ea typeface="Times New Roman"/>
                        <a:cs typeface="Times New Roman"/>
                      </a:endParaRPr>
                    </a:p>
                  </a:txBody>
                  <a:tcPr marL="68580" marR="68580" marT="0" marB="0" anchor="ctr"/>
                </a:tc>
              </a:tr>
              <a:tr h="434340">
                <a:tc gridSpan="2">
                  <a:txBody>
                    <a:bodyPr/>
                    <a:lstStyle/>
                    <a:p>
                      <a:pPr marL="0" marR="0">
                        <a:spcBef>
                          <a:spcPts val="0"/>
                        </a:spcBef>
                        <a:spcAft>
                          <a:spcPts val="0"/>
                        </a:spcAft>
                      </a:pPr>
                      <a:r>
                        <a:rPr lang="en-US" sz="1400" i="1" u="sng" dirty="0">
                          <a:solidFill>
                            <a:srgbClr val="000000"/>
                          </a:solidFill>
                          <a:latin typeface="+mn-lt"/>
                          <a:ea typeface="Times New Roman"/>
                          <a:cs typeface="Times New Roman"/>
                        </a:rPr>
                        <a:t>Historic Groundwater Storage </a:t>
                      </a:r>
                      <a:r>
                        <a:rPr lang="en-US" sz="1400" i="1" u="sng" dirty="0" smtClean="0">
                          <a:solidFill>
                            <a:srgbClr val="000000"/>
                          </a:solidFill>
                          <a:latin typeface="+mn-lt"/>
                          <a:ea typeface="Times New Roman"/>
                          <a:cs typeface="Times New Roman"/>
                        </a:rPr>
                        <a:t>Comparisons</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 </a:t>
                      </a:r>
                      <a:endParaRPr lang="en-US" sz="1400" dirty="0">
                        <a:latin typeface="+mn-lt"/>
                        <a:ea typeface="Times New Roman"/>
                        <a:cs typeface="Times New Roman"/>
                      </a:endParaRPr>
                    </a:p>
                  </a:txBody>
                  <a:tcPr marL="68580" marR="68580" marT="0" marB="0" anchor="ctr"/>
                </a:tc>
              </a:tr>
              <a:tr h="36576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Spring 2010 - Comparison </a:t>
                      </a:r>
                      <a:r>
                        <a:rPr lang="en-US" sz="1400" dirty="0" smtClean="0">
                          <a:solidFill>
                            <a:srgbClr val="000000"/>
                          </a:solidFill>
                          <a:latin typeface="+mn-lt"/>
                          <a:ea typeface="Times New Roman"/>
                          <a:cs typeface="Times New Roman"/>
                        </a:rPr>
                        <a:t>Subarea</a:t>
                      </a:r>
                      <a:r>
                        <a:rPr lang="en-US" sz="1400" baseline="30000" dirty="0" smtClean="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606,500</a:t>
                      </a:r>
                      <a:endParaRPr lang="en-US" sz="1400" dirty="0">
                        <a:latin typeface="+mn-lt"/>
                        <a:ea typeface="Times New Roman"/>
                        <a:cs typeface="Times New Roman"/>
                      </a:endParaRPr>
                    </a:p>
                  </a:txBody>
                  <a:tcPr marL="68580" marR="68580" marT="0" marB="0" anchor="ctr"/>
                </a:tc>
              </a:tr>
              <a:tr h="36576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Spring 1993 - Comparison </a:t>
                      </a:r>
                      <a:r>
                        <a:rPr lang="en-US" sz="1400" dirty="0" smtClean="0">
                          <a:solidFill>
                            <a:srgbClr val="000000"/>
                          </a:solidFill>
                          <a:latin typeface="+mn-lt"/>
                          <a:ea typeface="Times New Roman"/>
                          <a:cs typeface="Times New Roman"/>
                        </a:rPr>
                        <a:t>Subarea</a:t>
                      </a:r>
                      <a:r>
                        <a:rPr lang="en-US" sz="1400" baseline="30000" dirty="0" smtClean="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703,500</a:t>
                      </a:r>
                      <a:endParaRPr lang="en-US" sz="1400" dirty="0">
                        <a:latin typeface="+mn-lt"/>
                        <a:ea typeface="Times New Roman"/>
                        <a:cs typeface="Times New Roman"/>
                      </a:endParaRPr>
                    </a:p>
                  </a:txBody>
                  <a:tcPr marL="68580" marR="68580" marT="0" marB="0" anchor="ctr"/>
                </a:tc>
              </a:tr>
              <a:tr h="36576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Spring 1972 - Comparison Subarea</a:t>
                      </a:r>
                      <a:r>
                        <a:rPr lang="en-US" sz="1400" baseline="30000" dirty="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596,300</a:t>
                      </a:r>
                      <a:endParaRPr lang="en-US" sz="1400" dirty="0">
                        <a:latin typeface="+mn-lt"/>
                        <a:ea typeface="Times New Roman"/>
                        <a:cs typeface="Times New Roman"/>
                      </a:endParaRPr>
                    </a:p>
                  </a:txBody>
                  <a:tcPr marL="68580" marR="68580" marT="0" marB="0" anchor="ctr"/>
                </a:tc>
              </a:tr>
              <a:tr h="43434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Change 1972 to 1993 - Comparison Subarea</a:t>
                      </a:r>
                      <a:r>
                        <a:rPr lang="en-US" sz="1400" baseline="30000" dirty="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107,200</a:t>
                      </a:r>
                      <a:endParaRPr lang="en-US" sz="1400" dirty="0">
                        <a:latin typeface="+mn-lt"/>
                        <a:ea typeface="Times New Roman"/>
                        <a:cs typeface="Times New Roman"/>
                      </a:endParaRPr>
                    </a:p>
                  </a:txBody>
                  <a:tcPr marL="68580" marR="68580" marT="0" marB="0" anchor="ctr"/>
                </a:tc>
              </a:tr>
              <a:tr h="43434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Change 1993 to 2010 - Comparison Subarea</a:t>
                      </a:r>
                      <a:r>
                        <a:rPr lang="en-US" sz="1400" baseline="30000" dirty="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-97,100</a:t>
                      </a:r>
                      <a:endParaRPr lang="en-US" sz="1400" dirty="0">
                        <a:latin typeface="+mn-lt"/>
                        <a:ea typeface="Times New Roman"/>
                        <a:cs typeface="Times New Roman"/>
                      </a:endParaRPr>
                    </a:p>
                  </a:txBody>
                  <a:tcPr marL="68580" marR="68580" marT="0" marB="0" anchor="ctr"/>
                </a:tc>
              </a:tr>
              <a:tr h="434340">
                <a:tc gridSpan="2">
                  <a:txBody>
                    <a:bodyPr/>
                    <a:lstStyle/>
                    <a:p>
                      <a:pPr marL="0" marR="0">
                        <a:spcBef>
                          <a:spcPts val="0"/>
                        </a:spcBef>
                        <a:spcAft>
                          <a:spcPts val="0"/>
                        </a:spcAft>
                      </a:pPr>
                      <a:r>
                        <a:rPr lang="en-US" sz="1400" dirty="0">
                          <a:solidFill>
                            <a:srgbClr val="000000"/>
                          </a:solidFill>
                          <a:latin typeface="+mn-lt"/>
                          <a:ea typeface="Times New Roman"/>
                          <a:cs typeface="Times New Roman"/>
                        </a:rPr>
                        <a:t>Change 1972 to 2010 - Comparison Subarea</a:t>
                      </a:r>
                      <a:r>
                        <a:rPr lang="en-US" sz="1400" baseline="30000" dirty="0">
                          <a:solidFill>
                            <a:srgbClr val="000000"/>
                          </a:solidFill>
                          <a:latin typeface="+mn-lt"/>
                          <a:ea typeface="Times New Roman"/>
                          <a:cs typeface="Times New Roman"/>
                        </a:rPr>
                        <a:t>2</a:t>
                      </a:r>
                      <a:endParaRPr lang="en-US" sz="1400" dirty="0">
                        <a:latin typeface="+mn-lt"/>
                        <a:ea typeface="Times New Roman"/>
                        <a:cs typeface="Times New Roman"/>
                      </a:endParaRPr>
                    </a:p>
                  </a:txBody>
                  <a:tcPr marL="68580" marR="68580" marT="0" marB="0" anchor="ctr"/>
                </a:tc>
                <a:tc hMerge="1">
                  <a:txBody>
                    <a:bodyPr/>
                    <a:lstStyle/>
                    <a:p>
                      <a:pPr marL="0" marR="0" algn="ctr">
                        <a:spcBef>
                          <a:spcPts val="0"/>
                        </a:spcBef>
                        <a:spcAft>
                          <a:spcPts val="0"/>
                        </a:spcAft>
                      </a:pPr>
                      <a:endParaRPr lang="en-US" sz="1400" dirty="0">
                        <a:latin typeface="+mn-lt"/>
                        <a:ea typeface="Times New Roman"/>
                        <a:cs typeface="Times New Roman"/>
                      </a:endParaRPr>
                    </a:p>
                  </a:txBody>
                  <a:tcPr marL="68580" marR="68580" marT="0" marB="0" anchor="ctr"/>
                </a:tc>
                <a:tc>
                  <a:txBody>
                    <a:bodyPr/>
                    <a:lstStyle/>
                    <a:p>
                      <a:pPr marL="0" marR="0" algn="ctr">
                        <a:spcBef>
                          <a:spcPts val="0"/>
                        </a:spcBef>
                        <a:spcAft>
                          <a:spcPts val="0"/>
                        </a:spcAft>
                      </a:pPr>
                      <a:r>
                        <a:rPr lang="en-US" sz="1400" dirty="0">
                          <a:solidFill>
                            <a:srgbClr val="000000"/>
                          </a:solidFill>
                          <a:latin typeface="+mn-lt"/>
                          <a:ea typeface="Times New Roman"/>
                          <a:cs typeface="Times New Roman"/>
                        </a:rPr>
                        <a:t>10,100</a:t>
                      </a:r>
                      <a:endParaRPr lang="en-US" sz="1400" dirty="0">
                        <a:latin typeface="+mn-lt"/>
                        <a:ea typeface="Times New Roman"/>
                        <a:cs typeface="Times New Roman"/>
                      </a:endParaRPr>
                    </a:p>
                  </a:txBody>
                  <a:tcPr marL="68580" marR="68580" marT="0" marB="0" anchor="ctr"/>
                </a:tc>
              </a:tr>
              <a:tr h="365760">
                <a:tc>
                  <a:txBody>
                    <a:bodyPr/>
                    <a:lstStyle/>
                    <a:p>
                      <a:endParaRPr lang="en-US" sz="1400" dirty="0">
                        <a:latin typeface="+mn-lt"/>
                        <a:ea typeface="Times New Roman"/>
                        <a:cs typeface="Times New Roman"/>
                      </a:endParaRPr>
                    </a:p>
                  </a:txBody>
                  <a:tcPr marL="68580" marR="68580" marT="0" marB="0" anchor="b"/>
                </a:tc>
                <a:tc>
                  <a:txBody>
                    <a:bodyPr/>
                    <a:lstStyle/>
                    <a:p>
                      <a:endParaRPr lang="en-US" sz="1400" dirty="0">
                        <a:latin typeface="+mn-lt"/>
                        <a:ea typeface="Times New Roman"/>
                        <a:cs typeface="Times New Roman"/>
                      </a:endParaRPr>
                    </a:p>
                  </a:txBody>
                  <a:tcPr marL="68580" marR="68580" marT="0" marB="0" anchor="ctr"/>
                </a:tc>
                <a:tc>
                  <a:txBody>
                    <a:bodyPr/>
                    <a:lstStyle/>
                    <a:p>
                      <a:endParaRPr lang="en-US" sz="1400" dirty="0">
                        <a:latin typeface="+mn-lt"/>
                        <a:ea typeface="Times New Roman"/>
                        <a:cs typeface="Times New Roman"/>
                      </a:endParaRPr>
                    </a:p>
                  </a:txBody>
                  <a:tcPr marL="68580" marR="68580" marT="0" marB="0" anchor="ctr"/>
                </a:tc>
              </a:tr>
              <a:tr h="651510">
                <a:tc gridSpan="3">
                  <a:txBody>
                    <a:bodyPr/>
                    <a:lstStyle/>
                    <a:p>
                      <a:pPr marL="0" marR="0">
                        <a:spcBef>
                          <a:spcPts val="0"/>
                        </a:spcBef>
                        <a:spcAft>
                          <a:spcPts val="0"/>
                        </a:spcAft>
                      </a:pPr>
                      <a:r>
                        <a:rPr lang="en-US" sz="1400" baseline="30000" dirty="0">
                          <a:solidFill>
                            <a:srgbClr val="000000"/>
                          </a:solidFill>
                          <a:latin typeface="+mn-lt"/>
                          <a:ea typeface="Times New Roman"/>
                          <a:cs typeface="Times New Roman"/>
                        </a:rPr>
                        <a:t>1 </a:t>
                      </a:r>
                      <a:r>
                        <a:rPr lang="en-US" sz="1400" dirty="0">
                          <a:solidFill>
                            <a:srgbClr val="000000"/>
                          </a:solidFill>
                          <a:latin typeface="+mn-lt"/>
                          <a:ea typeface="Times New Roman"/>
                          <a:cs typeface="Times New Roman"/>
                        </a:rPr>
                        <a:t>Calculated using storage coefficient (specific yield) of 0.17</a:t>
                      </a:r>
                      <a:endParaRPr lang="en-US" sz="1400" dirty="0">
                        <a:latin typeface="+mn-lt"/>
                        <a:ea typeface="Times New Roman"/>
                        <a:cs typeface="Times New Roman"/>
                      </a:endParaRPr>
                    </a:p>
                    <a:p>
                      <a:pPr marL="0" marR="0">
                        <a:spcBef>
                          <a:spcPts val="0"/>
                        </a:spcBef>
                        <a:spcAft>
                          <a:spcPts val="0"/>
                        </a:spcAft>
                      </a:pPr>
                      <a:r>
                        <a:rPr lang="en-US" sz="1400" baseline="30000" dirty="0">
                          <a:solidFill>
                            <a:srgbClr val="000000"/>
                          </a:solidFill>
                          <a:latin typeface="+mn-lt"/>
                          <a:ea typeface="Times New Roman"/>
                          <a:cs typeface="Times New Roman"/>
                        </a:rPr>
                        <a:t>2</a:t>
                      </a:r>
                      <a:r>
                        <a:rPr lang="en-US" sz="1400" dirty="0">
                          <a:solidFill>
                            <a:srgbClr val="000000"/>
                          </a:solidFill>
                          <a:latin typeface="+mn-lt"/>
                          <a:ea typeface="Times New Roman"/>
                          <a:cs typeface="Times New Roman"/>
                        </a:rPr>
                        <a:t> Subarea of the basin used to compare historic water level and storage </a:t>
                      </a:r>
                      <a:r>
                        <a:rPr lang="en-US" sz="1400" dirty="0" smtClean="0">
                          <a:solidFill>
                            <a:srgbClr val="000000"/>
                          </a:solidFill>
                          <a:latin typeface="+mn-lt"/>
                          <a:ea typeface="Times New Roman"/>
                          <a:cs typeface="Times New Roman"/>
                        </a:rPr>
                        <a:t>changes</a:t>
                      </a:r>
                      <a:endParaRPr lang="en-US" sz="1400" dirty="0">
                        <a:latin typeface="+mn-lt"/>
                        <a:ea typeface="Times New Roman"/>
                        <a:cs typeface="Times New Roman"/>
                      </a:endParaRPr>
                    </a:p>
                  </a:txBody>
                  <a:tcPr marL="68580" marR="68580" marT="0" marB="0" anchor="ct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3845</TotalTime>
  <Words>2190</Words>
  <Application>Microsoft Office PowerPoint</Application>
  <PresentationFormat>On-screen Show (4:3)</PresentationFormat>
  <Paragraphs>202</Paragraphs>
  <Slides>16</Slides>
  <Notes>16</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Custom Design</vt:lpstr>
      <vt:lpstr>1_Custom Design</vt:lpstr>
      <vt:lpstr>Lost Creek Basin Aquifer Recharge and Storage Study</vt:lpstr>
      <vt:lpstr>Slide 2</vt:lpstr>
      <vt:lpstr>Slide 3</vt:lpstr>
      <vt:lpstr>Lost Creek Designated Ground Water Basin</vt:lpstr>
      <vt:lpstr>Geology of the Lost Creek Basin</vt:lpstr>
      <vt:lpstr>Slide 6</vt:lpstr>
      <vt:lpstr>Bedrock structure</vt:lpstr>
      <vt:lpstr>Slide 8</vt:lpstr>
      <vt:lpstr>Slide 9</vt:lpstr>
      <vt:lpstr>Slide 10</vt:lpstr>
      <vt:lpstr>Slide 11</vt:lpstr>
      <vt:lpstr>Slide 12</vt:lpstr>
      <vt:lpstr>Water in storage and available capacity</vt:lpstr>
      <vt:lpstr>Prospective Recharge Areas</vt:lpstr>
      <vt:lpstr>Conclusions</vt:lpstr>
      <vt:lpstr>Slide 16</vt:lpstr>
    </vt:vector>
  </TitlesOfParts>
  <Company>Colorado Department of Natural Resources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Creek Study</dc:title>
  <dc:creator>Ralf Topper</dc:creator>
  <cp:lastModifiedBy>ret</cp:lastModifiedBy>
  <cp:revision>402</cp:revision>
  <dcterms:created xsi:type="dcterms:W3CDTF">2010-04-07T13:36:43Z</dcterms:created>
  <dcterms:modified xsi:type="dcterms:W3CDTF">2013-10-23T01:05:57Z</dcterms:modified>
  <cp:category>Aquifer Recharge/Storage</cp:category>
</cp:coreProperties>
</file>