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2" r:id="rId1"/>
  </p:sldMasterIdLst>
  <p:notesMasterIdLst>
    <p:notesMasterId r:id="rId29"/>
  </p:notesMasterIdLst>
  <p:handoutMasterIdLst>
    <p:handoutMasterId r:id="rId30"/>
  </p:handoutMasterIdLst>
  <p:sldIdLst>
    <p:sldId id="286" r:id="rId2"/>
    <p:sldId id="287" r:id="rId3"/>
    <p:sldId id="285" r:id="rId4"/>
    <p:sldId id="284" r:id="rId5"/>
    <p:sldId id="289" r:id="rId6"/>
    <p:sldId id="288" r:id="rId7"/>
    <p:sldId id="257" r:id="rId8"/>
    <p:sldId id="258" r:id="rId9"/>
    <p:sldId id="260" r:id="rId10"/>
    <p:sldId id="265" r:id="rId11"/>
    <p:sldId id="266" r:id="rId12"/>
    <p:sldId id="282" r:id="rId13"/>
    <p:sldId id="273" r:id="rId14"/>
    <p:sldId id="296" r:id="rId15"/>
    <p:sldId id="281" r:id="rId16"/>
    <p:sldId id="268" r:id="rId17"/>
    <p:sldId id="267" r:id="rId18"/>
    <p:sldId id="274" r:id="rId19"/>
    <p:sldId id="269" r:id="rId20"/>
    <p:sldId id="275" r:id="rId21"/>
    <p:sldId id="271" r:id="rId22"/>
    <p:sldId id="291" r:id="rId23"/>
    <p:sldId id="293" r:id="rId24"/>
    <p:sldId id="292" r:id="rId25"/>
    <p:sldId id="294" r:id="rId26"/>
    <p:sldId id="295"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C9D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15" autoAdjust="0"/>
  </p:normalViewPr>
  <p:slideViewPr>
    <p:cSldViewPr>
      <p:cViewPr>
        <p:scale>
          <a:sx n="75" d="100"/>
          <a:sy n="75" d="100"/>
        </p:scale>
        <p:origin x="-1712"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NeedsAssess%20for%20UCMP_080913_mrb.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dmin\Dropbox\UGC%20project%20documents\Needs%20assessment\Data\UGC%20Final%20Data%20FULL%20052213.xlsx.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dmin\Dropbox\UGC%20project%20documents\Needs%20assessment\Data\UGC%20Final%20Data%20FULL%20052213.xlsx.xls" TargetMode="External"/><Relationship Id="rId2"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admin\Dropbox\UGC%20project%20documents\Needs%20assessment\Data\UGC%20Final%20Data%20FULL%20052213.xlsx.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dmin\Dropbox\UGC%20project%20documents\Needs%20assessment\Data\UGC%20Final%20Data%20FULL%20052213.xlsx.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dmin\Dropbox\UGC%20project%20documents\Needs%20assessment\Data\UGC%20Final%20Data%20FULL%20052213.xlsx.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NeedsAssess%20for%20UCMP_080913_mr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Dropbox\UGC%20project%20documents\Needs%20assessment\Data\UGC%20Final%20Data%20FULL%20052213.xlsx.xls" TargetMode="External"/><Relationship Id="rId2"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NeedsAssess%20for%20UCMP_080913_mrb.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inda\Dropbox\UGC%20project%20documents\Needs%20assessment\Data\UGC%20Final%20Data%20FULL%20052213.xlsx.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3200" dirty="0">
                <a:latin typeface="Arial" panose="020B0604020202020204" pitchFamily="34" charset="0"/>
                <a:cs typeface="Arial" panose="020B0604020202020204" pitchFamily="34" charset="0"/>
              </a:rPr>
              <a:t>Professional</a:t>
            </a:r>
            <a:r>
              <a:rPr lang="en-US" sz="3200" baseline="0" dirty="0">
                <a:latin typeface="Arial" panose="020B0604020202020204" pitchFamily="34" charset="0"/>
                <a:cs typeface="Arial" panose="020B0604020202020204" pitchFamily="34" charset="0"/>
              </a:rPr>
              <a:t> Level</a:t>
            </a:r>
            <a:endParaRPr lang="en-US" sz="3200" dirty="0">
              <a:latin typeface="Arial" panose="020B0604020202020204" pitchFamily="34" charset="0"/>
              <a:cs typeface="Arial" panose="020B0604020202020204" pitchFamily="34" charset="0"/>
            </a:endParaRPr>
          </a:p>
        </c:rich>
      </c:tx>
      <c:layout>
        <c:manualLayout>
          <c:xMode val="edge"/>
          <c:yMode val="edge"/>
          <c:x val="0.311766082305749"/>
          <c:y val="0.0289855072463768"/>
        </c:manualLayout>
      </c:layout>
      <c:overlay val="0"/>
    </c:title>
    <c:autoTitleDeleted val="0"/>
    <c:plotArea>
      <c:layout/>
      <c:pieChart>
        <c:varyColors val="1"/>
        <c:ser>
          <c:idx val="0"/>
          <c:order val="0"/>
          <c:dLbls>
            <c:txPr>
              <a:bodyPr/>
              <a:lstStyle/>
              <a:p>
                <a:pPr>
                  <a:defRPr sz="1800"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Profession!$C$4:$C$8</c:f>
              <c:strCache>
                <c:ptCount val="5"/>
                <c:pt idx="0">
                  <c:v>Middle School </c:v>
                </c:pt>
                <c:pt idx="1">
                  <c:v>High School </c:v>
                </c:pt>
                <c:pt idx="2">
                  <c:v>2-year College</c:v>
                </c:pt>
                <c:pt idx="3">
                  <c:v>4-year College</c:v>
                </c:pt>
                <c:pt idx="4">
                  <c:v>Informal Science</c:v>
                </c:pt>
              </c:strCache>
            </c:strRef>
          </c:cat>
          <c:val>
            <c:numRef>
              <c:f>Profession!$E$4:$E$8</c:f>
              <c:numCache>
                <c:formatCode>0.00%</c:formatCode>
                <c:ptCount val="5"/>
                <c:pt idx="0">
                  <c:v>0.235164835164835</c:v>
                </c:pt>
                <c:pt idx="1">
                  <c:v>0.43003663003663</c:v>
                </c:pt>
                <c:pt idx="2">
                  <c:v>0.0556776556776557</c:v>
                </c:pt>
                <c:pt idx="3">
                  <c:v>0.12014652014652</c:v>
                </c:pt>
                <c:pt idx="4">
                  <c:v>0.158974358974359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87098870895855"/>
          <c:y val="0.190709612385408"/>
          <c:w val="0.303793022334472"/>
          <c:h val="0.389600403210468"/>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latin typeface="Arial" panose="020B0604020202020204" pitchFamily="34" charset="0"/>
                <a:cs typeface="Arial" panose="020B0604020202020204" pitchFamily="34" charset="0"/>
              </a:rPr>
              <a:t>Who has encouraged you to NOT teach about </a:t>
            </a:r>
            <a:r>
              <a:rPr lang="en-US" sz="2800" dirty="0" smtClean="0">
                <a:latin typeface="Arial" panose="020B0604020202020204" pitchFamily="34" charset="0"/>
                <a:cs typeface="Arial" panose="020B0604020202020204" pitchFamily="34" charset="0"/>
              </a:rPr>
              <a:t>climate </a:t>
            </a:r>
            <a:r>
              <a:rPr lang="en-US" sz="2800" dirty="0">
                <a:latin typeface="Arial" panose="020B0604020202020204" pitchFamily="34" charset="0"/>
                <a:cs typeface="Arial" panose="020B0604020202020204" pitchFamily="34" charset="0"/>
              </a:rPr>
              <a:t>change?</a:t>
            </a:r>
          </a:p>
        </c:rich>
      </c:tx>
      <c:layout>
        <c:manualLayout>
          <c:xMode val="edge"/>
          <c:yMode val="edge"/>
          <c:x val="0.116003937007874"/>
          <c:y val="0.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878150778027746"/>
          <c:y val="0.205823207284275"/>
          <c:w val="0.897303969816273"/>
          <c:h val="0.687067658209391"/>
        </c:manualLayout>
      </c:layout>
      <c:bar3DChart>
        <c:barDir val="col"/>
        <c:grouping val="clustered"/>
        <c:varyColors val="0"/>
        <c:ser>
          <c:idx val="0"/>
          <c:order val="0"/>
          <c:invertIfNegative val="0"/>
          <c:cat>
            <c:strRef>
              <c:f>Denial!$S$11:$S$15</c:f>
              <c:strCache>
                <c:ptCount val="5"/>
                <c:pt idx="0">
                  <c:v>Parents</c:v>
                </c:pt>
                <c:pt idx="1">
                  <c:v>Students</c:v>
                </c:pt>
                <c:pt idx="2">
                  <c:v>Administrators</c:v>
                </c:pt>
                <c:pt idx="3">
                  <c:v>Other Teachers</c:v>
                </c:pt>
                <c:pt idx="4">
                  <c:v>Community Members</c:v>
                </c:pt>
              </c:strCache>
            </c:strRef>
          </c:cat>
          <c:val>
            <c:numRef>
              <c:f>Denial!$T$11:$T$15</c:f>
              <c:numCache>
                <c:formatCode>0.00%</c:formatCode>
                <c:ptCount val="5"/>
                <c:pt idx="0">
                  <c:v>0.269430051813471</c:v>
                </c:pt>
                <c:pt idx="1">
                  <c:v>0.129533678756477</c:v>
                </c:pt>
                <c:pt idx="2">
                  <c:v>0.233160621761658</c:v>
                </c:pt>
                <c:pt idx="3">
                  <c:v>0.170984455958549</c:v>
                </c:pt>
                <c:pt idx="4">
                  <c:v>0.196891191709845</c:v>
                </c:pt>
              </c:numCache>
            </c:numRef>
          </c:val>
        </c:ser>
        <c:dLbls>
          <c:showLegendKey val="0"/>
          <c:showVal val="0"/>
          <c:showCatName val="0"/>
          <c:showSerName val="0"/>
          <c:showPercent val="0"/>
          <c:showBubbleSize val="0"/>
        </c:dLbls>
        <c:gapWidth val="150"/>
        <c:shape val="box"/>
        <c:axId val="2109527144"/>
        <c:axId val="2109529944"/>
        <c:axId val="0"/>
      </c:bar3DChart>
      <c:catAx>
        <c:axId val="2109527144"/>
        <c:scaling>
          <c:orientation val="minMax"/>
        </c:scaling>
        <c:delete val="1"/>
        <c:axPos val="b"/>
        <c:majorTickMark val="out"/>
        <c:minorTickMark val="none"/>
        <c:tickLblPos val="nextTo"/>
        <c:crossAx val="2109529944"/>
        <c:crosses val="autoZero"/>
        <c:auto val="1"/>
        <c:lblAlgn val="ctr"/>
        <c:lblOffset val="100"/>
        <c:noMultiLvlLbl val="0"/>
      </c:catAx>
      <c:valAx>
        <c:axId val="2109529944"/>
        <c:scaling>
          <c:orientation val="minMax"/>
        </c:scaling>
        <c:delete val="0"/>
        <c:axPos val="l"/>
        <c:majorGridlines/>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0952714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Arial" panose="020B0604020202020204" pitchFamily="34" charset="0"/>
                <a:cs typeface="Arial" panose="020B0604020202020204" pitchFamily="34" charset="0"/>
              </a:defRPr>
            </a:pPr>
            <a:r>
              <a:rPr lang="en-US" sz="2800" b="1" i="0" baseline="0" dirty="0" smtClean="0">
                <a:effectLst/>
                <a:latin typeface="Arial" panose="020B0604020202020204" pitchFamily="34" charset="0"/>
                <a:cs typeface="Arial" panose="020B0604020202020204" pitchFamily="34" charset="0"/>
              </a:rPr>
              <a:t>Who has encouraged you to NOT teach about climate change?</a:t>
            </a:r>
            <a:endParaRPr lang="en-US" sz="2800" dirty="0">
              <a:effectLst/>
              <a:latin typeface="Arial" panose="020B0604020202020204" pitchFamily="34" charset="0"/>
              <a:cs typeface="Arial" panose="020B0604020202020204" pitchFamily="34"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3596256989615"/>
          <c:y val="0.192720993062169"/>
          <c:w val="0.480273536460116"/>
          <c:h val="0.730870051998554"/>
        </c:manualLayout>
      </c:layout>
      <c:bar3DChart>
        <c:barDir val="bar"/>
        <c:grouping val="stacked"/>
        <c:varyColors val="0"/>
        <c:ser>
          <c:idx val="0"/>
          <c:order val="0"/>
          <c:tx>
            <c:strRef>
              <c:f>Denial!$P$2</c:f>
              <c:strCache>
                <c:ptCount val="1"/>
                <c:pt idx="0">
                  <c:v>Parents</c:v>
                </c:pt>
              </c:strCache>
            </c:strRef>
          </c:tx>
          <c:invertIfNegative val="0"/>
          <c:cat>
            <c:strRef>
              <c:f>Denial!$O$8:$O$11</c:f>
              <c:strCache>
                <c:ptCount val="4"/>
                <c:pt idx="0">
                  <c:v>Middle School</c:v>
                </c:pt>
                <c:pt idx="1">
                  <c:v>High School</c:v>
                </c:pt>
                <c:pt idx="2">
                  <c:v>Two &amp; Four-year colleges</c:v>
                </c:pt>
                <c:pt idx="3">
                  <c:v>Informal Science</c:v>
                </c:pt>
              </c:strCache>
            </c:strRef>
          </c:cat>
          <c:val>
            <c:numRef>
              <c:f>Denial!$P$8:$P$11</c:f>
              <c:numCache>
                <c:formatCode>0.00%</c:formatCode>
                <c:ptCount val="4"/>
                <c:pt idx="0">
                  <c:v>0.363636363636364</c:v>
                </c:pt>
                <c:pt idx="1">
                  <c:v>0.285714285714286</c:v>
                </c:pt>
                <c:pt idx="2">
                  <c:v>0.153846153846154</c:v>
                </c:pt>
                <c:pt idx="3">
                  <c:v>0.203389830508475</c:v>
                </c:pt>
              </c:numCache>
            </c:numRef>
          </c:val>
        </c:ser>
        <c:ser>
          <c:idx val="1"/>
          <c:order val="1"/>
          <c:tx>
            <c:strRef>
              <c:f>Denial!$Q$2</c:f>
              <c:strCache>
                <c:ptCount val="1"/>
                <c:pt idx="0">
                  <c:v>Students</c:v>
                </c:pt>
              </c:strCache>
            </c:strRef>
          </c:tx>
          <c:invertIfNegative val="0"/>
          <c:cat>
            <c:strRef>
              <c:f>Denial!$O$8:$O$11</c:f>
              <c:strCache>
                <c:ptCount val="4"/>
                <c:pt idx="0">
                  <c:v>Middle School</c:v>
                </c:pt>
                <c:pt idx="1">
                  <c:v>High School</c:v>
                </c:pt>
                <c:pt idx="2">
                  <c:v>Two &amp; Four-year colleges</c:v>
                </c:pt>
                <c:pt idx="3">
                  <c:v>Informal Science</c:v>
                </c:pt>
              </c:strCache>
            </c:strRef>
          </c:cat>
          <c:val>
            <c:numRef>
              <c:f>Denial!$Q$8:$Q$11</c:f>
              <c:numCache>
                <c:formatCode>0.00%</c:formatCode>
                <c:ptCount val="4"/>
                <c:pt idx="0">
                  <c:v>0.136363636363636</c:v>
                </c:pt>
                <c:pt idx="1">
                  <c:v>0.194805194805195</c:v>
                </c:pt>
                <c:pt idx="2">
                  <c:v>0.0769230769230769</c:v>
                </c:pt>
                <c:pt idx="3">
                  <c:v>0.0508474576271187</c:v>
                </c:pt>
              </c:numCache>
            </c:numRef>
          </c:val>
        </c:ser>
        <c:ser>
          <c:idx val="2"/>
          <c:order val="2"/>
          <c:tx>
            <c:strRef>
              <c:f>Denial!$R$2</c:f>
              <c:strCache>
                <c:ptCount val="1"/>
                <c:pt idx="0">
                  <c:v>Administrators</c:v>
                </c:pt>
              </c:strCache>
            </c:strRef>
          </c:tx>
          <c:invertIfNegative val="0"/>
          <c:cat>
            <c:strRef>
              <c:f>Denial!$O$8:$O$11</c:f>
              <c:strCache>
                <c:ptCount val="4"/>
                <c:pt idx="0">
                  <c:v>Middle School</c:v>
                </c:pt>
                <c:pt idx="1">
                  <c:v>High School</c:v>
                </c:pt>
                <c:pt idx="2">
                  <c:v>Two &amp; Four-year colleges</c:v>
                </c:pt>
                <c:pt idx="3">
                  <c:v>Informal Science</c:v>
                </c:pt>
              </c:strCache>
            </c:strRef>
          </c:cat>
          <c:val>
            <c:numRef>
              <c:f>Denial!$R$8:$R$11</c:f>
              <c:numCache>
                <c:formatCode>0.00%</c:formatCode>
                <c:ptCount val="4"/>
                <c:pt idx="0">
                  <c:v>0.272727272727273</c:v>
                </c:pt>
                <c:pt idx="1">
                  <c:v>0.181818181818182</c:v>
                </c:pt>
                <c:pt idx="2">
                  <c:v>0.153846153846154</c:v>
                </c:pt>
                <c:pt idx="3">
                  <c:v>0.288135593220339</c:v>
                </c:pt>
              </c:numCache>
            </c:numRef>
          </c:val>
        </c:ser>
        <c:ser>
          <c:idx val="3"/>
          <c:order val="3"/>
          <c:tx>
            <c:strRef>
              <c:f>Denial!$S$2</c:f>
              <c:strCache>
                <c:ptCount val="1"/>
                <c:pt idx="0">
                  <c:v>Other Teachers</c:v>
                </c:pt>
              </c:strCache>
            </c:strRef>
          </c:tx>
          <c:invertIfNegative val="0"/>
          <c:cat>
            <c:strRef>
              <c:f>Denial!$O$8:$O$11</c:f>
              <c:strCache>
                <c:ptCount val="4"/>
                <c:pt idx="0">
                  <c:v>Middle School</c:v>
                </c:pt>
                <c:pt idx="1">
                  <c:v>High School</c:v>
                </c:pt>
                <c:pt idx="2">
                  <c:v>Two &amp; Four-year colleges</c:v>
                </c:pt>
                <c:pt idx="3">
                  <c:v>Informal Science</c:v>
                </c:pt>
              </c:strCache>
            </c:strRef>
          </c:cat>
          <c:val>
            <c:numRef>
              <c:f>Denial!$S$8:$S$11</c:f>
              <c:numCache>
                <c:formatCode>0.00%</c:formatCode>
                <c:ptCount val="4"/>
                <c:pt idx="0">
                  <c:v>0.113636363636364</c:v>
                </c:pt>
                <c:pt idx="1">
                  <c:v>0.12987012987013</c:v>
                </c:pt>
                <c:pt idx="2">
                  <c:v>0.538461538461538</c:v>
                </c:pt>
                <c:pt idx="3">
                  <c:v>0.186440677966102</c:v>
                </c:pt>
              </c:numCache>
            </c:numRef>
          </c:val>
        </c:ser>
        <c:ser>
          <c:idx val="4"/>
          <c:order val="4"/>
          <c:tx>
            <c:strRef>
              <c:f>Denial!$T$2</c:f>
              <c:strCache>
                <c:ptCount val="1"/>
                <c:pt idx="0">
                  <c:v>Community Members</c:v>
                </c:pt>
              </c:strCache>
            </c:strRef>
          </c:tx>
          <c:invertIfNegative val="0"/>
          <c:cat>
            <c:strRef>
              <c:f>Denial!$O$8:$O$11</c:f>
              <c:strCache>
                <c:ptCount val="4"/>
                <c:pt idx="0">
                  <c:v>Middle School</c:v>
                </c:pt>
                <c:pt idx="1">
                  <c:v>High School</c:v>
                </c:pt>
                <c:pt idx="2">
                  <c:v>Two &amp; Four-year colleges</c:v>
                </c:pt>
                <c:pt idx="3">
                  <c:v>Informal Science</c:v>
                </c:pt>
              </c:strCache>
            </c:strRef>
          </c:cat>
          <c:val>
            <c:numRef>
              <c:f>Denial!$T$8:$T$11</c:f>
              <c:numCache>
                <c:formatCode>0.00%</c:formatCode>
                <c:ptCount val="4"/>
                <c:pt idx="0">
                  <c:v>0.113636363636364</c:v>
                </c:pt>
                <c:pt idx="1">
                  <c:v>0.207792207792208</c:v>
                </c:pt>
                <c:pt idx="2">
                  <c:v>0.0769230769230769</c:v>
                </c:pt>
                <c:pt idx="3">
                  <c:v>0.271186440677966</c:v>
                </c:pt>
              </c:numCache>
            </c:numRef>
          </c:val>
        </c:ser>
        <c:dLbls>
          <c:showLegendKey val="0"/>
          <c:showVal val="0"/>
          <c:showCatName val="0"/>
          <c:showSerName val="0"/>
          <c:showPercent val="0"/>
          <c:showBubbleSize val="0"/>
        </c:dLbls>
        <c:gapWidth val="150"/>
        <c:shape val="box"/>
        <c:axId val="2109596120"/>
        <c:axId val="2109599384"/>
        <c:axId val="0"/>
      </c:bar3DChart>
      <c:catAx>
        <c:axId val="2109596120"/>
        <c:scaling>
          <c:orientation val="minMax"/>
        </c:scaling>
        <c:delete val="0"/>
        <c:axPos val="l"/>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09599384"/>
        <c:crosses val="autoZero"/>
        <c:auto val="1"/>
        <c:lblAlgn val="ctr"/>
        <c:lblOffset val="100"/>
        <c:noMultiLvlLbl val="0"/>
      </c:catAx>
      <c:valAx>
        <c:axId val="2109599384"/>
        <c:scaling>
          <c:orientation val="minMax"/>
        </c:scaling>
        <c:delete val="0"/>
        <c:axPos val="b"/>
        <c:majorGridlines/>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09596120"/>
        <c:crosses val="autoZero"/>
        <c:crossBetween val="between"/>
        <c:majorUnit val="0.5"/>
      </c:valAx>
    </c:plotArea>
    <c:legend>
      <c:legendPos val="r"/>
      <c:layout>
        <c:manualLayout>
          <c:xMode val="edge"/>
          <c:yMode val="edge"/>
          <c:x val="0.709963596941687"/>
          <c:y val="0.434442721190703"/>
          <c:w val="0.285688576971357"/>
          <c:h val="0.280110248886925"/>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Arial" panose="020B0604020202020204" pitchFamily="34" charset="0"/>
                <a:cs typeface="Arial" panose="020B0604020202020204" pitchFamily="34" charset="0"/>
              </a:defRPr>
            </a:pPr>
            <a:r>
              <a:rPr lang="en-US" sz="2800" dirty="0">
                <a:latin typeface="Arial" panose="020B0604020202020204" pitchFamily="34" charset="0"/>
                <a:cs typeface="Arial" panose="020B0604020202020204" pitchFamily="34" charset="0"/>
              </a:rPr>
              <a:t>Who has encouraged you to teach "both </a:t>
            </a:r>
            <a:r>
              <a:rPr lang="en-US" sz="2800" dirty="0" smtClean="0">
                <a:latin typeface="Arial" panose="020B0604020202020204" pitchFamily="34" charset="0"/>
                <a:cs typeface="Arial" panose="020B0604020202020204" pitchFamily="34" charset="0"/>
              </a:rPr>
              <a:t>sides“?</a:t>
            </a:r>
            <a:endParaRPr lang="en-US" sz="2800" dirty="0">
              <a:latin typeface="Arial" panose="020B0604020202020204" pitchFamily="34" charset="0"/>
              <a:cs typeface="Arial" panose="020B0604020202020204" pitchFamily="34"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825727917187922"/>
          <c:y val="0.194109555749976"/>
          <c:w val="0.917427208281208"/>
          <c:h val="0.637753961310392"/>
        </c:manualLayout>
      </c:layout>
      <c:bar3DChart>
        <c:barDir val="col"/>
        <c:grouping val="stacked"/>
        <c:varyColors val="0"/>
        <c:ser>
          <c:idx val="0"/>
          <c:order val="0"/>
          <c:invertIfNegative val="0"/>
          <c:cat>
            <c:strRef>
              <c:f>Denial!$S$11:$S$15</c:f>
              <c:strCache>
                <c:ptCount val="5"/>
                <c:pt idx="0">
                  <c:v>Parents</c:v>
                </c:pt>
                <c:pt idx="1">
                  <c:v>Students</c:v>
                </c:pt>
                <c:pt idx="2">
                  <c:v>Administrators</c:v>
                </c:pt>
                <c:pt idx="3">
                  <c:v>Other Teachers</c:v>
                </c:pt>
                <c:pt idx="4">
                  <c:v>Community Members</c:v>
                </c:pt>
              </c:strCache>
            </c:strRef>
          </c:cat>
          <c:val>
            <c:numRef>
              <c:f>Denial!$U$11:$U$15</c:f>
              <c:numCache>
                <c:formatCode>0.00%</c:formatCode>
                <c:ptCount val="5"/>
                <c:pt idx="0">
                  <c:v>0.225806451612903</c:v>
                </c:pt>
                <c:pt idx="1">
                  <c:v>0.150537634408602</c:v>
                </c:pt>
                <c:pt idx="2">
                  <c:v>0.21505376344086</c:v>
                </c:pt>
                <c:pt idx="3">
                  <c:v>0.161290322580645</c:v>
                </c:pt>
                <c:pt idx="4">
                  <c:v>0.247311827956989</c:v>
                </c:pt>
              </c:numCache>
            </c:numRef>
          </c:val>
        </c:ser>
        <c:dLbls>
          <c:showLegendKey val="0"/>
          <c:showVal val="0"/>
          <c:showCatName val="0"/>
          <c:showSerName val="0"/>
          <c:showPercent val="0"/>
          <c:showBubbleSize val="0"/>
        </c:dLbls>
        <c:gapWidth val="150"/>
        <c:shape val="box"/>
        <c:axId val="2109647000"/>
        <c:axId val="2109649960"/>
        <c:axId val="0"/>
      </c:bar3DChart>
      <c:catAx>
        <c:axId val="2109647000"/>
        <c:scaling>
          <c:orientation val="minMax"/>
        </c:scaling>
        <c:delete val="1"/>
        <c:axPos val="b"/>
        <c:majorTickMark val="out"/>
        <c:minorTickMark val="none"/>
        <c:tickLblPos val="nextTo"/>
        <c:crossAx val="2109649960"/>
        <c:crosses val="autoZero"/>
        <c:auto val="1"/>
        <c:lblAlgn val="ctr"/>
        <c:lblOffset val="100"/>
        <c:noMultiLvlLbl val="0"/>
      </c:catAx>
      <c:valAx>
        <c:axId val="2109649960"/>
        <c:scaling>
          <c:orientation val="minMax"/>
          <c:max val="0.3"/>
        </c:scaling>
        <c:delete val="0"/>
        <c:axPos val="l"/>
        <c:majorGridlines/>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0964700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Arial" panose="020B0604020202020204" pitchFamily="34" charset="0"/>
                <a:cs typeface="Arial" panose="020B0604020202020204" pitchFamily="34" charset="0"/>
              </a:defRPr>
            </a:pPr>
            <a:r>
              <a:rPr lang="en-US" sz="2800" dirty="0" smtClean="0">
                <a:latin typeface="Arial" panose="020B0604020202020204" pitchFamily="34" charset="0"/>
                <a:cs typeface="Arial" panose="020B0604020202020204" pitchFamily="34" charset="0"/>
              </a:rPr>
              <a:t>Did any of these groups encourage you to "teach both sides" of the climate change issue? If so, which ones?</a:t>
            </a:r>
            <a:endParaRPr lang="en-US" sz="2800" dirty="0">
              <a:latin typeface="Arial" panose="020B0604020202020204" pitchFamily="34" charset="0"/>
              <a:cs typeface="Arial" panose="020B0604020202020204" pitchFamily="34"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6494807714253"/>
          <c:y val="0.269904431063764"/>
          <c:w val="0.486070637909392"/>
          <c:h val="0.690313725490196"/>
        </c:manualLayout>
      </c:layout>
      <c:bar3DChart>
        <c:barDir val="bar"/>
        <c:grouping val="stacked"/>
        <c:varyColors val="0"/>
        <c:ser>
          <c:idx val="0"/>
          <c:order val="0"/>
          <c:tx>
            <c:strRef>
              <c:f>Denial!$Y$2</c:f>
              <c:strCache>
                <c:ptCount val="1"/>
                <c:pt idx="0">
                  <c:v>Parents</c:v>
                </c:pt>
              </c:strCache>
            </c:strRef>
          </c:tx>
          <c:invertIfNegative val="0"/>
          <c:cat>
            <c:strRef>
              <c:f>Denial!$X$8:$X$11</c:f>
              <c:strCache>
                <c:ptCount val="4"/>
                <c:pt idx="0">
                  <c:v>Middle School</c:v>
                </c:pt>
                <c:pt idx="1">
                  <c:v>High School</c:v>
                </c:pt>
                <c:pt idx="2">
                  <c:v>Two &amp; Four-year colleges</c:v>
                </c:pt>
                <c:pt idx="3">
                  <c:v>Informal Science</c:v>
                </c:pt>
              </c:strCache>
            </c:strRef>
          </c:cat>
          <c:val>
            <c:numRef>
              <c:f>Denial!$Y$8:$Y$11</c:f>
              <c:numCache>
                <c:formatCode>0.00%</c:formatCode>
                <c:ptCount val="4"/>
                <c:pt idx="0">
                  <c:v>0.315789473684211</c:v>
                </c:pt>
                <c:pt idx="1">
                  <c:v>0.255813953488372</c:v>
                </c:pt>
                <c:pt idx="2">
                  <c:v>0.0</c:v>
                </c:pt>
                <c:pt idx="3">
                  <c:v>0.166666666666667</c:v>
                </c:pt>
              </c:numCache>
            </c:numRef>
          </c:val>
        </c:ser>
        <c:ser>
          <c:idx val="1"/>
          <c:order val="1"/>
          <c:tx>
            <c:strRef>
              <c:f>Denial!$Z$2</c:f>
              <c:strCache>
                <c:ptCount val="1"/>
                <c:pt idx="0">
                  <c:v>Students</c:v>
                </c:pt>
              </c:strCache>
            </c:strRef>
          </c:tx>
          <c:invertIfNegative val="0"/>
          <c:cat>
            <c:strRef>
              <c:f>Denial!$X$8:$X$11</c:f>
              <c:strCache>
                <c:ptCount val="4"/>
                <c:pt idx="0">
                  <c:v>Middle School</c:v>
                </c:pt>
                <c:pt idx="1">
                  <c:v>High School</c:v>
                </c:pt>
                <c:pt idx="2">
                  <c:v>Two &amp; Four-year colleges</c:v>
                </c:pt>
                <c:pt idx="3">
                  <c:v>Informal Science</c:v>
                </c:pt>
              </c:strCache>
            </c:strRef>
          </c:cat>
          <c:val>
            <c:numRef>
              <c:f>Denial!$Z$8:$Z$11</c:f>
              <c:numCache>
                <c:formatCode>0.00%</c:formatCode>
                <c:ptCount val="4"/>
                <c:pt idx="0">
                  <c:v>0.157894736842105</c:v>
                </c:pt>
                <c:pt idx="1">
                  <c:v>0.162790697674419</c:v>
                </c:pt>
                <c:pt idx="2">
                  <c:v>0.142857142857143</c:v>
                </c:pt>
                <c:pt idx="3">
                  <c:v>0.125</c:v>
                </c:pt>
              </c:numCache>
            </c:numRef>
          </c:val>
        </c:ser>
        <c:ser>
          <c:idx val="2"/>
          <c:order val="2"/>
          <c:tx>
            <c:strRef>
              <c:f>Denial!$AA$2</c:f>
              <c:strCache>
                <c:ptCount val="1"/>
                <c:pt idx="0">
                  <c:v>Administrators</c:v>
                </c:pt>
              </c:strCache>
            </c:strRef>
          </c:tx>
          <c:invertIfNegative val="0"/>
          <c:cat>
            <c:strRef>
              <c:f>Denial!$X$8:$X$11</c:f>
              <c:strCache>
                <c:ptCount val="4"/>
                <c:pt idx="0">
                  <c:v>Middle School</c:v>
                </c:pt>
                <c:pt idx="1">
                  <c:v>High School</c:v>
                </c:pt>
                <c:pt idx="2">
                  <c:v>Two &amp; Four-year colleges</c:v>
                </c:pt>
                <c:pt idx="3">
                  <c:v>Informal Science</c:v>
                </c:pt>
              </c:strCache>
            </c:strRef>
          </c:cat>
          <c:val>
            <c:numRef>
              <c:f>Denial!$AA$8:$AA$11</c:f>
              <c:numCache>
                <c:formatCode>0.00%</c:formatCode>
                <c:ptCount val="4"/>
                <c:pt idx="0">
                  <c:v>0.210526315789474</c:v>
                </c:pt>
                <c:pt idx="1">
                  <c:v>0.209302325581395</c:v>
                </c:pt>
                <c:pt idx="2">
                  <c:v>0.285714285714286</c:v>
                </c:pt>
                <c:pt idx="3">
                  <c:v>0.208333333333333</c:v>
                </c:pt>
              </c:numCache>
            </c:numRef>
          </c:val>
        </c:ser>
        <c:ser>
          <c:idx val="3"/>
          <c:order val="3"/>
          <c:tx>
            <c:strRef>
              <c:f>Denial!$AB$2</c:f>
              <c:strCache>
                <c:ptCount val="1"/>
                <c:pt idx="0">
                  <c:v>Other Teachers</c:v>
                </c:pt>
              </c:strCache>
            </c:strRef>
          </c:tx>
          <c:invertIfNegative val="0"/>
          <c:cat>
            <c:strRef>
              <c:f>Denial!$X$8:$X$11</c:f>
              <c:strCache>
                <c:ptCount val="4"/>
                <c:pt idx="0">
                  <c:v>Middle School</c:v>
                </c:pt>
                <c:pt idx="1">
                  <c:v>High School</c:v>
                </c:pt>
                <c:pt idx="2">
                  <c:v>Two &amp; Four-year colleges</c:v>
                </c:pt>
                <c:pt idx="3">
                  <c:v>Informal Science</c:v>
                </c:pt>
              </c:strCache>
            </c:strRef>
          </c:cat>
          <c:val>
            <c:numRef>
              <c:f>Denial!$AB$8:$AB$11</c:f>
              <c:numCache>
                <c:formatCode>0.00%</c:formatCode>
                <c:ptCount val="4"/>
                <c:pt idx="0">
                  <c:v>0.105263157894737</c:v>
                </c:pt>
                <c:pt idx="1">
                  <c:v>0.13953488372093</c:v>
                </c:pt>
                <c:pt idx="2">
                  <c:v>0.428571428571429</c:v>
                </c:pt>
                <c:pt idx="3">
                  <c:v>0.166666666666667</c:v>
                </c:pt>
              </c:numCache>
            </c:numRef>
          </c:val>
        </c:ser>
        <c:ser>
          <c:idx val="4"/>
          <c:order val="4"/>
          <c:tx>
            <c:strRef>
              <c:f>Denial!$AC$2</c:f>
              <c:strCache>
                <c:ptCount val="1"/>
                <c:pt idx="0">
                  <c:v>Community Members</c:v>
                </c:pt>
              </c:strCache>
            </c:strRef>
          </c:tx>
          <c:invertIfNegative val="0"/>
          <c:cat>
            <c:strRef>
              <c:f>Denial!$X$8:$X$11</c:f>
              <c:strCache>
                <c:ptCount val="4"/>
                <c:pt idx="0">
                  <c:v>Middle School</c:v>
                </c:pt>
                <c:pt idx="1">
                  <c:v>High School</c:v>
                </c:pt>
                <c:pt idx="2">
                  <c:v>Two &amp; Four-year colleges</c:v>
                </c:pt>
                <c:pt idx="3">
                  <c:v>Informal Science</c:v>
                </c:pt>
              </c:strCache>
            </c:strRef>
          </c:cat>
          <c:val>
            <c:numRef>
              <c:f>Denial!$AC$8:$AC$11</c:f>
              <c:numCache>
                <c:formatCode>0.00%</c:formatCode>
                <c:ptCount val="4"/>
                <c:pt idx="0">
                  <c:v>0.210526315789474</c:v>
                </c:pt>
                <c:pt idx="1">
                  <c:v>0.232558139534884</c:v>
                </c:pt>
                <c:pt idx="2">
                  <c:v>0.142857142857143</c:v>
                </c:pt>
                <c:pt idx="3">
                  <c:v>0.333333333333333</c:v>
                </c:pt>
              </c:numCache>
            </c:numRef>
          </c:val>
        </c:ser>
        <c:dLbls>
          <c:showLegendKey val="0"/>
          <c:showVal val="0"/>
          <c:showCatName val="0"/>
          <c:showSerName val="0"/>
          <c:showPercent val="0"/>
          <c:showBubbleSize val="0"/>
        </c:dLbls>
        <c:gapWidth val="150"/>
        <c:shape val="box"/>
        <c:axId val="2109689976"/>
        <c:axId val="2109693240"/>
        <c:axId val="0"/>
      </c:bar3DChart>
      <c:catAx>
        <c:axId val="2109689976"/>
        <c:scaling>
          <c:orientation val="minMax"/>
        </c:scaling>
        <c:delete val="0"/>
        <c:axPos val="l"/>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09693240"/>
        <c:crosses val="autoZero"/>
        <c:auto val="1"/>
        <c:lblAlgn val="ctr"/>
        <c:lblOffset val="100"/>
        <c:noMultiLvlLbl val="0"/>
      </c:catAx>
      <c:valAx>
        <c:axId val="2109693240"/>
        <c:scaling>
          <c:orientation val="minMax"/>
        </c:scaling>
        <c:delete val="0"/>
        <c:axPos val="b"/>
        <c:majorGridlines/>
        <c:numFmt formatCode="0%" sourceLinked="0"/>
        <c:majorTickMark val="out"/>
        <c:minorTickMark val="none"/>
        <c:tickLblPos val="nextTo"/>
        <c:crossAx val="2109689976"/>
        <c:crosses val="autoZero"/>
        <c:crossBetween val="between"/>
        <c:majorUnit val="0.5"/>
      </c:valAx>
    </c:plotArea>
    <c:legend>
      <c:legendPos val="r"/>
      <c:layout>
        <c:manualLayout>
          <c:xMode val="edge"/>
          <c:yMode val="edge"/>
          <c:x val="0.70560253337898"/>
          <c:y val="0.305936699089085"/>
          <c:w val="0.28280326372247"/>
          <c:h val="0.254008800370542"/>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800"/>
            </a:pPr>
            <a:r>
              <a:rPr lang="en-US" sz="2800" b="0" i="0" u="none" strike="noStrike" baseline="0">
                <a:effectLst/>
                <a:latin typeface="Arial" panose="020B0604020202020204" pitchFamily="34" charset="0"/>
                <a:cs typeface="Arial" panose="020B0604020202020204" pitchFamily="34" charset="0"/>
              </a:rPr>
              <a:t>What would help you to teach more effectively about global change? </a:t>
            </a:r>
            <a:r>
              <a:rPr lang="en-US" sz="2800" b="1" i="0" u="none" strike="noStrike" baseline="0">
                <a:latin typeface="Arial" panose="020B0604020202020204" pitchFamily="34" charset="0"/>
                <a:cs typeface="Arial" panose="020B0604020202020204" pitchFamily="34" charset="0"/>
              </a:rPr>
              <a:t> </a:t>
            </a:r>
            <a:endParaRPr lang="en-US" sz="2800">
              <a:latin typeface="Arial" panose="020B0604020202020204" pitchFamily="34" charset="0"/>
              <a:cs typeface="Arial" panose="020B0604020202020204" pitchFamily="34" charset="0"/>
            </a:endParaRPr>
          </a:p>
        </c:rich>
      </c:tx>
      <c:layout>
        <c:manualLayout>
          <c:xMode val="edge"/>
          <c:yMode val="edge"/>
          <c:x val="0.244096261615947"/>
          <c:y val="0.09523811011719"/>
        </c:manualLayout>
      </c:layout>
      <c:overlay val="0"/>
    </c:title>
    <c:autoTitleDeleted val="0"/>
    <c:plotArea>
      <c:layout/>
      <c:pieChart>
        <c:varyColors val="1"/>
        <c:ser>
          <c:idx val="0"/>
          <c:order val="0"/>
          <c:dLbls>
            <c:txPr>
              <a:bodyPr/>
              <a:lstStyle/>
              <a:p>
                <a:pPr>
                  <a:defRPr sz="1800"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'Help effective teaching'!$R$2:$U$2</c:f>
              <c:strCache>
                <c:ptCount val="4"/>
                <c:pt idx="0">
                  <c:v>Increasing Content Knowledge</c:v>
                </c:pt>
                <c:pt idx="1">
                  <c:v>Learning teaching Strategies</c:v>
                </c:pt>
                <c:pt idx="2">
                  <c:v>Learning about teaching resources</c:v>
                </c:pt>
                <c:pt idx="3">
                  <c:v>A community network to share ideas</c:v>
                </c:pt>
              </c:strCache>
            </c:strRef>
          </c:cat>
          <c:val>
            <c:numRef>
              <c:f>'Help effective teaching'!$R$4:$U$4</c:f>
              <c:numCache>
                <c:formatCode>0.00%</c:formatCode>
                <c:ptCount val="4"/>
                <c:pt idx="0">
                  <c:v>0.287412874128741</c:v>
                </c:pt>
                <c:pt idx="1">
                  <c:v>0.209922099220992</c:v>
                </c:pt>
                <c:pt idx="2">
                  <c:v>0.305043050430504</c:v>
                </c:pt>
                <c:pt idx="3">
                  <c:v>0.197621976219762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0505967581755"/>
          <c:y val="0.475992137856539"/>
          <c:w val="0.272417760279965"/>
          <c:h val="0.404537464775882"/>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itchFamily="34" charset="0"/>
                <a:cs typeface="Arial" pitchFamily="34" charset="0"/>
              </a:defRPr>
            </a:pPr>
            <a:r>
              <a:rPr lang="en-US" sz="2400" dirty="0">
                <a:latin typeface="Arial" pitchFamily="34" charset="0"/>
                <a:cs typeface="Arial" pitchFamily="34" charset="0"/>
              </a:rPr>
              <a:t>What would help you to teach more effectively about global change? </a:t>
            </a:r>
          </a:p>
        </c:rich>
      </c:tx>
      <c:layout>
        <c:manualLayout>
          <c:xMode val="edge"/>
          <c:yMode val="edge"/>
          <c:x val="0.11295652173913"/>
          <c:y val="0.0481927710843374"/>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1429305032523"/>
          <c:y val="0.216817348132688"/>
          <c:w val="0.48120084445966"/>
          <c:h val="0.732878126679948"/>
        </c:manualLayout>
      </c:layout>
      <c:bar3DChart>
        <c:barDir val="bar"/>
        <c:grouping val="stacked"/>
        <c:varyColors val="0"/>
        <c:ser>
          <c:idx val="0"/>
          <c:order val="0"/>
          <c:tx>
            <c:strRef>
              <c:f>'Help effective teaching'!$J$2</c:f>
              <c:strCache>
                <c:ptCount val="1"/>
                <c:pt idx="0">
                  <c:v>Increasing Content Knowledge</c:v>
                </c:pt>
              </c:strCache>
            </c:strRef>
          </c:tx>
          <c:invertIfNegative val="0"/>
          <c:cat>
            <c:strRef>
              <c:f>'Help effective teaching'!$I$10:$I$14</c:f>
              <c:strCache>
                <c:ptCount val="5"/>
                <c:pt idx="0">
                  <c:v>Middle School</c:v>
                </c:pt>
                <c:pt idx="1">
                  <c:v>High School</c:v>
                </c:pt>
                <c:pt idx="2">
                  <c:v>2-year College</c:v>
                </c:pt>
                <c:pt idx="3">
                  <c:v>4-year College</c:v>
                </c:pt>
                <c:pt idx="4">
                  <c:v>Informal Education</c:v>
                </c:pt>
              </c:strCache>
            </c:strRef>
          </c:cat>
          <c:val>
            <c:numRef>
              <c:f>'Help effective teaching'!$J$10:$J$14</c:f>
              <c:numCache>
                <c:formatCode>0.00%</c:formatCode>
                <c:ptCount val="5"/>
                <c:pt idx="0">
                  <c:v>0.29757785467128</c:v>
                </c:pt>
                <c:pt idx="1">
                  <c:v>0.286877828054299</c:v>
                </c:pt>
                <c:pt idx="2">
                  <c:v>0.26984126984127</c:v>
                </c:pt>
                <c:pt idx="3">
                  <c:v>0.271604938271605</c:v>
                </c:pt>
                <c:pt idx="4">
                  <c:v>0.289405684754522</c:v>
                </c:pt>
              </c:numCache>
            </c:numRef>
          </c:val>
        </c:ser>
        <c:ser>
          <c:idx val="1"/>
          <c:order val="1"/>
          <c:tx>
            <c:strRef>
              <c:f>'Help effective teaching'!$K$2</c:f>
              <c:strCache>
                <c:ptCount val="1"/>
                <c:pt idx="0">
                  <c:v>Learning teaching Strategies</c:v>
                </c:pt>
              </c:strCache>
            </c:strRef>
          </c:tx>
          <c:invertIfNegative val="0"/>
          <c:cat>
            <c:strRef>
              <c:f>'Help effective teaching'!$I$10:$I$14</c:f>
              <c:strCache>
                <c:ptCount val="5"/>
                <c:pt idx="0">
                  <c:v>Middle School</c:v>
                </c:pt>
                <c:pt idx="1">
                  <c:v>High School</c:v>
                </c:pt>
                <c:pt idx="2">
                  <c:v>2-year College</c:v>
                </c:pt>
                <c:pt idx="3">
                  <c:v>4-year College</c:v>
                </c:pt>
                <c:pt idx="4">
                  <c:v>Informal Education</c:v>
                </c:pt>
              </c:strCache>
            </c:strRef>
          </c:cat>
          <c:val>
            <c:numRef>
              <c:f>'Help effective teaching'!$K$10:$K$14</c:f>
              <c:numCache>
                <c:formatCode>0.00%</c:formatCode>
                <c:ptCount val="5"/>
                <c:pt idx="0">
                  <c:v>0.188581314878893</c:v>
                </c:pt>
                <c:pt idx="1">
                  <c:v>0.208144796380091</c:v>
                </c:pt>
                <c:pt idx="2">
                  <c:v>0.238095238095238</c:v>
                </c:pt>
                <c:pt idx="3">
                  <c:v>0.205761316872428</c:v>
                </c:pt>
                <c:pt idx="4">
                  <c:v>0.24031007751938</c:v>
                </c:pt>
              </c:numCache>
            </c:numRef>
          </c:val>
        </c:ser>
        <c:ser>
          <c:idx val="2"/>
          <c:order val="2"/>
          <c:tx>
            <c:strRef>
              <c:f>'Help effective teaching'!$L$2</c:f>
              <c:strCache>
                <c:ptCount val="1"/>
                <c:pt idx="0">
                  <c:v>Learning about teaching resources</c:v>
                </c:pt>
              </c:strCache>
            </c:strRef>
          </c:tx>
          <c:invertIfNegative val="0"/>
          <c:cat>
            <c:strRef>
              <c:f>'Help effective teaching'!$I$10:$I$14</c:f>
              <c:strCache>
                <c:ptCount val="5"/>
                <c:pt idx="0">
                  <c:v>Middle School</c:v>
                </c:pt>
                <c:pt idx="1">
                  <c:v>High School</c:v>
                </c:pt>
                <c:pt idx="2">
                  <c:v>2-year College</c:v>
                </c:pt>
                <c:pt idx="3">
                  <c:v>4-year College</c:v>
                </c:pt>
                <c:pt idx="4">
                  <c:v>Informal Education</c:v>
                </c:pt>
              </c:strCache>
            </c:strRef>
          </c:cat>
          <c:val>
            <c:numRef>
              <c:f>'Help effective teaching'!$L$10:$L$14</c:f>
              <c:numCache>
                <c:formatCode>0.00%</c:formatCode>
                <c:ptCount val="5"/>
                <c:pt idx="0">
                  <c:v>0.326989619377163</c:v>
                </c:pt>
                <c:pt idx="1">
                  <c:v>0.313122171945701</c:v>
                </c:pt>
                <c:pt idx="2">
                  <c:v>0.277777777777778</c:v>
                </c:pt>
                <c:pt idx="3">
                  <c:v>0.316872427983539</c:v>
                </c:pt>
                <c:pt idx="4">
                  <c:v>0.250645994832041</c:v>
                </c:pt>
              </c:numCache>
            </c:numRef>
          </c:val>
        </c:ser>
        <c:ser>
          <c:idx val="3"/>
          <c:order val="3"/>
          <c:tx>
            <c:strRef>
              <c:f>'Help effective teaching'!$M$2</c:f>
              <c:strCache>
                <c:ptCount val="1"/>
                <c:pt idx="0">
                  <c:v>A community network to share ideas</c:v>
                </c:pt>
              </c:strCache>
            </c:strRef>
          </c:tx>
          <c:invertIfNegative val="0"/>
          <c:cat>
            <c:strRef>
              <c:f>'Help effective teaching'!$I$10:$I$14</c:f>
              <c:strCache>
                <c:ptCount val="5"/>
                <c:pt idx="0">
                  <c:v>Middle School</c:v>
                </c:pt>
                <c:pt idx="1">
                  <c:v>High School</c:v>
                </c:pt>
                <c:pt idx="2">
                  <c:v>2-year College</c:v>
                </c:pt>
                <c:pt idx="3">
                  <c:v>4-year College</c:v>
                </c:pt>
                <c:pt idx="4">
                  <c:v>Informal Education</c:v>
                </c:pt>
              </c:strCache>
            </c:strRef>
          </c:cat>
          <c:val>
            <c:numRef>
              <c:f>'Help effective teaching'!$M$10:$M$14</c:f>
              <c:numCache>
                <c:formatCode>0.00%</c:formatCode>
                <c:ptCount val="5"/>
                <c:pt idx="0">
                  <c:v>0.186851211072664</c:v>
                </c:pt>
                <c:pt idx="1">
                  <c:v>0.191855203619909</c:v>
                </c:pt>
                <c:pt idx="2">
                  <c:v>0.214285714285714</c:v>
                </c:pt>
                <c:pt idx="3">
                  <c:v>0.205761316872428</c:v>
                </c:pt>
                <c:pt idx="4">
                  <c:v>0.219638242894057</c:v>
                </c:pt>
              </c:numCache>
            </c:numRef>
          </c:val>
        </c:ser>
        <c:dLbls>
          <c:showLegendKey val="0"/>
          <c:showVal val="0"/>
          <c:showCatName val="0"/>
          <c:showSerName val="0"/>
          <c:showPercent val="0"/>
          <c:showBubbleSize val="0"/>
        </c:dLbls>
        <c:gapWidth val="150"/>
        <c:shape val="box"/>
        <c:axId val="2105585144"/>
        <c:axId val="2105588264"/>
        <c:axId val="0"/>
      </c:bar3DChart>
      <c:catAx>
        <c:axId val="2105585144"/>
        <c:scaling>
          <c:orientation val="minMax"/>
        </c:scaling>
        <c:delete val="0"/>
        <c:axPos val="l"/>
        <c:majorTickMark val="out"/>
        <c:minorTickMark val="none"/>
        <c:tickLblPos val="nextTo"/>
        <c:txPr>
          <a:bodyPr/>
          <a:lstStyle/>
          <a:p>
            <a:pPr>
              <a:defRPr sz="1800">
                <a:latin typeface="Arial" pitchFamily="34" charset="0"/>
                <a:cs typeface="Arial" pitchFamily="34" charset="0"/>
              </a:defRPr>
            </a:pPr>
            <a:endParaRPr lang="en-US"/>
          </a:p>
        </c:txPr>
        <c:crossAx val="2105588264"/>
        <c:crosses val="autoZero"/>
        <c:auto val="1"/>
        <c:lblAlgn val="ctr"/>
        <c:lblOffset val="100"/>
        <c:noMultiLvlLbl val="0"/>
      </c:catAx>
      <c:valAx>
        <c:axId val="2105588264"/>
        <c:scaling>
          <c:orientation val="minMax"/>
          <c:max val="1.0"/>
        </c:scaling>
        <c:delete val="0"/>
        <c:axPos val="b"/>
        <c:majorGridlines/>
        <c:numFmt formatCode="0%" sourceLinked="0"/>
        <c:majorTickMark val="out"/>
        <c:minorTickMark val="none"/>
        <c:tickLblPos val="nextTo"/>
        <c:crossAx val="2105585144"/>
        <c:crosses val="autoZero"/>
        <c:crossBetween val="between"/>
        <c:majorUnit val="0.5"/>
      </c:valAx>
    </c:plotArea>
    <c:legend>
      <c:legendPos val="r"/>
      <c:layout>
        <c:manualLayout>
          <c:xMode val="edge"/>
          <c:yMode val="edge"/>
          <c:x val="0.676079424854502"/>
          <c:y val="0.289027448376182"/>
          <c:w val="0.306529270797672"/>
          <c:h val="0.154826550295671"/>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800">
                <a:latin typeface="Arial" pitchFamily="34" charset="0"/>
                <a:cs typeface="Arial" pitchFamily="34" charset="0"/>
              </a:defRPr>
            </a:pPr>
            <a:r>
              <a:rPr lang="en-US" sz="2800" b="1" i="0" baseline="0" dirty="0">
                <a:effectLst/>
                <a:latin typeface="Arial" pitchFamily="34" charset="0"/>
                <a:cs typeface="Arial" pitchFamily="34" charset="0"/>
              </a:rPr>
              <a:t>How important do you think it is for students to learn about </a:t>
            </a:r>
            <a:r>
              <a:rPr lang="en-US" sz="2800" b="1" i="0" baseline="0" dirty="0">
                <a:solidFill>
                  <a:srgbClr val="FF0000"/>
                </a:solidFill>
                <a:effectLst/>
                <a:latin typeface="Arial" pitchFamily="34" charset="0"/>
                <a:cs typeface="Arial" pitchFamily="34" charset="0"/>
              </a:rPr>
              <a:t>climate change</a:t>
            </a:r>
            <a:r>
              <a:rPr lang="en-US" sz="2800" b="1" i="0" baseline="0" dirty="0">
                <a:effectLst/>
                <a:latin typeface="Arial" pitchFamily="34" charset="0"/>
                <a:cs typeface="Arial" pitchFamily="34" charset="0"/>
              </a:rPr>
              <a:t>?</a:t>
            </a:r>
            <a:endParaRPr lang="en-US" sz="2800" dirty="0">
              <a:effectLst/>
              <a:latin typeface="Arial" pitchFamily="34" charset="0"/>
              <a:cs typeface="Arial" pitchFamily="34"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224295977011494"/>
          <c:y val="0.167460317460317"/>
          <c:w val="0.484253099828039"/>
          <c:h val="0.782834020747406"/>
        </c:manualLayout>
      </c:layout>
      <c:bar3DChart>
        <c:barDir val="bar"/>
        <c:grouping val="stacked"/>
        <c:varyColors val="0"/>
        <c:ser>
          <c:idx val="0"/>
          <c:order val="0"/>
          <c:tx>
            <c:strRef>
              <c:f>'Global Change and CC importance'!$O$2</c:f>
              <c:strCache>
                <c:ptCount val="1"/>
                <c:pt idx="0">
                  <c:v>Not important</c:v>
                </c:pt>
              </c:strCache>
            </c:strRef>
          </c:tx>
          <c:spPr>
            <a:solidFill>
              <a:schemeClr val="tx1">
                <a:lumMod val="50000"/>
                <a:lumOff val="50000"/>
              </a:schemeClr>
            </a:solidFill>
          </c:spPr>
          <c:invertIfNegative val="0"/>
          <c:cat>
            <c:strRef>
              <c:f>'Global Change and CC importance'!$N$9:$N$13</c:f>
              <c:strCache>
                <c:ptCount val="5"/>
                <c:pt idx="0">
                  <c:v>Middle School</c:v>
                </c:pt>
                <c:pt idx="1">
                  <c:v>High School</c:v>
                </c:pt>
                <c:pt idx="2">
                  <c:v>2-year College</c:v>
                </c:pt>
                <c:pt idx="3">
                  <c:v>4-year College</c:v>
                </c:pt>
                <c:pt idx="4">
                  <c:v>Informal  Education</c:v>
                </c:pt>
              </c:strCache>
            </c:strRef>
          </c:cat>
          <c:val>
            <c:numRef>
              <c:f>'Global Change and CC importance'!$O$9:$O$13</c:f>
              <c:numCache>
                <c:formatCode>0.00%</c:formatCode>
                <c:ptCount val="5"/>
                <c:pt idx="0">
                  <c:v>0.0032051282051282</c:v>
                </c:pt>
                <c:pt idx="1">
                  <c:v>0.00519031141868512</c:v>
                </c:pt>
                <c:pt idx="2">
                  <c:v>0.0</c:v>
                </c:pt>
                <c:pt idx="3">
                  <c:v>0.01875</c:v>
                </c:pt>
                <c:pt idx="4">
                  <c:v>0.00938967136150235</c:v>
                </c:pt>
              </c:numCache>
            </c:numRef>
          </c:val>
        </c:ser>
        <c:ser>
          <c:idx val="1"/>
          <c:order val="1"/>
          <c:tx>
            <c:strRef>
              <c:f>'Global Change and CC importance'!$P$2</c:f>
              <c:strCache>
                <c:ptCount val="1"/>
                <c:pt idx="0">
                  <c:v>A little important</c:v>
                </c:pt>
              </c:strCache>
            </c:strRef>
          </c:tx>
          <c:invertIfNegative val="0"/>
          <c:cat>
            <c:strRef>
              <c:f>'Global Change and CC importance'!$N$9:$N$13</c:f>
              <c:strCache>
                <c:ptCount val="5"/>
                <c:pt idx="0">
                  <c:v>Middle School</c:v>
                </c:pt>
                <c:pt idx="1">
                  <c:v>High School</c:v>
                </c:pt>
                <c:pt idx="2">
                  <c:v>2-year College</c:v>
                </c:pt>
                <c:pt idx="3">
                  <c:v>4-year College</c:v>
                </c:pt>
                <c:pt idx="4">
                  <c:v>Informal  Education</c:v>
                </c:pt>
              </c:strCache>
            </c:strRef>
          </c:cat>
          <c:val>
            <c:numRef>
              <c:f>'Global Change and CC importance'!$P$9:$P$13</c:f>
              <c:numCache>
                <c:formatCode>0.00%</c:formatCode>
                <c:ptCount val="5"/>
                <c:pt idx="0">
                  <c:v>0.0192307692307692</c:v>
                </c:pt>
                <c:pt idx="1">
                  <c:v>0.0173010380622837</c:v>
                </c:pt>
                <c:pt idx="2">
                  <c:v>0.0138888888888889</c:v>
                </c:pt>
                <c:pt idx="3">
                  <c:v>0.0</c:v>
                </c:pt>
                <c:pt idx="4">
                  <c:v>0.00469483568075117</c:v>
                </c:pt>
              </c:numCache>
            </c:numRef>
          </c:val>
        </c:ser>
        <c:ser>
          <c:idx val="2"/>
          <c:order val="2"/>
          <c:tx>
            <c:strRef>
              <c:f>'Global Change and CC importance'!$Q$2</c:f>
              <c:strCache>
                <c:ptCount val="1"/>
                <c:pt idx="0">
                  <c:v>Somewhat important</c:v>
                </c:pt>
              </c:strCache>
            </c:strRef>
          </c:tx>
          <c:invertIfNegative val="0"/>
          <c:cat>
            <c:strRef>
              <c:f>'Global Change and CC importance'!$N$9:$N$13</c:f>
              <c:strCache>
                <c:ptCount val="5"/>
                <c:pt idx="0">
                  <c:v>Middle School</c:v>
                </c:pt>
                <c:pt idx="1">
                  <c:v>High School</c:v>
                </c:pt>
                <c:pt idx="2">
                  <c:v>2-year College</c:v>
                </c:pt>
                <c:pt idx="3">
                  <c:v>4-year College</c:v>
                </c:pt>
                <c:pt idx="4">
                  <c:v>Informal  Education</c:v>
                </c:pt>
              </c:strCache>
            </c:strRef>
          </c:cat>
          <c:val>
            <c:numRef>
              <c:f>'Global Change and CC importance'!$Q$9:$Q$13</c:f>
              <c:numCache>
                <c:formatCode>0.00%</c:formatCode>
                <c:ptCount val="5"/>
                <c:pt idx="0">
                  <c:v>0.0641025641025641</c:v>
                </c:pt>
                <c:pt idx="1">
                  <c:v>0.0467128027681661</c:v>
                </c:pt>
                <c:pt idx="2">
                  <c:v>0.0277777777777778</c:v>
                </c:pt>
                <c:pt idx="3">
                  <c:v>0.0125</c:v>
                </c:pt>
                <c:pt idx="4">
                  <c:v>0.0375586854460094</c:v>
                </c:pt>
              </c:numCache>
            </c:numRef>
          </c:val>
        </c:ser>
        <c:ser>
          <c:idx val="3"/>
          <c:order val="3"/>
          <c:tx>
            <c:strRef>
              <c:f>'Global Change and CC importance'!$R$2</c:f>
              <c:strCache>
                <c:ptCount val="1"/>
                <c:pt idx="0">
                  <c:v>Important</c:v>
                </c:pt>
              </c:strCache>
            </c:strRef>
          </c:tx>
          <c:invertIfNegative val="0"/>
          <c:cat>
            <c:strRef>
              <c:f>'Global Change and CC importance'!$N$9:$N$13</c:f>
              <c:strCache>
                <c:ptCount val="5"/>
                <c:pt idx="0">
                  <c:v>Middle School</c:v>
                </c:pt>
                <c:pt idx="1">
                  <c:v>High School</c:v>
                </c:pt>
                <c:pt idx="2">
                  <c:v>2-year College</c:v>
                </c:pt>
                <c:pt idx="3">
                  <c:v>4-year College</c:v>
                </c:pt>
                <c:pt idx="4">
                  <c:v>Informal  Education</c:v>
                </c:pt>
              </c:strCache>
            </c:strRef>
          </c:cat>
          <c:val>
            <c:numRef>
              <c:f>'Global Change and CC importance'!$R$9:$R$13</c:f>
              <c:numCache>
                <c:formatCode>0.00%</c:formatCode>
                <c:ptCount val="5"/>
                <c:pt idx="0">
                  <c:v>0.253205128205128</c:v>
                </c:pt>
                <c:pt idx="1">
                  <c:v>0.211072664359862</c:v>
                </c:pt>
                <c:pt idx="2">
                  <c:v>0.0972222222222222</c:v>
                </c:pt>
                <c:pt idx="3">
                  <c:v>0.10625</c:v>
                </c:pt>
                <c:pt idx="4">
                  <c:v>0.197183098591549</c:v>
                </c:pt>
              </c:numCache>
            </c:numRef>
          </c:val>
        </c:ser>
        <c:ser>
          <c:idx val="4"/>
          <c:order val="4"/>
          <c:tx>
            <c:strRef>
              <c:f>'Global Change and CC importance'!$S$2</c:f>
              <c:strCache>
                <c:ptCount val="1"/>
                <c:pt idx="0">
                  <c:v>Very Important</c:v>
                </c:pt>
              </c:strCache>
            </c:strRef>
          </c:tx>
          <c:invertIfNegative val="0"/>
          <c:cat>
            <c:strRef>
              <c:f>'Global Change and CC importance'!$N$9:$N$13</c:f>
              <c:strCache>
                <c:ptCount val="5"/>
                <c:pt idx="0">
                  <c:v>Middle School</c:v>
                </c:pt>
                <c:pt idx="1">
                  <c:v>High School</c:v>
                </c:pt>
                <c:pt idx="2">
                  <c:v>2-year College</c:v>
                </c:pt>
                <c:pt idx="3">
                  <c:v>4-year College</c:v>
                </c:pt>
                <c:pt idx="4">
                  <c:v>Informal  Education</c:v>
                </c:pt>
              </c:strCache>
            </c:strRef>
          </c:cat>
          <c:val>
            <c:numRef>
              <c:f>'Global Change and CC importance'!$S$9:$S$13</c:f>
              <c:numCache>
                <c:formatCode>0.00%</c:formatCode>
                <c:ptCount val="5"/>
                <c:pt idx="0">
                  <c:v>0.66025641025641</c:v>
                </c:pt>
                <c:pt idx="1">
                  <c:v>0.719723183391004</c:v>
                </c:pt>
                <c:pt idx="2">
                  <c:v>0.861111111111111</c:v>
                </c:pt>
                <c:pt idx="3">
                  <c:v>0.8625</c:v>
                </c:pt>
                <c:pt idx="4">
                  <c:v>0.751173708920188</c:v>
                </c:pt>
              </c:numCache>
            </c:numRef>
          </c:val>
        </c:ser>
        <c:dLbls>
          <c:showLegendKey val="0"/>
          <c:showVal val="0"/>
          <c:showCatName val="0"/>
          <c:showSerName val="0"/>
          <c:showPercent val="0"/>
          <c:showBubbleSize val="0"/>
        </c:dLbls>
        <c:gapWidth val="150"/>
        <c:shape val="box"/>
        <c:axId val="2108689464"/>
        <c:axId val="2110962248"/>
        <c:axId val="0"/>
      </c:bar3DChart>
      <c:catAx>
        <c:axId val="2108689464"/>
        <c:scaling>
          <c:orientation val="minMax"/>
        </c:scaling>
        <c:delete val="1"/>
        <c:axPos val="l"/>
        <c:majorTickMark val="out"/>
        <c:minorTickMark val="none"/>
        <c:tickLblPos val="nextTo"/>
        <c:crossAx val="2110962248"/>
        <c:crosses val="autoZero"/>
        <c:auto val="1"/>
        <c:lblAlgn val="ctr"/>
        <c:lblOffset val="100"/>
        <c:noMultiLvlLbl val="0"/>
      </c:catAx>
      <c:valAx>
        <c:axId val="2110962248"/>
        <c:scaling>
          <c:orientation val="minMax"/>
        </c:scaling>
        <c:delete val="0"/>
        <c:axPos val="b"/>
        <c:majorGridlines/>
        <c:numFmt formatCode="0%" sourceLinked="0"/>
        <c:majorTickMark val="out"/>
        <c:minorTickMark val="none"/>
        <c:tickLblPos val="nextTo"/>
        <c:crossAx val="2108689464"/>
        <c:crosses val="autoZero"/>
        <c:crossBetween val="between"/>
        <c:majorUnit val="0.5"/>
      </c:valAx>
    </c:plotArea>
    <c:legend>
      <c:legendPos val="r"/>
      <c:layout>
        <c:manualLayout>
          <c:xMode val="edge"/>
          <c:yMode val="edge"/>
          <c:x val="0.725459430717712"/>
          <c:y val="0.190298087739033"/>
          <c:w val="0.267356661236311"/>
          <c:h val="0.315417291588551"/>
        </c:manualLayout>
      </c:layout>
      <c:overlay val="0"/>
      <c:txPr>
        <a:bodyPr/>
        <a:lstStyle/>
        <a:p>
          <a:pPr>
            <a:defRPr sz="1800">
              <a:latin typeface="Arial" pitchFamily="34" charset="0"/>
              <a:cs typeface="Arial" pitchFamily="34" charset="0"/>
            </a:defRPr>
          </a:pPr>
          <a:endParaRPr lang="en-US"/>
        </a:p>
      </c:tx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latin typeface="Arial" pitchFamily="34" charset="0"/>
                <a:cs typeface="Arial" pitchFamily="34" charset="0"/>
              </a:rPr>
              <a:t>How important do you think it is for students to learn about </a:t>
            </a:r>
            <a:r>
              <a:rPr lang="en-US" sz="2800" dirty="0">
                <a:solidFill>
                  <a:srgbClr val="FF0000"/>
                </a:solidFill>
                <a:latin typeface="Arial" pitchFamily="34" charset="0"/>
                <a:cs typeface="Arial" pitchFamily="34" charset="0"/>
              </a:rPr>
              <a:t>global change</a:t>
            </a:r>
            <a:r>
              <a:rPr lang="en-US" sz="2800" dirty="0">
                <a:latin typeface="Arial" pitchFamily="34" charset="0"/>
                <a:cs typeface="Arial" pitchFamily="34" charset="0"/>
              </a:rPr>
              <a:t>?</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218623039767088"/>
          <c:y val="0.175294117647059"/>
          <c:w val="0.476966298330356"/>
          <c:h val="0.785388914620966"/>
        </c:manualLayout>
      </c:layout>
      <c:bar3DChart>
        <c:barDir val="bar"/>
        <c:grouping val="stacked"/>
        <c:varyColors val="0"/>
        <c:ser>
          <c:idx val="0"/>
          <c:order val="0"/>
          <c:tx>
            <c:strRef>
              <c:f>'Global Change and CC importance'!$G$2</c:f>
              <c:strCache>
                <c:ptCount val="1"/>
                <c:pt idx="0">
                  <c:v>Not important</c:v>
                </c:pt>
              </c:strCache>
            </c:strRef>
          </c:tx>
          <c:spPr>
            <a:solidFill>
              <a:schemeClr val="tx1">
                <a:lumMod val="50000"/>
                <a:lumOff val="50000"/>
              </a:schemeClr>
            </a:solidFill>
          </c:spPr>
          <c:invertIfNegative val="0"/>
          <c:cat>
            <c:strRef>
              <c:f>'Global Change and CC importance'!$F$9:$F$13</c:f>
              <c:strCache>
                <c:ptCount val="5"/>
                <c:pt idx="0">
                  <c:v>Middle School</c:v>
                </c:pt>
                <c:pt idx="1">
                  <c:v>High School</c:v>
                </c:pt>
                <c:pt idx="2">
                  <c:v>2-year College</c:v>
                </c:pt>
                <c:pt idx="3">
                  <c:v>4-year College</c:v>
                </c:pt>
                <c:pt idx="4">
                  <c:v>Informal  Education</c:v>
                </c:pt>
              </c:strCache>
            </c:strRef>
          </c:cat>
          <c:val>
            <c:numRef>
              <c:f>'Global Change and CC importance'!$G$9:$G$13</c:f>
              <c:numCache>
                <c:formatCode>0.00%</c:formatCode>
                <c:ptCount val="5"/>
                <c:pt idx="0">
                  <c:v>0.0032051282051282</c:v>
                </c:pt>
                <c:pt idx="1">
                  <c:v>0.00689655172413793</c:v>
                </c:pt>
                <c:pt idx="2">
                  <c:v>0.0</c:v>
                </c:pt>
                <c:pt idx="3">
                  <c:v>0.0125</c:v>
                </c:pt>
                <c:pt idx="4">
                  <c:v>0.00938967136150235</c:v>
                </c:pt>
              </c:numCache>
            </c:numRef>
          </c:val>
        </c:ser>
        <c:ser>
          <c:idx val="1"/>
          <c:order val="1"/>
          <c:tx>
            <c:strRef>
              <c:f>'Global Change and CC importance'!$H$2</c:f>
              <c:strCache>
                <c:ptCount val="1"/>
                <c:pt idx="0">
                  <c:v>A little important</c:v>
                </c:pt>
              </c:strCache>
            </c:strRef>
          </c:tx>
          <c:invertIfNegative val="0"/>
          <c:cat>
            <c:strRef>
              <c:f>'Global Change and CC importance'!$F$9:$F$13</c:f>
              <c:strCache>
                <c:ptCount val="5"/>
                <c:pt idx="0">
                  <c:v>Middle School</c:v>
                </c:pt>
                <c:pt idx="1">
                  <c:v>High School</c:v>
                </c:pt>
                <c:pt idx="2">
                  <c:v>2-year College</c:v>
                </c:pt>
                <c:pt idx="3">
                  <c:v>4-year College</c:v>
                </c:pt>
                <c:pt idx="4">
                  <c:v>Informal  Education</c:v>
                </c:pt>
              </c:strCache>
            </c:strRef>
          </c:cat>
          <c:val>
            <c:numRef>
              <c:f>'Global Change and CC importance'!$H$9:$H$13</c:f>
              <c:numCache>
                <c:formatCode>0.00%</c:formatCode>
                <c:ptCount val="5"/>
                <c:pt idx="0">
                  <c:v>0.00641025641025641</c:v>
                </c:pt>
                <c:pt idx="1">
                  <c:v>0.00517241379310345</c:v>
                </c:pt>
                <c:pt idx="2">
                  <c:v>0.0</c:v>
                </c:pt>
                <c:pt idx="3">
                  <c:v>0.00625</c:v>
                </c:pt>
                <c:pt idx="4">
                  <c:v>0.00469483568075117</c:v>
                </c:pt>
              </c:numCache>
            </c:numRef>
          </c:val>
        </c:ser>
        <c:ser>
          <c:idx val="2"/>
          <c:order val="2"/>
          <c:tx>
            <c:strRef>
              <c:f>'Global Change and CC importance'!$I$2</c:f>
              <c:strCache>
                <c:ptCount val="1"/>
                <c:pt idx="0">
                  <c:v>Somewhat important</c:v>
                </c:pt>
              </c:strCache>
            </c:strRef>
          </c:tx>
          <c:invertIfNegative val="0"/>
          <c:cat>
            <c:strRef>
              <c:f>'Global Change and CC importance'!$F$9:$F$13</c:f>
              <c:strCache>
                <c:ptCount val="5"/>
                <c:pt idx="0">
                  <c:v>Middle School</c:v>
                </c:pt>
                <c:pt idx="1">
                  <c:v>High School</c:v>
                </c:pt>
                <c:pt idx="2">
                  <c:v>2-year College</c:v>
                </c:pt>
                <c:pt idx="3">
                  <c:v>4-year College</c:v>
                </c:pt>
                <c:pt idx="4">
                  <c:v>Informal  Education</c:v>
                </c:pt>
              </c:strCache>
            </c:strRef>
          </c:cat>
          <c:val>
            <c:numRef>
              <c:f>'Global Change and CC importance'!$I$9:$I$13</c:f>
              <c:numCache>
                <c:formatCode>0.00%</c:formatCode>
                <c:ptCount val="5"/>
                <c:pt idx="0">
                  <c:v>0.0608974358974359</c:v>
                </c:pt>
                <c:pt idx="1">
                  <c:v>0.0568965517241379</c:v>
                </c:pt>
                <c:pt idx="2">
                  <c:v>0.0277777777777778</c:v>
                </c:pt>
                <c:pt idx="3">
                  <c:v>0.01875</c:v>
                </c:pt>
                <c:pt idx="4">
                  <c:v>0.0422535211267606</c:v>
                </c:pt>
              </c:numCache>
            </c:numRef>
          </c:val>
        </c:ser>
        <c:ser>
          <c:idx val="3"/>
          <c:order val="3"/>
          <c:tx>
            <c:strRef>
              <c:f>'Global Change and CC importance'!$J$2</c:f>
              <c:strCache>
                <c:ptCount val="1"/>
                <c:pt idx="0">
                  <c:v>Important</c:v>
                </c:pt>
              </c:strCache>
            </c:strRef>
          </c:tx>
          <c:invertIfNegative val="0"/>
          <c:cat>
            <c:strRef>
              <c:f>'Global Change and CC importance'!$F$9:$F$13</c:f>
              <c:strCache>
                <c:ptCount val="5"/>
                <c:pt idx="0">
                  <c:v>Middle School</c:v>
                </c:pt>
                <c:pt idx="1">
                  <c:v>High School</c:v>
                </c:pt>
                <c:pt idx="2">
                  <c:v>2-year College</c:v>
                </c:pt>
                <c:pt idx="3">
                  <c:v>4-year College</c:v>
                </c:pt>
                <c:pt idx="4">
                  <c:v>Informal  Education</c:v>
                </c:pt>
              </c:strCache>
            </c:strRef>
          </c:cat>
          <c:val>
            <c:numRef>
              <c:f>'Global Change and CC importance'!$J$9:$J$13</c:f>
              <c:numCache>
                <c:formatCode>0.00%</c:formatCode>
                <c:ptCount val="5"/>
                <c:pt idx="0">
                  <c:v>0.278846153846154</c:v>
                </c:pt>
                <c:pt idx="1">
                  <c:v>0.244827586206897</c:v>
                </c:pt>
                <c:pt idx="2">
                  <c:v>0.138888888888889</c:v>
                </c:pt>
                <c:pt idx="3">
                  <c:v>0.1375</c:v>
                </c:pt>
                <c:pt idx="4">
                  <c:v>0.23943661971831</c:v>
                </c:pt>
              </c:numCache>
            </c:numRef>
          </c:val>
        </c:ser>
        <c:ser>
          <c:idx val="4"/>
          <c:order val="4"/>
          <c:tx>
            <c:strRef>
              <c:f>'Global Change and CC importance'!$K$2</c:f>
              <c:strCache>
                <c:ptCount val="1"/>
                <c:pt idx="0">
                  <c:v>Very Important</c:v>
                </c:pt>
              </c:strCache>
            </c:strRef>
          </c:tx>
          <c:invertIfNegative val="0"/>
          <c:cat>
            <c:strRef>
              <c:f>'Global Change and CC importance'!$F$9:$F$13</c:f>
              <c:strCache>
                <c:ptCount val="5"/>
                <c:pt idx="0">
                  <c:v>Middle School</c:v>
                </c:pt>
                <c:pt idx="1">
                  <c:v>High School</c:v>
                </c:pt>
                <c:pt idx="2">
                  <c:v>2-year College</c:v>
                </c:pt>
                <c:pt idx="3">
                  <c:v>4-year College</c:v>
                </c:pt>
                <c:pt idx="4">
                  <c:v>Informal  Education</c:v>
                </c:pt>
              </c:strCache>
            </c:strRef>
          </c:cat>
          <c:val>
            <c:numRef>
              <c:f>'Global Change and CC importance'!$K$9:$K$13</c:f>
              <c:numCache>
                <c:formatCode>0.00%</c:formatCode>
                <c:ptCount val="5"/>
                <c:pt idx="0">
                  <c:v>0.650641025641026</c:v>
                </c:pt>
                <c:pt idx="1">
                  <c:v>0.686206896551724</c:v>
                </c:pt>
                <c:pt idx="2">
                  <c:v>0.833333333333333</c:v>
                </c:pt>
                <c:pt idx="3">
                  <c:v>0.825</c:v>
                </c:pt>
                <c:pt idx="4">
                  <c:v>0.704225352112676</c:v>
                </c:pt>
              </c:numCache>
            </c:numRef>
          </c:val>
        </c:ser>
        <c:dLbls>
          <c:showLegendKey val="0"/>
          <c:showVal val="0"/>
          <c:showCatName val="0"/>
          <c:showSerName val="0"/>
          <c:showPercent val="0"/>
          <c:showBubbleSize val="0"/>
        </c:dLbls>
        <c:gapWidth val="150"/>
        <c:shape val="box"/>
        <c:axId val="2111105608"/>
        <c:axId val="2111108872"/>
        <c:axId val="0"/>
      </c:bar3DChart>
      <c:catAx>
        <c:axId val="2111105608"/>
        <c:scaling>
          <c:orientation val="minMax"/>
        </c:scaling>
        <c:delete val="1"/>
        <c:axPos val="l"/>
        <c:numFmt formatCode="@" sourceLinked="0"/>
        <c:majorTickMark val="out"/>
        <c:minorTickMark val="none"/>
        <c:tickLblPos val="nextTo"/>
        <c:crossAx val="2111108872"/>
        <c:crosses val="autoZero"/>
        <c:auto val="1"/>
        <c:lblAlgn val="ctr"/>
        <c:lblOffset val="100"/>
        <c:noMultiLvlLbl val="0"/>
      </c:catAx>
      <c:valAx>
        <c:axId val="2111108872"/>
        <c:scaling>
          <c:orientation val="minMax"/>
          <c:max val="1.0"/>
        </c:scaling>
        <c:delete val="0"/>
        <c:axPos val="b"/>
        <c:majorGridlines/>
        <c:numFmt formatCode="0%" sourceLinked="0"/>
        <c:majorTickMark val="out"/>
        <c:minorTickMark val="none"/>
        <c:tickLblPos val="nextTo"/>
        <c:crossAx val="2111105608"/>
        <c:crosses val="autoZero"/>
        <c:crossBetween val="between"/>
        <c:majorUnit val="0.5"/>
      </c:valAx>
    </c:plotArea>
    <c:legend>
      <c:legendPos val="r"/>
      <c:layout>
        <c:manualLayout>
          <c:xMode val="edge"/>
          <c:yMode val="edge"/>
          <c:x val="0.713777542513068"/>
          <c:y val="0.219958468426741"/>
          <c:w val="0.267432686215947"/>
          <c:h val="0.316668982553651"/>
        </c:manualLayout>
      </c:layout>
      <c:overlay val="0"/>
      <c:txPr>
        <a:bodyPr/>
        <a:lstStyle/>
        <a:p>
          <a:pPr>
            <a:defRPr sz="18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itchFamily="34" charset="0"/>
                <a:cs typeface="Arial" pitchFamily="34" charset="0"/>
              </a:defRPr>
            </a:pPr>
            <a:r>
              <a:rPr lang="en-US" sz="2400">
                <a:latin typeface="Arial" pitchFamily="34" charset="0"/>
                <a:cs typeface="Arial" pitchFamily="34" charset="0"/>
              </a:rPr>
              <a:t>My students are interested in environmental impacts that occur at the local level.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91963320761375"/>
          <c:y val="0.225968992248062"/>
          <c:w val="0.565045986898697"/>
          <c:h val="0.725481291582738"/>
        </c:manualLayout>
      </c:layout>
      <c:bar3DChart>
        <c:barDir val="bar"/>
        <c:grouping val="stacked"/>
        <c:varyColors val="0"/>
        <c:ser>
          <c:idx val="0"/>
          <c:order val="0"/>
          <c:tx>
            <c:strRef>
              <c:f>'Interest in local and responses'!$H$2</c:f>
              <c:strCache>
                <c:ptCount val="1"/>
                <c:pt idx="0">
                  <c:v>Strongly Disagree</c:v>
                </c:pt>
              </c:strCache>
            </c:strRef>
          </c:tx>
          <c:spPr>
            <a:solidFill>
              <a:schemeClr val="tx1">
                <a:lumMod val="50000"/>
                <a:lumOff val="50000"/>
              </a:schemeClr>
            </a:solidFill>
          </c:spPr>
          <c:invertIfNegative val="0"/>
          <c:cat>
            <c:strRef>
              <c:f>'Interest in local and responses'!$G$9:$G$13</c:f>
              <c:strCache>
                <c:ptCount val="5"/>
                <c:pt idx="0">
                  <c:v>Middle School</c:v>
                </c:pt>
                <c:pt idx="1">
                  <c:v>High School</c:v>
                </c:pt>
                <c:pt idx="2">
                  <c:v>2-year College</c:v>
                </c:pt>
                <c:pt idx="3">
                  <c:v>4-year College</c:v>
                </c:pt>
                <c:pt idx="4">
                  <c:v>Informal  Education</c:v>
                </c:pt>
              </c:strCache>
            </c:strRef>
          </c:cat>
          <c:val>
            <c:numRef>
              <c:f>'Interest in local and responses'!$H$9:$H$13</c:f>
              <c:numCache>
                <c:formatCode>0.00%</c:formatCode>
                <c:ptCount val="5"/>
                <c:pt idx="0">
                  <c:v>0.016597510373444</c:v>
                </c:pt>
                <c:pt idx="1">
                  <c:v>0.00862068965517242</c:v>
                </c:pt>
                <c:pt idx="2">
                  <c:v>0.0</c:v>
                </c:pt>
                <c:pt idx="3">
                  <c:v>0.00925925925925926</c:v>
                </c:pt>
                <c:pt idx="4">
                  <c:v>0.00689655172413793</c:v>
                </c:pt>
              </c:numCache>
            </c:numRef>
          </c:val>
        </c:ser>
        <c:ser>
          <c:idx val="1"/>
          <c:order val="1"/>
          <c:tx>
            <c:strRef>
              <c:f>'Interest in local and responses'!$I$2</c:f>
              <c:strCache>
                <c:ptCount val="1"/>
                <c:pt idx="0">
                  <c:v>Disagree</c:v>
                </c:pt>
              </c:strCache>
            </c:strRef>
          </c:tx>
          <c:invertIfNegative val="0"/>
          <c:cat>
            <c:strRef>
              <c:f>'Interest in local and responses'!$G$9:$G$13</c:f>
              <c:strCache>
                <c:ptCount val="5"/>
                <c:pt idx="0">
                  <c:v>Middle School</c:v>
                </c:pt>
                <c:pt idx="1">
                  <c:v>High School</c:v>
                </c:pt>
                <c:pt idx="2">
                  <c:v>2-year College</c:v>
                </c:pt>
                <c:pt idx="3">
                  <c:v>4-year College</c:v>
                </c:pt>
                <c:pt idx="4">
                  <c:v>Informal  Education</c:v>
                </c:pt>
              </c:strCache>
            </c:strRef>
          </c:cat>
          <c:val>
            <c:numRef>
              <c:f>'Interest in local and responses'!$I$9:$I$13</c:f>
              <c:numCache>
                <c:formatCode>0.00%</c:formatCode>
                <c:ptCount val="5"/>
                <c:pt idx="0">
                  <c:v>0.016597510373444</c:v>
                </c:pt>
                <c:pt idx="1">
                  <c:v>0.0280172413793103</c:v>
                </c:pt>
                <c:pt idx="2">
                  <c:v>0.0</c:v>
                </c:pt>
                <c:pt idx="3">
                  <c:v>0.0</c:v>
                </c:pt>
                <c:pt idx="4">
                  <c:v>0.0137931034482759</c:v>
                </c:pt>
              </c:numCache>
            </c:numRef>
          </c:val>
        </c:ser>
        <c:ser>
          <c:idx val="2"/>
          <c:order val="2"/>
          <c:tx>
            <c:strRef>
              <c:f>'Interest in local and responses'!$J$2</c:f>
              <c:strCache>
                <c:ptCount val="1"/>
                <c:pt idx="0">
                  <c:v>Somewhat Disagree</c:v>
                </c:pt>
              </c:strCache>
            </c:strRef>
          </c:tx>
          <c:spPr>
            <a:solidFill>
              <a:schemeClr val="accent2">
                <a:lumMod val="60000"/>
                <a:lumOff val="40000"/>
              </a:schemeClr>
            </a:solidFill>
          </c:spPr>
          <c:invertIfNegative val="0"/>
          <c:cat>
            <c:strRef>
              <c:f>'Interest in local and responses'!$G$9:$G$13</c:f>
              <c:strCache>
                <c:ptCount val="5"/>
                <c:pt idx="0">
                  <c:v>Middle School</c:v>
                </c:pt>
                <c:pt idx="1">
                  <c:v>High School</c:v>
                </c:pt>
                <c:pt idx="2">
                  <c:v>2-year College</c:v>
                </c:pt>
                <c:pt idx="3">
                  <c:v>4-year College</c:v>
                </c:pt>
                <c:pt idx="4">
                  <c:v>Informal  Education</c:v>
                </c:pt>
              </c:strCache>
            </c:strRef>
          </c:cat>
          <c:val>
            <c:numRef>
              <c:f>'Interest in local and responses'!$J$9:$J$13</c:f>
              <c:numCache>
                <c:formatCode>0.00%</c:formatCode>
                <c:ptCount val="5"/>
                <c:pt idx="0">
                  <c:v>0.0705394190871369</c:v>
                </c:pt>
                <c:pt idx="1">
                  <c:v>0.0474137931034483</c:v>
                </c:pt>
                <c:pt idx="2">
                  <c:v>0.0754716981132076</c:v>
                </c:pt>
                <c:pt idx="3">
                  <c:v>0.0648148148148148</c:v>
                </c:pt>
                <c:pt idx="4">
                  <c:v>0.0413793103448276</c:v>
                </c:pt>
              </c:numCache>
            </c:numRef>
          </c:val>
        </c:ser>
        <c:ser>
          <c:idx val="3"/>
          <c:order val="3"/>
          <c:tx>
            <c:strRef>
              <c:f>'Interest in local and responses'!$K$2</c:f>
              <c:strCache>
                <c:ptCount val="1"/>
                <c:pt idx="0">
                  <c:v>Somewhat Agree</c:v>
                </c:pt>
              </c:strCache>
            </c:strRef>
          </c:tx>
          <c:spPr>
            <a:solidFill>
              <a:schemeClr val="accent1">
                <a:lumMod val="60000"/>
                <a:lumOff val="40000"/>
              </a:schemeClr>
            </a:solidFill>
          </c:spPr>
          <c:invertIfNegative val="0"/>
          <c:cat>
            <c:strRef>
              <c:f>'Interest in local and responses'!$G$9:$G$13</c:f>
              <c:strCache>
                <c:ptCount val="5"/>
                <c:pt idx="0">
                  <c:v>Middle School</c:v>
                </c:pt>
                <c:pt idx="1">
                  <c:v>High School</c:v>
                </c:pt>
                <c:pt idx="2">
                  <c:v>2-year College</c:v>
                </c:pt>
                <c:pt idx="3">
                  <c:v>4-year College</c:v>
                </c:pt>
                <c:pt idx="4">
                  <c:v>Informal  Education</c:v>
                </c:pt>
              </c:strCache>
            </c:strRef>
          </c:cat>
          <c:val>
            <c:numRef>
              <c:f>'Interest in local and responses'!$K$9:$K$13</c:f>
              <c:numCache>
                <c:formatCode>0.00%</c:formatCode>
                <c:ptCount val="5"/>
                <c:pt idx="0">
                  <c:v>0.244813278008299</c:v>
                </c:pt>
                <c:pt idx="1">
                  <c:v>0.254310344827586</c:v>
                </c:pt>
                <c:pt idx="2">
                  <c:v>0.283018867924528</c:v>
                </c:pt>
                <c:pt idx="3">
                  <c:v>0.194444444444444</c:v>
                </c:pt>
                <c:pt idx="4">
                  <c:v>0.186206896551724</c:v>
                </c:pt>
              </c:numCache>
            </c:numRef>
          </c:val>
        </c:ser>
        <c:ser>
          <c:idx val="4"/>
          <c:order val="4"/>
          <c:tx>
            <c:strRef>
              <c:f>'Interest in local and responses'!$L$2</c:f>
              <c:strCache>
                <c:ptCount val="1"/>
                <c:pt idx="0">
                  <c:v>Agree</c:v>
                </c:pt>
              </c:strCache>
            </c:strRef>
          </c:tx>
          <c:spPr>
            <a:solidFill>
              <a:schemeClr val="tx2">
                <a:lumMod val="60000"/>
                <a:lumOff val="40000"/>
              </a:schemeClr>
            </a:solidFill>
          </c:spPr>
          <c:invertIfNegative val="0"/>
          <c:cat>
            <c:strRef>
              <c:f>'Interest in local and responses'!$G$9:$G$13</c:f>
              <c:strCache>
                <c:ptCount val="5"/>
                <c:pt idx="0">
                  <c:v>Middle School</c:v>
                </c:pt>
                <c:pt idx="1">
                  <c:v>High School</c:v>
                </c:pt>
                <c:pt idx="2">
                  <c:v>2-year College</c:v>
                </c:pt>
                <c:pt idx="3">
                  <c:v>4-year College</c:v>
                </c:pt>
                <c:pt idx="4">
                  <c:v>Informal  Education</c:v>
                </c:pt>
              </c:strCache>
            </c:strRef>
          </c:cat>
          <c:val>
            <c:numRef>
              <c:f>'Interest in local and responses'!$L$9:$L$13</c:f>
              <c:numCache>
                <c:formatCode>0.00%</c:formatCode>
                <c:ptCount val="5"/>
                <c:pt idx="0">
                  <c:v>0.327800829875519</c:v>
                </c:pt>
                <c:pt idx="1">
                  <c:v>0.372844827586207</c:v>
                </c:pt>
                <c:pt idx="2">
                  <c:v>0.320754716981132</c:v>
                </c:pt>
                <c:pt idx="3">
                  <c:v>0.324074074074074</c:v>
                </c:pt>
                <c:pt idx="4">
                  <c:v>0.310344827586207</c:v>
                </c:pt>
              </c:numCache>
            </c:numRef>
          </c:val>
        </c:ser>
        <c:ser>
          <c:idx val="5"/>
          <c:order val="5"/>
          <c:tx>
            <c:strRef>
              <c:f>'Interest in local and responses'!$M$2</c:f>
              <c:strCache>
                <c:ptCount val="1"/>
                <c:pt idx="0">
                  <c:v>Strongly Agree</c:v>
                </c:pt>
              </c:strCache>
            </c:strRef>
          </c:tx>
          <c:spPr>
            <a:solidFill>
              <a:schemeClr val="accent1">
                <a:lumMod val="50000"/>
              </a:schemeClr>
            </a:solidFill>
          </c:spPr>
          <c:invertIfNegative val="0"/>
          <c:cat>
            <c:strRef>
              <c:f>'Interest in local and responses'!$G$9:$G$13</c:f>
              <c:strCache>
                <c:ptCount val="5"/>
                <c:pt idx="0">
                  <c:v>Middle School</c:v>
                </c:pt>
                <c:pt idx="1">
                  <c:v>High School</c:v>
                </c:pt>
                <c:pt idx="2">
                  <c:v>2-year College</c:v>
                </c:pt>
                <c:pt idx="3">
                  <c:v>4-year College</c:v>
                </c:pt>
                <c:pt idx="4">
                  <c:v>Informal  Education</c:v>
                </c:pt>
              </c:strCache>
            </c:strRef>
          </c:cat>
          <c:val>
            <c:numRef>
              <c:f>'Interest in local and responses'!$M$9:$M$13</c:f>
              <c:numCache>
                <c:formatCode>0.00%</c:formatCode>
                <c:ptCount val="5"/>
                <c:pt idx="0">
                  <c:v>0.323651452282158</c:v>
                </c:pt>
                <c:pt idx="1">
                  <c:v>0.288793103448276</c:v>
                </c:pt>
                <c:pt idx="2">
                  <c:v>0.320754716981132</c:v>
                </c:pt>
                <c:pt idx="3">
                  <c:v>0.407407407407407</c:v>
                </c:pt>
                <c:pt idx="4">
                  <c:v>0.441379310344828</c:v>
                </c:pt>
              </c:numCache>
            </c:numRef>
          </c:val>
        </c:ser>
        <c:dLbls>
          <c:showLegendKey val="0"/>
          <c:showVal val="0"/>
          <c:showCatName val="0"/>
          <c:showSerName val="0"/>
          <c:showPercent val="0"/>
          <c:showBubbleSize val="0"/>
        </c:dLbls>
        <c:gapWidth val="150"/>
        <c:shape val="box"/>
        <c:axId val="2110242200"/>
        <c:axId val="2110245080"/>
        <c:axId val="0"/>
      </c:bar3DChart>
      <c:catAx>
        <c:axId val="2110242200"/>
        <c:scaling>
          <c:orientation val="minMax"/>
        </c:scaling>
        <c:delete val="1"/>
        <c:axPos val="l"/>
        <c:majorTickMark val="out"/>
        <c:minorTickMark val="none"/>
        <c:tickLblPos val="nextTo"/>
        <c:crossAx val="2110245080"/>
        <c:crosses val="autoZero"/>
        <c:auto val="1"/>
        <c:lblAlgn val="ctr"/>
        <c:lblOffset val="100"/>
        <c:noMultiLvlLbl val="0"/>
      </c:catAx>
      <c:valAx>
        <c:axId val="2110245080"/>
        <c:scaling>
          <c:orientation val="minMax"/>
        </c:scaling>
        <c:delete val="0"/>
        <c:axPos val="b"/>
        <c:majorGridlines/>
        <c:numFmt formatCode="0%" sourceLinked="0"/>
        <c:majorTickMark val="out"/>
        <c:minorTickMark val="none"/>
        <c:tickLblPos val="nextTo"/>
        <c:crossAx val="2110242200"/>
        <c:crosses val="autoZero"/>
        <c:crossBetween val="between"/>
        <c:majorUnit val="0.5"/>
      </c:valAx>
    </c:plotArea>
    <c:legend>
      <c:legendPos val="r"/>
      <c:layout>
        <c:manualLayout>
          <c:xMode val="edge"/>
          <c:yMode val="edge"/>
          <c:x val="0.7504596484263"/>
          <c:y val="0.24308078496002"/>
          <c:w val="0.2495403515737"/>
          <c:h val="0.28900903375450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itchFamily="34" charset="0"/>
                <a:cs typeface="Arial" pitchFamily="34" charset="0"/>
              </a:defRPr>
            </a:pPr>
            <a:r>
              <a:rPr lang="en-US" sz="2400" dirty="0">
                <a:latin typeface="Arial" pitchFamily="34" charset="0"/>
                <a:cs typeface="Arial" pitchFamily="34" charset="0"/>
              </a:rPr>
              <a:t>My students are interested in learning about solutions or responses to human impacts on earth systems.</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200453216374269"/>
          <c:y val="0.214186507936508"/>
          <c:w val="0.58159145547983"/>
          <c:h val="0.736107830271216"/>
        </c:manualLayout>
      </c:layout>
      <c:bar3DChart>
        <c:barDir val="bar"/>
        <c:grouping val="stacked"/>
        <c:varyColors val="0"/>
        <c:ser>
          <c:idx val="0"/>
          <c:order val="0"/>
          <c:tx>
            <c:strRef>
              <c:f>'Interest in local and responses'!$R$2</c:f>
              <c:strCache>
                <c:ptCount val="1"/>
                <c:pt idx="0">
                  <c:v>Strongly Disagree</c:v>
                </c:pt>
              </c:strCache>
            </c:strRef>
          </c:tx>
          <c:spPr>
            <a:solidFill>
              <a:schemeClr val="tx1">
                <a:lumMod val="50000"/>
                <a:lumOff val="50000"/>
              </a:schemeClr>
            </a:solidFill>
          </c:spPr>
          <c:invertIfNegative val="0"/>
          <c:cat>
            <c:strRef>
              <c:f>'Interest in local and responses'!$Q$9:$Q$13</c:f>
              <c:strCache>
                <c:ptCount val="5"/>
                <c:pt idx="0">
                  <c:v>Middle School</c:v>
                </c:pt>
                <c:pt idx="1">
                  <c:v>High School</c:v>
                </c:pt>
                <c:pt idx="2">
                  <c:v>2-year College</c:v>
                </c:pt>
                <c:pt idx="3">
                  <c:v>4-year College</c:v>
                </c:pt>
                <c:pt idx="4">
                  <c:v>Informal  Education</c:v>
                </c:pt>
              </c:strCache>
            </c:strRef>
          </c:cat>
          <c:val>
            <c:numRef>
              <c:f>'Interest in local and responses'!$R$9:$R$13</c:f>
              <c:numCache>
                <c:formatCode>0.00%</c:formatCode>
                <c:ptCount val="5"/>
                <c:pt idx="0">
                  <c:v>0.0</c:v>
                </c:pt>
                <c:pt idx="1">
                  <c:v>0.012987012987013</c:v>
                </c:pt>
                <c:pt idx="2">
                  <c:v>0.0</c:v>
                </c:pt>
                <c:pt idx="3">
                  <c:v>0.018348623853211</c:v>
                </c:pt>
                <c:pt idx="4">
                  <c:v>0.013986013986014</c:v>
                </c:pt>
              </c:numCache>
            </c:numRef>
          </c:val>
        </c:ser>
        <c:ser>
          <c:idx val="1"/>
          <c:order val="1"/>
          <c:tx>
            <c:strRef>
              <c:f>'Interest in local and responses'!$S$2</c:f>
              <c:strCache>
                <c:ptCount val="1"/>
                <c:pt idx="0">
                  <c:v>Disagree</c:v>
                </c:pt>
              </c:strCache>
            </c:strRef>
          </c:tx>
          <c:invertIfNegative val="0"/>
          <c:cat>
            <c:strRef>
              <c:f>'Interest in local and responses'!$Q$9:$Q$13</c:f>
              <c:strCache>
                <c:ptCount val="5"/>
                <c:pt idx="0">
                  <c:v>Middle School</c:v>
                </c:pt>
                <c:pt idx="1">
                  <c:v>High School</c:v>
                </c:pt>
                <c:pt idx="2">
                  <c:v>2-year College</c:v>
                </c:pt>
                <c:pt idx="3">
                  <c:v>4-year College</c:v>
                </c:pt>
                <c:pt idx="4">
                  <c:v>Informal  Education</c:v>
                </c:pt>
              </c:strCache>
            </c:strRef>
          </c:cat>
          <c:val>
            <c:numRef>
              <c:f>'Interest in local and responses'!$S$9:$S$13</c:f>
              <c:numCache>
                <c:formatCode>0.00%</c:formatCode>
                <c:ptCount val="5"/>
                <c:pt idx="0">
                  <c:v>0.0211864406779661</c:v>
                </c:pt>
                <c:pt idx="1">
                  <c:v>0.0216450216450216</c:v>
                </c:pt>
                <c:pt idx="2">
                  <c:v>0.0</c:v>
                </c:pt>
                <c:pt idx="3">
                  <c:v>0.0</c:v>
                </c:pt>
                <c:pt idx="4">
                  <c:v>0.00699300699300699</c:v>
                </c:pt>
              </c:numCache>
            </c:numRef>
          </c:val>
        </c:ser>
        <c:ser>
          <c:idx val="2"/>
          <c:order val="2"/>
          <c:tx>
            <c:strRef>
              <c:f>'Interest in local and responses'!$T$2</c:f>
              <c:strCache>
                <c:ptCount val="1"/>
                <c:pt idx="0">
                  <c:v>Somewhat Disagree</c:v>
                </c:pt>
              </c:strCache>
            </c:strRef>
          </c:tx>
          <c:spPr>
            <a:solidFill>
              <a:schemeClr val="accent2">
                <a:lumMod val="60000"/>
                <a:lumOff val="40000"/>
              </a:schemeClr>
            </a:solidFill>
          </c:spPr>
          <c:invertIfNegative val="0"/>
          <c:cat>
            <c:strRef>
              <c:f>'Interest in local and responses'!$Q$9:$Q$13</c:f>
              <c:strCache>
                <c:ptCount val="5"/>
                <c:pt idx="0">
                  <c:v>Middle School</c:v>
                </c:pt>
                <c:pt idx="1">
                  <c:v>High School</c:v>
                </c:pt>
                <c:pt idx="2">
                  <c:v>2-year College</c:v>
                </c:pt>
                <c:pt idx="3">
                  <c:v>4-year College</c:v>
                </c:pt>
                <c:pt idx="4">
                  <c:v>Informal  Education</c:v>
                </c:pt>
              </c:strCache>
            </c:strRef>
          </c:cat>
          <c:val>
            <c:numRef>
              <c:f>'Interest in local and responses'!$T$9:$T$13</c:f>
              <c:numCache>
                <c:formatCode>0.00%</c:formatCode>
                <c:ptCount val="5"/>
                <c:pt idx="0">
                  <c:v>0.0508474576271187</c:v>
                </c:pt>
                <c:pt idx="1">
                  <c:v>0.0584415584415584</c:v>
                </c:pt>
                <c:pt idx="2">
                  <c:v>0.0377358490566038</c:v>
                </c:pt>
                <c:pt idx="3">
                  <c:v>0.018348623853211</c:v>
                </c:pt>
                <c:pt idx="4">
                  <c:v>0.027972027972028</c:v>
                </c:pt>
              </c:numCache>
            </c:numRef>
          </c:val>
        </c:ser>
        <c:ser>
          <c:idx val="3"/>
          <c:order val="3"/>
          <c:tx>
            <c:strRef>
              <c:f>'Interest in local and responses'!$U$2</c:f>
              <c:strCache>
                <c:ptCount val="1"/>
                <c:pt idx="0">
                  <c:v>Somewhat Agree</c:v>
                </c:pt>
              </c:strCache>
            </c:strRef>
          </c:tx>
          <c:spPr>
            <a:solidFill>
              <a:schemeClr val="tx2">
                <a:lumMod val="40000"/>
                <a:lumOff val="60000"/>
              </a:schemeClr>
            </a:solidFill>
          </c:spPr>
          <c:invertIfNegative val="0"/>
          <c:cat>
            <c:strRef>
              <c:f>'Interest in local and responses'!$Q$9:$Q$13</c:f>
              <c:strCache>
                <c:ptCount val="5"/>
                <c:pt idx="0">
                  <c:v>Middle School</c:v>
                </c:pt>
                <c:pt idx="1">
                  <c:v>High School</c:v>
                </c:pt>
                <c:pt idx="2">
                  <c:v>2-year College</c:v>
                </c:pt>
                <c:pt idx="3">
                  <c:v>4-year College</c:v>
                </c:pt>
                <c:pt idx="4">
                  <c:v>Informal  Education</c:v>
                </c:pt>
              </c:strCache>
            </c:strRef>
          </c:cat>
          <c:val>
            <c:numRef>
              <c:f>'Interest in local and responses'!$U$9:$U$13</c:f>
              <c:numCache>
                <c:formatCode>0.00%</c:formatCode>
                <c:ptCount val="5"/>
                <c:pt idx="0">
                  <c:v>0.23728813559322</c:v>
                </c:pt>
                <c:pt idx="1">
                  <c:v>0.235930735930736</c:v>
                </c:pt>
                <c:pt idx="2">
                  <c:v>0.30188679245283</c:v>
                </c:pt>
                <c:pt idx="3">
                  <c:v>0.100917431192661</c:v>
                </c:pt>
                <c:pt idx="4">
                  <c:v>0.167832167832168</c:v>
                </c:pt>
              </c:numCache>
            </c:numRef>
          </c:val>
        </c:ser>
        <c:ser>
          <c:idx val="4"/>
          <c:order val="4"/>
          <c:tx>
            <c:strRef>
              <c:f>'Interest in local and responses'!$V$2</c:f>
              <c:strCache>
                <c:ptCount val="1"/>
                <c:pt idx="0">
                  <c:v>Agree</c:v>
                </c:pt>
              </c:strCache>
            </c:strRef>
          </c:tx>
          <c:spPr>
            <a:solidFill>
              <a:schemeClr val="accent1"/>
            </a:solidFill>
          </c:spPr>
          <c:invertIfNegative val="0"/>
          <c:cat>
            <c:strRef>
              <c:f>'Interest in local and responses'!$Q$9:$Q$13</c:f>
              <c:strCache>
                <c:ptCount val="5"/>
                <c:pt idx="0">
                  <c:v>Middle School</c:v>
                </c:pt>
                <c:pt idx="1">
                  <c:v>High School</c:v>
                </c:pt>
                <c:pt idx="2">
                  <c:v>2-year College</c:v>
                </c:pt>
                <c:pt idx="3">
                  <c:v>4-year College</c:v>
                </c:pt>
                <c:pt idx="4">
                  <c:v>Informal  Education</c:v>
                </c:pt>
              </c:strCache>
            </c:strRef>
          </c:cat>
          <c:val>
            <c:numRef>
              <c:f>'Interest in local and responses'!$V$9:$V$13</c:f>
              <c:numCache>
                <c:formatCode>0.00%</c:formatCode>
                <c:ptCount val="5"/>
                <c:pt idx="0">
                  <c:v>0.385593220338983</c:v>
                </c:pt>
                <c:pt idx="1">
                  <c:v>0.402597402597403</c:v>
                </c:pt>
                <c:pt idx="2">
                  <c:v>0.283018867924528</c:v>
                </c:pt>
                <c:pt idx="3">
                  <c:v>0.36697247706422</c:v>
                </c:pt>
                <c:pt idx="4">
                  <c:v>0.328671328671329</c:v>
                </c:pt>
              </c:numCache>
            </c:numRef>
          </c:val>
        </c:ser>
        <c:ser>
          <c:idx val="5"/>
          <c:order val="5"/>
          <c:tx>
            <c:strRef>
              <c:f>'Interest in local and responses'!$W$2</c:f>
              <c:strCache>
                <c:ptCount val="1"/>
                <c:pt idx="0">
                  <c:v>Strongly Agree</c:v>
                </c:pt>
              </c:strCache>
            </c:strRef>
          </c:tx>
          <c:spPr>
            <a:solidFill>
              <a:schemeClr val="tx2">
                <a:lumMod val="75000"/>
              </a:schemeClr>
            </a:solidFill>
          </c:spPr>
          <c:invertIfNegative val="0"/>
          <c:cat>
            <c:strRef>
              <c:f>'Interest in local and responses'!$Q$9:$Q$13</c:f>
              <c:strCache>
                <c:ptCount val="5"/>
                <c:pt idx="0">
                  <c:v>Middle School</c:v>
                </c:pt>
                <c:pt idx="1">
                  <c:v>High School</c:v>
                </c:pt>
                <c:pt idx="2">
                  <c:v>2-year College</c:v>
                </c:pt>
                <c:pt idx="3">
                  <c:v>4-year College</c:v>
                </c:pt>
                <c:pt idx="4">
                  <c:v>Informal  Education</c:v>
                </c:pt>
              </c:strCache>
            </c:strRef>
          </c:cat>
          <c:val>
            <c:numRef>
              <c:f>'Interest in local and responses'!$W$9:$W$13</c:f>
              <c:numCache>
                <c:formatCode>0.00%</c:formatCode>
                <c:ptCount val="5"/>
                <c:pt idx="0">
                  <c:v>0.305084745762712</c:v>
                </c:pt>
                <c:pt idx="1">
                  <c:v>0.268398268398268</c:v>
                </c:pt>
                <c:pt idx="2">
                  <c:v>0.377358490566038</c:v>
                </c:pt>
                <c:pt idx="3">
                  <c:v>0.495412844036697</c:v>
                </c:pt>
                <c:pt idx="4">
                  <c:v>0.454545454545454</c:v>
                </c:pt>
              </c:numCache>
            </c:numRef>
          </c:val>
        </c:ser>
        <c:dLbls>
          <c:showLegendKey val="0"/>
          <c:showVal val="0"/>
          <c:showCatName val="0"/>
          <c:showSerName val="0"/>
          <c:showPercent val="0"/>
          <c:showBubbleSize val="0"/>
        </c:dLbls>
        <c:gapWidth val="150"/>
        <c:shape val="box"/>
        <c:axId val="2110322936"/>
        <c:axId val="2110325816"/>
        <c:axId val="0"/>
      </c:bar3DChart>
      <c:catAx>
        <c:axId val="2110322936"/>
        <c:scaling>
          <c:orientation val="minMax"/>
        </c:scaling>
        <c:delete val="1"/>
        <c:axPos val="l"/>
        <c:majorTickMark val="out"/>
        <c:minorTickMark val="none"/>
        <c:tickLblPos val="nextTo"/>
        <c:crossAx val="2110325816"/>
        <c:crosses val="autoZero"/>
        <c:auto val="1"/>
        <c:lblAlgn val="ctr"/>
        <c:lblOffset val="100"/>
        <c:noMultiLvlLbl val="0"/>
      </c:catAx>
      <c:valAx>
        <c:axId val="2110325816"/>
        <c:scaling>
          <c:orientation val="minMax"/>
        </c:scaling>
        <c:delete val="0"/>
        <c:axPos val="b"/>
        <c:majorGridlines/>
        <c:numFmt formatCode="0%" sourceLinked="0"/>
        <c:majorTickMark val="out"/>
        <c:minorTickMark val="none"/>
        <c:tickLblPos val="nextTo"/>
        <c:crossAx val="2110322936"/>
        <c:crosses val="autoZero"/>
        <c:crossBetween val="between"/>
        <c:majorUnit val="0.5"/>
      </c:valAx>
    </c:plotArea>
    <c:legend>
      <c:legendPos val="r"/>
      <c:layout>
        <c:manualLayout>
          <c:xMode val="edge"/>
          <c:yMode val="edge"/>
          <c:x val="0.799538256247381"/>
          <c:y val="0.231442944631921"/>
          <c:w val="0.176652219943095"/>
          <c:h val="0.229475065616798"/>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Arial" panose="020B0604020202020204" pitchFamily="34" charset="0"/>
                <a:cs typeface="Arial" panose="020B0604020202020204" pitchFamily="34" charset="0"/>
              </a:defRPr>
            </a:pPr>
            <a:r>
              <a:rPr lang="en-US" sz="2800" dirty="0">
                <a:latin typeface="Arial" panose="020B0604020202020204" pitchFamily="34" charset="0"/>
                <a:cs typeface="Arial" panose="020B0604020202020204" pitchFamily="34" charset="0"/>
              </a:rPr>
              <a:t>Subject Areas Taught</a:t>
            </a:r>
          </a:p>
        </c:rich>
      </c:tx>
      <c:layout>
        <c:manualLayout>
          <c:xMode val="edge"/>
          <c:yMode val="edge"/>
          <c:x val="0.272027375082788"/>
          <c:y val="0.0"/>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1"/>
          <c:order val="0"/>
          <c:tx>
            <c:strRef>
              <c:f>'Content Area'!$K$3</c:f>
              <c:strCache>
                <c:ptCount val="1"/>
                <c:pt idx="0">
                  <c:v>General</c:v>
                </c:pt>
              </c:strCache>
            </c:strRef>
          </c:tx>
          <c:invertIfNegative val="0"/>
          <c:cat>
            <c:strRef>
              <c:f>'Content Area'!$L$1:$O$1</c:f>
              <c:strCache>
                <c:ptCount val="4"/>
                <c:pt idx="0">
                  <c:v>Middle School</c:v>
                </c:pt>
                <c:pt idx="1">
                  <c:v>High School</c:v>
                </c:pt>
                <c:pt idx="2">
                  <c:v>2-year college</c:v>
                </c:pt>
                <c:pt idx="3">
                  <c:v>4-year college</c:v>
                </c:pt>
              </c:strCache>
            </c:strRef>
          </c:cat>
          <c:val>
            <c:numRef>
              <c:f>'Content Area'!$L$3:$O$3</c:f>
              <c:numCache>
                <c:formatCode>0.00%</c:formatCode>
                <c:ptCount val="4"/>
                <c:pt idx="0">
                  <c:v>0.304504504504505</c:v>
                </c:pt>
                <c:pt idx="1">
                  <c:v>0.0848880597014925</c:v>
                </c:pt>
                <c:pt idx="2">
                  <c:v>0.0300751879699248</c:v>
                </c:pt>
                <c:pt idx="3">
                  <c:v>0.148760330578512</c:v>
                </c:pt>
              </c:numCache>
            </c:numRef>
          </c:val>
        </c:ser>
        <c:ser>
          <c:idx val="0"/>
          <c:order val="1"/>
          <c:tx>
            <c:strRef>
              <c:f>'Content Area'!$K$2</c:f>
              <c:strCache>
                <c:ptCount val="1"/>
                <c:pt idx="0">
                  <c:v>Biology</c:v>
                </c:pt>
              </c:strCache>
            </c:strRef>
          </c:tx>
          <c:invertIfNegative val="0"/>
          <c:cat>
            <c:strRef>
              <c:f>'Content Area'!$L$1:$O$1</c:f>
              <c:strCache>
                <c:ptCount val="4"/>
                <c:pt idx="0">
                  <c:v>Middle School</c:v>
                </c:pt>
                <c:pt idx="1">
                  <c:v>High School</c:v>
                </c:pt>
                <c:pt idx="2">
                  <c:v>2-year college</c:v>
                </c:pt>
                <c:pt idx="3">
                  <c:v>4-year college</c:v>
                </c:pt>
              </c:strCache>
            </c:strRef>
          </c:cat>
          <c:val>
            <c:numRef>
              <c:f>'Content Area'!$L$2:$O$2</c:f>
              <c:numCache>
                <c:formatCode>0.00%</c:formatCode>
                <c:ptCount val="4"/>
                <c:pt idx="0">
                  <c:v>0.205405405405405</c:v>
                </c:pt>
                <c:pt idx="1">
                  <c:v>0.385261194029851</c:v>
                </c:pt>
                <c:pt idx="2">
                  <c:v>0.518796992481203</c:v>
                </c:pt>
                <c:pt idx="3">
                  <c:v>0.338842975206612</c:v>
                </c:pt>
              </c:numCache>
            </c:numRef>
          </c:val>
        </c:ser>
        <c:ser>
          <c:idx val="4"/>
          <c:order val="2"/>
          <c:tx>
            <c:strRef>
              <c:f>'Content Area'!$K$6</c:f>
              <c:strCache>
                <c:ptCount val="1"/>
                <c:pt idx="0">
                  <c:v>Earth Sciences</c:v>
                </c:pt>
              </c:strCache>
            </c:strRef>
          </c:tx>
          <c:invertIfNegative val="0"/>
          <c:cat>
            <c:strRef>
              <c:f>'Content Area'!$L$1:$O$1</c:f>
              <c:strCache>
                <c:ptCount val="4"/>
                <c:pt idx="0">
                  <c:v>Middle School</c:v>
                </c:pt>
                <c:pt idx="1">
                  <c:v>High School</c:v>
                </c:pt>
                <c:pt idx="2">
                  <c:v>2-year college</c:v>
                </c:pt>
                <c:pt idx="3">
                  <c:v>4-year college</c:v>
                </c:pt>
              </c:strCache>
            </c:strRef>
          </c:cat>
          <c:val>
            <c:numRef>
              <c:f>'Content Area'!$L$6:$O$6</c:f>
              <c:numCache>
                <c:formatCode>0.00%</c:formatCode>
                <c:ptCount val="4"/>
                <c:pt idx="0">
                  <c:v>0.223423423423423</c:v>
                </c:pt>
                <c:pt idx="1">
                  <c:v>0.153917910447761</c:v>
                </c:pt>
                <c:pt idx="2">
                  <c:v>0.225563909774436</c:v>
                </c:pt>
                <c:pt idx="3">
                  <c:v>0.264462809917355</c:v>
                </c:pt>
              </c:numCache>
            </c:numRef>
          </c:val>
        </c:ser>
        <c:ser>
          <c:idx val="5"/>
          <c:order val="3"/>
          <c:tx>
            <c:strRef>
              <c:f>'Content Area'!$K$7</c:f>
              <c:strCache>
                <c:ptCount val="1"/>
                <c:pt idx="0">
                  <c:v>Environmental</c:v>
                </c:pt>
              </c:strCache>
            </c:strRef>
          </c:tx>
          <c:invertIfNegative val="0"/>
          <c:cat>
            <c:strRef>
              <c:f>'Content Area'!$L$1:$O$1</c:f>
              <c:strCache>
                <c:ptCount val="4"/>
                <c:pt idx="0">
                  <c:v>Middle School</c:v>
                </c:pt>
                <c:pt idx="1">
                  <c:v>High School</c:v>
                </c:pt>
                <c:pt idx="2">
                  <c:v>2-year college</c:v>
                </c:pt>
                <c:pt idx="3">
                  <c:v>4-year college</c:v>
                </c:pt>
              </c:strCache>
            </c:strRef>
          </c:cat>
          <c:val>
            <c:numRef>
              <c:f>'Content Area'!$L$7:$O$7</c:f>
              <c:numCache>
                <c:formatCode>0.00%</c:formatCode>
                <c:ptCount val="4"/>
                <c:pt idx="0">
                  <c:v>0.0882882882882883</c:v>
                </c:pt>
                <c:pt idx="1">
                  <c:v>0.166977611940299</c:v>
                </c:pt>
                <c:pt idx="2">
                  <c:v>0.135338345864662</c:v>
                </c:pt>
                <c:pt idx="3">
                  <c:v>0.202479338842975</c:v>
                </c:pt>
              </c:numCache>
            </c:numRef>
          </c:val>
        </c:ser>
        <c:ser>
          <c:idx val="2"/>
          <c:order val="4"/>
          <c:tx>
            <c:strRef>
              <c:f>'Content Area'!$K$4</c:f>
              <c:strCache>
                <c:ptCount val="1"/>
                <c:pt idx="0">
                  <c:v>Chemistry</c:v>
                </c:pt>
              </c:strCache>
            </c:strRef>
          </c:tx>
          <c:invertIfNegative val="0"/>
          <c:cat>
            <c:strRef>
              <c:f>'Content Area'!$L$1:$O$1</c:f>
              <c:strCache>
                <c:ptCount val="4"/>
                <c:pt idx="0">
                  <c:v>Middle School</c:v>
                </c:pt>
                <c:pt idx="1">
                  <c:v>High School</c:v>
                </c:pt>
                <c:pt idx="2">
                  <c:v>2-year college</c:v>
                </c:pt>
                <c:pt idx="3">
                  <c:v>4-year college</c:v>
                </c:pt>
              </c:strCache>
            </c:strRef>
          </c:cat>
          <c:val>
            <c:numRef>
              <c:f>'Content Area'!$L$4:$O$4</c:f>
              <c:numCache>
                <c:formatCode>0.00%</c:formatCode>
                <c:ptCount val="4"/>
                <c:pt idx="0">
                  <c:v>0.0774774774774775</c:v>
                </c:pt>
                <c:pt idx="1">
                  <c:v>0.125</c:v>
                </c:pt>
                <c:pt idx="2">
                  <c:v>0.037593984962406</c:v>
                </c:pt>
                <c:pt idx="3">
                  <c:v>0.0206611570247934</c:v>
                </c:pt>
              </c:numCache>
            </c:numRef>
          </c:val>
        </c:ser>
        <c:ser>
          <c:idx val="3"/>
          <c:order val="5"/>
          <c:tx>
            <c:strRef>
              <c:f>'Content Area'!$K$5</c:f>
              <c:strCache>
                <c:ptCount val="1"/>
                <c:pt idx="0">
                  <c:v>Physics</c:v>
                </c:pt>
              </c:strCache>
            </c:strRef>
          </c:tx>
          <c:invertIfNegative val="0"/>
          <c:cat>
            <c:strRef>
              <c:f>'Content Area'!$L$1:$O$1</c:f>
              <c:strCache>
                <c:ptCount val="4"/>
                <c:pt idx="0">
                  <c:v>Middle School</c:v>
                </c:pt>
                <c:pt idx="1">
                  <c:v>High School</c:v>
                </c:pt>
                <c:pt idx="2">
                  <c:v>2-year college</c:v>
                </c:pt>
                <c:pt idx="3">
                  <c:v>4-year college</c:v>
                </c:pt>
              </c:strCache>
            </c:strRef>
          </c:cat>
          <c:val>
            <c:numRef>
              <c:f>'Content Area'!$L$5:$O$5</c:f>
              <c:numCache>
                <c:formatCode>0.00%</c:formatCode>
                <c:ptCount val="4"/>
                <c:pt idx="0">
                  <c:v>0.100900900900901</c:v>
                </c:pt>
                <c:pt idx="1">
                  <c:v>0.083955223880597</c:v>
                </c:pt>
                <c:pt idx="2">
                  <c:v>0.0526315789473684</c:v>
                </c:pt>
                <c:pt idx="3">
                  <c:v>0.0247933884297521</c:v>
                </c:pt>
              </c:numCache>
            </c:numRef>
          </c:val>
        </c:ser>
        <c:dLbls>
          <c:showLegendKey val="0"/>
          <c:showVal val="0"/>
          <c:showCatName val="0"/>
          <c:showSerName val="0"/>
          <c:showPercent val="0"/>
          <c:showBubbleSize val="0"/>
        </c:dLbls>
        <c:gapWidth val="150"/>
        <c:shape val="box"/>
        <c:axId val="2109348056"/>
        <c:axId val="2109351096"/>
        <c:axId val="0"/>
      </c:bar3DChart>
      <c:catAx>
        <c:axId val="2109348056"/>
        <c:scaling>
          <c:orientation val="minMax"/>
        </c:scaling>
        <c:delete val="0"/>
        <c:axPos val="b"/>
        <c:majorTickMark val="out"/>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2109351096"/>
        <c:crosses val="autoZero"/>
        <c:auto val="1"/>
        <c:lblAlgn val="ctr"/>
        <c:lblOffset val="100"/>
        <c:noMultiLvlLbl val="0"/>
      </c:catAx>
      <c:valAx>
        <c:axId val="2109351096"/>
        <c:scaling>
          <c:orientation val="minMax"/>
        </c:scaling>
        <c:delete val="0"/>
        <c:axPos val="l"/>
        <c:majorGridlines/>
        <c:numFmt formatCode="0%" sourceLinked="0"/>
        <c:majorTickMark val="out"/>
        <c:minorTickMark val="none"/>
        <c:tickLblPos val="nextTo"/>
        <c:txPr>
          <a:bodyPr/>
          <a:lstStyle/>
          <a:p>
            <a:pPr>
              <a:defRPr sz="2000"/>
            </a:pPr>
            <a:endParaRPr lang="en-US"/>
          </a:p>
        </c:txPr>
        <c:crossAx val="2109348056"/>
        <c:crosses val="autoZero"/>
        <c:crossBetween val="between"/>
      </c:valAx>
    </c:plotArea>
    <c:legend>
      <c:legendPos val="r"/>
      <c:layout>
        <c:manualLayout>
          <c:xMode val="edge"/>
          <c:yMode val="edge"/>
          <c:x val="0.758326832977653"/>
          <c:y val="0.0978842627548269"/>
          <c:w val="0.226096843034808"/>
          <c:h val="0.354916405997196"/>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b="1"/>
            </a:pPr>
            <a:r>
              <a:rPr lang="en-US" sz="2800" b="1" dirty="0">
                <a:latin typeface="Arial" panose="020B0604020202020204" pitchFamily="34" charset="0"/>
                <a:cs typeface="Arial" panose="020B0604020202020204" pitchFamily="34" charset="0"/>
              </a:rPr>
              <a:t>How long have you held </a:t>
            </a:r>
          </a:p>
          <a:p>
            <a:pPr>
              <a:defRPr b="1"/>
            </a:pPr>
            <a:r>
              <a:rPr lang="en-US" sz="2800" b="1" dirty="0">
                <a:latin typeface="Arial" panose="020B0604020202020204" pitchFamily="34" charset="0"/>
                <a:cs typeface="Arial" panose="020B0604020202020204" pitchFamily="34" charset="0"/>
              </a:rPr>
              <a:t>your current position?</a:t>
            </a:r>
          </a:p>
        </c:rich>
      </c:tx>
      <c:layout>
        <c:manualLayout>
          <c:xMode val="edge"/>
          <c:yMode val="edge"/>
          <c:x val="0.31703550214118"/>
          <c:y val="0.132286025222457"/>
        </c:manualLayout>
      </c:layout>
      <c:overlay val="0"/>
    </c:title>
    <c:autoTitleDeleted val="0"/>
    <c:plotArea>
      <c:layout>
        <c:manualLayout>
          <c:layoutTarget val="inner"/>
          <c:xMode val="edge"/>
          <c:yMode val="edge"/>
          <c:x val="0.244008092738408"/>
          <c:y val="0.299367162438028"/>
          <c:w val="0.398095144356955"/>
          <c:h val="0.663491907261592"/>
        </c:manualLayout>
      </c:layout>
      <c:pieChart>
        <c:varyColors val="1"/>
        <c:ser>
          <c:idx val="0"/>
          <c:order val="0"/>
          <c:dPt>
            <c:idx val="0"/>
            <c:bubble3D val="0"/>
            <c:spPr>
              <a:solidFill>
                <a:schemeClr val="tx2">
                  <a:lumMod val="20000"/>
                  <a:lumOff val="80000"/>
                </a:schemeClr>
              </a:solidFill>
            </c:spPr>
          </c:dPt>
          <c:dPt>
            <c:idx val="1"/>
            <c:bubble3D val="0"/>
            <c:spPr>
              <a:solidFill>
                <a:schemeClr val="tx2">
                  <a:lumMod val="40000"/>
                  <a:lumOff val="60000"/>
                </a:schemeClr>
              </a:solidFill>
            </c:spPr>
          </c:dPt>
          <c:dPt>
            <c:idx val="2"/>
            <c:bubble3D val="0"/>
            <c:spPr>
              <a:solidFill>
                <a:schemeClr val="tx2">
                  <a:lumMod val="60000"/>
                  <a:lumOff val="40000"/>
                </a:schemeClr>
              </a:solidFill>
            </c:spPr>
          </c:dPt>
          <c:dPt>
            <c:idx val="3"/>
            <c:bubble3D val="0"/>
            <c:spPr>
              <a:solidFill>
                <a:schemeClr val="accent5">
                  <a:lumMod val="75000"/>
                </a:schemeClr>
              </a:solidFill>
            </c:spPr>
          </c:dPt>
          <c:dPt>
            <c:idx val="4"/>
            <c:bubble3D val="0"/>
            <c:spPr>
              <a:solidFill>
                <a:schemeClr val="accent1">
                  <a:lumMod val="75000"/>
                </a:schemeClr>
              </a:solidFill>
            </c:spPr>
          </c:dPt>
          <c:dPt>
            <c:idx val="5"/>
            <c:bubble3D val="0"/>
            <c:spPr>
              <a:solidFill>
                <a:schemeClr val="accent4">
                  <a:lumMod val="75000"/>
                </a:schemeClr>
              </a:solidFill>
            </c:spPr>
          </c:dPt>
          <c:dLbls>
            <c:txPr>
              <a:bodyPr/>
              <a:lstStyle/>
              <a:p>
                <a:pPr>
                  <a:defRPr sz="1800"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'How long held position'!$D$3:$D$8</c:f>
              <c:strCache>
                <c:ptCount val="6"/>
                <c:pt idx="0">
                  <c:v>One year or less</c:v>
                </c:pt>
                <c:pt idx="1">
                  <c:v>2-5 years</c:v>
                </c:pt>
                <c:pt idx="2">
                  <c:v>6-10 years</c:v>
                </c:pt>
                <c:pt idx="3">
                  <c:v>11-15 years</c:v>
                </c:pt>
                <c:pt idx="4">
                  <c:v>15-20 years</c:v>
                </c:pt>
                <c:pt idx="5">
                  <c:v>Over 20 years</c:v>
                </c:pt>
              </c:strCache>
            </c:strRef>
          </c:cat>
          <c:val>
            <c:numRef>
              <c:f>'How long held position'!$F$3:$F$8</c:f>
              <c:numCache>
                <c:formatCode>0.00%</c:formatCode>
                <c:ptCount val="6"/>
                <c:pt idx="0">
                  <c:v>0.0564930300807043</c:v>
                </c:pt>
                <c:pt idx="1">
                  <c:v>0.185619955979457</c:v>
                </c:pt>
                <c:pt idx="2">
                  <c:v>0.231107850330154</c:v>
                </c:pt>
                <c:pt idx="3">
                  <c:v>0.160674981658107</c:v>
                </c:pt>
                <c:pt idx="4">
                  <c:v>0.138664710198092</c:v>
                </c:pt>
                <c:pt idx="5">
                  <c:v>0.227439471753485</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665667361432762"/>
          <c:y val="0.459192395358475"/>
          <c:w val="0.32977646544182"/>
          <c:h val="0.359563993645531"/>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800">
                <a:latin typeface="Arial" panose="020B0604020202020204" pitchFamily="34" charset="0"/>
                <a:cs typeface="Arial" panose="020B0604020202020204" pitchFamily="34" charset="0"/>
              </a:defRPr>
            </a:pPr>
            <a:r>
              <a:rPr lang="en-US" sz="2800" dirty="0">
                <a:latin typeface="Arial" panose="020B0604020202020204" pitchFamily="34" charset="0"/>
                <a:cs typeface="Arial" panose="020B0604020202020204" pitchFamily="34" charset="0"/>
              </a:rPr>
              <a:t>How would you characterize your community? </a:t>
            </a:r>
          </a:p>
        </c:rich>
      </c:tx>
      <c:layout>
        <c:manualLayout>
          <c:xMode val="edge"/>
          <c:yMode val="edge"/>
          <c:x val="0.18733977163111"/>
          <c:y val="0.0813953488372093"/>
        </c:manualLayout>
      </c:layout>
      <c:overlay val="0"/>
    </c:title>
    <c:autoTitleDeleted val="0"/>
    <c:plotArea>
      <c:layout/>
      <c:pieChart>
        <c:varyColors val="1"/>
        <c:ser>
          <c:idx val="0"/>
          <c:order val="0"/>
          <c:dLbls>
            <c:txPr>
              <a:bodyPr/>
              <a:lstStyle/>
              <a:p>
                <a:pPr>
                  <a:defRPr sz="1800"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'Rural Urban'!$E$3:$E$5</c:f>
              <c:strCache>
                <c:ptCount val="3"/>
                <c:pt idx="0">
                  <c:v>Rural</c:v>
                </c:pt>
                <c:pt idx="1">
                  <c:v>Suburban</c:v>
                </c:pt>
                <c:pt idx="2">
                  <c:v>Urban</c:v>
                </c:pt>
              </c:strCache>
            </c:strRef>
          </c:cat>
          <c:val>
            <c:numRef>
              <c:f>'Rural Urban'!$G$3:$G$5</c:f>
              <c:numCache>
                <c:formatCode>0.00%</c:formatCode>
                <c:ptCount val="3"/>
                <c:pt idx="0">
                  <c:v>0.270811380400422</c:v>
                </c:pt>
                <c:pt idx="1">
                  <c:v>0.415173867228662</c:v>
                </c:pt>
                <c:pt idx="2">
                  <c:v>0.314014752370917</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32654507930098"/>
          <c:y val="0.277824269059391"/>
          <c:w val="0.260701587833436"/>
          <c:h val="0.196735030214246"/>
        </c:manualLayout>
      </c:layout>
      <c:overlay val="0"/>
      <c:txPr>
        <a:bodyPr/>
        <a:lstStyle/>
        <a:p>
          <a:pPr>
            <a:defRPr sz="1800" b="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800">
                <a:latin typeface="Arial" panose="020B0604020202020204" pitchFamily="34" charset="0"/>
                <a:cs typeface="Arial" panose="020B0604020202020204" pitchFamily="34" charset="0"/>
              </a:defRPr>
            </a:pPr>
            <a:r>
              <a:rPr lang="en-US" sz="2800">
                <a:latin typeface="Arial" panose="020B0604020202020204" pitchFamily="34" charset="0"/>
                <a:cs typeface="Arial" panose="020B0604020202020204" pitchFamily="34" charset="0"/>
              </a:rPr>
              <a:t>What materials</a:t>
            </a:r>
            <a:r>
              <a:rPr lang="en-US" sz="2800" baseline="0">
                <a:latin typeface="Arial" panose="020B0604020202020204" pitchFamily="34" charset="0"/>
                <a:cs typeface="Arial" panose="020B0604020202020204" pitchFamily="34" charset="0"/>
              </a:rPr>
              <a:t> do you use to teach about global change or climate change?</a:t>
            </a:r>
            <a:endParaRPr lang="en-US" sz="2800">
              <a:latin typeface="Arial" panose="020B0604020202020204" pitchFamily="34" charset="0"/>
              <a:cs typeface="Arial" panose="020B0604020202020204" pitchFamily="34" charset="0"/>
            </a:endParaRPr>
          </a:p>
        </c:rich>
      </c:tx>
      <c:layout/>
      <c:overlay val="0"/>
    </c:title>
    <c:autoTitleDeleted val="0"/>
    <c:plotArea>
      <c:layout/>
      <c:pieChart>
        <c:varyColors val="1"/>
        <c:ser>
          <c:idx val="0"/>
          <c:order val="0"/>
          <c:dPt>
            <c:idx val="1"/>
            <c:bubble3D val="0"/>
            <c:spPr>
              <a:solidFill>
                <a:schemeClr val="tx2">
                  <a:lumMod val="40000"/>
                  <a:lumOff val="60000"/>
                </a:schemeClr>
              </a:solidFill>
            </c:spPr>
          </c:dPt>
          <c:dPt>
            <c:idx val="4"/>
            <c:bubble3D val="0"/>
            <c:spPr>
              <a:solidFill>
                <a:schemeClr val="accent2"/>
              </a:solidFill>
            </c:spPr>
          </c:dPt>
          <c:dLbls>
            <c:txPr>
              <a:bodyPr/>
              <a:lstStyle/>
              <a:p>
                <a:pPr>
                  <a:defRPr sz="1800"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'What do you use'!$P$2:$T$2</c:f>
              <c:strCache>
                <c:ptCount val="5"/>
                <c:pt idx="0">
                  <c:v>Textbooks</c:v>
                </c:pt>
                <c:pt idx="1">
                  <c:v>Other Books</c:v>
                </c:pt>
                <c:pt idx="2">
                  <c:v>Videos</c:v>
                </c:pt>
                <c:pt idx="3">
                  <c:v>Articles</c:v>
                </c:pt>
                <c:pt idx="4">
                  <c:v>Websites</c:v>
                </c:pt>
              </c:strCache>
            </c:strRef>
          </c:cat>
          <c:val>
            <c:numRef>
              <c:f>'What do you use'!$P$4:$T$4</c:f>
              <c:numCache>
                <c:formatCode>0.00%</c:formatCode>
                <c:ptCount val="5"/>
                <c:pt idx="0">
                  <c:v>0.198464912280702</c:v>
                </c:pt>
                <c:pt idx="1">
                  <c:v>0.0953947368421052</c:v>
                </c:pt>
                <c:pt idx="2">
                  <c:v>0.243055555555556</c:v>
                </c:pt>
                <c:pt idx="3">
                  <c:v>0.214181286549708</c:v>
                </c:pt>
                <c:pt idx="4">
                  <c:v>0.24890350877193</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Arial" panose="020B0604020202020204" pitchFamily="34" charset="0"/>
                <a:cs typeface="Arial" panose="020B0604020202020204" pitchFamily="34" charset="0"/>
              </a:defRPr>
            </a:pPr>
            <a:r>
              <a:rPr lang="en-US" sz="2800">
                <a:latin typeface="Arial" panose="020B0604020202020204" pitchFamily="34" charset="0"/>
                <a:cs typeface="Arial" panose="020B0604020202020204" pitchFamily="34" charset="0"/>
              </a:rPr>
              <a:t>What materials do</a:t>
            </a:r>
            <a:r>
              <a:rPr lang="en-US" sz="2800" baseline="0">
                <a:latin typeface="Arial" panose="020B0604020202020204" pitchFamily="34" charset="0"/>
                <a:cs typeface="Arial" panose="020B0604020202020204" pitchFamily="34" charset="0"/>
              </a:rPr>
              <a:t> you use to teach global change or climate change?</a:t>
            </a:r>
            <a:endParaRPr lang="en-US" sz="280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0783562706835559"/>
          <c:y val="0.231864994537001"/>
          <c:w val="0.642665639621134"/>
          <c:h val="0.670469027346045"/>
        </c:manualLayout>
      </c:layout>
      <c:barChart>
        <c:barDir val="col"/>
        <c:grouping val="clustered"/>
        <c:varyColors val="0"/>
        <c:ser>
          <c:idx val="0"/>
          <c:order val="0"/>
          <c:tx>
            <c:strRef>
              <c:f>'What do you use'!$I$9</c:f>
              <c:strCache>
                <c:ptCount val="1"/>
                <c:pt idx="0">
                  <c:v>Middle School</c:v>
                </c:pt>
              </c:strCache>
            </c:strRef>
          </c:tx>
          <c:invertIfNegative val="0"/>
          <c:cat>
            <c:strRef>
              <c:f>'What do you use'!$J$2:$N$2</c:f>
              <c:strCache>
                <c:ptCount val="5"/>
                <c:pt idx="0">
                  <c:v>Textbooks</c:v>
                </c:pt>
                <c:pt idx="1">
                  <c:v>Other Books</c:v>
                </c:pt>
                <c:pt idx="2">
                  <c:v>Videos</c:v>
                </c:pt>
                <c:pt idx="3">
                  <c:v>Articles</c:v>
                </c:pt>
                <c:pt idx="4">
                  <c:v>Websites</c:v>
                </c:pt>
              </c:strCache>
            </c:strRef>
          </c:cat>
          <c:val>
            <c:numRef>
              <c:f>'What do you use'!$J$9:$N$9</c:f>
              <c:numCache>
                <c:formatCode>0.00%</c:formatCode>
                <c:ptCount val="5"/>
                <c:pt idx="0">
                  <c:v>0.224677716390424</c:v>
                </c:pt>
                <c:pt idx="1">
                  <c:v>0.268199233716475</c:v>
                </c:pt>
                <c:pt idx="2">
                  <c:v>0.264661654135338</c:v>
                </c:pt>
                <c:pt idx="3">
                  <c:v>0.233788395904437</c:v>
                </c:pt>
                <c:pt idx="4">
                  <c:v>0.252569750367107</c:v>
                </c:pt>
              </c:numCache>
            </c:numRef>
          </c:val>
        </c:ser>
        <c:ser>
          <c:idx val="1"/>
          <c:order val="1"/>
          <c:tx>
            <c:strRef>
              <c:f>'What do you use'!$I$10</c:f>
              <c:strCache>
                <c:ptCount val="1"/>
                <c:pt idx="0">
                  <c:v>High School</c:v>
                </c:pt>
              </c:strCache>
            </c:strRef>
          </c:tx>
          <c:invertIfNegative val="0"/>
          <c:cat>
            <c:strRef>
              <c:f>'What do you use'!$J$2:$N$2</c:f>
              <c:strCache>
                <c:ptCount val="5"/>
                <c:pt idx="0">
                  <c:v>Textbooks</c:v>
                </c:pt>
                <c:pt idx="1">
                  <c:v>Other Books</c:v>
                </c:pt>
                <c:pt idx="2">
                  <c:v>Videos</c:v>
                </c:pt>
                <c:pt idx="3">
                  <c:v>Articles</c:v>
                </c:pt>
                <c:pt idx="4">
                  <c:v>Websites</c:v>
                </c:pt>
              </c:strCache>
            </c:strRef>
          </c:cat>
          <c:val>
            <c:numRef>
              <c:f>'What do you use'!$J$10:$N$10</c:f>
              <c:numCache>
                <c:formatCode>0.00%</c:formatCode>
                <c:ptCount val="5"/>
                <c:pt idx="0">
                  <c:v>0.56353591160221</c:v>
                </c:pt>
                <c:pt idx="1">
                  <c:v>0.455938697318008</c:v>
                </c:pt>
                <c:pt idx="2">
                  <c:v>0.514285714285714</c:v>
                </c:pt>
                <c:pt idx="3">
                  <c:v>0.510238907849829</c:v>
                </c:pt>
                <c:pt idx="4">
                  <c:v>0.47870778267254</c:v>
                </c:pt>
              </c:numCache>
            </c:numRef>
          </c:val>
        </c:ser>
        <c:ser>
          <c:idx val="2"/>
          <c:order val="2"/>
          <c:tx>
            <c:strRef>
              <c:f>'What do you use'!$I$11</c:f>
              <c:strCache>
                <c:ptCount val="1"/>
                <c:pt idx="0">
                  <c:v>2-year College</c:v>
                </c:pt>
              </c:strCache>
            </c:strRef>
          </c:tx>
          <c:invertIfNegative val="0"/>
          <c:cat>
            <c:strRef>
              <c:f>'What do you use'!$J$2:$N$2</c:f>
              <c:strCache>
                <c:ptCount val="5"/>
                <c:pt idx="0">
                  <c:v>Textbooks</c:v>
                </c:pt>
                <c:pt idx="1">
                  <c:v>Other Books</c:v>
                </c:pt>
                <c:pt idx="2">
                  <c:v>Videos</c:v>
                </c:pt>
                <c:pt idx="3">
                  <c:v>Articles</c:v>
                </c:pt>
                <c:pt idx="4">
                  <c:v>Websites</c:v>
                </c:pt>
              </c:strCache>
            </c:strRef>
          </c:cat>
          <c:val>
            <c:numRef>
              <c:f>'What do you use'!$J$11:$N$11</c:f>
              <c:numCache>
                <c:formatCode>0.00%</c:formatCode>
                <c:ptCount val="5"/>
                <c:pt idx="0">
                  <c:v>0.0791896869244936</c:v>
                </c:pt>
                <c:pt idx="1">
                  <c:v>0.0459770114942529</c:v>
                </c:pt>
                <c:pt idx="2">
                  <c:v>0.0421052631578947</c:v>
                </c:pt>
                <c:pt idx="3">
                  <c:v>0.0443686006825939</c:v>
                </c:pt>
                <c:pt idx="4">
                  <c:v>0.0513950073421439</c:v>
                </c:pt>
              </c:numCache>
            </c:numRef>
          </c:val>
        </c:ser>
        <c:ser>
          <c:idx val="3"/>
          <c:order val="3"/>
          <c:tx>
            <c:strRef>
              <c:f>'What do you use'!$I$12</c:f>
              <c:strCache>
                <c:ptCount val="1"/>
                <c:pt idx="0">
                  <c:v>4-year College</c:v>
                </c:pt>
              </c:strCache>
            </c:strRef>
          </c:tx>
          <c:invertIfNegative val="0"/>
          <c:cat>
            <c:strRef>
              <c:f>'What do you use'!$J$2:$N$2</c:f>
              <c:strCache>
                <c:ptCount val="5"/>
                <c:pt idx="0">
                  <c:v>Textbooks</c:v>
                </c:pt>
                <c:pt idx="1">
                  <c:v>Other Books</c:v>
                </c:pt>
                <c:pt idx="2">
                  <c:v>Videos</c:v>
                </c:pt>
                <c:pt idx="3">
                  <c:v>Articles</c:v>
                </c:pt>
                <c:pt idx="4">
                  <c:v>Websites</c:v>
                </c:pt>
              </c:strCache>
            </c:strRef>
          </c:cat>
          <c:val>
            <c:numRef>
              <c:f>'What do you use'!$J$12:$N$12</c:f>
              <c:numCache>
                <c:formatCode>0.00%</c:formatCode>
                <c:ptCount val="5"/>
                <c:pt idx="0">
                  <c:v>0.10865561694291</c:v>
                </c:pt>
                <c:pt idx="1">
                  <c:v>0.0996168582375479</c:v>
                </c:pt>
                <c:pt idx="2">
                  <c:v>0.0932330827067669</c:v>
                </c:pt>
                <c:pt idx="3">
                  <c:v>0.117747440273038</c:v>
                </c:pt>
                <c:pt idx="4">
                  <c:v>0.1071953010279</c:v>
                </c:pt>
              </c:numCache>
            </c:numRef>
          </c:val>
        </c:ser>
        <c:ser>
          <c:idx val="4"/>
          <c:order val="4"/>
          <c:tx>
            <c:strRef>
              <c:f>'What do you use'!$I$13</c:f>
              <c:strCache>
                <c:ptCount val="1"/>
                <c:pt idx="0">
                  <c:v>Informal Education</c:v>
                </c:pt>
              </c:strCache>
            </c:strRef>
          </c:tx>
          <c:invertIfNegative val="0"/>
          <c:cat>
            <c:strRef>
              <c:f>'What do you use'!$J$2:$N$2</c:f>
              <c:strCache>
                <c:ptCount val="5"/>
                <c:pt idx="0">
                  <c:v>Textbooks</c:v>
                </c:pt>
                <c:pt idx="1">
                  <c:v>Other Books</c:v>
                </c:pt>
                <c:pt idx="2">
                  <c:v>Videos</c:v>
                </c:pt>
                <c:pt idx="3">
                  <c:v>Articles</c:v>
                </c:pt>
                <c:pt idx="4">
                  <c:v>Websites</c:v>
                </c:pt>
              </c:strCache>
            </c:strRef>
          </c:cat>
          <c:val>
            <c:numRef>
              <c:f>'What do you use'!$J$13:$N$13</c:f>
              <c:numCache>
                <c:formatCode>0.00%</c:formatCode>
                <c:ptCount val="5"/>
                <c:pt idx="0">
                  <c:v>0.0239410681399632</c:v>
                </c:pt>
                <c:pt idx="1">
                  <c:v>0.130268199233716</c:v>
                </c:pt>
                <c:pt idx="2">
                  <c:v>0.0857142857142857</c:v>
                </c:pt>
                <c:pt idx="3">
                  <c:v>0.0938566552901024</c:v>
                </c:pt>
                <c:pt idx="4">
                  <c:v>0.110132158590308</c:v>
                </c:pt>
              </c:numCache>
            </c:numRef>
          </c:val>
        </c:ser>
        <c:dLbls>
          <c:showLegendKey val="0"/>
          <c:showVal val="0"/>
          <c:showCatName val="0"/>
          <c:showSerName val="0"/>
          <c:showPercent val="0"/>
          <c:showBubbleSize val="0"/>
        </c:dLbls>
        <c:gapWidth val="150"/>
        <c:axId val="2110019960"/>
        <c:axId val="2110023080"/>
      </c:barChart>
      <c:catAx>
        <c:axId val="2110019960"/>
        <c:scaling>
          <c:orientation val="minMax"/>
        </c:scaling>
        <c:delete val="0"/>
        <c:axPos val="b"/>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110023080"/>
        <c:crosses val="autoZero"/>
        <c:auto val="1"/>
        <c:lblAlgn val="ctr"/>
        <c:lblOffset val="100"/>
        <c:noMultiLvlLbl val="0"/>
      </c:catAx>
      <c:valAx>
        <c:axId val="2110023080"/>
        <c:scaling>
          <c:orientation val="minMax"/>
        </c:scaling>
        <c:delete val="0"/>
        <c:axPos val="l"/>
        <c:majorGridlines/>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10019960"/>
        <c:crosses val="autoZero"/>
        <c:crossBetween val="between"/>
      </c:valAx>
    </c:plotArea>
    <c:legend>
      <c:legendPos val="r"/>
      <c:layout>
        <c:manualLayout>
          <c:xMode val="edge"/>
          <c:yMode val="edge"/>
          <c:x val="0.738878009813991"/>
          <c:y val="0.318958824492482"/>
          <c:w val="0.252426338012096"/>
          <c:h val="0.26330184740123"/>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itchFamily="34" charset="0"/>
                <a:cs typeface="Arial" pitchFamily="34" charset="0"/>
              </a:defRPr>
            </a:pPr>
            <a:r>
              <a:rPr lang="en-US" sz="2400">
                <a:latin typeface="Arial" pitchFamily="34" charset="0"/>
                <a:cs typeface="Arial" pitchFamily="34" charset="0"/>
              </a:rPr>
              <a:t>How often do you use the internet to access teaching resources?</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0281707371324"/>
          <c:y val="0.220881859244339"/>
          <c:w val="0.604874176912097"/>
          <c:h val="0.730568424586461"/>
        </c:manualLayout>
      </c:layout>
      <c:bar3DChart>
        <c:barDir val="bar"/>
        <c:grouping val="stacked"/>
        <c:varyColors val="0"/>
        <c:ser>
          <c:idx val="0"/>
          <c:order val="0"/>
          <c:tx>
            <c:strRef>
              <c:f>'Internet usage'!$E$2</c:f>
              <c:strCache>
                <c:ptCount val="1"/>
                <c:pt idx="0">
                  <c:v>Not at all</c:v>
                </c:pt>
              </c:strCache>
            </c:strRef>
          </c:tx>
          <c:spPr>
            <a:solidFill>
              <a:schemeClr val="tx1">
                <a:lumMod val="50000"/>
                <a:lumOff val="50000"/>
              </a:schemeClr>
            </a:solidFill>
          </c:spPr>
          <c:invertIfNegative val="0"/>
          <c:cat>
            <c:strRef>
              <c:f>'Internet usage'!$D$9:$D$13</c:f>
              <c:strCache>
                <c:ptCount val="5"/>
                <c:pt idx="0">
                  <c:v>Middle School</c:v>
                </c:pt>
                <c:pt idx="1">
                  <c:v>High School</c:v>
                </c:pt>
                <c:pt idx="2">
                  <c:v>2-year College</c:v>
                </c:pt>
                <c:pt idx="3">
                  <c:v>4-year College</c:v>
                </c:pt>
                <c:pt idx="4">
                  <c:v>Informal Education</c:v>
                </c:pt>
              </c:strCache>
            </c:strRef>
          </c:cat>
          <c:val>
            <c:numRef>
              <c:f>'Internet usage'!$E$9:$E$13</c:f>
              <c:numCache>
                <c:formatCode>0%</c:formatCode>
                <c:ptCount val="5"/>
                <c:pt idx="0">
                  <c:v>0.0192307692307692</c:v>
                </c:pt>
                <c:pt idx="1">
                  <c:v>0.00930232558139535</c:v>
                </c:pt>
                <c:pt idx="2">
                  <c:v>0.0</c:v>
                </c:pt>
                <c:pt idx="3">
                  <c:v>0.0333333333333333</c:v>
                </c:pt>
                <c:pt idx="4">
                  <c:v>0.0</c:v>
                </c:pt>
              </c:numCache>
            </c:numRef>
          </c:val>
        </c:ser>
        <c:ser>
          <c:idx val="1"/>
          <c:order val="1"/>
          <c:tx>
            <c:strRef>
              <c:f>'Internet usage'!$F$2</c:f>
              <c:strCache>
                <c:ptCount val="1"/>
                <c:pt idx="0">
                  <c:v>One to Two times a year</c:v>
                </c:pt>
              </c:strCache>
            </c:strRef>
          </c:tx>
          <c:invertIfNegative val="0"/>
          <c:cat>
            <c:strRef>
              <c:f>'Internet usage'!$D$9:$D$13</c:f>
              <c:strCache>
                <c:ptCount val="5"/>
                <c:pt idx="0">
                  <c:v>Middle School</c:v>
                </c:pt>
                <c:pt idx="1">
                  <c:v>High School</c:v>
                </c:pt>
                <c:pt idx="2">
                  <c:v>2-year College</c:v>
                </c:pt>
                <c:pt idx="3">
                  <c:v>4-year College</c:v>
                </c:pt>
                <c:pt idx="4">
                  <c:v>Informal Education</c:v>
                </c:pt>
              </c:strCache>
            </c:strRef>
          </c:cat>
          <c:val>
            <c:numRef>
              <c:f>'Internet usage'!$F$9:$F$13</c:f>
              <c:numCache>
                <c:formatCode>0%</c:formatCode>
                <c:ptCount val="5"/>
                <c:pt idx="0">
                  <c:v>0.0192307692307692</c:v>
                </c:pt>
                <c:pt idx="1">
                  <c:v>0.00930232558139535</c:v>
                </c:pt>
                <c:pt idx="2">
                  <c:v>0.0</c:v>
                </c:pt>
                <c:pt idx="3">
                  <c:v>0.0666666666666667</c:v>
                </c:pt>
                <c:pt idx="4">
                  <c:v>0.0204081632653061</c:v>
                </c:pt>
              </c:numCache>
            </c:numRef>
          </c:val>
        </c:ser>
        <c:ser>
          <c:idx val="2"/>
          <c:order val="2"/>
          <c:tx>
            <c:strRef>
              <c:f>'Internet usage'!$G$2</c:f>
              <c:strCache>
                <c:ptCount val="1"/>
                <c:pt idx="0">
                  <c:v>Once a month</c:v>
                </c:pt>
              </c:strCache>
            </c:strRef>
          </c:tx>
          <c:invertIfNegative val="0"/>
          <c:cat>
            <c:strRef>
              <c:f>'Internet usage'!$D$9:$D$13</c:f>
              <c:strCache>
                <c:ptCount val="5"/>
                <c:pt idx="0">
                  <c:v>Middle School</c:v>
                </c:pt>
                <c:pt idx="1">
                  <c:v>High School</c:v>
                </c:pt>
                <c:pt idx="2">
                  <c:v>2-year College</c:v>
                </c:pt>
                <c:pt idx="3">
                  <c:v>4-year College</c:v>
                </c:pt>
                <c:pt idx="4">
                  <c:v>Informal Education</c:v>
                </c:pt>
              </c:strCache>
            </c:strRef>
          </c:cat>
          <c:val>
            <c:numRef>
              <c:f>'Internet usage'!$G$9:$G$13</c:f>
              <c:numCache>
                <c:formatCode>0%</c:formatCode>
                <c:ptCount val="5"/>
                <c:pt idx="0">
                  <c:v>0.0384615384615385</c:v>
                </c:pt>
                <c:pt idx="1">
                  <c:v>0.0465116279069768</c:v>
                </c:pt>
                <c:pt idx="2">
                  <c:v>0.0</c:v>
                </c:pt>
                <c:pt idx="3">
                  <c:v>0.05</c:v>
                </c:pt>
                <c:pt idx="4">
                  <c:v>0.13265306122449</c:v>
                </c:pt>
              </c:numCache>
            </c:numRef>
          </c:val>
        </c:ser>
        <c:ser>
          <c:idx val="3"/>
          <c:order val="3"/>
          <c:tx>
            <c:strRef>
              <c:f>'Internet usage'!$H$2</c:f>
              <c:strCache>
                <c:ptCount val="1"/>
                <c:pt idx="0">
                  <c:v>Every few weeks</c:v>
                </c:pt>
              </c:strCache>
            </c:strRef>
          </c:tx>
          <c:invertIfNegative val="0"/>
          <c:cat>
            <c:strRef>
              <c:f>'Internet usage'!$D$9:$D$13</c:f>
              <c:strCache>
                <c:ptCount val="5"/>
                <c:pt idx="0">
                  <c:v>Middle School</c:v>
                </c:pt>
                <c:pt idx="1">
                  <c:v>High School</c:v>
                </c:pt>
                <c:pt idx="2">
                  <c:v>2-year College</c:v>
                </c:pt>
                <c:pt idx="3">
                  <c:v>4-year College</c:v>
                </c:pt>
                <c:pt idx="4">
                  <c:v>Informal Education</c:v>
                </c:pt>
              </c:strCache>
            </c:strRef>
          </c:cat>
          <c:val>
            <c:numRef>
              <c:f>'Internet usage'!$H$9:$H$13</c:f>
              <c:numCache>
                <c:formatCode>0%</c:formatCode>
                <c:ptCount val="5"/>
                <c:pt idx="0">
                  <c:v>0.0192307692307692</c:v>
                </c:pt>
                <c:pt idx="1">
                  <c:v>0.0604651162790698</c:v>
                </c:pt>
                <c:pt idx="2">
                  <c:v>0.08</c:v>
                </c:pt>
                <c:pt idx="3">
                  <c:v>0.0166666666666667</c:v>
                </c:pt>
                <c:pt idx="4">
                  <c:v>0.0816326530612245</c:v>
                </c:pt>
              </c:numCache>
            </c:numRef>
          </c:val>
        </c:ser>
        <c:ser>
          <c:idx val="4"/>
          <c:order val="4"/>
          <c:tx>
            <c:strRef>
              <c:f>'Internet usage'!$I$2</c:f>
              <c:strCache>
                <c:ptCount val="1"/>
                <c:pt idx="0">
                  <c:v>Once a week</c:v>
                </c:pt>
              </c:strCache>
            </c:strRef>
          </c:tx>
          <c:invertIfNegative val="0"/>
          <c:cat>
            <c:strRef>
              <c:f>'Internet usage'!$D$9:$D$13</c:f>
              <c:strCache>
                <c:ptCount val="5"/>
                <c:pt idx="0">
                  <c:v>Middle School</c:v>
                </c:pt>
                <c:pt idx="1">
                  <c:v>High School</c:v>
                </c:pt>
                <c:pt idx="2">
                  <c:v>2-year College</c:v>
                </c:pt>
                <c:pt idx="3">
                  <c:v>4-year College</c:v>
                </c:pt>
                <c:pt idx="4">
                  <c:v>Informal Education</c:v>
                </c:pt>
              </c:strCache>
            </c:strRef>
          </c:cat>
          <c:val>
            <c:numRef>
              <c:f>'Internet usage'!$I$9:$I$13</c:f>
              <c:numCache>
                <c:formatCode>0%</c:formatCode>
                <c:ptCount val="5"/>
                <c:pt idx="0">
                  <c:v>0.336538461538462</c:v>
                </c:pt>
                <c:pt idx="1">
                  <c:v>0.213953488372093</c:v>
                </c:pt>
                <c:pt idx="2">
                  <c:v>0.36</c:v>
                </c:pt>
                <c:pt idx="3">
                  <c:v>0.183333333333333</c:v>
                </c:pt>
                <c:pt idx="4">
                  <c:v>0.224489795918367</c:v>
                </c:pt>
              </c:numCache>
            </c:numRef>
          </c:val>
        </c:ser>
        <c:ser>
          <c:idx val="5"/>
          <c:order val="5"/>
          <c:tx>
            <c:strRef>
              <c:f>'Internet usage'!$J$2</c:f>
              <c:strCache>
                <c:ptCount val="1"/>
                <c:pt idx="0">
                  <c:v>Once a day or more</c:v>
                </c:pt>
              </c:strCache>
            </c:strRef>
          </c:tx>
          <c:spPr>
            <a:solidFill>
              <a:schemeClr val="accent1">
                <a:lumMod val="75000"/>
              </a:schemeClr>
            </a:solidFill>
          </c:spPr>
          <c:invertIfNegative val="0"/>
          <c:cat>
            <c:strRef>
              <c:f>'Internet usage'!$D$9:$D$13</c:f>
              <c:strCache>
                <c:ptCount val="5"/>
                <c:pt idx="0">
                  <c:v>Middle School</c:v>
                </c:pt>
                <c:pt idx="1">
                  <c:v>High School</c:v>
                </c:pt>
                <c:pt idx="2">
                  <c:v>2-year College</c:v>
                </c:pt>
                <c:pt idx="3">
                  <c:v>4-year College</c:v>
                </c:pt>
                <c:pt idx="4">
                  <c:v>Informal Education</c:v>
                </c:pt>
              </c:strCache>
            </c:strRef>
          </c:cat>
          <c:val>
            <c:numRef>
              <c:f>'Internet usage'!$J$9:$J$13</c:f>
              <c:numCache>
                <c:formatCode>0%</c:formatCode>
                <c:ptCount val="5"/>
                <c:pt idx="0">
                  <c:v>0.567307692307692</c:v>
                </c:pt>
                <c:pt idx="1">
                  <c:v>0.66046511627907</c:v>
                </c:pt>
                <c:pt idx="2">
                  <c:v>0.56</c:v>
                </c:pt>
                <c:pt idx="3">
                  <c:v>0.65</c:v>
                </c:pt>
                <c:pt idx="4">
                  <c:v>0.540816326530612</c:v>
                </c:pt>
              </c:numCache>
            </c:numRef>
          </c:val>
        </c:ser>
        <c:dLbls>
          <c:showLegendKey val="0"/>
          <c:showVal val="0"/>
          <c:showCatName val="0"/>
          <c:showSerName val="0"/>
          <c:showPercent val="0"/>
          <c:showBubbleSize val="0"/>
        </c:dLbls>
        <c:gapWidth val="150"/>
        <c:shape val="box"/>
        <c:axId val="2109417560"/>
        <c:axId val="2110030744"/>
        <c:axId val="0"/>
      </c:bar3DChart>
      <c:catAx>
        <c:axId val="2109417560"/>
        <c:scaling>
          <c:orientation val="minMax"/>
        </c:scaling>
        <c:delete val="1"/>
        <c:axPos val="l"/>
        <c:majorTickMark val="out"/>
        <c:minorTickMark val="none"/>
        <c:tickLblPos val="nextTo"/>
        <c:crossAx val="2110030744"/>
        <c:crosses val="autoZero"/>
        <c:auto val="1"/>
        <c:lblAlgn val="ctr"/>
        <c:lblOffset val="100"/>
        <c:noMultiLvlLbl val="0"/>
      </c:catAx>
      <c:valAx>
        <c:axId val="2110030744"/>
        <c:scaling>
          <c:orientation val="minMax"/>
        </c:scaling>
        <c:delete val="0"/>
        <c:axPos val="b"/>
        <c:majorGridlines/>
        <c:numFmt formatCode="0%" sourceLinked="1"/>
        <c:majorTickMark val="out"/>
        <c:minorTickMark val="none"/>
        <c:tickLblPos val="nextTo"/>
        <c:crossAx val="2109417560"/>
        <c:crosses val="autoZero"/>
        <c:crossBetween val="between"/>
        <c:majorUnit val="0.5"/>
      </c:valAx>
    </c:plotArea>
    <c:legend>
      <c:legendPos val="r"/>
      <c:layout>
        <c:manualLayout>
          <c:xMode val="edge"/>
          <c:yMode val="edge"/>
          <c:x val="0.787005872147338"/>
          <c:y val="0.244703961423427"/>
          <c:w val="0.2101692690956"/>
          <c:h val="0.224138436183849"/>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139712011978"/>
          <c:y val="0.0899093293474207"/>
          <c:w val="0.863587863090003"/>
          <c:h val="0.601321690780283"/>
        </c:manualLayout>
      </c:layout>
      <c:bar3DChart>
        <c:barDir val="col"/>
        <c:grouping val="stacked"/>
        <c:varyColors val="0"/>
        <c:ser>
          <c:idx val="0"/>
          <c:order val="0"/>
          <c:invertIfNegative val="0"/>
          <c:cat>
            <c:strLit>
              <c:ptCount val="7"/>
              <c:pt idx="0">
                <c:v>Climate or Atmosphere</c:v>
              </c:pt>
              <c:pt idx="1">
                <c:v> Oceans</c:v>
              </c:pt>
              <c:pt idx="2">
                <c:v> Fresh Water</c:v>
              </c:pt>
              <c:pt idx="3">
                <c:v> Terrestrial</c:v>
              </c:pt>
              <c:pt idx="4">
                <c:v> Arctic</c:v>
              </c:pt>
              <c:pt idx="5">
                <c:v> Urban Environments</c:v>
              </c:pt>
              <c:pt idx="6">
                <c:v> Biodiversity</c:v>
              </c:pt>
            </c:strLit>
          </c:cat>
          <c:val>
            <c:numRef>
              <c:f>('Professional Development 1'!$AL$2,'Professional Development 1'!$AN$2,'Professional Development 1'!$AP$2,'Professional Development 1'!$AR$2,'Professional Development 1'!$AT$2,'Professional Development 1'!$AV$2,'Professional Development 1'!$AX$2)</c:f>
              <c:numCache>
                <c:formatCode>0.00%</c:formatCode>
                <c:ptCount val="7"/>
                <c:pt idx="0">
                  <c:v>0.8997668997669</c:v>
                </c:pt>
                <c:pt idx="1">
                  <c:v>0.698598130841122</c:v>
                </c:pt>
                <c:pt idx="2">
                  <c:v>0.492890995260664</c:v>
                </c:pt>
                <c:pt idx="3">
                  <c:v>0.573849878934625</c:v>
                </c:pt>
                <c:pt idx="4">
                  <c:v>0.719424460431654</c:v>
                </c:pt>
                <c:pt idx="5">
                  <c:v>0.341346153846154</c:v>
                </c:pt>
                <c:pt idx="6">
                  <c:v>0.58695652173913</c:v>
                </c:pt>
              </c:numCache>
            </c:numRef>
          </c:val>
        </c:ser>
        <c:dLbls>
          <c:showLegendKey val="0"/>
          <c:showVal val="0"/>
          <c:showCatName val="0"/>
          <c:showSerName val="0"/>
          <c:showPercent val="0"/>
          <c:showBubbleSize val="0"/>
        </c:dLbls>
        <c:gapWidth val="150"/>
        <c:shape val="box"/>
        <c:axId val="2109433592"/>
        <c:axId val="2109430632"/>
        <c:axId val="0"/>
      </c:bar3DChart>
      <c:catAx>
        <c:axId val="2109433592"/>
        <c:scaling>
          <c:orientation val="minMax"/>
        </c:scaling>
        <c:delete val="0"/>
        <c:axPos val="b"/>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109430632"/>
        <c:crosses val="autoZero"/>
        <c:auto val="1"/>
        <c:lblAlgn val="ctr"/>
        <c:lblOffset val="100"/>
        <c:noMultiLvlLbl val="0"/>
      </c:catAx>
      <c:valAx>
        <c:axId val="2109430632"/>
        <c:scaling>
          <c:orientation val="minMax"/>
          <c:max val="1.0"/>
        </c:scaling>
        <c:delete val="0"/>
        <c:axPos val="l"/>
        <c:majorGridlines/>
        <c:numFmt formatCode="0%" sourceLinked="0"/>
        <c:majorTickMark val="out"/>
        <c:minorTickMark val="none"/>
        <c:tickLblPos val="nextTo"/>
        <c:txPr>
          <a:bodyPr/>
          <a:lstStyle/>
          <a:p>
            <a:pPr>
              <a:defRPr sz="2000"/>
            </a:pPr>
            <a:endParaRPr lang="en-US"/>
          </a:p>
        </c:txPr>
        <c:crossAx val="210943359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Arial" panose="020B0604020202020204" pitchFamily="34" charset="0"/>
                <a:cs typeface="Arial" panose="020B0604020202020204" pitchFamily="34" charset="0"/>
              </a:defRPr>
            </a:pPr>
            <a:r>
              <a:rPr lang="en-US" sz="2800" dirty="0" smtClean="0">
                <a:latin typeface="Arial" panose="020B0604020202020204" pitchFamily="34" charset="0"/>
                <a:cs typeface="Arial" panose="020B0604020202020204" pitchFamily="34" charset="0"/>
              </a:rPr>
              <a:t>After</a:t>
            </a:r>
            <a:r>
              <a:rPr lang="en-US" sz="2800" baseline="0" dirty="0" smtClean="0">
                <a:latin typeface="Arial" panose="020B0604020202020204" pitchFamily="34" charset="0"/>
                <a:cs typeface="Arial" panose="020B0604020202020204" pitchFamily="34" charset="0"/>
              </a:rPr>
              <a:t> professional development, did your confidence increase?</a:t>
            </a:r>
            <a:endParaRPr lang="en-US" sz="2800" dirty="0">
              <a:latin typeface="Arial" panose="020B0604020202020204" pitchFamily="34" charset="0"/>
              <a:cs typeface="Arial" panose="020B0604020202020204"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'Professional Development groupe'!$Y$11:$Y$17</c:f>
              <c:strCache>
                <c:ptCount val="7"/>
                <c:pt idx="0">
                  <c:v>Atmosphere or Climate</c:v>
                </c:pt>
                <c:pt idx="1">
                  <c:v>Oceans</c:v>
                </c:pt>
                <c:pt idx="2">
                  <c:v>Freshwater</c:v>
                </c:pt>
                <c:pt idx="3">
                  <c:v>Terrestrial Systems</c:v>
                </c:pt>
                <c:pt idx="4">
                  <c:v>Arctic Systems</c:v>
                </c:pt>
                <c:pt idx="5">
                  <c:v>Urban Environments</c:v>
                </c:pt>
                <c:pt idx="6">
                  <c:v>Animal Biodiversity</c:v>
                </c:pt>
              </c:strCache>
            </c:strRef>
          </c:cat>
          <c:val>
            <c:numRef>
              <c:f>'Professional Development groupe'!$AC$11:$AC$17</c:f>
              <c:numCache>
                <c:formatCode>0.00%</c:formatCode>
                <c:ptCount val="7"/>
                <c:pt idx="0">
                  <c:v>0.94300518134715</c:v>
                </c:pt>
                <c:pt idx="1">
                  <c:v>0.919732441471572</c:v>
                </c:pt>
                <c:pt idx="2">
                  <c:v>0.894230769230769</c:v>
                </c:pt>
                <c:pt idx="3">
                  <c:v>0.894514767932489</c:v>
                </c:pt>
                <c:pt idx="4">
                  <c:v>0.896666666666667</c:v>
                </c:pt>
                <c:pt idx="5">
                  <c:v>0.880281690140845</c:v>
                </c:pt>
                <c:pt idx="6">
                  <c:v>0.880658436213992</c:v>
                </c:pt>
              </c:numCache>
            </c:numRef>
          </c:val>
        </c:ser>
        <c:dLbls>
          <c:showLegendKey val="0"/>
          <c:showVal val="0"/>
          <c:showCatName val="0"/>
          <c:showSerName val="0"/>
          <c:showPercent val="0"/>
          <c:showBubbleSize val="0"/>
        </c:dLbls>
        <c:gapWidth val="150"/>
        <c:shape val="box"/>
        <c:axId val="2109469640"/>
        <c:axId val="2109472696"/>
        <c:axId val="0"/>
      </c:bar3DChart>
      <c:catAx>
        <c:axId val="2109469640"/>
        <c:scaling>
          <c:orientation val="minMax"/>
        </c:scaling>
        <c:delete val="1"/>
        <c:axPos val="b"/>
        <c:majorTickMark val="out"/>
        <c:minorTickMark val="none"/>
        <c:tickLblPos val="nextTo"/>
        <c:crossAx val="2109472696"/>
        <c:crosses val="autoZero"/>
        <c:auto val="1"/>
        <c:lblAlgn val="ctr"/>
        <c:lblOffset val="100"/>
        <c:noMultiLvlLbl val="0"/>
      </c:catAx>
      <c:valAx>
        <c:axId val="2109472696"/>
        <c:scaling>
          <c:orientation val="minMax"/>
          <c:max val="1.0"/>
          <c:min val="0.0"/>
        </c:scaling>
        <c:delete val="0"/>
        <c:axPos val="l"/>
        <c:majorGridlines/>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2109469640"/>
        <c:crosses val="autoZero"/>
        <c:crossBetween val="between"/>
        <c:majorUnit val="0.2"/>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0.26744</cdr:y>
    </cdr:from>
    <cdr:to>
      <cdr:x>0.18808</cdr:x>
      <cdr:y>0.91788</cdr:y>
    </cdr:to>
    <cdr:grpSp>
      <cdr:nvGrpSpPr>
        <cdr:cNvPr id="2" name="Group 1"/>
        <cdr:cNvGrpSpPr/>
      </cdr:nvGrpSpPr>
      <cdr:grpSpPr>
        <a:xfrm xmlns:a="http://schemas.openxmlformats.org/drawingml/2006/main">
          <a:off x="0" y="1752588"/>
          <a:ext cx="1719804" cy="4262463"/>
          <a:chOff x="919280" y="1595781"/>
          <a:chExt cx="1633781" cy="4262459"/>
        </a:xfrm>
      </cdr:grpSpPr>
      <cdr:sp macro="" textlink="">
        <cdr:nvSpPr>
          <cdr:cNvPr id="3" name="TextBox 6"/>
          <cdr:cNvSpPr txBox="1"/>
        </cdr:nvSpPr>
        <cdr:spPr>
          <a:xfrm xmlns:a="http://schemas.openxmlformats.org/drawingml/2006/main">
            <a:off x="1147880" y="1595781"/>
            <a:ext cx="1210588"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dirty="0" smtClean="0">
                <a:latin typeface="Arial" pitchFamily="34" charset="0"/>
                <a:cs typeface="Arial" pitchFamily="34" charset="0"/>
              </a:rPr>
              <a:t>Informal </a:t>
            </a:r>
          </a:p>
          <a:p xmlns:a="http://schemas.openxmlformats.org/drawingml/2006/main">
            <a:pPr algn="ctr"/>
            <a:r>
              <a:rPr lang="en-US" sz="1800" dirty="0" smtClean="0">
                <a:latin typeface="Arial" pitchFamily="34" charset="0"/>
                <a:cs typeface="Arial" pitchFamily="34" charset="0"/>
              </a:rPr>
              <a:t>Education</a:t>
            </a:r>
            <a:endParaRPr lang="en-US" sz="1800" dirty="0">
              <a:latin typeface="Arial" pitchFamily="34" charset="0"/>
              <a:cs typeface="Arial" pitchFamily="34" charset="0"/>
            </a:endParaRPr>
          </a:p>
        </cdr:txBody>
      </cdr:sp>
      <cdr:sp macro="" textlink="">
        <cdr:nvSpPr>
          <cdr:cNvPr id="4" name="TextBox 7"/>
          <cdr:cNvSpPr txBox="1"/>
        </cdr:nvSpPr>
        <cdr:spPr>
          <a:xfrm xmlns:a="http://schemas.openxmlformats.org/drawingml/2006/main">
            <a:off x="1147880" y="2517108"/>
            <a:ext cx="1202252"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dirty="0" smtClean="0">
                <a:latin typeface="Arial" pitchFamily="34" charset="0"/>
                <a:cs typeface="Arial" pitchFamily="34" charset="0"/>
              </a:rPr>
              <a:t>Four-Year</a:t>
            </a:r>
          </a:p>
          <a:p xmlns:a="http://schemas.openxmlformats.org/drawingml/2006/main">
            <a:pPr algn="ctr"/>
            <a:r>
              <a:rPr lang="en-US" sz="1800" dirty="0" smtClean="0">
                <a:latin typeface="Arial" pitchFamily="34" charset="0"/>
                <a:cs typeface="Arial" pitchFamily="34" charset="0"/>
              </a:rPr>
              <a:t>Colleges</a:t>
            </a:r>
            <a:endParaRPr lang="en-US" sz="1800" dirty="0">
              <a:latin typeface="Arial" pitchFamily="34" charset="0"/>
              <a:cs typeface="Arial" pitchFamily="34" charset="0"/>
            </a:endParaRPr>
          </a:p>
        </cdr:txBody>
      </cdr:sp>
      <cdr:sp macro="" textlink="">
        <cdr:nvSpPr>
          <cdr:cNvPr id="5" name="TextBox 8"/>
          <cdr:cNvSpPr txBox="1"/>
        </cdr:nvSpPr>
        <cdr:spPr>
          <a:xfrm xmlns:a="http://schemas.openxmlformats.org/drawingml/2006/main">
            <a:off x="1174970" y="3482522"/>
            <a:ext cx="1148071"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dirty="0" smtClean="0">
                <a:latin typeface="Arial" pitchFamily="34" charset="0"/>
                <a:cs typeface="Arial" pitchFamily="34" charset="0"/>
              </a:rPr>
              <a:t>Two-Year</a:t>
            </a:r>
          </a:p>
          <a:p xmlns:a="http://schemas.openxmlformats.org/drawingml/2006/main">
            <a:pPr algn="ctr"/>
            <a:r>
              <a:rPr lang="en-US" sz="1800" dirty="0" smtClean="0">
                <a:latin typeface="Arial" pitchFamily="34" charset="0"/>
                <a:cs typeface="Arial" pitchFamily="34" charset="0"/>
              </a:rPr>
              <a:t>Colleges</a:t>
            </a:r>
            <a:endParaRPr lang="en-US" sz="1800" dirty="0">
              <a:latin typeface="Arial" pitchFamily="34" charset="0"/>
              <a:cs typeface="Arial" pitchFamily="34" charset="0"/>
            </a:endParaRPr>
          </a:p>
        </cdr:txBody>
      </cdr:sp>
      <cdr:sp macro="" textlink="">
        <cdr:nvSpPr>
          <cdr:cNvPr id="6" name="TextBox 9"/>
          <cdr:cNvSpPr txBox="1"/>
        </cdr:nvSpPr>
        <cdr:spPr>
          <a:xfrm xmlns:a="http://schemas.openxmlformats.org/drawingml/2006/main">
            <a:off x="1090884" y="4586176"/>
            <a:ext cx="142859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dirty="0" smtClean="0">
                <a:latin typeface="Arial" pitchFamily="34" charset="0"/>
                <a:cs typeface="Arial" pitchFamily="34" charset="0"/>
              </a:rPr>
              <a:t>High School</a:t>
            </a:r>
          </a:p>
        </cdr:txBody>
      </cdr:sp>
      <cdr:sp macro="" textlink="">
        <cdr:nvSpPr>
          <cdr:cNvPr id="7" name="TextBox 10"/>
          <cdr:cNvSpPr txBox="1"/>
        </cdr:nvSpPr>
        <cdr:spPr>
          <a:xfrm xmlns:a="http://schemas.openxmlformats.org/drawingml/2006/main">
            <a:off x="919280" y="5488908"/>
            <a:ext cx="163378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dirty="0" smtClean="0">
                <a:latin typeface="Arial" pitchFamily="34" charset="0"/>
                <a:cs typeface="Arial" pitchFamily="34" charset="0"/>
              </a:rPr>
              <a:t>Middle School</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0.01724</cdr:x>
      <cdr:y>0.2381</cdr:y>
    </cdr:from>
    <cdr:to>
      <cdr:x>0.20207</cdr:x>
      <cdr:y>0.90402</cdr:y>
    </cdr:to>
    <cdr:grpSp>
      <cdr:nvGrpSpPr>
        <cdr:cNvPr id="7" name="Group 6"/>
        <cdr:cNvGrpSpPr/>
      </cdr:nvGrpSpPr>
      <cdr:grpSpPr>
        <a:xfrm xmlns:a="http://schemas.openxmlformats.org/drawingml/2006/main">
          <a:off x="152388" y="1524030"/>
          <a:ext cx="1633749" cy="4262421"/>
          <a:chOff x="508000" y="1720273"/>
          <a:chExt cx="1633781" cy="4262459"/>
        </a:xfrm>
      </cdr:grpSpPr>
      <cdr:sp macro="" textlink="">
        <cdr:nvSpPr>
          <cdr:cNvPr id="2" name="TextBox 6"/>
          <cdr:cNvSpPr txBox="1"/>
        </cdr:nvSpPr>
        <cdr:spPr>
          <a:xfrm xmlns:a="http://schemas.openxmlformats.org/drawingml/2006/main">
            <a:off x="736600" y="1720273"/>
            <a:ext cx="1210588"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latin typeface="Arial" pitchFamily="34" charset="0"/>
                <a:cs typeface="Arial" pitchFamily="34" charset="0"/>
              </a:rPr>
              <a:t>Informal </a:t>
            </a:r>
          </a:p>
          <a:p xmlns:a="http://schemas.openxmlformats.org/drawingml/2006/main">
            <a:pPr algn="ctr"/>
            <a:r>
              <a:rPr lang="en-US" dirty="0" smtClean="0">
                <a:latin typeface="Arial" pitchFamily="34" charset="0"/>
                <a:cs typeface="Arial" pitchFamily="34" charset="0"/>
              </a:rPr>
              <a:t>Education</a:t>
            </a:r>
            <a:endParaRPr lang="en-US" dirty="0">
              <a:latin typeface="Arial" pitchFamily="34" charset="0"/>
              <a:cs typeface="Arial" pitchFamily="34" charset="0"/>
            </a:endParaRPr>
          </a:p>
        </cdr:txBody>
      </cdr:sp>
      <cdr:sp macro="" textlink="">
        <cdr:nvSpPr>
          <cdr:cNvPr id="3" name="TextBox 7"/>
          <cdr:cNvSpPr txBox="1"/>
        </cdr:nvSpPr>
        <cdr:spPr>
          <a:xfrm xmlns:a="http://schemas.openxmlformats.org/drawingml/2006/main">
            <a:off x="736600" y="2641600"/>
            <a:ext cx="1202252"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Arial" pitchFamily="34" charset="0"/>
                <a:cs typeface="Arial" pitchFamily="34" charset="0"/>
              </a:rPr>
              <a:t>Four-Year</a:t>
            </a:r>
          </a:p>
          <a:p xmlns:a="http://schemas.openxmlformats.org/drawingml/2006/main">
            <a:pPr algn="ctr"/>
            <a:r>
              <a:rPr lang="en-US" dirty="0" smtClean="0">
                <a:latin typeface="Arial" pitchFamily="34" charset="0"/>
                <a:cs typeface="Arial" pitchFamily="34" charset="0"/>
              </a:rPr>
              <a:t>Colleges</a:t>
            </a:r>
            <a:endParaRPr lang="en-US" dirty="0">
              <a:latin typeface="Arial" pitchFamily="34" charset="0"/>
              <a:cs typeface="Arial" pitchFamily="34" charset="0"/>
            </a:endParaRPr>
          </a:p>
        </cdr:txBody>
      </cdr:sp>
      <cdr:sp macro="" textlink="">
        <cdr:nvSpPr>
          <cdr:cNvPr id="4" name="TextBox 8"/>
          <cdr:cNvSpPr txBox="1"/>
        </cdr:nvSpPr>
        <cdr:spPr>
          <a:xfrm xmlns:a="http://schemas.openxmlformats.org/drawingml/2006/main">
            <a:off x="763690" y="3607014"/>
            <a:ext cx="1148071"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Arial" pitchFamily="34" charset="0"/>
                <a:cs typeface="Arial" pitchFamily="34" charset="0"/>
              </a:rPr>
              <a:t>Two-Year</a:t>
            </a:r>
          </a:p>
          <a:p xmlns:a="http://schemas.openxmlformats.org/drawingml/2006/main">
            <a:pPr algn="ctr"/>
            <a:r>
              <a:rPr lang="en-US" dirty="0" smtClean="0">
                <a:latin typeface="Arial" pitchFamily="34" charset="0"/>
                <a:cs typeface="Arial" pitchFamily="34" charset="0"/>
              </a:rPr>
              <a:t>Colleges</a:t>
            </a:r>
            <a:endParaRPr lang="en-US" dirty="0">
              <a:latin typeface="Arial" pitchFamily="34" charset="0"/>
              <a:cs typeface="Arial" pitchFamily="34" charset="0"/>
            </a:endParaRPr>
          </a:p>
        </cdr:txBody>
      </cdr:sp>
      <cdr:sp macro="" textlink="">
        <cdr:nvSpPr>
          <cdr:cNvPr id="5" name="TextBox 9"/>
          <cdr:cNvSpPr txBox="1"/>
        </cdr:nvSpPr>
        <cdr:spPr>
          <a:xfrm xmlns:a="http://schemas.openxmlformats.org/drawingml/2006/main">
            <a:off x="679604" y="4710668"/>
            <a:ext cx="142859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Arial" pitchFamily="34" charset="0"/>
                <a:cs typeface="Arial" pitchFamily="34" charset="0"/>
              </a:rPr>
              <a:t>High School</a:t>
            </a:r>
          </a:p>
        </cdr:txBody>
      </cdr:sp>
      <cdr:sp macro="" textlink="">
        <cdr:nvSpPr>
          <cdr:cNvPr id="6" name="TextBox 10"/>
          <cdr:cNvSpPr txBox="1"/>
        </cdr:nvSpPr>
        <cdr:spPr>
          <a:xfrm xmlns:a="http://schemas.openxmlformats.org/drawingml/2006/main">
            <a:off x="508000" y="5613400"/>
            <a:ext cx="163378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Arial" pitchFamily="34" charset="0"/>
                <a:cs typeface="Arial" pitchFamily="34" charset="0"/>
              </a:rPr>
              <a:t>Middle School</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D9FE29-B9F2-3F43-A164-77B02E1D1A4D}" type="datetimeFigureOut">
              <a:rPr lang="en-US" smtClean="0"/>
              <a:t>10/25/13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B2171A-69F7-164D-9012-CD1123E232DE}" type="slidenum">
              <a:rPr lang="en-US" smtClean="0"/>
              <a:t>‹#›</a:t>
            </a:fld>
            <a:endParaRPr lang="en-US"/>
          </a:p>
        </p:txBody>
      </p:sp>
    </p:spTree>
    <p:extLst>
      <p:ext uri="{BB962C8B-B14F-4D97-AF65-F5344CB8AC3E}">
        <p14:creationId xmlns:p14="http://schemas.microsoft.com/office/powerpoint/2010/main" val="2382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158D-B18B-45D1-A0D6-39EBDF228331}" type="datetimeFigureOut">
              <a:rPr lang="en-US" smtClean="0"/>
              <a:t>10/25/13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F0B9A5-1A8E-4FAE-AB1E-11A6F16309FE}" type="slidenum">
              <a:rPr lang="en-US" smtClean="0"/>
              <a:t>‹#›</a:t>
            </a:fld>
            <a:endParaRPr lang="en-US"/>
          </a:p>
        </p:txBody>
      </p:sp>
    </p:spTree>
    <p:extLst>
      <p:ext uri="{BB962C8B-B14F-4D97-AF65-F5344CB8AC3E}">
        <p14:creationId xmlns:p14="http://schemas.microsoft.com/office/powerpoint/2010/main" val="425119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B9A5-1A8E-4FAE-AB1E-11A6F16309FE}" type="slidenum">
              <a:rPr lang="en-US" smtClean="0"/>
              <a:t>1</a:t>
            </a:fld>
            <a:endParaRPr lang="en-US"/>
          </a:p>
        </p:txBody>
      </p:sp>
    </p:spTree>
    <p:extLst>
      <p:ext uri="{BB962C8B-B14F-4D97-AF65-F5344CB8AC3E}">
        <p14:creationId xmlns:p14="http://schemas.microsoft.com/office/powerpoint/2010/main" val="333998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half over 10 years!!</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10</a:t>
            </a:fld>
            <a:endParaRPr lang="en-US"/>
          </a:p>
        </p:txBody>
      </p:sp>
    </p:spTree>
    <p:extLst>
      <p:ext uri="{BB962C8B-B14F-4D97-AF65-F5344CB8AC3E}">
        <p14:creationId xmlns:p14="http://schemas.microsoft.com/office/powerpoint/2010/main" val="381367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11</a:t>
            </a:fld>
            <a:endParaRPr lang="en-US"/>
          </a:p>
        </p:txBody>
      </p:sp>
    </p:spTree>
    <p:extLst>
      <p:ext uri="{BB962C8B-B14F-4D97-AF65-F5344CB8AC3E}">
        <p14:creationId xmlns:p14="http://schemas.microsoft.com/office/powerpoint/2010/main" val="3850557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broken</a:t>
            </a:r>
            <a:r>
              <a:rPr lang="en-US" baseline="0" dirty="0" smtClean="0"/>
              <a:t> down by age group, as the age group breakdown basically shows same thing (see next slide).  Note this is % by responses, not respondents: respondents may have answered more than once.</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12</a:t>
            </a:fld>
            <a:endParaRPr lang="en-US"/>
          </a:p>
        </p:txBody>
      </p:sp>
    </p:spTree>
    <p:extLst>
      <p:ext uri="{BB962C8B-B14F-4D97-AF65-F5344CB8AC3E}">
        <p14:creationId xmlns:p14="http://schemas.microsoft.com/office/powerpoint/2010/main" val="357459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broken down by age group.</a:t>
            </a:r>
          </a:p>
        </p:txBody>
      </p:sp>
      <p:sp>
        <p:nvSpPr>
          <p:cNvPr id="4" name="Slide Number Placeholder 3"/>
          <p:cNvSpPr>
            <a:spLocks noGrp="1"/>
          </p:cNvSpPr>
          <p:nvPr>
            <p:ph type="sldNum" sz="quarter" idx="10"/>
          </p:nvPr>
        </p:nvSpPr>
        <p:spPr/>
        <p:txBody>
          <a:bodyPr/>
          <a:lstStyle/>
          <a:p>
            <a:fld id="{46F0B9A5-1A8E-4FAE-AB1E-11A6F16309FE}" type="slidenum">
              <a:rPr lang="en-US" smtClean="0"/>
              <a:t>13</a:t>
            </a:fld>
            <a:endParaRPr lang="en-US"/>
          </a:p>
        </p:txBody>
      </p:sp>
    </p:spTree>
    <p:extLst>
      <p:ext uri="{BB962C8B-B14F-4D97-AF65-F5344CB8AC3E}">
        <p14:creationId xmlns:p14="http://schemas.microsoft.com/office/powerpoint/2010/main" val="104205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over half use the internet one a day or more to access resources.</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14</a:t>
            </a:fld>
            <a:endParaRPr lang="en-US"/>
          </a:p>
        </p:txBody>
      </p:sp>
    </p:spTree>
    <p:extLst>
      <p:ext uri="{BB962C8B-B14F-4D97-AF65-F5344CB8AC3E}">
        <p14:creationId xmlns:p14="http://schemas.microsoft.com/office/powerpoint/2010/main" val="229889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90% have had PD on climate or atmosphere while fewer than half had PD about fresh water and only</a:t>
            </a:r>
            <a:r>
              <a:rPr lang="en-US" baseline="0" dirty="0" smtClean="0"/>
              <a:t> about a third about urban </a:t>
            </a:r>
            <a:r>
              <a:rPr lang="en-US" baseline="0" dirty="0" err="1" smtClean="0"/>
              <a:t>enviroments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15</a:t>
            </a:fld>
            <a:endParaRPr lang="en-US"/>
          </a:p>
        </p:txBody>
      </p:sp>
    </p:spTree>
    <p:extLst>
      <p:ext uri="{BB962C8B-B14F-4D97-AF65-F5344CB8AC3E}">
        <p14:creationId xmlns:p14="http://schemas.microsoft.com/office/powerpoint/2010/main" val="140303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respondents</a:t>
            </a:r>
            <a:r>
              <a:rPr lang="en-US" baseline="0" dirty="0" smtClean="0"/>
              <a:t> who answered yes (a little and a lot)- around 90 to 95%</a:t>
            </a:r>
          </a:p>
          <a:p>
            <a:r>
              <a:rPr lang="en-US" baseline="0" dirty="0" smtClean="0"/>
              <a:t>QUOTE </a:t>
            </a:r>
            <a:r>
              <a:rPr lang="en-US" dirty="0" smtClean="0"/>
              <a:t>I find it disappointing that I have colleagues in my own department (mainly meteorologists) who avoid teaching climate change in substantive ways. They tend to broadcast the message that, "since we cannot accurately forecast the weather more than 48 hours out, how can we possibly predict coming climate?" I fear for students who are indoctrinated in their courses</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16</a:t>
            </a:fld>
            <a:endParaRPr lang="en-US"/>
          </a:p>
        </p:txBody>
      </p:sp>
    </p:spTree>
    <p:extLst>
      <p:ext uri="{BB962C8B-B14F-4D97-AF65-F5344CB8AC3E}">
        <p14:creationId xmlns:p14="http://schemas.microsoft.com/office/powerpoint/2010/main" val="1247616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9.8% of respondents reported being encouraged to NOT teach about climate change. (Less than 10%)-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QUOTE-</a:t>
            </a:r>
            <a:r>
              <a:rPr lang="en-US" sz="1200" baseline="0" dirty="0" smtClean="0"/>
              <a:t> </a:t>
            </a:r>
            <a:r>
              <a:rPr lang="en-US" sz="1200" dirty="0" smtClean="0"/>
              <a:t>The National Center For Science Education is a significant problem to those attempting to teach climate change science because it has politicized the subject. The scientific community's attempts to impose a narrow point of view on science undermines the efforts of teachers to function in the science classroom. The public's declining faith in climate change science and the scientific community's integrity are a direct and appropriate consequence of this politicization. Take this as advice from an environmentalist....cut the political attacks on those who disagree with you or find yourselves removed from the discussion!</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6F0B9A5-1A8E-4FAE-AB1E-11A6F16309FE}" type="slidenum">
              <a:rPr lang="en-US" smtClean="0"/>
              <a:t>17</a:t>
            </a:fld>
            <a:endParaRPr lang="en-US"/>
          </a:p>
        </p:txBody>
      </p:sp>
    </p:spTree>
    <p:extLst>
      <p:ext uri="{BB962C8B-B14F-4D97-AF65-F5344CB8AC3E}">
        <p14:creationId xmlns:p14="http://schemas.microsoft.com/office/powerpoint/2010/main" val="237979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Broken</a:t>
            </a:r>
            <a:r>
              <a:rPr lang="en-US" baseline="0" dirty="0" smtClean="0"/>
              <a:t> down by age group, note 2 and 4 year colleges are combined.  This is % based on total responses, not # of respondents.  Overall there were 194 responses total.-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Middle and high school– about half were parents and students, but in colleges, more than half were other teachers.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QUOTE: </a:t>
            </a:r>
            <a:r>
              <a:rPr lang="en-US" dirty="0" smtClean="0"/>
              <a:t>I find it disappointing that I have colleagues in my own department (mainly meteorologists) who avoid teaching climate change in substantive ways. They tend to broadcast the message that, "since we cannot accurately forecast the weather more than 48 hours out, how can we possibly predict coming climate?" I fear for students who are indoctrinated in their courses.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 teach at a very conservative school.  The kids take my course as an elective and really get to understand climate change.  Students who do not take my course see climate change as a political issue.  When I wanted to have ACE talk at my school, they felt it would be better targeted at the ECO group than at the whole School.  Our director of sustainability does not "believe in" climate change.  Very frustrating!</a:t>
            </a:r>
          </a:p>
          <a:p>
            <a:endParaRPr lang="en-US" dirty="0" smtClean="0"/>
          </a:p>
        </p:txBody>
      </p:sp>
      <p:sp>
        <p:nvSpPr>
          <p:cNvPr id="4" name="Slide Number Placeholder 3"/>
          <p:cNvSpPr>
            <a:spLocks noGrp="1"/>
          </p:cNvSpPr>
          <p:nvPr>
            <p:ph type="sldNum" sz="quarter" idx="10"/>
          </p:nvPr>
        </p:nvSpPr>
        <p:spPr/>
        <p:txBody>
          <a:bodyPr/>
          <a:lstStyle/>
          <a:p>
            <a:fld id="{46F0B9A5-1A8E-4FAE-AB1E-11A6F16309FE}" type="slidenum">
              <a:rPr lang="en-US" smtClean="0"/>
              <a:t>18</a:t>
            </a:fld>
            <a:endParaRPr lang="en-US"/>
          </a:p>
        </p:txBody>
      </p:sp>
    </p:spTree>
    <p:extLst>
      <p:ext uri="{BB962C8B-B14F-4D97-AF65-F5344CB8AC3E}">
        <p14:creationId xmlns:p14="http://schemas.microsoft.com/office/powerpoint/2010/main" val="103241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did not ask how many people were encouraged to teach both sides.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QUOTE- </a:t>
            </a:r>
            <a:r>
              <a:rPr lang="en-US" dirty="0" smtClean="0"/>
              <a:t>After looking at the evidence myself, scientists have not shown a convincing link between human behavior and climate change.  The earth has been undergoing climate change for millions of years.  A 1.5 degree increase over the last 150 years is nothing to freak out about.  60 million years ago the earth's oceans were almost 20 degrees warmer than they are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a conference for students a (supposed scientist was trying to convince [us] that current change has MAINLY natural causes”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19</a:t>
            </a:fld>
            <a:endParaRPr lang="en-US"/>
          </a:p>
        </p:txBody>
      </p:sp>
    </p:spTree>
    <p:extLst>
      <p:ext uri="{BB962C8B-B14F-4D97-AF65-F5344CB8AC3E}">
        <p14:creationId xmlns:p14="http://schemas.microsoft.com/office/powerpoint/2010/main" val="127102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one of the teachers</a:t>
            </a:r>
            <a:r>
              <a:rPr lang="en-US" baseline="0" dirty="0" smtClean="0"/>
              <a:t> we surveyed noted: “</a:t>
            </a:r>
            <a:r>
              <a:rPr lang="en-US" dirty="0" smtClean="0"/>
              <a:t>Climate change is only a small part in the big puzzle of global change.“</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a:t>
            </a:fld>
            <a:endParaRPr lang="en-US"/>
          </a:p>
        </p:txBody>
      </p:sp>
    </p:spTree>
    <p:extLst>
      <p:ext uri="{BB962C8B-B14F-4D97-AF65-F5344CB8AC3E}">
        <p14:creationId xmlns:p14="http://schemas.microsoft.com/office/powerpoint/2010/main" val="3856757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Broken</a:t>
            </a:r>
            <a:r>
              <a:rPr lang="en-US" baseline="0" dirty="0" smtClean="0"/>
              <a:t> down by age group.  Again based on responses not respondents (for %).  Keep in mind survey size is small, only 93 responses overall.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QUOTE: </a:t>
            </a:r>
            <a:r>
              <a:rPr lang="en-US" dirty="0" smtClean="0"/>
              <a:t>“I feel it is important to look at both sides of the argument so that the overwhelming data behind climate change seems obvious, and correct.”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believe learning about both sides and making an educated opinion based on an individuals own gathering of information is something that I try to instill in all of my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believe learning about both sides and making an educated opinion based on an individuals own gathering of information is something that I try to instill in all of my students!!”</a:t>
            </a:r>
          </a:p>
          <a:p>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20</a:t>
            </a:fld>
            <a:endParaRPr lang="en-US"/>
          </a:p>
        </p:txBody>
      </p:sp>
    </p:spTree>
    <p:extLst>
      <p:ext uri="{BB962C8B-B14F-4D97-AF65-F5344CB8AC3E}">
        <p14:creationId xmlns:p14="http://schemas.microsoft.com/office/powerpoint/2010/main" val="2243115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not breakdown by age group, because all age groups were basically the same.  This was based on percent of responses overall, not respondents</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21</a:t>
            </a:fld>
            <a:endParaRPr lang="en-US"/>
          </a:p>
        </p:txBody>
      </p:sp>
    </p:spTree>
    <p:extLst>
      <p:ext uri="{BB962C8B-B14F-4D97-AF65-F5344CB8AC3E}">
        <p14:creationId xmlns:p14="http://schemas.microsoft.com/office/powerpoint/2010/main" val="1967322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not breakdown by age group, because all age groups were basically the same.  This was based on percent of </a:t>
            </a:r>
            <a:r>
              <a:rPr lang="en-US" b="1" dirty="0" smtClean="0"/>
              <a:t>responses</a:t>
            </a:r>
            <a:r>
              <a:rPr lang="en-US" dirty="0" smtClean="0"/>
              <a:t> overall, not </a:t>
            </a:r>
            <a:r>
              <a:rPr lang="en-US" b="1" dirty="0" smtClean="0"/>
              <a:t>respondents. In other words, people checked almost</a:t>
            </a:r>
            <a:r>
              <a:rPr lang="en-US" b="1" baseline="0" dirty="0" smtClean="0"/>
              <a:t> all the boxes, but learning about teaching resources was slightly of more interest than learning teaching strategies. </a:t>
            </a:r>
            <a:endParaRPr lang="en-US" b="1" dirty="0"/>
          </a:p>
        </p:txBody>
      </p:sp>
      <p:sp>
        <p:nvSpPr>
          <p:cNvPr id="4" name="Slide Number Placeholder 3"/>
          <p:cNvSpPr>
            <a:spLocks noGrp="1"/>
          </p:cNvSpPr>
          <p:nvPr>
            <p:ph type="sldNum" sz="quarter" idx="10"/>
          </p:nvPr>
        </p:nvSpPr>
        <p:spPr/>
        <p:txBody>
          <a:bodyPr/>
          <a:lstStyle/>
          <a:p>
            <a:fld id="{46F0B9A5-1A8E-4FAE-AB1E-11A6F16309FE}" type="slidenum">
              <a:rPr lang="en-US" smtClean="0"/>
              <a:t>22</a:t>
            </a:fld>
            <a:endParaRPr lang="en-US"/>
          </a:p>
        </p:txBody>
      </p:sp>
    </p:spTree>
    <p:extLst>
      <p:ext uri="{BB962C8B-B14F-4D97-AF65-F5344CB8AC3E}">
        <p14:creationId xmlns:p14="http://schemas.microsoft.com/office/powerpoint/2010/main" val="196732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a:t>
            </a:r>
            <a:r>
              <a:rPr lang="en-US" baseline="0" dirty="0" smtClean="0"/>
              <a:t> to 90% think learning about climate change is important or very important.</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23</a:t>
            </a:fld>
            <a:endParaRPr lang="en-US"/>
          </a:p>
        </p:txBody>
      </p:sp>
    </p:spTree>
    <p:extLst>
      <p:ext uri="{BB962C8B-B14F-4D97-AF65-F5344CB8AC3E}">
        <p14:creationId xmlns:p14="http://schemas.microsoft.com/office/powerpoint/2010/main" val="46429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change about the same, even a little higher…97% in higher education </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24</a:t>
            </a:fld>
            <a:endParaRPr lang="en-US"/>
          </a:p>
        </p:txBody>
      </p:sp>
    </p:spTree>
    <p:extLst>
      <p:ext uri="{BB962C8B-B14F-4D97-AF65-F5344CB8AC3E}">
        <p14:creationId xmlns:p14="http://schemas.microsoft.com/office/powerpoint/2010/main" val="1675483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high of 75% who</a:t>
            </a:r>
            <a:r>
              <a:rPr lang="en-US" baseline="0" dirty="0" smtClean="0"/>
              <a:t> agree or strongly agree in informal to about two thirds of middle, high school and two-year colleges</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25</a:t>
            </a:fld>
            <a:endParaRPr lang="en-US"/>
          </a:p>
        </p:txBody>
      </p:sp>
    </p:spTree>
    <p:extLst>
      <p:ext uri="{BB962C8B-B14F-4D97-AF65-F5344CB8AC3E}">
        <p14:creationId xmlns:p14="http://schemas.microsoft.com/office/powerpoint/2010/main" val="2557862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high of 87% in four-year colleges who agree</a:t>
            </a:r>
            <a:r>
              <a:rPr lang="en-US" baseline="0" dirty="0" smtClean="0"/>
              <a:t> or strongly agree to 69% and 67% in middle and high school</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26</a:t>
            </a:fld>
            <a:endParaRPr lang="en-US"/>
          </a:p>
        </p:txBody>
      </p:sp>
    </p:spTree>
    <p:extLst>
      <p:ext uri="{BB962C8B-B14F-4D97-AF65-F5344CB8AC3E}">
        <p14:creationId xmlns:p14="http://schemas.microsoft.com/office/powerpoint/2010/main" val="1636005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looking at the evidence myself, scientists have not shown a convincing link between human behavior and climate change.  The earth has been undergoing climate change for millions of years.  A 1.5 degree increase over the last 150 years is nothing to freak out about.  60 million years ago the earth's oceans were almost 20 degrees warmer than they are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National Center For Science Education is a significant problem to those attempting to teach climate change science because it has politicized the subject. The scientific community's attempts to impose a narrow point of view on science undermines the efforts of teachers to function in the science classroom. The public's declining faith in climate change science and the scientific community's integrity are a direct and appropriate consequence of this politicization. Take this as advice from an environmentalist....cut the political attacks on those who disagree with you or find yourselves removed from the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27</a:t>
            </a:fld>
            <a:endParaRPr lang="en-US"/>
          </a:p>
        </p:txBody>
      </p:sp>
    </p:spTree>
    <p:extLst>
      <p:ext uri="{BB962C8B-B14F-4D97-AF65-F5344CB8AC3E}">
        <p14:creationId xmlns:p14="http://schemas.microsoft.com/office/powerpoint/2010/main" val="114705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QUOTE: I struggle with how to coordinate all of the information.  There are so many pieces to the puzzle.  What is the best order to teach everything?  How does it make the most sense to the students?  Also--it is hard to keep up with current data especially since there is so much junk out there.  What are the best scientific website that I can trust AND that students can understand?  Thank you for your work in this area!</a:t>
            </a:r>
          </a:p>
          <a:p>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3</a:t>
            </a:fld>
            <a:endParaRPr lang="en-US"/>
          </a:p>
        </p:txBody>
      </p:sp>
    </p:spTree>
    <p:extLst>
      <p:ext uri="{BB962C8B-B14F-4D97-AF65-F5344CB8AC3E}">
        <p14:creationId xmlns:p14="http://schemas.microsoft.com/office/powerpoint/2010/main" val="70156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QUOTE:</a:t>
            </a:r>
            <a:r>
              <a:rPr lang="en-US" baseline="0" dirty="0" smtClean="0"/>
              <a:t> “</a:t>
            </a:r>
            <a:r>
              <a:rPr lang="en-US" dirty="0" smtClean="0"/>
              <a:t>Human records are very limited in the overall history of our planet, teachers should emphasize that the human race has only started to scratch the surface of the complex balance our planet is able to keep. Human impact is also limited.”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 disappointed that only one global change theory seems to be presented by the media.  I seek to educate my kids about all the theories that are out there because real scientists ask questions from different angles about everything and I don't want my students to become mindless consumers of media.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4</a:t>
            </a:fld>
            <a:endParaRPr lang="en-US"/>
          </a:p>
        </p:txBody>
      </p:sp>
    </p:spTree>
    <p:extLst>
      <p:ext uri="{BB962C8B-B14F-4D97-AF65-F5344CB8AC3E}">
        <p14:creationId xmlns:p14="http://schemas.microsoft.com/office/powerpoint/2010/main" val="318825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B9A5-1A8E-4FAE-AB1E-11A6F16309FE}" type="slidenum">
              <a:rPr lang="en-US" smtClean="0"/>
              <a:t>5</a:t>
            </a:fld>
            <a:endParaRPr lang="en-US"/>
          </a:p>
        </p:txBody>
      </p:sp>
    </p:spTree>
    <p:extLst>
      <p:ext uri="{BB962C8B-B14F-4D97-AF65-F5344CB8AC3E}">
        <p14:creationId xmlns:p14="http://schemas.microsoft.com/office/powerpoint/2010/main" val="255644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B9A5-1A8E-4FAE-AB1E-11A6F16309FE}" type="slidenum">
              <a:rPr lang="en-US" smtClean="0"/>
              <a:t>6</a:t>
            </a:fld>
            <a:endParaRPr lang="en-US"/>
          </a:p>
        </p:txBody>
      </p:sp>
    </p:spTree>
    <p:extLst>
      <p:ext uri="{BB962C8B-B14F-4D97-AF65-F5344CB8AC3E}">
        <p14:creationId xmlns:p14="http://schemas.microsoft.com/office/powerpoint/2010/main" val="124012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area of Kansas, climate change is being slowly accepted, but other students, teachers, and community members do NOT believe it is caused by man. They believe it is 'natural' - sun spots, etc. Climate change IS caused by CO2 build up in the atmosphere. The best scientists in the world have superb data to back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Kansas climate change is a very difficult thing to "sell" to people . The thought that the same science that allows for blood transfusions, the same science that explains a combustion engine, the same science that explains all the chemical reactions that take place everyday - which is all very good solid science, is the SAME science that explains climate change. They don't LIKE it, so they don't believe it. It is very frustrating.  </a:t>
            </a:r>
          </a:p>
          <a:p>
            <a:endParaRPr lang="en-US" dirty="0" smtClean="0"/>
          </a:p>
        </p:txBody>
      </p:sp>
      <p:sp>
        <p:nvSpPr>
          <p:cNvPr id="4" name="Slide Number Placeholder 3"/>
          <p:cNvSpPr>
            <a:spLocks noGrp="1"/>
          </p:cNvSpPr>
          <p:nvPr>
            <p:ph type="sldNum" sz="quarter" idx="10"/>
          </p:nvPr>
        </p:nvSpPr>
        <p:spPr/>
        <p:txBody>
          <a:bodyPr/>
          <a:lstStyle/>
          <a:p>
            <a:fld id="{46F0B9A5-1A8E-4FAE-AB1E-11A6F16309FE}" type="slidenum">
              <a:rPr lang="en-US" smtClean="0"/>
              <a:t>7</a:t>
            </a:fld>
            <a:endParaRPr lang="en-US"/>
          </a:p>
        </p:txBody>
      </p:sp>
    </p:spTree>
    <p:extLst>
      <p:ext uri="{BB962C8B-B14F-4D97-AF65-F5344CB8AC3E}">
        <p14:creationId xmlns:p14="http://schemas.microsoft.com/office/powerpoint/2010/main" val="61766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Reported professional level:  Two-thirds middle and high school,</a:t>
            </a:r>
            <a:r>
              <a:rPr lang="en-US" baseline="0" dirty="0" smtClean="0"/>
              <a:t> with a sizeable representation of higher </a:t>
            </a:r>
            <a:r>
              <a:rPr lang="en-US" baseline="0" dirty="0" err="1" smtClean="0"/>
              <a:t>ed</a:t>
            </a:r>
            <a:r>
              <a:rPr lang="en-US" baseline="0" dirty="0" smtClean="0"/>
              <a:t> and informal. </a:t>
            </a:r>
            <a:endParaRPr lang="en-US" dirty="0"/>
          </a:p>
        </p:txBody>
      </p:sp>
      <p:sp>
        <p:nvSpPr>
          <p:cNvPr id="4" name="Slide Number Placeholder 3"/>
          <p:cNvSpPr>
            <a:spLocks noGrp="1"/>
          </p:cNvSpPr>
          <p:nvPr>
            <p:ph type="sldNum" sz="quarter" idx="10"/>
          </p:nvPr>
        </p:nvSpPr>
        <p:spPr/>
        <p:txBody>
          <a:bodyPr/>
          <a:lstStyle/>
          <a:p>
            <a:fld id="{46F0B9A5-1A8E-4FAE-AB1E-11A6F16309FE}" type="slidenum">
              <a:rPr lang="en-US" smtClean="0"/>
              <a:t>8</a:t>
            </a:fld>
            <a:endParaRPr lang="en-US"/>
          </a:p>
        </p:txBody>
      </p:sp>
    </p:spTree>
    <p:extLst>
      <p:ext uri="{BB962C8B-B14F-4D97-AF65-F5344CB8AC3E}">
        <p14:creationId xmlns:p14="http://schemas.microsoft.com/office/powerpoint/2010/main" val="101907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informal</a:t>
            </a:r>
            <a:r>
              <a:rPr lang="en-US" baseline="0" dirty="0" smtClean="0"/>
              <a:t> education is left out of this figure as this question was only asked of formal educators.  Some educators may have answered more than one topic.  Biology was strongly represented in high school and 2-year colleges. </a:t>
            </a:r>
          </a:p>
        </p:txBody>
      </p:sp>
      <p:sp>
        <p:nvSpPr>
          <p:cNvPr id="4" name="Slide Number Placeholder 3"/>
          <p:cNvSpPr>
            <a:spLocks noGrp="1"/>
          </p:cNvSpPr>
          <p:nvPr>
            <p:ph type="sldNum" sz="quarter" idx="10"/>
          </p:nvPr>
        </p:nvSpPr>
        <p:spPr/>
        <p:txBody>
          <a:bodyPr/>
          <a:lstStyle/>
          <a:p>
            <a:fld id="{46F0B9A5-1A8E-4FAE-AB1E-11A6F16309FE}" type="slidenum">
              <a:rPr lang="en-US" smtClean="0"/>
              <a:t>9</a:t>
            </a:fld>
            <a:endParaRPr lang="en-US"/>
          </a:p>
        </p:txBody>
      </p:sp>
    </p:spTree>
    <p:extLst>
      <p:ext uri="{BB962C8B-B14F-4D97-AF65-F5344CB8AC3E}">
        <p14:creationId xmlns:p14="http://schemas.microsoft.com/office/powerpoint/2010/main" val="131031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a:prstGeom prst="rect">
            <a:avLst/>
          </a:prstGeo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a:prstGeom prst="rect">
            <a:avLst/>
          </a:prstGeo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fld id="{A4A6734C-E115-4BC5-9FB0-F9BF6FABFDA0}" type="datetimeFigureOut">
              <a:rPr lang="en-US" smtClean="0"/>
              <a:t>10/25/13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CE8079A4-7AA8-4A4F-87E2-7781EC5097D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3492" y="2323652"/>
            <a:ext cx="6777317" cy="350897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a:prstGeom prst="rect">
            <a:avLst/>
          </a:prstGeo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43492" y="2323652"/>
            <a:ext cx="6777317" cy="350897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a:prstGeom prst="rect">
            <a:avLst/>
          </a:prstGeo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A4A6734C-E115-4BC5-9FB0-F9BF6FABFDA0}" type="datetimeFigureOut">
              <a:rPr lang="en-US" smtClean="0"/>
              <a:t>10/25/13</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3" name="Footer Placeholder 2"/>
          <p:cNvSpPr>
            <a:spLocks noGrp="1"/>
          </p:cNvSpPr>
          <p:nvPr>
            <p:ph type="ftr" sz="quarter" idx="11"/>
          </p:nvPr>
        </p:nvSpPr>
        <p:spPr>
          <a:xfrm>
            <a:off x="4641448" y="5852160"/>
            <a:ext cx="350215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a:prstGeom prst="rect">
            <a:avLst/>
          </a:prstGeo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endParaRPr lang="en-US"/>
          </a:p>
        </p:txBody>
      </p:sp>
      <p:sp>
        <p:nvSpPr>
          <p:cNvPr id="2" name="Title 1"/>
          <p:cNvSpPr>
            <a:spLocks noGrp="1"/>
          </p:cNvSpPr>
          <p:nvPr>
            <p:ph type="title"/>
          </p:nvPr>
        </p:nvSpPr>
        <p:spPr>
          <a:xfrm>
            <a:off x="4739833" y="2657434"/>
            <a:ext cx="3304572" cy="1463153"/>
          </a:xfrm>
          <a:prstGeom prst="rect">
            <a:avLst/>
          </a:prstGeo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a:prstGeom prst="rect">
            <a:avLst/>
          </a:prstGeo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1D8BD707-D9CF-40AE-B4C6-C98DA3205C09}" type="datetimeFigureOut">
              <a:rPr lang="en-US" smtClean="0"/>
              <a:pPr/>
              <a:t>10/25/13</a:t>
            </a:fld>
            <a:endParaRPr lang="en-US"/>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userDrawn="1"/>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ig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304800"/>
            <a:ext cx="10572386" cy="7162800"/>
          </a:xfrm>
          <a:prstGeom prst="rect">
            <a:avLst/>
          </a:prstGeom>
        </p:spPr>
      </p:pic>
      <p:sp>
        <p:nvSpPr>
          <p:cNvPr id="5" name="TextBox 4"/>
          <p:cNvSpPr txBox="1"/>
          <p:nvPr/>
        </p:nvSpPr>
        <p:spPr>
          <a:xfrm>
            <a:off x="762000" y="3657600"/>
            <a:ext cx="8763000" cy="2123658"/>
          </a:xfrm>
          <a:prstGeom prst="rect">
            <a:avLst/>
          </a:prstGeom>
          <a:solidFill>
            <a:schemeClr val="bg1">
              <a:alpha val="18000"/>
            </a:schemeClr>
          </a:solidFill>
        </p:spPr>
        <p:txBody>
          <a:bodyPr wrap="square" rtlCol="0">
            <a:spAutoFit/>
          </a:bodyPr>
          <a:lstStyle/>
          <a:p>
            <a:pPr algn="ctr"/>
            <a:r>
              <a:rPr lang="en-US" sz="4400" b="1" dirty="0" smtClean="0"/>
              <a:t>Grappling with Global Change: </a:t>
            </a:r>
          </a:p>
          <a:p>
            <a:pPr algn="ctr"/>
            <a:r>
              <a:rPr lang="en-US" sz="2800" b="1" dirty="0" smtClean="0"/>
              <a:t>The Pedagogical Challenge of the 21</a:t>
            </a:r>
            <a:r>
              <a:rPr lang="en-US" sz="2800" b="1" baseline="30000" dirty="0" smtClean="0"/>
              <a:t>st</a:t>
            </a:r>
            <a:r>
              <a:rPr lang="en-US" sz="2800" b="1" dirty="0" smtClean="0"/>
              <a:t> Century</a:t>
            </a:r>
          </a:p>
          <a:p>
            <a:pPr algn="ctr"/>
            <a:endParaRPr lang="en-US" sz="2400" b="1" dirty="0" smtClean="0">
              <a:solidFill>
                <a:schemeClr val="bg2">
                  <a:lumMod val="75000"/>
                </a:schemeClr>
              </a:solidFill>
            </a:endParaRPr>
          </a:p>
          <a:p>
            <a:pPr algn="ctr"/>
            <a:r>
              <a:rPr lang="en-US" b="1" dirty="0" smtClean="0">
                <a:solidFill>
                  <a:schemeClr val="bg1"/>
                </a:solidFill>
              </a:rPr>
              <a:t>McCaffrey, M., </a:t>
            </a:r>
            <a:r>
              <a:rPr lang="en-US" b="1" dirty="0" err="1" smtClean="0">
                <a:solidFill>
                  <a:schemeClr val="bg1"/>
                </a:solidFill>
              </a:rPr>
              <a:t>Berbeco</a:t>
            </a:r>
            <a:r>
              <a:rPr lang="en-US" b="1" dirty="0" smtClean="0">
                <a:solidFill>
                  <a:schemeClr val="bg1"/>
                </a:solidFill>
              </a:rPr>
              <a:t>, M.</a:t>
            </a:r>
            <a:r>
              <a:rPr lang="en-US" b="1" dirty="0">
                <a:solidFill>
                  <a:schemeClr val="bg1"/>
                </a:solidFill>
              </a:rPr>
              <a:t> </a:t>
            </a:r>
            <a:r>
              <a:rPr lang="en-US" b="1" dirty="0" smtClean="0">
                <a:solidFill>
                  <a:schemeClr val="bg1"/>
                </a:solidFill>
              </a:rPr>
              <a:t>(National Center for Science Education), </a:t>
            </a:r>
          </a:p>
          <a:p>
            <a:pPr algn="ctr"/>
            <a:r>
              <a:rPr lang="en-US" b="1" dirty="0" smtClean="0">
                <a:solidFill>
                  <a:schemeClr val="bg1"/>
                </a:solidFill>
              </a:rPr>
              <a:t>White, L.</a:t>
            </a:r>
            <a:r>
              <a:rPr lang="en-US" b="1" dirty="0">
                <a:solidFill>
                  <a:schemeClr val="bg1"/>
                </a:solidFill>
              </a:rPr>
              <a:t> </a:t>
            </a:r>
            <a:r>
              <a:rPr lang="en-US" b="1" dirty="0" smtClean="0">
                <a:solidFill>
                  <a:schemeClr val="bg1"/>
                </a:solidFill>
              </a:rPr>
              <a:t>(UC Berkeley Museum of Paleontology), </a:t>
            </a:r>
            <a:r>
              <a:rPr lang="en-US" b="1" dirty="0" err="1" smtClean="0">
                <a:solidFill>
                  <a:schemeClr val="bg1"/>
                </a:solidFill>
              </a:rPr>
              <a:t>Stuhlsatz</a:t>
            </a:r>
            <a:r>
              <a:rPr lang="en-US" b="1" dirty="0" smtClean="0">
                <a:solidFill>
                  <a:schemeClr val="bg1"/>
                </a:solidFill>
              </a:rPr>
              <a:t>, M. (BSCS)  </a:t>
            </a:r>
            <a:endParaRPr lang="en-US" b="1" dirty="0">
              <a:solidFill>
                <a:schemeClr val="bg1"/>
              </a:solidFill>
            </a:endParaRPr>
          </a:p>
        </p:txBody>
      </p:sp>
    </p:spTree>
    <p:extLst>
      <p:ext uri="{BB962C8B-B14F-4D97-AF65-F5344CB8AC3E}">
        <p14:creationId xmlns:p14="http://schemas.microsoft.com/office/powerpoint/2010/main" val="4038725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4478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69225003"/>
              </p:ext>
            </p:extLst>
          </p:nvPr>
        </p:nvGraphicFramePr>
        <p:xfrm>
          <a:off x="-914400" y="-533400"/>
          <a:ext cx="9753600" cy="701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876800" y="5867400"/>
            <a:ext cx="3886200" cy="369332"/>
          </a:xfrm>
          <a:prstGeom prst="rect">
            <a:avLst/>
          </a:prstGeom>
          <a:noFill/>
        </p:spPr>
        <p:txBody>
          <a:bodyPr wrap="square" rtlCol="0">
            <a:spAutoFit/>
          </a:bodyPr>
          <a:lstStyle/>
          <a:p>
            <a:r>
              <a:rPr lang="en-US" b="1" dirty="0" smtClean="0"/>
              <a:t>Over half +10 years in current position</a:t>
            </a:r>
            <a:endParaRPr lang="en-US" b="1" dirty="0"/>
          </a:p>
        </p:txBody>
      </p:sp>
    </p:spTree>
    <p:extLst>
      <p:ext uri="{BB962C8B-B14F-4D97-AF65-F5344CB8AC3E}">
        <p14:creationId xmlns:p14="http://schemas.microsoft.com/office/powerpoint/2010/main" val="2076456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28600" y="1676400"/>
            <a:ext cx="8763000" cy="50292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6380295"/>
              </p:ext>
            </p:extLst>
          </p:nvPr>
        </p:nvGraphicFramePr>
        <p:xfrm>
          <a:off x="0" y="279400"/>
          <a:ext cx="89154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2646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68996046"/>
              </p:ext>
            </p:extLst>
          </p:nvPr>
        </p:nvGraphicFramePr>
        <p:xfrm>
          <a:off x="152400" y="152400"/>
          <a:ext cx="8839200" cy="662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5166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00" y="1524000"/>
            <a:ext cx="8763000" cy="4876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054450561"/>
              </p:ext>
            </p:extLst>
          </p:nvPr>
        </p:nvGraphicFramePr>
        <p:xfrm>
          <a:off x="152400" y="304800"/>
          <a:ext cx="8763000" cy="6248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1121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9144000" cy="51054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2215696"/>
              </p:ext>
            </p:extLst>
          </p:nvPr>
        </p:nvGraphicFramePr>
        <p:xfrm>
          <a:off x="0" y="152400"/>
          <a:ext cx="91440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5717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15240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3" name="Group 2"/>
          <p:cNvGrpSpPr/>
          <p:nvPr/>
        </p:nvGrpSpPr>
        <p:grpSpPr>
          <a:xfrm>
            <a:off x="152400" y="609600"/>
            <a:ext cx="8839200" cy="7010400"/>
            <a:chOff x="152400" y="609600"/>
            <a:chExt cx="8839200" cy="7010400"/>
          </a:xfrm>
        </p:grpSpPr>
        <p:graphicFrame>
          <p:nvGraphicFramePr>
            <p:cNvPr id="4" name="Chart 3"/>
            <p:cNvGraphicFramePr>
              <a:graphicFrameLocks/>
            </p:cNvGraphicFramePr>
            <p:nvPr>
              <p:extLst>
                <p:ext uri="{D42A27DB-BD31-4B8C-83A1-F6EECF244321}">
                  <p14:modId xmlns:p14="http://schemas.microsoft.com/office/powerpoint/2010/main" val="2806706388"/>
                </p:ext>
              </p:extLst>
            </p:nvPr>
          </p:nvGraphicFramePr>
          <p:xfrm>
            <a:off x="152400" y="1295401"/>
            <a:ext cx="8839200" cy="63245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81000" y="5791201"/>
              <a:ext cx="8305800" cy="1676399"/>
            </a:xfrm>
            <a:prstGeom prst="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198304" y="5830670"/>
              <a:ext cx="1428596" cy="646331"/>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Climate or </a:t>
              </a:r>
            </a:p>
            <a:p>
              <a:r>
                <a:rPr lang="en-US" dirty="0" smtClean="0">
                  <a:latin typeface="Arial" panose="020B0604020202020204" pitchFamily="34" charset="0"/>
                  <a:cs typeface="Arial" panose="020B0604020202020204" pitchFamily="34" charset="0"/>
                </a:rPr>
                <a:t>Atmosphere</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514600" y="5867401"/>
              <a:ext cx="979755"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Oceans</a:t>
              </a:r>
            </a:p>
          </p:txBody>
        </p:sp>
        <p:sp>
          <p:nvSpPr>
            <p:cNvPr id="8" name="TextBox 7"/>
            <p:cNvSpPr txBox="1"/>
            <p:nvPr/>
          </p:nvSpPr>
          <p:spPr>
            <a:xfrm>
              <a:off x="3494681" y="5879069"/>
              <a:ext cx="838691" cy="646331"/>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Fresh </a:t>
              </a:r>
            </a:p>
            <a:p>
              <a:r>
                <a:rPr lang="en-US" dirty="0" smtClean="0">
                  <a:latin typeface="Arial" panose="020B0604020202020204" pitchFamily="34" charset="0"/>
                  <a:cs typeface="Arial" panose="020B0604020202020204" pitchFamily="34" charset="0"/>
                </a:rPr>
                <a:t>Water</a:t>
              </a:r>
            </a:p>
          </p:txBody>
        </p:sp>
        <p:sp>
          <p:nvSpPr>
            <p:cNvPr id="9" name="TextBox 8"/>
            <p:cNvSpPr txBox="1"/>
            <p:nvPr/>
          </p:nvSpPr>
          <p:spPr>
            <a:xfrm>
              <a:off x="4339355" y="5867401"/>
              <a:ext cx="119782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Terrestrial</a:t>
              </a:r>
            </a:p>
          </p:txBody>
        </p:sp>
        <p:sp>
          <p:nvSpPr>
            <p:cNvPr id="10" name="TextBox 9"/>
            <p:cNvSpPr txBox="1"/>
            <p:nvPr/>
          </p:nvSpPr>
          <p:spPr>
            <a:xfrm>
              <a:off x="5562600" y="5867401"/>
              <a:ext cx="76174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Arctic</a:t>
              </a:r>
            </a:p>
          </p:txBody>
        </p:sp>
        <p:sp>
          <p:nvSpPr>
            <p:cNvPr id="11" name="TextBox 10"/>
            <p:cNvSpPr txBox="1"/>
            <p:nvPr/>
          </p:nvSpPr>
          <p:spPr>
            <a:xfrm>
              <a:off x="6461223" y="5867401"/>
              <a:ext cx="813043"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Urban</a:t>
              </a:r>
            </a:p>
          </p:txBody>
        </p:sp>
        <p:sp>
          <p:nvSpPr>
            <p:cNvPr id="12" name="TextBox 11"/>
            <p:cNvSpPr txBox="1"/>
            <p:nvPr/>
          </p:nvSpPr>
          <p:spPr>
            <a:xfrm>
              <a:off x="7239000" y="5867401"/>
              <a:ext cx="136447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Biodiversity</a:t>
              </a:r>
            </a:p>
          </p:txBody>
        </p:sp>
        <p:sp>
          <p:nvSpPr>
            <p:cNvPr id="2" name="TextBox 1"/>
            <p:cNvSpPr txBox="1"/>
            <p:nvPr/>
          </p:nvSpPr>
          <p:spPr>
            <a:xfrm>
              <a:off x="1421523" y="609600"/>
              <a:ext cx="6835526" cy="954107"/>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Did your professional development on </a:t>
              </a:r>
            </a:p>
            <a:p>
              <a:pPr algn="ctr"/>
              <a:r>
                <a:rPr lang="en-US" sz="2800" b="1" dirty="0" smtClean="0">
                  <a:latin typeface="Arial" panose="020B0604020202020204" pitchFamily="34" charset="0"/>
                  <a:cs typeface="Arial" panose="020B0604020202020204" pitchFamily="34" charset="0"/>
                </a:rPr>
                <a:t>Global Change include the following?</a:t>
              </a:r>
              <a:endParaRPr lang="en-US" sz="2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916556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13716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12" name="Group 11"/>
          <p:cNvGrpSpPr/>
          <p:nvPr/>
        </p:nvGrpSpPr>
        <p:grpSpPr>
          <a:xfrm>
            <a:off x="381000" y="304800"/>
            <a:ext cx="8222476" cy="6028730"/>
            <a:chOff x="381000" y="304800"/>
            <a:chExt cx="8222476" cy="6028730"/>
          </a:xfrm>
        </p:grpSpPr>
        <p:graphicFrame>
          <p:nvGraphicFramePr>
            <p:cNvPr id="4" name="Chart 3"/>
            <p:cNvGraphicFramePr>
              <a:graphicFrameLocks/>
            </p:cNvGraphicFramePr>
            <p:nvPr>
              <p:extLst>
                <p:ext uri="{D42A27DB-BD31-4B8C-83A1-F6EECF244321}">
                  <p14:modId xmlns:p14="http://schemas.microsoft.com/office/powerpoint/2010/main" val="1297596141"/>
                </p:ext>
              </p:extLst>
            </p:nvPr>
          </p:nvGraphicFramePr>
          <p:xfrm>
            <a:off x="381000" y="304800"/>
            <a:ext cx="8169449" cy="55106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98304" y="5638800"/>
              <a:ext cx="1428596" cy="646331"/>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Climate or </a:t>
              </a:r>
            </a:p>
            <a:p>
              <a:r>
                <a:rPr lang="en-US" dirty="0" smtClean="0">
                  <a:latin typeface="Arial" panose="020B0604020202020204" pitchFamily="34" charset="0"/>
                  <a:cs typeface="Arial" panose="020B0604020202020204" pitchFamily="34" charset="0"/>
                </a:rPr>
                <a:t>Atmosphere</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514600" y="5675531"/>
              <a:ext cx="979755"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Oceans</a:t>
              </a:r>
            </a:p>
          </p:txBody>
        </p:sp>
        <p:sp>
          <p:nvSpPr>
            <p:cNvPr id="7" name="TextBox 6"/>
            <p:cNvSpPr txBox="1"/>
            <p:nvPr/>
          </p:nvSpPr>
          <p:spPr>
            <a:xfrm>
              <a:off x="3494681" y="5687199"/>
              <a:ext cx="838691" cy="646331"/>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Fresh </a:t>
              </a:r>
            </a:p>
            <a:p>
              <a:r>
                <a:rPr lang="en-US" dirty="0" smtClean="0">
                  <a:latin typeface="Arial" panose="020B0604020202020204" pitchFamily="34" charset="0"/>
                  <a:cs typeface="Arial" panose="020B0604020202020204" pitchFamily="34" charset="0"/>
                </a:rPr>
                <a:t>Water</a:t>
              </a:r>
            </a:p>
          </p:txBody>
        </p:sp>
        <p:sp>
          <p:nvSpPr>
            <p:cNvPr id="8" name="TextBox 7"/>
            <p:cNvSpPr txBox="1"/>
            <p:nvPr/>
          </p:nvSpPr>
          <p:spPr>
            <a:xfrm>
              <a:off x="4339355" y="5675531"/>
              <a:ext cx="119782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Terrestrial</a:t>
              </a:r>
            </a:p>
          </p:txBody>
        </p:sp>
        <p:sp>
          <p:nvSpPr>
            <p:cNvPr id="9" name="TextBox 8"/>
            <p:cNvSpPr txBox="1"/>
            <p:nvPr/>
          </p:nvSpPr>
          <p:spPr>
            <a:xfrm>
              <a:off x="5562600" y="5675531"/>
              <a:ext cx="76174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Arctic</a:t>
              </a:r>
            </a:p>
          </p:txBody>
        </p:sp>
        <p:sp>
          <p:nvSpPr>
            <p:cNvPr id="10" name="TextBox 9"/>
            <p:cNvSpPr txBox="1"/>
            <p:nvPr/>
          </p:nvSpPr>
          <p:spPr>
            <a:xfrm>
              <a:off x="6461223" y="5675531"/>
              <a:ext cx="813043"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Urban</a:t>
              </a:r>
            </a:p>
          </p:txBody>
        </p:sp>
        <p:sp>
          <p:nvSpPr>
            <p:cNvPr id="11" name="TextBox 10"/>
            <p:cNvSpPr txBox="1"/>
            <p:nvPr/>
          </p:nvSpPr>
          <p:spPr>
            <a:xfrm>
              <a:off x="7239000" y="5675531"/>
              <a:ext cx="136447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Biodiversity</a:t>
              </a:r>
            </a:p>
          </p:txBody>
        </p:sp>
      </p:grpSp>
    </p:spTree>
    <p:extLst>
      <p:ext uri="{BB962C8B-B14F-4D97-AF65-F5344CB8AC3E}">
        <p14:creationId xmlns:p14="http://schemas.microsoft.com/office/powerpoint/2010/main" val="19413786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2954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119684994"/>
              </p:ext>
            </p:extLst>
          </p:nvPr>
        </p:nvGraphicFramePr>
        <p:xfrm>
          <a:off x="381000" y="381000"/>
          <a:ext cx="85344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84960" y="5955268"/>
            <a:ext cx="43434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Parents         Students     Administrators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5715000" y="5867400"/>
            <a:ext cx="1143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Other</a:t>
            </a:r>
          </a:p>
          <a:p>
            <a:pPr algn="ctr"/>
            <a:r>
              <a:rPr lang="en-US" dirty="0" smtClean="0">
                <a:latin typeface="Arial" panose="020B0604020202020204" pitchFamily="34" charset="0"/>
                <a:cs typeface="Arial" panose="020B0604020202020204" pitchFamily="34" charset="0"/>
              </a:rPr>
              <a:t>Teachers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858000" y="5906869"/>
            <a:ext cx="1524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Community</a:t>
            </a:r>
          </a:p>
          <a:p>
            <a:pPr algn="ctr"/>
            <a:r>
              <a:rPr lang="en-US" dirty="0" smtClean="0">
                <a:latin typeface="Arial" panose="020B0604020202020204" pitchFamily="34" charset="0"/>
                <a:cs typeface="Arial" panose="020B0604020202020204" pitchFamily="34" charset="0"/>
              </a:rPr>
              <a:t>Members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524000" y="1295400"/>
            <a:ext cx="7391400" cy="830997"/>
          </a:xfrm>
          <a:prstGeom prst="rect">
            <a:avLst/>
          </a:prstGeom>
          <a:noFill/>
        </p:spPr>
        <p:txBody>
          <a:bodyPr wrap="square" rtlCol="0">
            <a:spAutoFit/>
          </a:bodyPr>
          <a:lstStyle/>
          <a:p>
            <a:r>
              <a:rPr lang="en-US" sz="2400" b="1" dirty="0" smtClean="0"/>
              <a:t>Only 9.8% report being encouraged NOT to teach about climate change</a:t>
            </a:r>
            <a:endParaRPr lang="en-US" sz="2400" b="1" dirty="0"/>
          </a:p>
        </p:txBody>
      </p:sp>
    </p:spTree>
    <p:extLst>
      <p:ext uri="{BB962C8B-B14F-4D97-AF65-F5344CB8AC3E}">
        <p14:creationId xmlns:p14="http://schemas.microsoft.com/office/powerpoint/2010/main" val="1372017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4478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037614719"/>
              </p:ext>
            </p:extLst>
          </p:nvPr>
        </p:nvGraphicFramePr>
        <p:xfrm>
          <a:off x="228600" y="381000"/>
          <a:ext cx="8763000" cy="6324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0527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12954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8" name="Group 7"/>
          <p:cNvGrpSpPr/>
          <p:nvPr/>
        </p:nvGrpSpPr>
        <p:grpSpPr>
          <a:xfrm>
            <a:off x="457200" y="304800"/>
            <a:ext cx="8153400" cy="6172200"/>
            <a:chOff x="457200" y="304800"/>
            <a:chExt cx="8153400" cy="6172200"/>
          </a:xfrm>
        </p:grpSpPr>
        <p:graphicFrame>
          <p:nvGraphicFramePr>
            <p:cNvPr id="4" name="Chart 3"/>
            <p:cNvGraphicFramePr>
              <a:graphicFrameLocks/>
            </p:cNvGraphicFramePr>
            <p:nvPr>
              <p:extLst>
                <p:ext uri="{D42A27DB-BD31-4B8C-83A1-F6EECF244321}">
                  <p14:modId xmlns:p14="http://schemas.microsoft.com/office/powerpoint/2010/main" val="2020808715"/>
                </p:ext>
              </p:extLst>
            </p:nvPr>
          </p:nvGraphicFramePr>
          <p:xfrm>
            <a:off x="457200" y="304800"/>
            <a:ext cx="81534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84960" y="5537537"/>
              <a:ext cx="43434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Parents         Students     Administrators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5715000" y="5449669"/>
              <a:ext cx="1143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Other</a:t>
              </a:r>
            </a:p>
            <a:p>
              <a:pPr algn="ctr"/>
              <a:r>
                <a:rPr lang="en-US" dirty="0" smtClean="0">
                  <a:latin typeface="Arial" panose="020B0604020202020204" pitchFamily="34" charset="0"/>
                  <a:cs typeface="Arial" panose="020B0604020202020204" pitchFamily="34" charset="0"/>
                </a:rPr>
                <a:t>Teachers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858000" y="5489138"/>
              <a:ext cx="1524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Community</a:t>
              </a:r>
            </a:p>
            <a:p>
              <a:pPr algn="ctr"/>
              <a:r>
                <a:rPr lang="en-US" dirty="0" smtClean="0">
                  <a:latin typeface="Arial" panose="020B0604020202020204" pitchFamily="34" charset="0"/>
                  <a:cs typeface="Arial" panose="020B0604020202020204" pitchFamily="34" charset="0"/>
                </a:rPr>
                <a:t>Members</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031530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B5-fig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99" y="1"/>
            <a:ext cx="7958901" cy="7239000"/>
          </a:xfrm>
          <a:prstGeom prst="rect">
            <a:avLst/>
          </a:prstGeom>
        </p:spPr>
      </p:pic>
      <p:sp>
        <p:nvSpPr>
          <p:cNvPr id="2" name="Title 1"/>
          <p:cNvSpPr>
            <a:spLocks noGrp="1"/>
          </p:cNvSpPr>
          <p:nvPr>
            <p:ph type="title"/>
          </p:nvPr>
        </p:nvSpPr>
        <p:spPr>
          <a:xfrm>
            <a:off x="533400" y="-152400"/>
            <a:ext cx="8229600" cy="1143000"/>
          </a:xfrm>
        </p:spPr>
        <p:txBody>
          <a:bodyPr/>
          <a:lstStyle/>
          <a:p>
            <a:r>
              <a:rPr lang="en-US" dirty="0" smtClean="0"/>
              <a:t>Planetary Boundaries</a:t>
            </a:r>
            <a:endParaRPr lang="en-US" dirty="0"/>
          </a:p>
        </p:txBody>
      </p:sp>
      <p:sp>
        <p:nvSpPr>
          <p:cNvPr id="5" name="Rectangle 4"/>
          <p:cNvSpPr/>
          <p:nvPr/>
        </p:nvSpPr>
        <p:spPr>
          <a:xfrm>
            <a:off x="4648200" y="6657201"/>
            <a:ext cx="3467616" cy="276999"/>
          </a:xfrm>
          <a:prstGeom prst="rect">
            <a:avLst/>
          </a:prstGeom>
        </p:spPr>
        <p:txBody>
          <a:bodyPr wrap="none">
            <a:spAutoFit/>
          </a:bodyPr>
          <a:lstStyle/>
          <a:p>
            <a:r>
              <a:rPr lang="en-US" sz="1200" dirty="0"/>
              <a:t>Source</a:t>
            </a:r>
            <a:r>
              <a:rPr lang="en-US" sz="1200" dirty="0" smtClean="0"/>
              <a:t>: IGBP-modified </a:t>
            </a:r>
            <a:r>
              <a:rPr lang="en-US" sz="1200" dirty="0"/>
              <a:t>from </a:t>
            </a:r>
            <a:r>
              <a:rPr lang="en-US" sz="1200" dirty="0" err="1"/>
              <a:t>Rockström</a:t>
            </a:r>
            <a:r>
              <a:rPr lang="en-US" sz="1200" dirty="0"/>
              <a:t> et al. (2009).</a:t>
            </a:r>
          </a:p>
        </p:txBody>
      </p:sp>
    </p:spTree>
    <p:extLst>
      <p:ext uri="{BB962C8B-B14F-4D97-AF65-F5344CB8AC3E}">
        <p14:creationId xmlns:p14="http://schemas.microsoft.com/office/powerpoint/2010/main" val="39363948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76400"/>
            <a:ext cx="8763000" cy="49530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12061581"/>
              </p:ext>
            </p:extLst>
          </p:nvPr>
        </p:nvGraphicFramePr>
        <p:xfrm>
          <a:off x="228600" y="152400"/>
          <a:ext cx="87630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3807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3400"/>
            <a:ext cx="8763000" cy="57912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6579719"/>
              </p:ext>
            </p:extLst>
          </p:nvPr>
        </p:nvGraphicFramePr>
        <p:xfrm>
          <a:off x="-2148840" y="0"/>
          <a:ext cx="11277600" cy="6400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8012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0"/>
            <a:ext cx="8763000" cy="4876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917318081"/>
              </p:ext>
            </p:extLst>
          </p:nvPr>
        </p:nvGraphicFramePr>
        <p:xfrm>
          <a:off x="152400" y="152400"/>
          <a:ext cx="8763000" cy="632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4558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447800"/>
            <a:ext cx="8915400" cy="50292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09008279"/>
              </p:ext>
            </p:extLst>
          </p:nvPr>
        </p:nvGraphicFramePr>
        <p:xfrm>
          <a:off x="76200" y="152400"/>
          <a:ext cx="88392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2862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1524000"/>
            <a:ext cx="8763000" cy="50292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19587627"/>
              </p:ext>
            </p:extLst>
          </p:nvPr>
        </p:nvGraphicFramePr>
        <p:xfrm>
          <a:off x="76200" y="152400"/>
          <a:ext cx="90678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85800" y="1669473"/>
            <a:ext cx="1210588" cy="646331"/>
          </a:xfrm>
          <a:prstGeom prst="rect">
            <a:avLst/>
          </a:prstGeom>
          <a:noFill/>
        </p:spPr>
        <p:txBody>
          <a:bodyPr wrap="none" rtlCol="0">
            <a:spAutoFit/>
          </a:bodyPr>
          <a:lstStyle/>
          <a:p>
            <a:pPr algn="ctr"/>
            <a:r>
              <a:rPr lang="en-US" dirty="0" smtClean="0">
                <a:latin typeface="Arial" pitchFamily="34" charset="0"/>
                <a:cs typeface="Arial" pitchFamily="34" charset="0"/>
              </a:rPr>
              <a:t>Informal </a:t>
            </a:r>
          </a:p>
          <a:p>
            <a:pPr algn="ctr"/>
            <a:r>
              <a:rPr lang="en-US" dirty="0" smtClean="0">
                <a:latin typeface="Arial" pitchFamily="34" charset="0"/>
                <a:cs typeface="Arial" pitchFamily="34" charset="0"/>
              </a:rPr>
              <a:t>Education</a:t>
            </a:r>
            <a:endParaRPr lang="en-US" dirty="0">
              <a:latin typeface="Arial" pitchFamily="34" charset="0"/>
              <a:cs typeface="Arial" pitchFamily="34" charset="0"/>
            </a:endParaRPr>
          </a:p>
        </p:txBody>
      </p:sp>
      <p:sp>
        <p:nvSpPr>
          <p:cNvPr id="8" name="TextBox 7"/>
          <p:cNvSpPr txBox="1"/>
          <p:nvPr/>
        </p:nvSpPr>
        <p:spPr>
          <a:xfrm>
            <a:off x="685800" y="2590800"/>
            <a:ext cx="1202252" cy="646331"/>
          </a:xfrm>
          <a:prstGeom prst="rect">
            <a:avLst/>
          </a:prstGeom>
          <a:noFill/>
        </p:spPr>
        <p:txBody>
          <a:bodyPr wrap="none" rtlCol="0">
            <a:spAutoFit/>
          </a:bodyPr>
          <a:lstStyle/>
          <a:p>
            <a:r>
              <a:rPr lang="en-US" dirty="0" smtClean="0">
                <a:latin typeface="Arial" pitchFamily="34" charset="0"/>
                <a:cs typeface="Arial" pitchFamily="34" charset="0"/>
              </a:rPr>
              <a:t>Four-Year</a:t>
            </a:r>
          </a:p>
          <a:p>
            <a:pPr algn="ctr"/>
            <a:r>
              <a:rPr lang="en-US" dirty="0" smtClean="0">
                <a:latin typeface="Arial" pitchFamily="34" charset="0"/>
                <a:cs typeface="Arial" pitchFamily="34" charset="0"/>
              </a:rPr>
              <a:t>Colleges</a:t>
            </a:r>
            <a:endParaRPr lang="en-US" dirty="0">
              <a:latin typeface="Arial" pitchFamily="34" charset="0"/>
              <a:cs typeface="Arial" pitchFamily="34" charset="0"/>
            </a:endParaRPr>
          </a:p>
        </p:txBody>
      </p:sp>
      <p:sp>
        <p:nvSpPr>
          <p:cNvPr id="9" name="TextBox 8"/>
          <p:cNvSpPr txBox="1"/>
          <p:nvPr/>
        </p:nvSpPr>
        <p:spPr>
          <a:xfrm>
            <a:off x="712890" y="3556214"/>
            <a:ext cx="1148071" cy="646331"/>
          </a:xfrm>
          <a:prstGeom prst="rect">
            <a:avLst/>
          </a:prstGeom>
          <a:noFill/>
        </p:spPr>
        <p:txBody>
          <a:bodyPr wrap="none" rtlCol="0">
            <a:spAutoFit/>
          </a:bodyPr>
          <a:lstStyle/>
          <a:p>
            <a:r>
              <a:rPr lang="en-US" dirty="0" smtClean="0">
                <a:latin typeface="Arial" pitchFamily="34" charset="0"/>
                <a:cs typeface="Arial" pitchFamily="34" charset="0"/>
              </a:rPr>
              <a:t>Two-Year</a:t>
            </a:r>
          </a:p>
          <a:p>
            <a:pPr algn="ctr"/>
            <a:r>
              <a:rPr lang="en-US" dirty="0" smtClean="0">
                <a:latin typeface="Arial" pitchFamily="34" charset="0"/>
                <a:cs typeface="Arial" pitchFamily="34" charset="0"/>
              </a:rPr>
              <a:t>Colleges</a:t>
            </a:r>
            <a:endParaRPr lang="en-US" dirty="0">
              <a:latin typeface="Arial" pitchFamily="34" charset="0"/>
              <a:cs typeface="Arial" pitchFamily="34" charset="0"/>
            </a:endParaRPr>
          </a:p>
        </p:txBody>
      </p:sp>
      <p:sp>
        <p:nvSpPr>
          <p:cNvPr id="10" name="TextBox 9"/>
          <p:cNvSpPr txBox="1"/>
          <p:nvPr/>
        </p:nvSpPr>
        <p:spPr>
          <a:xfrm>
            <a:off x="628804" y="4659868"/>
            <a:ext cx="1428596" cy="369332"/>
          </a:xfrm>
          <a:prstGeom prst="rect">
            <a:avLst/>
          </a:prstGeom>
          <a:noFill/>
        </p:spPr>
        <p:txBody>
          <a:bodyPr wrap="none" rtlCol="0">
            <a:spAutoFit/>
          </a:bodyPr>
          <a:lstStyle/>
          <a:p>
            <a:r>
              <a:rPr lang="en-US" dirty="0" smtClean="0">
                <a:latin typeface="Arial" pitchFamily="34" charset="0"/>
                <a:cs typeface="Arial" pitchFamily="34" charset="0"/>
              </a:rPr>
              <a:t>High School</a:t>
            </a:r>
          </a:p>
        </p:txBody>
      </p:sp>
      <p:sp>
        <p:nvSpPr>
          <p:cNvPr id="11" name="TextBox 10"/>
          <p:cNvSpPr txBox="1"/>
          <p:nvPr/>
        </p:nvSpPr>
        <p:spPr>
          <a:xfrm>
            <a:off x="457200" y="5562600"/>
            <a:ext cx="1633781" cy="369332"/>
          </a:xfrm>
          <a:prstGeom prst="rect">
            <a:avLst/>
          </a:prstGeom>
          <a:noFill/>
        </p:spPr>
        <p:txBody>
          <a:bodyPr wrap="none" rtlCol="0">
            <a:spAutoFit/>
          </a:bodyPr>
          <a:lstStyle/>
          <a:p>
            <a:r>
              <a:rPr lang="en-US" dirty="0" smtClean="0">
                <a:latin typeface="Arial" pitchFamily="34" charset="0"/>
                <a:cs typeface="Arial" pitchFamily="34" charset="0"/>
              </a:rPr>
              <a:t>Middle School</a:t>
            </a:r>
          </a:p>
        </p:txBody>
      </p:sp>
    </p:spTree>
    <p:extLst>
      <p:ext uri="{BB962C8B-B14F-4D97-AF65-F5344CB8AC3E}">
        <p14:creationId xmlns:p14="http://schemas.microsoft.com/office/powerpoint/2010/main" val="13806497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1524000"/>
            <a:ext cx="8763000" cy="51054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159077317"/>
              </p:ext>
            </p:extLst>
          </p:nvPr>
        </p:nvGraphicFramePr>
        <p:xfrm>
          <a:off x="76200" y="152400"/>
          <a:ext cx="9067800" cy="655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27709" y="1856310"/>
            <a:ext cx="1633781" cy="4262459"/>
            <a:chOff x="508000" y="1720273"/>
            <a:chExt cx="1633781" cy="4262459"/>
          </a:xfrm>
        </p:grpSpPr>
        <p:sp>
          <p:nvSpPr>
            <p:cNvPr id="6" name="TextBox 6"/>
            <p:cNvSpPr txBox="1"/>
            <p:nvPr/>
          </p:nvSpPr>
          <p:spPr>
            <a:xfrm>
              <a:off x="736600" y="1720273"/>
              <a:ext cx="1210588" cy="64633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latin typeface="Arial" pitchFamily="34" charset="0"/>
                  <a:cs typeface="Arial" pitchFamily="34" charset="0"/>
                </a:rPr>
                <a:t>Informal </a:t>
              </a:r>
            </a:p>
            <a:p>
              <a:pPr algn="ctr"/>
              <a:r>
                <a:rPr lang="en-US" sz="1800" dirty="0" smtClean="0">
                  <a:latin typeface="Arial" pitchFamily="34" charset="0"/>
                  <a:cs typeface="Arial" pitchFamily="34" charset="0"/>
                </a:rPr>
                <a:t>Education</a:t>
              </a:r>
              <a:endParaRPr lang="en-US" sz="1800" dirty="0">
                <a:latin typeface="Arial" pitchFamily="34" charset="0"/>
                <a:cs typeface="Arial" pitchFamily="34" charset="0"/>
              </a:endParaRPr>
            </a:p>
          </p:txBody>
        </p:sp>
        <p:sp>
          <p:nvSpPr>
            <p:cNvPr id="7" name="TextBox 7"/>
            <p:cNvSpPr txBox="1"/>
            <p:nvPr/>
          </p:nvSpPr>
          <p:spPr>
            <a:xfrm>
              <a:off x="736600" y="2641600"/>
              <a:ext cx="1202252" cy="64633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Four-Year</a:t>
              </a:r>
            </a:p>
            <a:p>
              <a:pPr algn="ctr"/>
              <a:r>
                <a:rPr lang="en-US" sz="1800" dirty="0" smtClean="0">
                  <a:latin typeface="Arial" pitchFamily="34" charset="0"/>
                  <a:cs typeface="Arial" pitchFamily="34" charset="0"/>
                </a:rPr>
                <a:t>Colleges</a:t>
              </a:r>
              <a:endParaRPr lang="en-US" sz="1800" dirty="0">
                <a:latin typeface="Arial" pitchFamily="34" charset="0"/>
                <a:cs typeface="Arial" pitchFamily="34" charset="0"/>
              </a:endParaRPr>
            </a:p>
          </p:txBody>
        </p:sp>
        <p:sp>
          <p:nvSpPr>
            <p:cNvPr id="8" name="TextBox 8"/>
            <p:cNvSpPr txBox="1"/>
            <p:nvPr/>
          </p:nvSpPr>
          <p:spPr>
            <a:xfrm>
              <a:off x="763690" y="3607014"/>
              <a:ext cx="1148071" cy="64633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Two-Year</a:t>
              </a:r>
            </a:p>
            <a:p>
              <a:pPr algn="ctr"/>
              <a:r>
                <a:rPr lang="en-US" sz="1800" dirty="0" smtClean="0">
                  <a:latin typeface="Arial" pitchFamily="34" charset="0"/>
                  <a:cs typeface="Arial" pitchFamily="34" charset="0"/>
                </a:rPr>
                <a:t>Colleges</a:t>
              </a:r>
              <a:endParaRPr lang="en-US" sz="1800" dirty="0">
                <a:latin typeface="Arial" pitchFamily="34" charset="0"/>
                <a:cs typeface="Arial" pitchFamily="34" charset="0"/>
              </a:endParaRPr>
            </a:p>
          </p:txBody>
        </p:sp>
        <p:sp>
          <p:nvSpPr>
            <p:cNvPr id="9" name="TextBox 9"/>
            <p:cNvSpPr txBox="1"/>
            <p:nvPr/>
          </p:nvSpPr>
          <p:spPr>
            <a:xfrm>
              <a:off x="679604" y="4710668"/>
              <a:ext cx="1428596"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High School</a:t>
              </a:r>
            </a:p>
          </p:txBody>
        </p:sp>
        <p:sp>
          <p:nvSpPr>
            <p:cNvPr id="10" name="TextBox 10"/>
            <p:cNvSpPr txBox="1"/>
            <p:nvPr/>
          </p:nvSpPr>
          <p:spPr>
            <a:xfrm>
              <a:off x="508000" y="5613400"/>
              <a:ext cx="163378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Middle School</a:t>
              </a:r>
            </a:p>
          </p:txBody>
        </p:sp>
      </p:grpSp>
    </p:spTree>
    <p:extLst>
      <p:ext uri="{BB962C8B-B14F-4D97-AF65-F5344CB8AC3E}">
        <p14:creationId xmlns:p14="http://schemas.microsoft.com/office/powerpoint/2010/main" val="42665528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1524000"/>
            <a:ext cx="8763000" cy="51816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15018091"/>
              </p:ext>
            </p:extLst>
          </p:nvPr>
        </p:nvGraphicFramePr>
        <p:xfrm>
          <a:off x="76200" y="152400"/>
          <a:ext cx="9067800" cy="64008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96720" y="1844765"/>
            <a:ext cx="1633781" cy="4262459"/>
            <a:chOff x="508000" y="1720273"/>
            <a:chExt cx="1633781" cy="4262459"/>
          </a:xfrm>
        </p:grpSpPr>
        <p:sp>
          <p:nvSpPr>
            <p:cNvPr id="6" name="TextBox 6"/>
            <p:cNvSpPr txBox="1"/>
            <p:nvPr/>
          </p:nvSpPr>
          <p:spPr>
            <a:xfrm>
              <a:off x="736600" y="1720273"/>
              <a:ext cx="1210588" cy="64633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latin typeface="Arial" pitchFamily="34" charset="0"/>
                  <a:cs typeface="Arial" pitchFamily="34" charset="0"/>
                </a:rPr>
                <a:t>Informal </a:t>
              </a:r>
            </a:p>
            <a:p>
              <a:pPr algn="ctr"/>
              <a:r>
                <a:rPr lang="en-US" sz="1800" dirty="0" smtClean="0">
                  <a:latin typeface="Arial" pitchFamily="34" charset="0"/>
                  <a:cs typeface="Arial" pitchFamily="34" charset="0"/>
                </a:rPr>
                <a:t>Education</a:t>
              </a:r>
              <a:endParaRPr lang="en-US" sz="1800" dirty="0">
                <a:latin typeface="Arial" pitchFamily="34" charset="0"/>
                <a:cs typeface="Arial" pitchFamily="34" charset="0"/>
              </a:endParaRPr>
            </a:p>
          </p:txBody>
        </p:sp>
        <p:sp>
          <p:nvSpPr>
            <p:cNvPr id="7" name="TextBox 7"/>
            <p:cNvSpPr txBox="1"/>
            <p:nvPr/>
          </p:nvSpPr>
          <p:spPr>
            <a:xfrm>
              <a:off x="736600" y="2641600"/>
              <a:ext cx="1202252" cy="64633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Four-Year</a:t>
              </a:r>
            </a:p>
            <a:p>
              <a:pPr algn="ctr"/>
              <a:r>
                <a:rPr lang="en-US" sz="1800" dirty="0" smtClean="0">
                  <a:latin typeface="Arial" pitchFamily="34" charset="0"/>
                  <a:cs typeface="Arial" pitchFamily="34" charset="0"/>
                </a:rPr>
                <a:t>Colleges</a:t>
              </a:r>
              <a:endParaRPr lang="en-US" sz="1800" dirty="0">
                <a:latin typeface="Arial" pitchFamily="34" charset="0"/>
                <a:cs typeface="Arial" pitchFamily="34" charset="0"/>
              </a:endParaRPr>
            </a:p>
          </p:txBody>
        </p:sp>
        <p:sp>
          <p:nvSpPr>
            <p:cNvPr id="8" name="TextBox 8"/>
            <p:cNvSpPr txBox="1"/>
            <p:nvPr/>
          </p:nvSpPr>
          <p:spPr>
            <a:xfrm>
              <a:off x="763690" y="3607014"/>
              <a:ext cx="1148071" cy="64633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Two-Year</a:t>
              </a:r>
            </a:p>
            <a:p>
              <a:pPr algn="ctr"/>
              <a:r>
                <a:rPr lang="en-US" sz="1800" dirty="0" smtClean="0">
                  <a:latin typeface="Arial" pitchFamily="34" charset="0"/>
                  <a:cs typeface="Arial" pitchFamily="34" charset="0"/>
                </a:rPr>
                <a:t>Colleges</a:t>
              </a:r>
              <a:endParaRPr lang="en-US" sz="1800" dirty="0">
                <a:latin typeface="Arial" pitchFamily="34" charset="0"/>
                <a:cs typeface="Arial" pitchFamily="34" charset="0"/>
              </a:endParaRPr>
            </a:p>
          </p:txBody>
        </p:sp>
        <p:sp>
          <p:nvSpPr>
            <p:cNvPr id="9" name="TextBox 9"/>
            <p:cNvSpPr txBox="1"/>
            <p:nvPr/>
          </p:nvSpPr>
          <p:spPr>
            <a:xfrm>
              <a:off x="679604" y="4710668"/>
              <a:ext cx="1428596"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High School</a:t>
              </a:r>
            </a:p>
          </p:txBody>
        </p:sp>
        <p:sp>
          <p:nvSpPr>
            <p:cNvPr id="10" name="TextBox 10"/>
            <p:cNvSpPr txBox="1"/>
            <p:nvPr/>
          </p:nvSpPr>
          <p:spPr>
            <a:xfrm>
              <a:off x="508000" y="5613400"/>
              <a:ext cx="163378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itchFamily="34" charset="0"/>
                  <a:cs typeface="Arial" pitchFamily="34" charset="0"/>
                </a:rPr>
                <a:t>Middle School</a:t>
              </a:r>
            </a:p>
          </p:txBody>
        </p:sp>
      </p:grpSp>
    </p:spTree>
    <p:extLst>
      <p:ext uri="{BB962C8B-B14F-4D97-AF65-F5344CB8AC3E}">
        <p14:creationId xmlns:p14="http://schemas.microsoft.com/office/powerpoint/2010/main" val="19336638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990600" y="381000"/>
            <a:ext cx="7024744" cy="1143000"/>
          </a:xfrm>
        </p:spPr>
        <p:txBody>
          <a:bodyPr/>
          <a:lstStyle/>
          <a:p>
            <a:r>
              <a:rPr lang="en-US" dirty="0" smtClean="0"/>
              <a:t>Observations</a:t>
            </a:r>
            <a:endParaRPr lang="en-US" dirty="0"/>
          </a:p>
        </p:txBody>
      </p:sp>
      <p:sp>
        <p:nvSpPr>
          <p:cNvPr id="3" name="Content Placeholder 2"/>
          <p:cNvSpPr>
            <a:spLocks noGrp="1"/>
          </p:cNvSpPr>
          <p:nvPr>
            <p:ph idx="1"/>
          </p:nvPr>
        </p:nvSpPr>
        <p:spPr>
          <a:xfrm>
            <a:off x="990600" y="1143000"/>
            <a:ext cx="7696200" cy="3508977"/>
          </a:xfrm>
        </p:spPr>
        <p:txBody>
          <a:bodyPr/>
          <a:lstStyle/>
          <a:p>
            <a:r>
              <a:rPr lang="en-US" dirty="0" smtClean="0"/>
              <a:t>Interest is strong in global change topics but content knowledge often lacking.</a:t>
            </a:r>
          </a:p>
          <a:p>
            <a:r>
              <a:rPr lang="en-US" dirty="0" smtClean="0"/>
              <a:t>Presenting “both sides” is less prevalent than prior surveys but still an issue.</a:t>
            </a:r>
          </a:p>
          <a:p>
            <a:r>
              <a:rPr lang="en-US" dirty="0" smtClean="0"/>
              <a:t>Some teachers themselves doubt climate change or are concerned that it is highly politicized.</a:t>
            </a:r>
          </a:p>
          <a:p>
            <a:r>
              <a:rPr lang="en-US" dirty="0" smtClean="0"/>
              <a:t>Plenty of work to be done!</a:t>
            </a:r>
          </a:p>
          <a:p>
            <a:endParaRPr lang="en-US" dirty="0"/>
          </a:p>
        </p:txBody>
      </p:sp>
      <p:sp>
        <p:nvSpPr>
          <p:cNvPr id="5" name="TextBox 4"/>
          <p:cNvSpPr txBox="1"/>
          <p:nvPr/>
        </p:nvSpPr>
        <p:spPr>
          <a:xfrm>
            <a:off x="2514600" y="4440410"/>
            <a:ext cx="6553199" cy="2400657"/>
          </a:xfrm>
          <a:prstGeom prst="rect">
            <a:avLst/>
          </a:prstGeom>
          <a:gradFill flip="none" rotWithShape="1">
            <a:gsLst>
              <a:gs pos="32000">
                <a:schemeClr val="accent1"/>
              </a:gs>
              <a:gs pos="100000">
                <a:srgbClr val="FFFFFF"/>
              </a:gs>
            </a:gsLst>
            <a:path path="circle">
              <a:fillToRect l="100000" t="100000"/>
            </a:path>
            <a:tileRect r="-100000" b="-100000"/>
          </a:gradFill>
        </p:spPr>
        <p:txBody>
          <a:bodyPr wrap="square" rtlCol="0">
            <a:spAutoFit/>
          </a:bodyPr>
          <a:lstStyle/>
          <a:p>
            <a:pPr algn="r"/>
            <a:endParaRPr lang="en-US" dirty="0" smtClean="0">
              <a:solidFill>
                <a:srgbClr val="C9DE28"/>
              </a:solidFill>
            </a:endParaRPr>
          </a:p>
          <a:p>
            <a:pPr algn="r"/>
            <a:r>
              <a:rPr lang="en-US" sz="4400" dirty="0" smtClean="0">
                <a:solidFill>
                  <a:schemeClr val="accent1">
                    <a:lumMod val="50000"/>
                  </a:schemeClr>
                </a:solidFill>
              </a:rPr>
              <a:t>Understanding </a:t>
            </a:r>
          </a:p>
          <a:p>
            <a:pPr algn="r"/>
            <a:r>
              <a:rPr lang="en-US" sz="4400" dirty="0" smtClean="0">
                <a:solidFill>
                  <a:schemeClr val="accent1">
                    <a:lumMod val="50000"/>
                  </a:schemeClr>
                </a:solidFill>
              </a:rPr>
              <a:t>Global Change</a:t>
            </a:r>
          </a:p>
          <a:p>
            <a:pPr algn="r"/>
            <a:r>
              <a:rPr lang="en-US" sz="2000" dirty="0">
                <a:solidFill>
                  <a:schemeClr val="accent1">
                    <a:lumMod val="50000"/>
                  </a:schemeClr>
                </a:solidFill>
              </a:rPr>
              <a:t>w</a:t>
            </a:r>
            <a:r>
              <a:rPr lang="en-US" sz="2000" dirty="0" smtClean="0">
                <a:solidFill>
                  <a:schemeClr val="accent1">
                    <a:lumMod val="50000"/>
                  </a:schemeClr>
                </a:solidFill>
              </a:rPr>
              <a:t>hat we know and how we know it</a:t>
            </a:r>
          </a:p>
          <a:p>
            <a:pPr algn="r"/>
            <a:endParaRPr lang="en-US" sz="2200" dirty="0">
              <a:solidFill>
                <a:srgbClr val="C9DE28"/>
              </a:solidFill>
            </a:endParaRPr>
          </a:p>
        </p:txBody>
      </p:sp>
      <p:pic>
        <p:nvPicPr>
          <p:cNvPr id="6" name="Picture 5" descr="logo-idea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572000"/>
            <a:ext cx="2205182" cy="2141078"/>
          </a:xfrm>
          <a:prstGeom prst="rect">
            <a:avLst/>
          </a:prstGeom>
        </p:spPr>
      </p:pic>
    </p:spTree>
    <p:extLst>
      <p:ext uri="{BB962C8B-B14F-4D97-AF65-F5344CB8AC3E}">
        <p14:creationId xmlns:p14="http://schemas.microsoft.com/office/powerpoint/2010/main" val="2817071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header_explor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73868"/>
            <a:ext cx="8534400" cy="1546860"/>
          </a:xfrm>
          <a:prstGeom prst="rect">
            <a:avLst/>
          </a:prstGeom>
        </p:spPr>
      </p:pic>
      <p:pic>
        <p:nvPicPr>
          <p:cNvPr id="9" name="Picture 8" descr="uelogo3-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04800"/>
            <a:ext cx="5245100" cy="774700"/>
          </a:xfrm>
          <a:prstGeom prst="rect">
            <a:avLst/>
          </a:prstGeom>
        </p:spPr>
      </p:pic>
      <p:sp>
        <p:nvSpPr>
          <p:cNvPr id="10" name="TextBox 9"/>
          <p:cNvSpPr txBox="1"/>
          <p:nvPr/>
        </p:nvSpPr>
        <p:spPr>
          <a:xfrm>
            <a:off x="152400" y="1066800"/>
            <a:ext cx="8153400" cy="923330"/>
          </a:xfrm>
          <a:prstGeom prst="rect">
            <a:avLst/>
          </a:prstGeom>
          <a:noFill/>
        </p:spPr>
        <p:txBody>
          <a:bodyPr wrap="square" rtlCol="0">
            <a:spAutoFit/>
          </a:bodyPr>
          <a:lstStyle/>
          <a:p>
            <a:pPr marL="285750" indent="-285750">
              <a:buFont typeface="Arial"/>
              <a:buChar char="•"/>
            </a:pPr>
            <a:r>
              <a:rPr lang="en-US" dirty="0" smtClean="0"/>
              <a:t>Launched in 2004 as collaboration between UC Museum of Paleontology and NCSE</a:t>
            </a:r>
          </a:p>
          <a:p>
            <a:pPr marL="285750" indent="-285750">
              <a:buFont typeface="Arial"/>
              <a:buChar char="•"/>
            </a:pPr>
            <a:r>
              <a:rPr lang="en-US" dirty="0" smtClean="0"/>
              <a:t>Averages 1.3 million page accesses a month during school year</a:t>
            </a:r>
          </a:p>
          <a:p>
            <a:pPr marL="285750" indent="-285750">
              <a:buFont typeface="Arial"/>
              <a:buChar char="•"/>
            </a:pPr>
            <a:r>
              <a:rPr lang="en-US" dirty="0" smtClean="0"/>
              <a:t>5,000 to 15,000 page requests per month for Evolution in the News</a:t>
            </a:r>
            <a:endParaRPr lang="en-US" dirty="0"/>
          </a:p>
        </p:txBody>
      </p:sp>
      <p:sp>
        <p:nvSpPr>
          <p:cNvPr id="12" name="TextBox 11"/>
          <p:cNvSpPr txBox="1"/>
          <p:nvPr/>
        </p:nvSpPr>
        <p:spPr>
          <a:xfrm>
            <a:off x="152400" y="4152543"/>
            <a:ext cx="6553199" cy="2400657"/>
          </a:xfrm>
          <a:prstGeom prst="rect">
            <a:avLst/>
          </a:prstGeom>
          <a:gradFill flip="none" rotWithShape="1">
            <a:gsLst>
              <a:gs pos="32000">
                <a:schemeClr val="accent1"/>
              </a:gs>
              <a:gs pos="100000">
                <a:srgbClr val="FFFFFF"/>
              </a:gs>
            </a:gsLst>
            <a:path path="circle">
              <a:fillToRect l="100000" t="100000"/>
            </a:path>
            <a:tileRect r="-100000" b="-100000"/>
          </a:gradFill>
        </p:spPr>
        <p:txBody>
          <a:bodyPr wrap="square" rtlCol="0">
            <a:spAutoFit/>
          </a:bodyPr>
          <a:lstStyle/>
          <a:p>
            <a:pPr algn="r"/>
            <a:endParaRPr lang="en-US" dirty="0" smtClean="0">
              <a:solidFill>
                <a:srgbClr val="C9DE28"/>
              </a:solidFill>
            </a:endParaRPr>
          </a:p>
          <a:p>
            <a:pPr algn="r"/>
            <a:r>
              <a:rPr lang="en-US" sz="4400" dirty="0" smtClean="0">
                <a:solidFill>
                  <a:schemeClr val="accent1">
                    <a:lumMod val="50000"/>
                  </a:schemeClr>
                </a:solidFill>
              </a:rPr>
              <a:t>Understanding </a:t>
            </a:r>
          </a:p>
          <a:p>
            <a:pPr algn="r"/>
            <a:r>
              <a:rPr lang="en-US" sz="4400" dirty="0" smtClean="0">
                <a:solidFill>
                  <a:schemeClr val="accent1">
                    <a:lumMod val="50000"/>
                  </a:schemeClr>
                </a:solidFill>
              </a:rPr>
              <a:t>Global Change</a:t>
            </a:r>
          </a:p>
          <a:p>
            <a:pPr algn="r"/>
            <a:r>
              <a:rPr lang="en-US" sz="2000" dirty="0">
                <a:solidFill>
                  <a:schemeClr val="accent1">
                    <a:lumMod val="50000"/>
                  </a:schemeClr>
                </a:solidFill>
              </a:rPr>
              <a:t>w</a:t>
            </a:r>
            <a:r>
              <a:rPr lang="en-US" sz="2000" dirty="0" smtClean="0">
                <a:solidFill>
                  <a:schemeClr val="accent1">
                    <a:lumMod val="50000"/>
                  </a:schemeClr>
                </a:solidFill>
              </a:rPr>
              <a:t>hat we know and how we know it</a:t>
            </a:r>
          </a:p>
          <a:p>
            <a:pPr algn="r"/>
            <a:endParaRPr lang="en-US" sz="2200" dirty="0">
              <a:solidFill>
                <a:srgbClr val="C9DE28"/>
              </a:solidFill>
            </a:endParaRPr>
          </a:p>
        </p:txBody>
      </p:sp>
      <p:pic>
        <p:nvPicPr>
          <p:cNvPr id="11" name="Picture 10" descr="logo-idea2-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297465"/>
            <a:ext cx="2205182" cy="2141078"/>
          </a:xfrm>
          <a:prstGeom prst="rect">
            <a:avLst/>
          </a:prstGeom>
        </p:spPr>
      </p:pic>
      <p:sp>
        <p:nvSpPr>
          <p:cNvPr id="2" name="Rectangle 1"/>
          <p:cNvSpPr/>
          <p:nvPr/>
        </p:nvSpPr>
        <p:spPr>
          <a:xfrm>
            <a:off x="5547862" y="533400"/>
            <a:ext cx="3072213" cy="369332"/>
          </a:xfrm>
          <a:prstGeom prst="rect">
            <a:avLst/>
          </a:prstGeom>
        </p:spPr>
        <p:txBody>
          <a:bodyPr wrap="none">
            <a:spAutoFit/>
          </a:bodyPr>
          <a:lstStyle/>
          <a:p>
            <a:r>
              <a:rPr lang="en-US" dirty="0"/>
              <a:t>http://</a:t>
            </a:r>
            <a:r>
              <a:rPr lang="en-US" dirty="0" err="1"/>
              <a:t>evolution.berkeley.edu</a:t>
            </a:r>
            <a:r>
              <a:rPr lang="en-US" dirty="0" smtClean="0"/>
              <a:t>/</a:t>
            </a:r>
            <a:endParaRPr lang="en-US" dirty="0"/>
          </a:p>
        </p:txBody>
      </p:sp>
      <p:sp>
        <p:nvSpPr>
          <p:cNvPr id="3" name="Rectangle 2"/>
          <p:cNvSpPr/>
          <p:nvPr/>
        </p:nvSpPr>
        <p:spPr>
          <a:xfrm>
            <a:off x="5562600" y="3669268"/>
            <a:ext cx="2790209" cy="369332"/>
          </a:xfrm>
          <a:prstGeom prst="rect">
            <a:avLst/>
          </a:prstGeom>
        </p:spPr>
        <p:txBody>
          <a:bodyPr wrap="none">
            <a:spAutoFit/>
          </a:bodyPr>
          <a:lstStyle/>
          <a:p>
            <a:r>
              <a:rPr lang="en-US" dirty="0"/>
              <a:t>http://</a:t>
            </a:r>
            <a:r>
              <a:rPr lang="en-US" dirty="0" err="1"/>
              <a:t>undsci.berkeley.edu</a:t>
            </a:r>
            <a:r>
              <a:rPr lang="en-US" dirty="0"/>
              <a:t>/</a:t>
            </a:r>
          </a:p>
        </p:txBody>
      </p:sp>
      <p:sp>
        <p:nvSpPr>
          <p:cNvPr id="5" name="TextBox 4"/>
          <p:cNvSpPr txBox="1"/>
          <p:nvPr/>
        </p:nvSpPr>
        <p:spPr>
          <a:xfrm>
            <a:off x="6781800" y="4724400"/>
            <a:ext cx="2362200" cy="707886"/>
          </a:xfrm>
          <a:prstGeom prst="rect">
            <a:avLst/>
          </a:prstGeom>
          <a:noFill/>
        </p:spPr>
        <p:txBody>
          <a:bodyPr wrap="square" rtlCol="0">
            <a:spAutoFit/>
          </a:bodyPr>
          <a:lstStyle/>
          <a:p>
            <a:r>
              <a:rPr lang="en-US" sz="2000" dirty="0" smtClean="0"/>
              <a:t>In development- Launch of 2015</a:t>
            </a:r>
            <a:endParaRPr lang="en-US" sz="2000" dirty="0"/>
          </a:p>
        </p:txBody>
      </p:sp>
      <p:pic>
        <p:nvPicPr>
          <p:cNvPr id="6" name="Picture 5"/>
          <p:cNvPicPr>
            <a:picLocks noChangeAspect="1"/>
          </p:cNvPicPr>
          <p:nvPr/>
        </p:nvPicPr>
        <p:blipFill>
          <a:blip r:embed="rId6"/>
          <a:stretch>
            <a:fillRect/>
          </a:stretch>
        </p:blipFill>
        <p:spPr>
          <a:xfrm>
            <a:off x="6697133" y="5562600"/>
            <a:ext cx="2438400" cy="954157"/>
          </a:xfrm>
          <a:prstGeom prst="rect">
            <a:avLst/>
          </a:prstGeom>
        </p:spPr>
      </p:pic>
    </p:spTree>
    <p:extLst>
      <p:ext uri="{BB962C8B-B14F-4D97-AF65-F5344CB8AC3E}">
        <p14:creationId xmlns:p14="http://schemas.microsoft.com/office/powerpoint/2010/main" val="2180359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1" nodeType="click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 calcmode="lin" valueType="num">
                                      <p:cBhvr>
                                        <p:cTn id="4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p:bldP spid="3"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1295400"/>
            <a:ext cx="9220200" cy="6069330"/>
          </a:xfrm>
          <a:prstGeom prst="rect">
            <a:avLst/>
          </a:prstGeom>
        </p:spPr>
      </p:pic>
      <p:sp>
        <p:nvSpPr>
          <p:cNvPr id="3" name="Content Placeholder 2"/>
          <p:cNvSpPr>
            <a:spLocks noGrp="1"/>
          </p:cNvSpPr>
          <p:nvPr>
            <p:ph idx="1"/>
          </p:nvPr>
        </p:nvSpPr>
        <p:spPr>
          <a:xfrm>
            <a:off x="457200" y="76200"/>
            <a:ext cx="8229600" cy="3352800"/>
          </a:xfrm>
        </p:spPr>
        <p:txBody>
          <a:bodyPr>
            <a:normAutofit fontScale="32500" lnSpcReduction="20000"/>
          </a:bodyPr>
          <a:lstStyle/>
          <a:p>
            <a:pPr marL="0" indent="0">
              <a:buNone/>
            </a:pPr>
            <a:endParaRPr lang="en-US" dirty="0" smtClean="0"/>
          </a:p>
          <a:p>
            <a:pPr marL="0" indent="0">
              <a:buNone/>
            </a:pPr>
            <a:r>
              <a:rPr lang="en-US" sz="9600" dirty="0" smtClean="0">
                <a:solidFill>
                  <a:schemeClr val="bg1"/>
                </a:solidFill>
              </a:rPr>
              <a:t>Global </a:t>
            </a:r>
            <a:r>
              <a:rPr lang="en-US" sz="9600" dirty="0">
                <a:solidFill>
                  <a:schemeClr val="bg1"/>
                </a:solidFill>
              </a:rPr>
              <a:t>Change </a:t>
            </a:r>
            <a:r>
              <a:rPr lang="en-US" sz="9600" dirty="0" smtClean="0">
                <a:solidFill>
                  <a:schemeClr val="bg1"/>
                </a:solidFill>
              </a:rPr>
              <a:t>101</a:t>
            </a:r>
            <a:endParaRPr lang="en-US" sz="9600" dirty="0">
              <a:solidFill>
                <a:schemeClr val="bg1"/>
              </a:solidFill>
            </a:endParaRPr>
          </a:p>
          <a:p>
            <a:r>
              <a:rPr lang="en-US" sz="8600" dirty="0">
                <a:solidFill>
                  <a:schemeClr val="bg1"/>
                </a:solidFill>
              </a:rPr>
              <a:t>Defining what is meant by global change</a:t>
            </a:r>
          </a:p>
          <a:p>
            <a:r>
              <a:rPr lang="en-US" sz="8600" dirty="0" smtClean="0">
                <a:solidFill>
                  <a:srgbClr val="FFFFFF"/>
                </a:solidFill>
              </a:rPr>
              <a:t>Describing past </a:t>
            </a:r>
            <a:r>
              <a:rPr lang="en-US" sz="8600" dirty="0">
                <a:solidFill>
                  <a:srgbClr val="FFFFFF"/>
                </a:solidFill>
              </a:rPr>
              <a:t>and present global </a:t>
            </a:r>
            <a:r>
              <a:rPr lang="en-US" sz="8600" dirty="0" smtClean="0">
                <a:solidFill>
                  <a:srgbClr val="FFFFFF"/>
                </a:solidFill>
              </a:rPr>
              <a:t>change</a:t>
            </a:r>
            <a:endParaRPr lang="en-US" sz="8600" dirty="0">
              <a:solidFill>
                <a:schemeClr val="bg1"/>
              </a:solidFill>
            </a:endParaRPr>
          </a:p>
          <a:p>
            <a:r>
              <a:rPr lang="en-US" sz="8600" dirty="0" smtClean="0">
                <a:solidFill>
                  <a:schemeClr val="bg1"/>
                </a:solidFill>
              </a:rPr>
              <a:t>Examine h</a:t>
            </a:r>
            <a:r>
              <a:rPr lang="en-US" sz="8600" dirty="0" smtClean="0">
                <a:solidFill>
                  <a:schemeClr val="bg1"/>
                </a:solidFill>
              </a:rPr>
              <a:t>ow </a:t>
            </a:r>
            <a:r>
              <a:rPr lang="en-US" sz="8600" dirty="0">
                <a:solidFill>
                  <a:schemeClr val="bg1"/>
                </a:solidFill>
              </a:rPr>
              <a:t>human activities have become a "force of </a:t>
            </a:r>
            <a:r>
              <a:rPr lang="en-US" sz="8600" dirty="0" smtClean="0">
                <a:solidFill>
                  <a:schemeClr val="bg1"/>
                </a:solidFill>
              </a:rPr>
              <a:t>nature” impacting Earth's </a:t>
            </a:r>
            <a:r>
              <a:rPr lang="en-US" sz="8600" dirty="0">
                <a:solidFill>
                  <a:schemeClr val="bg1"/>
                </a:solidFill>
              </a:rPr>
              <a:t>spheres and systems</a:t>
            </a:r>
            <a:r>
              <a:rPr lang="en-US" sz="8600" dirty="0" smtClean="0"/>
              <a:t>.</a:t>
            </a:r>
            <a:endParaRPr lang="en-US" sz="8600" dirty="0"/>
          </a:p>
          <a:p>
            <a:pPr marL="0" indent="0">
              <a:buNone/>
            </a:pPr>
            <a:endParaRPr lang="en-US" sz="8600" dirty="0"/>
          </a:p>
        </p:txBody>
      </p:sp>
      <p:sp>
        <p:nvSpPr>
          <p:cNvPr id="6" name="TextBox 5"/>
          <p:cNvSpPr txBox="1"/>
          <p:nvPr/>
        </p:nvSpPr>
        <p:spPr>
          <a:xfrm>
            <a:off x="4419600" y="3581400"/>
            <a:ext cx="4876800" cy="3046988"/>
          </a:xfrm>
          <a:prstGeom prst="rect">
            <a:avLst/>
          </a:prstGeom>
          <a:solidFill>
            <a:schemeClr val="bg1">
              <a:alpha val="54000"/>
            </a:schemeClr>
          </a:solidFill>
        </p:spPr>
        <p:txBody>
          <a:bodyPr wrap="square" rtlCol="0">
            <a:spAutoFit/>
          </a:bodyPr>
          <a:lstStyle/>
          <a:p>
            <a:pPr marL="742950" lvl="1" indent="-285750">
              <a:buFont typeface="Arial"/>
              <a:buChar char="•"/>
            </a:pPr>
            <a:r>
              <a:rPr lang="en-US" sz="2400" dirty="0"/>
              <a:t>Resulting biotic impact and </a:t>
            </a:r>
            <a:r>
              <a:rPr lang="en-US" sz="2400" dirty="0" smtClean="0"/>
              <a:t>responses</a:t>
            </a:r>
            <a:endParaRPr lang="en-US" sz="2400" dirty="0"/>
          </a:p>
          <a:p>
            <a:pPr marL="742950" lvl="1" indent="-285750">
              <a:buFont typeface="Arial"/>
              <a:buChar char="•"/>
            </a:pPr>
            <a:r>
              <a:rPr lang="en-US" sz="2400" dirty="0"/>
              <a:t>Measuring and identifying causes of global change.</a:t>
            </a:r>
          </a:p>
          <a:p>
            <a:pPr marL="742950" lvl="1" indent="-285750">
              <a:buFont typeface="Arial"/>
              <a:buChar char="•"/>
            </a:pPr>
            <a:r>
              <a:rPr lang="en-US" sz="2400" dirty="0"/>
              <a:t>A comparison of rates of change through time.</a:t>
            </a:r>
          </a:p>
          <a:p>
            <a:pPr marL="742950" lvl="1" indent="-285750">
              <a:buFont typeface="Arial"/>
              <a:buChar char="•"/>
            </a:pPr>
            <a:r>
              <a:rPr lang="en-US" sz="2400" dirty="0"/>
              <a:t>How we know what we know.</a:t>
            </a:r>
          </a:p>
        </p:txBody>
      </p:sp>
    </p:spTree>
    <p:extLst>
      <p:ext uri="{BB962C8B-B14F-4D97-AF65-F5344CB8AC3E}">
        <p14:creationId xmlns:p14="http://schemas.microsoft.com/office/powerpoint/2010/main" val="2346909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chemeClr val="accent1">
                  <a:shade val="51000"/>
                  <a:satMod val="130000"/>
                  <a:alpha val="59000"/>
                </a:schemeClr>
              </a:gs>
              <a:gs pos="80000">
                <a:schemeClr val="accent1">
                  <a:shade val="93000"/>
                  <a:satMod val="130000"/>
                  <a:alpha val="59000"/>
                </a:schemeClr>
              </a:gs>
              <a:gs pos="100000">
                <a:schemeClr val="accent1">
                  <a:shade val="94000"/>
                  <a:satMod val="135000"/>
                  <a:alpha val="59000"/>
                </a:schemeClr>
              </a:gs>
            </a:gsLst>
            <a:path path="circle">
              <a:fillToRect l="100000" t="100000"/>
            </a:path>
            <a:tileRect r="-100000" b="-100000"/>
          </a:grad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76200"/>
            <a:ext cx="8229600" cy="868362"/>
          </a:xfrm>
        </p:spPr>
        <p:txBody>
          <a:bodyPr>
            <a:normAutofit fontScale="90000"/>
          </a:bodyPr>
          <a:lstStyle/>
          <a:p>
            <a:pPr marL="0" indent="0"/>
            <a:r>
              <a:rPr lang="en-US" dirty="0"/>
              <a:t/>
            </a:r>
            <a:br>
              <a:rPr lang="en-US" dirty="0"/>
            </a:br>
            <a:r>
              <a:rPr lang="en-US" dirty="0">
                <a:solidFill>
                  <a:schemeClr val="bg2">
                    <a:lumMod val="50000"/>
                  </a:schemeClr>
                </a:solidFill>
              </a:rPr>
              <a:t>The Resource Library</a:t>
            </a:r>
          </a:p>
        </p:txBody>
      </p:sp>
      <p:sp>
        <p:nvSpPr>
          <p:cNvPr id="3" name="Content Placeholder 2"/>
          <p:cNvSpPr>
            <a:spLocks noGrp="1"/>
          </p:cNvSpPr>
          <p:nvPr>
            <p:ph idx="1"/>
          </p:nvPr>
        </p:nvSpPr>
        <p:spPr>
          <a:xfrm>
            <a:off x="304800" y="1219200"/>
            <a:ext cx="6324600" cy="2286000"/>
          </a:xfrm>
        </p:spPr>
        <p:txBody>
          <a:bodyPr>
            <a:normAutofit fontScale="25000" lnSpcReduction="20000"/>
          </a:bodyPr>
          <a:lstStyle/>
          <a:p>
            <a:r>
              <a:rPr lang="en-US" sz="11200" dirty="0" smtClean="0"/>
              <a:t>Engaging </a:t>
            </a:r>
            <a:r>
              <a:rPr lang="en-US" sz="11200" dirty="0" err="1" smtClean="0"/>
              <a:t>interactives</a:t>
            </a:r>
            <a:r>
              <a:rPr lang="en-US" sz="11200" dirty="0" smtClean="0"/>
              <a:t> </a:t>
            </a:r>
            <a:r>
              <a:rPr lang="en-US" sz="11200" dirty="0"/>
              <a:t>for multiple </a:t>
            </a:r>
            <a:r>
              <a:rPr lang="en-US" sz="11200" dirty="0" smtClean="0"/>
              <a:t>audiences</a:t>
            </a:r>
            <a:endParaRPr lang="en-US" sz="11200" dirty="0"/>
          </a:p>
          <a:p>
            <a:r>
              <a:rPr lang="en-US" sz="11200" dirty="0" smtClean="0"/>
              <a:t>Research profiles </a:t>
            </a:r>
            <a:r>
              <a:rPr lang="en-US" sz="11200" dirty="0"/>
              <a:t>on </a:t>
            </a:r>
            <a:r>
              <a:rPr lang="en-US" sz="11200" dirty="0" smtClean="0"/>
              <a:t>scientists </a:t>
            </a:r>
            <a:r>
              <a:rPr lang="en-US" sz="11200" dirty="0"/>
              <a:t>engaged in global change </a:t>
            </a:r>
            <a:r>
              <a:rPr lang="en-US" sz="11200" dirty="0" smtClean="0"/>
              <a:t>research</a:t>
            </a:r>
            <a:endParaRPr lang="en-US" sz="11200" dirty="0"/>
          </a:p>
          <a:p>
            <a:r>
              <a:rPr lang="en-US" sz="11200" dirty="0" smtClean="0"/>
              <a:t>Stories </a:t>
            </a:r>
            <a:r>
              <a:rPr lang="en-US" sz="11200" dirty="0"/>
              <a:t>that </a:t>
            </a:r>
            <a:r>
              <a:rPr lang="en-US" sz="11200" dirty="0" smtClean="0"/>
              <a:t>provide </a:t>
            </a:r>
            <a:r>
              <a:rPr lang="en-US" sz="11200" dirty="0"/>
              <a:t>a human dimension and help demystify the research </a:t>
            </a:r>
            <a:r>
              <a:rPr lang="en-US" sz="11200" dirty="0" smtClean="0"/>
              <a:t>process</a:t>
            </a:r>
            <a:endParaRPr lang="en-US" sz="11200" dirty="0"/>
          </a:p>
          <a:p>
            <a:pPr marL="0" indent="0">
              <a:buNone/>
            </a:pPr>
            <a:endParaRPr lang="en-US" dirty="0" smtClean="0"/>
          </a:p>
        </p:txBody>
      </p:sp>
      <p:pic>
        <p:nvPicPr>
          <p:cNvPr id="4" name="Picture 3" descr="SF-ROCKS.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609600"/>
            <a:ext cx="2540000" cy="3390900"/>
          </a:xfrm>
          <a:prstGeom prst="rect">
            <a:avLst/>
          </a:prstGeom>
        </p:spPr>
      </p:pic>
      <p:pic>
        <p:nvPicPr>
          <p:cNvPr id="5" name="Picture 4" descr="92298_paleo_people_image2_16_orig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191000"/>
            <a:ext cx="2878667" cy="2590800"/>
          </a:xfrm>
          <a:prstGeom prst="rect">
            <a:avLst/>
          </a:prstGeom>
        </p:spPr>
      </p:pic>
      <p:pic>
        <p:nvPicPr>
          <p:cNvPr id="6" name="Picture 5" descr="2girls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412" y="4384809"/>
            <a:ext cx="3297588" cy="2473191"/>
          </a:xfrm>
          <a:prstGeom prst="rect">
            <a:avLst/>
          </a:prstGeom>
        </p:spPr>
      </p:pic>
      <p:sp>
        <p:nvSpPr>
          <p:cNvPr id="2" name="TextBox 1"/>
          <p:cNvSpPr txBox="1"/>
          <p:nvPr/>
        </p:nvSpPr>
        <p:spPr>
          <a:xfrm>
            <a:off x="7696200" y="3886200"/>
            <a:ext cx="1447800" cy="381000"/>
          </a:xfrm>
          <a:prstGeom prst="rect">
            <a:avLst/>
          </a:prstGeom>
          <a:noFill/>
        </p:spPr>
        <p:txBody>
          <a:bodyPr wrap="square" rtlCol="0">
            <a:spAutoFit/>
          </a:bodyPr>
          <a:lstStyle/>
          <a:p>
            <a:r>
              <a:rPr lang="en-US" dirty="0" smtClean="0"/>
              <a:t>SF Rocks</a:t>
            </a:r>
            <a:endParaRPr lang="en-US" dirty="0"/>
          </a:p>
        </p:txBody>
      </p:sp>
      <p:sp>
        <p:nvSpPr>
          <p:cNvPr id="10" name="TextBox 9"/>
          <p:cNvSpPr txBox="1"/>
          <p:nvPr/>
        </p:nvSpPr>
        <p:spPr>
          <a:xfrm>
            <a:off x="7848600" y="6059269"/>
            <a:ext cx="2743200" cy="646331"/>
          </a:xfrm>
          <a:prstGeom prst="rect">
            <a:avLst/>
          </a:prstGeom>
          <a:noFill/>
        </p:spPr>
        <p:txBody>
          <a:bodyPr wrap="square" rtlCol="0">
            <a:spAutoFit/>
          </a:bodyPr>
          <a:lstStyle/>
          <a:p>
            <a:r>
              <a:rPr lang="en-US" dirty="0" smtClean="0"/>
              <a:t>Charles </a:t>
            </a:r>
          </a:p>
          <a:p>
            <a:r>
              <a:rPr lang="en-US" dirty="0" smtClean="0"/>
              <a:t>Marshall</a:t>
            </a:r>
            <a:endParaRPr lang="en-US" dirty="0"/>
          </a:p>
        </p:txBody>
      </p:sp>
      <p:sp>
        <p:nvSpPr>
          <p:cNvPr id="11" name="TextBox 10"/>
          <p:cNvSpPr txBox="1"/>
          <p:nvPr/>
        </p:nvSpPr>
        <p:spPr>
          <a:xfrm>
            <a:off x="2362200" y="6412468"/>
            <a:ext cx="1981200" cy="369332"/>
          </a:xfrm>
          <a:prstGeom prst="rect">
            <a:avLst/>
          </a:prstGeom>
          <a:noFill/>
        </p:spPr>
        <p:txBody>
          <a:bodyPr wrap="square" rtlCol="0">
            <a:spAutoFit/>
          </a:bodyPr>
          <a:lstStyle/>
          <a:p>
            <a:r>
              <a:rPr lang="en-US" dirty="0" err="1" smtClean="0"/>
              <a:t>Minda</a:t>
            </a:r>
            <a:r>
              <a:rPr lang="en-US" dirty="0" smtClean="0"/>
              <a:t> </a:t>
            </a:r>
            <a:r>
              <a:rPr lang="en-US" dirty="0" err="1" smtClean="0"/>
              <a:t>Berbeco</a:t>
            </a:r>
            <a:endParaRPr lang="en-US" dirty="0"/>
          </a:p>
        </p:txBody>
      </p:sp>
    </p:spTree>
    <p:extLst>
      <p:ext uri="{BB962C8B-B14F-4D97-AF65-F5344CB8AC3E}">
        <p14:creationId xmlns:p14="http://schemas.microsoft.com/office/powerpoint/2010/main" val="1090330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erial_view_of_the_edge_of_the_ice_in_Nunavut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109" y="0"/>
            <a:ext cx="10305441" cy="6866000"/>
          </a:xfrm>
          <a:prstGeom prst="rect">
            <a:avLst/>
          </a:prstGeom>
        </p:spPr>
      </p:pic>
      <p:sp>
        <p:nvSpPr>
          <p:cNvPr id="2" name="Title 1"/>
          <p:cNvSpPr>
            <a:spLocks noGrp="1"/>
          </p:cNvSpPr>
          <p:nvPr>
            <p:ph type="title"/>
          </p:nvPr>
        </p:nvSpPr>
        <p:spPr>
          <a:xfrm>
            <a:off x="762000" y="76200"/>
            <a:ext cx="7315200" cy="1143000"/>
          </a:xfrm>
        </p:spPr>
        <p:txBody>
          <a:bodyPr/>
          <a:lstStyle/>
          <a:p>
            <a:r>
              <a:rPr lang="en-US" dirty="0" smtClean="0">
                <a:solidFill>
                  <a:schemeClr val="bg2">
                    <a:lumMod val="50000"/>
                  </a:schemeClr>
                </a:solidFill>
              </a:rPr>
              <a:t>Timeline</a:t>
            </a:r>
            <a:endParaRPr lang="en-US" dirty="0">
              <a:solidFill>
                <a:schemeClr val="bg2">
                  <a:lumMod val="50000"/>
                </a:schemeClr>
              </a:solidFill>
            </a:endParaRPr>
          </a:p>
        </p:txBody>
      </p:sp>
      <p:sp>
        <p:nvSpPr>
          <p:cNvPr id="3" name="Content Placeholder 2"/>
          <p:cNvSpPr>
            <a:spLocks noGrp="1"/>
          </p:cNvSpPr>
          <p:nvPr>
            <p:ph idx="1"/>
          </p:nvPr>
        </p:nvSpPr>
        <p:spPr>
          <a:xfrm>
            <a:off x="762000" y="1493837"/>
            <a:ext cx="8229600" cy="4525963"/>
          </a:xfrm>
        </p:spPr>
        <p:txBody>
          <a:bodyPr>
            <a:normAutofit/>
          </a:bodyPr>
          <a:lstStyle/>
          <a:p>
            <a:pPr marL="0" indent="0" algn="r">
              <a:buNone/>
            </a:pPr>
            <a:endParaRPr lang="en-US" dirty="0" smtClean="0"/>
          </a:p>
          <a:p>
            <a:pPr algn="r"/>
            <a:r>
              <a:rPr lang="en-US" dirty="0"/>
              <a:t> Needs assessment (</a:t>
            </a:r>
            <a:r>
              <a:rPr lang="en-US" dirty="0" smtClean="0"/>
              <a:t>2013)</a:t>
            </a:r>
            <a:endParaRPr lang="en-US" dirty="0"/>
          </a:p>
          <a:p>
            <a:pPr algn="r"/>
            <a:r>
              <a:rPr lang="en-US" dirty="0" smtClean="0"/>
              <a:t>Advisory board meetings (2013)</a:t>
            </a:r>
            <a:endParaRPr lang="en-US" dirty="0"/>
          </a:p>
          <a:p>
            <a:pPr algn="r"/>
            <a:r>
              <a:rPr lang="en-US" dirty="0" smtClean="0"/>
              <a:t>Development of website(2013-15)</a:t>
            </a:r>
          </a:p>
          <a:p>
            <a:pPr algn="r"/>
            <a:r>
              <a:rPr lang="en-US" dirty="0" smtClean="0"/>
              <a:t>Workshop- Understanding Global Change (2014)</a:t>
            </a:r>
            <a:endParaRPr lang="en-US" dirty="0"/>
          </a:p>
          <a:p>
            <a:pPr algn="r"/>
            <a:r>
              <a:rPr lang="fi-FI" dirty="0" err="1" smtClean="0"/>
              <a:t>Summative</a:t>
            </a:r>
            <a:r>
              <a:rPr lang="fi-FI" dirty="0" smtClean="0"/>
              <a:t> </a:t>
            </a:r>
            <a:r>
              <a:rPr lang="fi-FI" dirty="0" err="1" smtClean="0"/>
              <a:t>evaluation</a:t>
            </a:r>
            <a:r>
              <a:rPr lang="fi-FI" dirty="0" smtClean="0"/>
              <a:t> (2015)</a:t>
            </a:r>
            <a:endParaRPr lang="fi-FI" dirty="0"/>
          </a:p>
          <a:p>
            <a:pPr algn="r"/>
            <a:r>
              <a:rPr lang="fi-FI" dirty="0" err="1" smtClean="0"/>
              <a:t>Dissemination</a:t>
            </a:r>
            <a:r>
              <a:rPr lang="fi-FI" dirty="0" smtClean="0"/>
              <a:t> (2015)</a:t>
            </a:r>
            <a:endParaRPr lang="en-US" dirty="0"/>
          </a:p>
          <a:p>
            <a:endParaRPr lang="en-US" dirty="0" smtClean="0"/>
          </a:p>
        </p:txBody>
      </p:sp>
    </p:spTree>
    <p:extLst>
      <p:ext uri="{BB962C8B-B14F-4D97-AF65-F5344CB8AC3E}">
        <p14:creationId xmlns:p14="http://schemas.microsoft.com/office/powerpoint/2010/main" val="4275015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000"/>
                                        <p:tgtEl>
                                          <p:spTgt spid="3">
                                            <p:txEl>
                                              <p:pRg st="1" end="1"/>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1000"/>
                                        <p:tgtEl>
                                          <p:spTgt spid="3">
                                            <p:txEl>
                                              <p:pRg st="2" end="2"/>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1000"/>
                                        <p:tgtEl>
                                          <p:spTgt spid="3">
                                            <p:txEl>
                                              <p:pRg st="3" end="3"/>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1000"/>
                                        <p:tgtEl>
                                          <p:spTgt spid="3">
                                            <p:txEl>
                                              <p:pRg st="4" end="4"/>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1000"/>
                                        <p:tgtEl>
                                          <p:spTgt spid="3">
                                            <p:txEl>
                                              <p:pRg st="5" end="5"/>
                                            </p:tx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2" y="0"/>
            <a:ext cx="9218803" cy="6857999"/>
          </a:xfrm>
          <a:prstGeom prst="rect">
            <a:avLst/>
          </a:prstGeom>
        </p:spPr>
      </p:pic>
      <p:sp>
        <p:nvSpPr>
          <p:cNvPr id="4" name="Rectangle 3"/>
          <p:cNvSpPr/>
          <p:nvPr/>
        </p:nvSpPr>
        <p:spPr>
          <a:xfrm>
            <a:off x="3276600" y="0"/>
            <a:ext cx="2517787" cy="461665"/>
          </a:xfrm>
          <a:prstGeom prst="rect">
            <a:avLst/>
          </a:prstGeom>
        </p:spPr>
        <p:txBody>
          <a:bodyPr wrap="none">
            <a:spAutoFit/>
          </a:bodyPr>
          <a:lstStyle/>
          <a:p>
            <a:r>
              <a:rPr lang="en-US" sz="2400" dirty="0"/>
              <a:t>Needs </a:t>
            </a:r>
            <a:r>
              <a:rPr lang="en-US" sz="2400" dirty="0" smtClean="0"/>
              <a:t>Assessment</a:t>
            </a:r>
            <a:endParaRPr lang="en-US" sz="2400" dirty="0"/>
          </a:p>
        </p:txBody>
      </p:sp>
    </p:spTree>
    <p:extLst>
      <p:ext uri="{BB962C8B-B14F-4D97-AF65-F5344CB8AC3E}">
        <p14:creationId xmlns:p14="http://schemas.microsoft.com/office/powerpoint/2010/main" val="9851327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716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2087512"/>
              </p:ext>
            </p:extLst>
          </p:nvPr>
        </p:nvGraphicFramePr>
        <p:xfrm>
          <a:off x="0" y="533400"/>
          <a:ext cx="91440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6145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763000" cy="5257800"/>
          </a:xfrm>
          <a:prstGeom prst="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96837568"/>
              </p:ext>
            </p:extLst>
          </p:nvPr>
        </p:nvGraphicFramePr>
        <p:xfrm>
          <a:off x="304800" y="685800"/>
          <a:ext cx="81534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3486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8679</TotalTime>
  <Words>2253</Words>
  <Application>Microsoft Macintosh PowerPoint</Application>
  <PresentationFormat>On-screen Show (4:3)</PresentationFormat>
  <Paragraphs>235</Paragraphs>
  <Slides>27</Slides>
  <Notes>27</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PowerPoint Presentation</vt:lpstr>
      <vt:lpstr>Planetary Boundaries</vt:lpstr>
      <vt:lpstr>PowerPoint Presentation</vt:lpstr>
      <vt:lpstr>PowerPoint Presentation</vt:lpstr>
      <vt:lpstr> The Resource Library</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Minda</dc:creator>
  <cp:lastModifiedBy>Mark  McCaffrey</cp:lastModifiedBy>
  <cp:revision>82</cp:revision>
  <cp:lastPrinted>2013-10-27T01:19:18Z</cp:lastPrinted>
  <dcterms:created xsi:type="dcterms:W3CDTF">2006-08-16T00:00:00Z</dcterms:created>
  <dcterms:modified xsi:type="dcterms:W3CDTF">2013-10-28T01:31:44Z</dcterms:modified>
</cp:coreProperties>
</file>