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Lst>
  <p:notesMasterIdLst>
    <p:notesMasterId r:id="rId38"/>
  </p:notesMasterIdLst>
  <p:sldIdLst>
    <p:sldId id="257" r:id="rId19"/>
    <p:sldId id="281" r:id="rId20"/>
    <p:sldId id="260" r:id="rId21"/>
    <p:sldId id="283" r:id="rId22"/>
    <p:sldId id="293" r:id="rId23"/>
    <p:sldId id="303" r:id="rId24"/>
    <p:sldId id="309" r:id="rId25"/>
    <p:sldId id="310" r:id="rId26"/>
    <p:sldId id="306" r:id="rId27"/>
    <p:sldId id="307" r:id="rId28"/>
    <p:sldId id="280" r:id="rId29"/>
    <p:sldId id="308" r:id="rId30"/>
    <p:sldId id="302" r:id="rId31"/>
    <p:sldId id="290" r:id="rId32"/>
    <p:sldId id="261" r:id="rId33"/>
    <p:sldId id="273" r:id="rId34"/>
    <p:sldId id="311" r:id="rId35"/>
    <p:sldId id="312" r:id="rId36"/>
    <p:sldId id="285" r:id="rId37"/>
  </p:sldIdLst>
  <p:sldSz cx="13004800" cy="9753600"/>
  <p:notesSz cx="6858000" cy="9144000"/>
  <p:defaultTextStyle>
    <a:defPPr>
      <a:defRPr lang="en-US"/>
    </a:defPPr>
    <a:lvl1pPr algn="ctr" rtl="0" fontAlgn="base">
      <a:spcBef>
        <a:spcPct val="0"/>
      </a:spcBef>
      <a:spcAft>
        <a:spcPct val="0"/>
      </a:spcAft>
      <a:defRPr sz="4200" kern="1200">
        <a:solidFill>
          <a:srgbClr val="414141"/>
        </a:solidFill>
        <a:latin typeface="Gill Sans Light" charset="0"/>
        <a:ea typeface="ヒラギノ角ゴ ProN W3" charset="0"/>
        <a:cs typeface="ヒラギノ角ゴ ProN W3" charset="0"/>
        <a:sym typeface="Gill Sans Light" charset="0"/>
      </a:defRPr>
    </a:lvl1pPr>
    <a:lvl2pPr marL="457200" algn="ctr" rtl="0" fontAlgn="base">
      <a:spcBef>
        <a:spcPct val="0"/>
      </a:spcBef>
      <a:spcAft>
        <a:spcPct val="0"/>
      </a:spcAft>
      <a:defRPr sz="4200" kern="1200">
        <a:solidFill>
          <a:srgbClr val="414141"/>
        </a:solidFill>
        <a:latin typeface="Gill Sans Light" charset="0"/>
        <a:ea typeface="ヒラギノ角ゴ ProN W3" charset="0"/>
        <a:cs typeface="ヒラギノ角ゴ ProN W3" charset="0"/>
        <a:sym typeface="Gill Sans Light" charset="0"/>
      </a:defRPr>
    </a:lvl2pPr>
    <a:lvl3pPr marL="914400" algn="ctr" rtl="0" fontAlgn="base">
      <a:spcBef>
        <a:spcPct val="0"/>
      </a:spcBef>
      <a:spcAft>
        <a:spcPct val="0"/>
      </a:spcAft>
      <a:defRPr sz="4200" kern="1200">
        <a:solidFill>
          <a:srgbClr val="414141"/>
        </a:solidFill>
        <a:latin typeface="Gill Sans Light" charset="0"/>
        <a:ea typeface="ヒラギノ角ゴ ProN W3" charset="0"/>
        <a:cs typeface="ヒラギノ角ゴ ProN W3" charset="0"/>
        <a:sym typeface="Gill Sans Light" charset="0"/>
      </a:defRPr>
    </a:lvl3pPr>
    <a:lvl4pPr marL="1371600" algn="ctr" rtl="0" fontAlgn="base">
      <a:spcBef>
        <a:spcPct val="0"/>
      </a:spcBef>
      <a:spcAft>
        <a:spcPct val="0"/>
      </a:spcAft>
      <a:defRPr sz="4200" kern="1200">
        <a:solidFill>
          <a:srgbClr val="414141"/>
        </a:solidFill>
        <a:latin typeface="Gill Sans Light" charset="0"/>
        <a:ea typeface="ヒラギノ角ゴ ProN W3" charset="0"/>
        <a:cs typeface="ヒラギノ角ゴ ProN W3" charset="0"/>
        <a:sym typeface="Gill Sans Light" charset="0"/>
      </a:defRPr>
    </a:lvl4pPr>
    <a:lvl5pPr marL="1828800" algn="ctr" rtl="0" fontAlgn="base">
      <a:spcBef>
        <a:spcPct val="0"/>
      </a:spcBef>
      <a:spcAft>
        <a:spcPct val="0"/>
      </a:spcAft>
      <a:defRPr sz="4200" kern="1200">
        <a:solidFill>
          <a:srgbClr val="414141"/>
        </a:solidFill>
        <a:latin typeface="Gill Sans Light" charset="0"/>
        <a:ea typeface="ヒラギノ角ゴ ProN W3" charset="0"/>
        <a:cs typeface="ヒラギノ角ゴ ProN W3" charset="0"/>
        <a:sym typeface="Gill Sans Light" charset="0"/>
      </a:defRPr>
    </a:lvl5pPr>
    <a:lvl6pPr marL="2286000" algn="l" defTabSz="457200" rtl="0" eaLnBrk="1" latinLnBrk="0" hangingPunct="1">
      <a:defRPr sz="4200" kern="1200">
        <a:solidFill>
          <a:srgbClr val="414141"/>
        </a:solidFill>
        <a:latin typeface="Gill Sans Light" charset="0"/>
        <a:ea typeface="ヒラギノ角ゴ ProN W3" charset="0"/>
        <a:cs typeface="ヒラギノ角ゴ ProN W3" charset="0"/>
        <a:sym typeface="Gill Sans Light" charset="0"/>
      </a:defRPr>
    </a:lvl6pPr>
    <a:lvl7pPr marL="2743200" algn="l" defTabSz="457200" rtl="0" eaLnBrk="1" latinLnBrk="0" hangingPunct="1">
      <a:defRPr sz="4200" kern="1200">
        <a:solidFill>
          <a:srgbClr val="414141"/>
        </a:solidFill>
        <a:latin typeface="Gill Sans Light" charset="0"/>
        <a:ea typeface="ヒラギノ角ゴ ProN W3" charset="0"/>
        <a:cs typeface="ヒラギノ角ゴ ProN W3" charset="0"/>
        <a:sym typeface="Gill Sans Light" charset="0"/>
      </a:defRPr>
    </a:lvl7pPr>
    <a:lvl8pPr marL="3200400" algn="l" defTabSz="457200" rtl="0" eaLnBrk="1" latinLnBrk="0" hangingPunct="1">
      <a:defRPr sz="4200" kern="1200">
        <a:solidFill>
          <a:srgbClr val="414141"/>
        </a:solidFill>
        <a:latin typeface="Gill Sans Light" charset="0"/>
        <a:ea typeface="ヒラギノ角ゴ ProN W3" charset="0"/>
        <a:cs typeface="ヒラギノ角ゴ ProN W3" charset="0"/>
        <a:sym typeface="Gill Sans Light" charset="0"/>
      </a:defRPr>
    </a:lvl8pPr>
    <a:lvl9pPr marL="3657600" algn="l" defTabSz="457200" rtl="0" eaLnBrk="1" latinLnBrk="0" hangingPunct="1">
      <a:defRPr sz="4200" kern="1200">
        <a:solidFill>
          <a:srgbClr val="414141"/>
        </a:solidFill>
        <a:latin typeface="Gill Sans Light" charset="0"/>
        <a:ea typeface="ヒラギノ角ゴ ProN W3" charset="0"/>
        <a:cs typeface="ヒラギノ角ゴ ProN W3" charset="0"/>
        <a:sym typeface="Gill Sans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CAA2"/>
    <a:srgbClr val="AFAF00"/>
    <a:srgbClr val="C7C700"/>
    <a:srgbClr val="E927FF"/>
    <a:srgbClr val="5BB7FF"/>
    <a:srgbClr val="C3C300"/>
    <a:srgbClr val="4FEAF3"/>
    <a:srgbClr val="6EA354"/>
    <a:srgbClr val="C1B9E8"/>
    <a:srgbClr val="9B7B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3" autoAdjust="0"/>
    <p:restoredTop sz="80573" autoAdjust="0"/>
  </p:normalViewPr>
  <p:slideViewPr>
    <p:cSldViewPr>
      <p:cViewPr>
        <p:scale>
          <a:sx n="75" d="100"/>
          <a:sy n="75" d="100"/>
        </p:scale>
        <p:origin x="-1568" y="-96"/>
      </p:cViewPr>
      <p:guideLst>
        <p:guide orient="horz" pos="3072"/>
        <p:guide pos="4096"/>
      </p:guideLst>
    </p:cSldViewPr>
  </p:slid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 Target="slides/slide1.xml"/><Relationship Id="rId37" Type="http://schemas.openxmlformats.org/officeDocument/2006/relationships/slide" Target="slides/slide19.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54A48C3D-6770-5E40-994E-FDA40F599895}" type="datetimeFigureOut">
              <a:rPr lang="en-US"/>
              <a:pPr>
                <a:defRPr/>
              </a:pPr>
              <a:t>11/8/13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85AFFB67-5F64-6F4F-B5C5-6AF0EB9764EC}" type="slidenum">
              <a:rPr lang="en-US"/>
              <a:pPr>
                <a:defRPr/>
              </a:pPr>
              <a:t>‹#›</a:t>
            </a:fld>
            <a:endParaRPr lang="en-US"/>
          </a:p>
        </p:txBody>
      </p:sp>
    </p:spTree>
    <p:extLst>
      <p:ext uri="{BB962C8B-B14F-4D97-AF65-F5344CB8AC3E}">
        <p14:creationId xmlns:p14="http://schemas.microsoft.com/office/powerpoint/2010/main" val="1524654274"/>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you about a detachment that was</a:t>
            </a:r>
            <a:r>
              <a:rPr lang="en-US" baseline="0" dirty="0" smtClean="0"/>
              <a:t> active during in the deep crust during construction of the Klamath </a:t>
            </a:r>
            <a:r>
              <a:rPr lang="en-US" baseline="0" dirty="0" err="1" smtClean="0"/>
              <a:t>Mtns</a:t>
            </a:r>
            <a:r>
              <a:rPr lang="en-US" baseline="0" dirty="0" smtClean="0"/>
              <a:t> geological province and discuss how we plan to exploit the geologic setting to constrain some… (larger scale long term questions)</a:t>
            </a:r>
            <a:endParaRPr lang="en-US"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1</a:t>
            </a:fld>
            <a:endParaRPr lang="en-US"/>
          </a:p>
        </p:txBody>
      </p:sp>
    </p:spTree>
    <p:extLst>
      <p:ext uri="{BB962C8B-B14F-4D97-AF65-F5344CB8AC3E}">
        <p14:creationId xmlns:p14="http://schemas.microsoft.com/office/powerpoint/2010/main" val="2618645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metasediments</a:t>
            </a:r>
            <a:r>
              <a:rPr lang="en-US" dirty="0" smtClean="0"/>
              <a:t> contain a wealth of asymmetric features that fairly consistently record</a:t>
            </a:r>
            <a:r>
              <a:rPr lang="en-US" baseline="0" dirty="0" smtClean="0"/>
              <a:t> Top-to-SE kinematics.</a:t>
            </a:r>
            <a:endParaRPr lang="en-US"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11</a:t>
            </a:fld>
            <a:endParaRPr lang="en-US"/>
          </a:p>
        </p:txBody>
      </p:sp>
    </p:spTree>
    <p:extLst>
      <p:ext uri="{BB962C8B-B14F-4D97-AF65-F5344CB8AC3E}">
        <p14:creationId xmlns:p14="http://schemas.microsoft.com/office/powerpoint/2010/main" val="3663075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case </a:t>
            </a:r>
            <a:endParaRPr lang="en-US"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12</a:t>
            </a:fld>
            <a:endParaRPr lang="en-US"/>
          </a:p>
        </p:txBody>
      </p:sp>
    </p:spTree>
    <p:extLst>
      <p:ext uri="{BB962C8B-B14F-4D97-AF65-F5344CB8AC3E}">
        <p14:creationId xmlns:p14="http://schemas.microsoft.com/office/powerpoint/2010/main" val="1706366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although we only observed sheath folds in the peridotites along the detachment</a:t>
            </a:r>
            <a:r>
              <a:rPr lang="en-US" baseline="0" dirty="0" smtClean="0"/>
              <a:t> zone… </a:t>
            </a:r>
            <a:r>
              <a:rPr lang="en-US" dirty="0" smtClean="0"/>
              <a:t>in general… Any pre-existing fabrics in the lower peridotite body have been highly transposed and obliterated during lower crustal flow</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13</a:t>
            </a:fld>
            <a:endParaRPr lang="en-US"/>
          </a:p>
        </p:txBody>
      </p:sp>
    </p:spTree>
    <p:extLst>
      <p:ext uri="{BB962C8B-B14F-4D97-AF65-F5344CB8AC3E}">
        <p14:creationId xmlns:p14="http://schemas.microsoft.com/office/powerpoint/2010/main" val="1447774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Conversely, pre-existing rock</a:t>
            </a:r>
            <a:r>
              <a:rPr lang="en-US" baseline="0" dirty="0" smtClean="0"/>
              <a:t> fabrics in the overlying peridotite body are relatively intact and recognizable. </a:t>
            </a:r>
            <a:r>
              <a:rPr lang="en-US" dirty="0" smtClean="0"/>
              <a:t>Although these rocks *have* been recrystallized and enjoyed same lower-crustal conditions and events as the West Fork rocks, the pre-existing melt-channels related to mantle-related fabric development have not been transposed to the same</a:t>
            </a:r>
            <a:r>
              <a:rPr lang="en-US" baseline="0" dirty="0" smtClean="0"/>
              <a:t> degree as those in the WFU.</a:t>
            </a:r>
          </a:p>
          <a:p>
            <a:r>
              <a:rPr lang="en-US" baseline="0" dirty="0" smtClean="0"/>
              <a:t>Mechanically resistant</a:t>
            </a:r>
            <a:endParaRPr lang="en-US"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14</a:t>
            </a:fld>
            <a:endParaRPr lang="en-US"/>
          </a:p>
        </p:txBody>
      </p:sp>
    </p:spTree>
    <p:extLst>
      <p:ext uri="{BB962C8B-B14F-4D97-AF65-F5344CB8AC3E}">
        <p14:creationId xmlns:p14="http://schemas.microsoft.com/office/powerpoint/2010/main" val="3115632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our preliminary data do show notable differences between the peridotite microstructural characteristics. We interpret these differences</a:t>
            </a:r>
            <a:r>
              <a:rPr lang="en-US" baseline="0" dirty="0" smtClean="0"/>
              <a:t> to illustrate their different stress-strain histories. Previously published temperature data record a general East-to West temperature gradient. New temperature data combined with olivine recrystallized </a:t>
            </a:r>
            <a:r>
              <a:rPr lang="en-US" baseline="0" dirty="0" err="1" smtClean="0"/>
              <a:t>piezometry</a:t>
            </a:r>
            <a:r>
              <a:rPr lang="en-US" baseline="0" dirty="0" smtClean="0"/>
              <a:t> and constraints from adjacent rocks will provide greater detail for a plausible characterization of temperature-stress distribution in the complex.</a:t>
            </a:r>
            <a:endParaRPr lang="en-US" dirty="0" smtClean="0"/>
          </a:p>
          <a:p>
            <a:r>
              <a:rPr lang="en-US" dirty="0" smtClean="0"/>
              <a:t>8mm x 8mm grain</a:t>
            </a:r>
            <a:r>
              <a:rPr lang="en-US" baseline="0" dirty="0" smtClean="0"/>
              <a:t> maps reconstructed from EBSD acquired at Boston College courtesy of Seth K!</a:t>
            </a:r>
            <a:endParaRPr lang="en-US"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15</a:t>
            </a:fld>
            <a:endParaRPr lang="en-US"/>
          </a:p>
        </p:txBody>
      </p:sp>
    </p:spTree>
    <p:extLst>
      <p:ext uri="{BB962C8B-B14F-4D97-AF65-F5344CB8AC3E}">
        <p14:creationId xmlns:p14="http://schemas.microsoft.com/office/powerpoint/2010/main" val="103541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difference in intensity of fabric </a:t>
            </a:r>
            <a:r>
              <a:rPr lang="en-US" baseline="0" dirty="0" smtClean="0"/>
              <a:t>development observed at outcrop and microscopic scales, is also </a:t>
            </a:r>
            <a:r>
              <a:rPr lang="en-US" baseline="0" dirty="0" err="1" smtClean="0"/>
              <a:t>recognizeable</a:t>
            </a:r>
            <a:r>
              <a:rPr lang="en-US" baseline="0" dirty="0" smtClean="0"/>
              <a:t> in the shape of olivine </a:t>
            </a:r>
            <a:r>
              <a:rPr lang="en-US" baseline="0" dirty="0" err="1" smtClean="0"/>
              <a:t>petrofabrics</a:t>
            </a:r>
            <a:r>
              <a:rPr lang="en-US" baseline="0" dirty="0" smtClean="0"/>
              <a:t> (and other phases).</a:t>
            </a:r>
            <a:endParaRPr lang="en-US"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16</a:t>
            </a:fld>
            <a:endParaRPr lang="en-US"/>
          </a:p>
        </p:txBody>
      </p:sp>
    </p:spTree>
    <p:extLst>
      <p:ext uri="{BB962C8B-B14F-4D97-AF65-F5344CB8AC3E}">
        <p14:creationId xmlns:p14="http://schemas.microsoft.com/office/powerpoint/2010/main" val="1931280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methods can we use going forward to better constrain the distribution of stress and deformation across the detachment and the complex overall?</a:t>
            </a:r>
          </a:p>
          <a:p>
            <a:r>
              <a:rPr lang="en-US" dirty="0" smtClean="0"/>
              <a:t>Example from </a:t>
            </a:r>
            <a:r>
              <a:rPr lang="en-US" dirty="0" err="1" smtClean="0"/>
              <a:t>metasedimentary</a:t>
            </a:r>
            <a:r>
              <a:rPr lang="en-US" dirty="0" smtClean="0"/>
              <a:t> rocks where we locally</a:t>
            </a:r>
            <a:r>
              <a:rPr lang="en-US" baseline="0" dirty="0" smtClean="0"/>
              <a:t> have interlayered </a:t>
            </a:r>
            <a:r>
              <a:rPr lang="en-US" baseline="0" dirty="0" err="1" smtClean="0"/>
              <a:t>quartzitic</a:t>
            </a:r>
            <a:r>
              <a:rPr lang="en-US" baseline="0" dirty="0" smtClean="0"/>
              <a:t> (</a:t>
            </a:r>
            <a:r>
              <a:rPr lang="en-US" baseline="0" dirty="0" err="1" smtClean="0"/>
              <a:t>metacherts</a:t>
            </a:r>
            <a:r>
              <a:rPr lang="en-US" baseline="0" dirty="0" smtClean="0"/>
              <a:t>?) lenses and </a:t>
            </a:r>
            <a:r>
              <a:rPr lang="en-US" baseline="0" dirty="0" err="1" smtClean="0"/>
              <a:t>boudins</a:t>
            </a:r>
            <a:r>
              <a:rPr lang="en-US" baseline="0" dirty="0" smtClean="0"/>
              <a:t> with </a:t>
            </a:r>
            <a:r>
              <a:rPr lang="en-US" baseline="0" dirty="0" err="1" smtClean="0"/>
              <a:t>cacite+dolomite</a:t>
            </a:r>
            <a:r>
              <a:rPr lang="en-US" baseline="0" dirty="0" smtClean="0"/>
              <a:t> marbles and </a:t>
            </a:r>
            <a:r>
              <a:rPr lang="en-US" baseline="0" dirty="0" err="1" smtClean="0"/>
              <a:t>calc</a:t>
            </a:r>
            <a:r>
              <a:rPr lang="en-US" baseline="0" dirty="0" smtClean="0"/>
              <a:t>-silicate rocks.</a:t>
            </a:r>
            <a:endParaRPr lang="en-US"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17</a:t>
            </a:fld>
            <a:endParaRPr lang="en-US"/>
          </a:p>
        </p:txBody>
      </p:sp>
    </p:spTree>
    <p:extLst>
      <p:ext uri="{BB962C8B-B14F-4D97-AF65-F5344CB8AC3E}">
        <p14:creationId xmlns:p14="http://schemas.microsoft.com/office/powerpoint/2010/main" val="1353636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methods can we use going forward to better constrain the distribution of stress and deformation across the detachment and the complex overall?</a:t>
            </a:r>
          </a:p>
          <a:p>
            <a:r>
              <a:rPr lang="en-US" dirty="0" smtClean="0"/>
              <a:t>Example from </a:t>
            </a:r>
            <a:r>
              <a:rPr lang="en-US" dirty="0" err="1" smtClean="0"/>
              <a:t>metasedimentary</a:t>
            </a:r>
            <a:r>
              <a:rPr lang="en-US" dirty="0" smtClean="0"/>
              <a:t> rocks where we locally</a:t>
            </a:r>
            <a:r>
              <a:rPr lang="en-US" baseline="0" dirty="0" smtClean="0"/>
              <a:t> have interlayered </a:t>
            </a:r>
            <a:r>
              <a:rPr lang="en-US" baseline="0" dirty="0" err="1" smtClean="0"/>
              <a:t>quartzitic</a:t>
            </a:r>
            <a:r>
              <a:rPr lang="en-US" baseline="0" dirty="0" smtClean="0"/>
              <a:t> (</a:t>
            </a:r>
            <a:r>
              <a:rPr lang="en-US" baseline="0" dirty="0" err="1" smtClean="0"/>
              <a:t>metacherts</a:t>
            </a:r>
            <a:r>
              <a:rPr lang="en-US" baseline="0" dirty="0" smtClean="0"/>
              <a:t>?) lenses and </a:t>
            </a:r>
            <a:r>
              <a:rPr lang="en-US" baseline="0" dirty="0" err="1" smtClean="0"/>
              <a:t>boudins</a:t>
            </a:r>
            <a:r>
              <a:rPr lang="en-US" baseline="0" dirty="0" smtClean="0"/>
              <a:t> with </a:t>
            </a:r>
            <a:r>
              <a:rPr lang="en-US" baseline="0" dirty="0" err="1" smtClean="0"/>
              <a:t>cacite+dolomite</a:t>
            </a:r>
            <a:r>
              <a:rPr lang="en-US" baseline="0" dirty="0" smtClean="0"/>
              <a:t> marbles and </a:t>
            </a:r>
            <a:r>
              <a:rPr lang="en-US" baseline="0" dirty="0" err="1" smtClean="0"/>
              <a:t>calc</a:t>
            </a:r>
            <a:r>
              <a:rPr lang="en-US" baseline="0" dirty="0" smtClean="0"/>
              <a:t>-silicate rocks.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18</a:t>
            </a:fld>
            <a:endParaRPr lang="en-US"/>
          </a:p>
        </p:txBody>
      </p:sp>
    </p:spTree>
    <p:extLst>
      <p:ext uri="{BB962C8B-B14F-4D97-AF65-F5344CB8AC3E}">
        <p14:creationId xmlns:p14="http://schemas.microsoft.com/office/powerpoint/2010/main" val="685743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most importantly:</a:t>
            </a:r>
          </a:p>
          <a:p>
            <a:r>
              <a:rPr lang="en-US" dirty="0" smtClean="0"/>
              <a:t>The</a:t>
            </a:r>
            <a:r>
              <a:rPr lang="en-US" baseline="0" dirty="0" smtClean="0"/>
              <a:t> Seiad complex is a promising site for our ongoing and future work to investigate the influence of relative </a:t>
            </a:r>
            <a:r>
              <a:rPr lang="en-US" baseline="0" dirty="0" err="1" smtClean="0"/>
              <a:t>rheologies</a:t>
            </a:r>
            <a:r>
              <a:rPr lang="en-US" baseline="0" dirty="0" smtClean="0"/>
              <a:t> on lithosphere-scale mechanics. </a:t>
            </a:r>
          </a:p>
          <a:p>
            <a:endParaRPr lang="en-US" baseline="0" dirty="0" smtClean="0"/>
          </a:p>
          <a:p>
            <a:r>
              <a:rPr lang="en-US" baseline="0" dirty="0" smtClean="0"/>
              <a:t>Thank you.</a:t>
            </a:r>
          </a:p>
          <a:p>
            <a:endParaRPr lang="en-US" baseline="0" dirty="0" smtClean="0"/>
          </a:p>
          <a:p>
            <a:r>
              <a:rPr lang="en-US" baseline="0" dirty="0" smtClean="0"/>
              <a:t>Through this work, we hope to help constrain the answers to such questions as “What is the strength of mantle materials incorporated into the crust, and how do the competency contrasts of different accreted rocks affect </a:t>
            </a:r>
          </a:p>
          <a:p>
            <a:endParaRPr lang="en-US" baseline="0" dirty="0" smtClean="0"/>
          </a:p>
          <a:p>
            <a:pPr lvl="2" algn="l"/>
            <a:r>
              <a:rPr lang="en-US" sz="3200" dirty="0" smtClean="0">
                <a:latin typeface="Ara"/>
                <a:cs typeface="Ara"/>
              </a:rPr>
              <a:t>For example: </a:t>
            </a:r>
          </a:p>
          <a:p>
            <a:pPr marL="1371600" lvl="2" indent="-457200" algn="l">
              <a:buFont typeface="Wingdings" charset="2"/>
              <a:buChar char="§"/>
            </a:pPr>
            <a:r>
              <a:rPr lang="en-US" sz="3200" dirty="0" smtClean="0">
                <a:latin typeface="Ara"/>
                <a:cs typeface="Ara"/>
              </a:rPr>
              <a:t>How strong are mantle-derived materials </a:t>
            </a:r>
            <a:r>
              <a:rPr lang="en-US" sz="3200" i="1" dirty="0" smtClean="0">
                <a:latin typeface="Ara"/>
                <a:cs typeface="Ara"/>
              </a:rPr>
              <a:t>relative</a:t>
            </a:r>
            <a:r>
              <a:rPr lang="en-US" sz="3200" dirty="0" smtClean="0">
                <a:latin typeface="Ara"/>
                <a:cs typeface="Ara"/>
              </a:rPr>
              <a:t> to more-typical crustal materials? </a:t>
            </a:r>
          </a:p>
          <a:p>
            <a:pPr marL="1371600" lvl="2" indent="-457200" algn="l">
              <a:buFont typeface="Wingdings" charset="2"/>
              <a:buChar char="§"/>
            </a:pPr>
            <a:r>
              <a:rPr lang="en-US" sz="3200" dirty="0" smtClean="0">
                <a:latin typeface="Ara"/>
                <a:cs typeface="Ara"/>
              </a:rPr>
              <a:t>How heterogeneous is the strength of the lower crust in accretionary settings? </a:t>
            </a:r>
            <a:r>
              <a:rPr lang="en-US" sz="3200" smtClean="0">
                <a:latin typeface="Ara"/>
                <a:cs typeface="Ara"/>
              </a:rPr>
              <a:t>At what scales do heterogeneities affect tectonic styles?</a:t>
            </a:r>
          </a:p>
          <a:p>
            <a:endParaRPr lang="en-US"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19</a:t>
            </a:fld>
            <a:endParaRPr lang="en-US"/>
          </a:p>
        </p:txBody>
      </p:sp>
    </p:spTree>
    <p:extLst>
      <p:ext uri="{BB962C8B-B14F-4D97-AF65-F5344CB8AC3E}">
        <p14:creationId xmlns:p14="http://schemas.microsoft.com/office/powerpoint/2010/main" val="15320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heterogeneous is strength in the lower crust in an accretionary margin? At what scales? How do contrasts in strength over different scales potentially relate to bulk mechanics in convergent margins and continental growth?</a:t>
            </a:r>
            <a:endParaRPr lang="en-US"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2</a:t>
            </a:fld>
            <a:endParaRPr lang="en-US"/>
          </a:p>
        </p:txBody>
      </p:sp>
    </p:spTree>
    <p:extLst>
      <p:ext uri="{BB962C8B-B14F-4D97-AF65-F5344CB8AC3E}">
        <p14:creationId xmlns:p14="http://schemas.microsoft.com/office/powerpoint/2010/main" val="352802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aseline="0" dirty="0" smtClean="0"/>
              <a:t>Klamath </a:t>
            </a:r>
            <a:r>
              <a:rPr lang="en-US" baseline="0" dirty="0" err="1" smtClean="0"/>
              <a:t>mtns</a:t>
            </a:r>
            <a:r>
              <a:rPr lang="en-US" baseline="0" dirty="0" smtClean="0"/>
              <a:t> geological province. Map shows belts of variably metamorphosed and deformed </a:t>
            </a:r>
            <a:r>
              <a:rPr lang="en-US" baseline="0" dirty="0" err="1" smtClean="0"/>
              <a:t>tectonostratigraphic</a:t>
            </a:r>
            <a:r>
              <a:rPr lang="en-US" baseline="0" dirty="0" smtClean="0"/>
              <a:t> terranes that were successively assembled from East to West, from Early Paleozoic to Jurassic times. 164 Ma = metamorphism in RCT</a:t>
            </a:r>
            <a:endParaRPr lang="en-US"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3</a:t>
            </a:fld>
            <a:endParaRPr lang="en-US"/>
          </a:p>
        </p:txBody>
      </p:sp>
    </p:spTree>
    <p:extLst>
      <p:ext uri="{BB962C8B-B14F-4D97-AF65-F5344CB8AC3E}">
        <p14:creationId xmlns:p14="http://schemas.microsoft.com/office/powerpoint/2010/main" val="484005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Quickly give you some broad context for the rocks</a:t>
            </a:r>
            <a:r>
              <a:rPr lang="en-US" baseline="0" dirty="0" smtClean="0"/>
              <a:t> and relationships we now understand about the Seiad complex.</a:t>
            </a:r>
            <a:endParaRPr lang="en-US" dirty="0" smtClean="0"/>
          </a:p>
          <a:p>
            <a:r>
              <a:rPr lang="en-US" dirty="0" smtClean="0"/>
              <a:t>TRUNCATED KMP and WFU fabrics</a:t>
            </a:r>
            <a:r>
              <a:rPr lang="en-US" baseline="0" dirty="0" smtClean="0"/>
              <a:t> at MSU contact.</a:t>
            </a:r>
            <a:endParaRPr lang="en-US"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4</a:t>
            </a:fld>
            <a:endParaRPr lang="en-US"/>
          </a:p>
        </p:txBody>
      </p:sp>
    </p:spTree>
    <p:extLst>
      <p:ext uri="{BB962C8B-B14F-4D97-AF65-F5344CB8AC3E}">
        <p14:creationId xmlns:p14="http://schemas.microsoft.com/office/powerpoint/2010/main" val="2290105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a:r>
            <a:r>
              <a:rPr lang="en-US" dirty="0" err="1" smtClean="0"/>
              <a:t>Eastish</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5</a:t>
            </a:fld>
            <a:endParaRPr lang="en-US"/>
          </a:p>
        </p:txBody>
      </p:sp>
    </p:spTree>
    <p:extLst>
      <p:ext uri="{BB962C8B-B14F-4D97-AF65-F5344CB8AC3E}">
        <p14:creationId xmlns:p14="http://schemas.microsoft.com/office/powerpoint/2010/main" val="147437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couple models have been previously suggested to explain the geometry of contacts and mesoscopic</a:t>
            </a:r>
            <a:r>
              <a:rPr lang="en-US" baseline="0" dirty="0" smtClean="0"/>
              <a:t> fabrics (foliation, lineation)</a:t>
            </a:r>
            <a:endParaRPr lang="en-US"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6</a:t>
            </a:fld>
            <a:endParaRPr lang="en-US"/>
          </a:p>
        </p:txBody>
      </p:sp>
    </p:spTree>
    <p:extLst>
      <p:ext uri="{BB962C8B-B14F-4D97-AF65-F5344CB8AC3E}">
        <p14:creationId xmlns:p14="http://schemas.microsoft.com/office/powerpoint/2010/main" val="3039656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Detachment is partly localized in a</a:t>
            </a:r>
            <a:r>
              <a:rPr lang="en-US" baseline="0" dirty="0" smtClean="0"/>
              <a:t> lens of </a:t>
            </a:r>
            <a:r>
              <a:rPr lang="en-US" baseline="0" dirty="0" err="1" smtClean="0"/>
              <a:t>metasedimentary</a:t>
            </a:r>
            <a:r>
              <a:rPr lang="en-US" baseline="0" dirty="0" smtClean="0"/>
              <a:t> unit, but also </a:t>
            </a:r>
            <a:endParaRPr lang="en-US"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8</a:t>
            </a:fld>
            <a:endParaRPr lang="en-US"/>
          </a:p>
        </p:txBody>
      </p:sp>
    </p:spTree>
    <p:extLst>
      <p:ext uri="{BB962C8B-B14F-4D97-AF65-F5344CB8AC3E}">
        <p14:creationId xmlns:p14="http://schemas.microsoft.com/office/powerpoint/2010/main" val="944067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u="none" dirty="0" smtClean="0"/>
              <a:t>A more useful perspective into the Seiad ultramafic complex viewed as</a:t>
            </a:r>
            <a:r>
              <a:rPr lang="en-US" sz="2400" b="0" u="none" baseline="0" dirty="0" smtClean="0"/>
              <a:t> along the axial plunge of late folds… </a:t>
            </a:r>
            <a:r>
              <a:rPr lang="en-US" sz="2400" b="0" u="none" dirty="0" smtClean="0"/>
              <a:t>showing the detachment,</a:t>
            </a:r>
            <a:r>
              <a:rPr lang="en-US" sz="2400" b="0" u="none" baseline="0" dirty="0" smtClean="0"/>
              <a:t> and fabric relationships that reflect the different behavior of the rocks during deformation, that I guess I would characterize as domainal rheology over the kilometer scale.</a:t>
            </a:r>
          </a:p>
          <a:p>
            <a:r>
              <a:rPr lang="en-US" sz="2400" b="0" u="none" baseline="0" dirty="0" smtClean="0"/>
              <a:t>The next few slides attempt to summarize some of the main differences.</a:t>
            </a:r>
            <a:endParaRPr lang="en-US" b="0" u="none"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9</a:t>
            </a:fld>
            <a:endParaRPr lang="en-US"/>
          </a:p>
        </p:txBody>
      </p:sp>
    </p:spTree>
    <p:extLst>
      <p:ext uri="{BB962C8B-B14F-4D97-AF65-F5344CB8AC3E}">
        <p14:creationId xmlns:p14="http://schemas.microsoft.com/office/powerpoint/2010/main" val="1710108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detachment is defined</a:t>
            </a:r>
            <a:r>
              <a:rPr lang="en-US" baseline="0" dirty="0" smtClean="0"/>
              <a:t> by an approximately 60m-thick high-strain zone, that is locally best recognized by the high-strain fabric features present in the marble and </a:t>
            </a:r>
            <a:r>
              <a:rPr lang="en-US" baseline="0" dirty="0" err="1" smtClean="0"/>
              <a:t>calc</a:t>
            </a:r>
            <a:r>
              <a:rPr lang="en-US" baseline="0" dirty="0" smtClean="0"/>
              <a:t>-silicate rocks.</a:t>
            </a:r>
            <a:endParaRPr lang="en-US" dirty="0" smtClean="0"/>
          </a:p>
          <a:p>
            <a:r>
              <a:rPr lang="en-US" baseline="0" dirty="0" smtClean="0"/>
              <a:t>With asymmetries that provide good (and fairly consistent) kinematic indicators.</a:t>
            </a:r>
            <a:endParaRPr lang="en-US" dirty="0"/>
          </a:p>
        </p:txBody>
      </p:sp>
      <p:sp>
        <p:nvSpPr>
          <p:cNvPr id="4" name="Slide Number Placeholder 3"/>
          <p:cNvSpPr>
            <a:spLocks noGrp="1"/>
          </p:cNvSpPr>
          <p:nvPr>
            <p:ph type="sldNum" sz="quarter" idx="10"/>
          </p:nvPr>
        </p:nvSpPr>
        <p:spPr/>
        <p:txBody>
          <a:bodyPr/>
          <a:lstStyle/>
          <a:p>
            <a:pPr>
              <a:defRPr/>
            </a:pPr>
            <a:fld id="{85AFFB67-5F64-6F4F-B5C5-6AF0EB9764EC}" type="slidenum">
              <a:rPr lang="en-US" smtClean="0"/>
              <a:pPr>
                <a:defRPr/>
              </a:pPr>
              <a:t>10</a:t>
            </a:fld>
            <a:endParaRPr lang="en-US"/>
          </a:p>
        </p:txBody>
      </p:sp>
    </p:spTree>
    <p:extLst>
      <p:ext uri="{BB962C8B-B14F-4D97-AF65-F5344CB8AC3E}">
        <p14:creationId xmlns:p14="http://schemas.microsoft.com/office/powerpoint/2010/main" val="1706366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19250987"/>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2212967"/>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7211864"/>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490939"/>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5218194"/>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56400" y="3187700"/>
            <a:ext cx="2870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779000" y="3187700"/>
            <a:ext cx="2870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420403"/>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1573975"/>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8574380"/>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64567"/>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84302091"/>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71614519"/>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05386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5800" y="6832600"/>
            <a:ext cx="3073400" cy="2451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5600" y="6832600"/>
            <a:ext cx="9067800" cy="245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7804908"/>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5800" y="254000"/>
            <a:ext cx="3073400" cy="8775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5600" y="254000"/>
            <a:ext cx="9067800" cy="8775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7849467"/>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13791049"/>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5219436"/>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9359207"/>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5600" y="3187700"/>
            <a:ext cx="60706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3187700"/>
            <a:ext cx="60706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0234038"/>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6733861"/>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73834236"/>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99025"/>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2422342"/>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202352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15297971"/>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7035165"/>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5800" y="254000"/>
            <a:ext cx="3073400" cy="8775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5600" y="254000"/>
            <a:ext cx="9067800" cy="8775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7740880"/>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7309098"/>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5479642"/>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07605055"/>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5600" y="3187700"/>
            <a:ext cx="2870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78200" y="3187700"/>
            <a:ext cx="2870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9341926"/>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5242018"/>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3553131"/>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011023"/>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15352471"/>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4021207"/>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3855313"/>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6282952"/>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5800" y="254000"/>
            <a:ext cx="3073400" cy="8775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5600" y="254000"/>
            <a:ext cx="9067800" cy="8775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7617836"/>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89686354"/>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5628276"/>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15565437"/>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5600" y="3187700"/>
            <a:ext cx="2870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78200" y="3187700"/>
            <a:ext cx="2870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4276047"/>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0009516"/>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91045329"/>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921315"/>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50027319"/>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33429465"/>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53971591"/>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0689296"/>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5800" y="254000"/>
            <a:ext cx="3073400" cy="8775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5600" y="254000"/>
            <a:ext cx="9067800" cy="8775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6208298"/>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0446824"/>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8220892"/>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76489821"/>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355600" y="254000"/>
            <a:ext cx="6070600" cy="923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4000"/>
            <a:ext cx="6070600" cy="923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4472132"/>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1408799"/>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860055745"/>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5600" y="5270500"/>
            <a:ext cx="6070600" cy="129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270500"/>
            <a:ext cx="6070600" cy="129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5125125"/>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360956"/>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65089243"/>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36193219"/>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3184887"/>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5800" y="254000"/>
            <a:ext cx="3073400" cy="92329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5600" y="254000"/>
            <a:ext cx="9067800" cy="9232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3846727"/>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90709819"/>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0060795"/>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08951447"/>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2016874"/>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3126859"/>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85539"/>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565738278"/>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507453"/>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0126269"/>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8714076"/>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5387670"/>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1895452"/>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14705322"/>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1194349"/>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60589473"/>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9164584"/>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7076997"/>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521632"/>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930945356"/>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370113"/>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1734907"/>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1667987"/>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1871468"/>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9684454"/>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71251458"/>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2816072"/>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0328953"/>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999551"/>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5600" y="4876800"/>
            <a:ext cx="2870200" cy="129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78200" y="4876800"/>
            <a:ext cx="2870200" cy="129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4657334"/>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469833"/>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16486242"/>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855854"/>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81091582"/>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70905769"/>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2223657"/>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75200" y="1384300"/>
            <a:ext cx="1473200" cy="4787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5600" y="1384300"/>
            <a:ext cx="4267200" cy="4787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3540635"/>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8498174"/>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8438737"/>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10210108"/>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24835597"/>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9329323"/>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9371896"/>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00803568"/>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157191"/>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2033953"/>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78051336"/>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7335415"/>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5800" y="254000"/>
            <a:ext cx="3073400"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5600" y="254000"/>
            <a:ext cx="9067800"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7498328"/>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8279865"/>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6929049"/>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336428"/>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5800" y="2044700"/>
            <a:ext cx="30734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5600" y="2044700"/>
            <a:ext cx="90678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5008561"/>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179685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939517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29113023"/>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7136810"/>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365132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08724501"/>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107330"/>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73686882"/>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6082419"/>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4002491"/>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8815150"/>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5800" y="254000"/>
            <a:ext cx="3073400"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5600" y="254000"/>
            <a:ext cx="9067800"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9502997"/>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85352068"/>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003401"/>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90949526"/>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5600" y="4876800"/>
            <a:ext cx="2870200" cy="129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78200" y="4876800"/>
            <a:ext cx="2870200" cy="129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1291796"/>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8545345"/>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2845377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5600" y="8077200"/>
            <a:ext cx="6070600" cy="120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8077200"/>
            <a:ext cx="6070600" cy="120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998932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317965"/>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31629910"/>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78876948"/>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542356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75200" y="1384300"/>
            <a:ext cx="1473200" cy="4787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5600" y="1384300"/>
            <a:ext cx="4267200" cy="4787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2491977"/>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98100066"/>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621274"/>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3082775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4113304"/>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7677459"/>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759649"/>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6851729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010187"/>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08241610"/>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9665510"/>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7515103"/>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5800" y="2276475"/>
            <a:ext cx="3073400"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5600" y="2276475"/>
            <a:ext cx="906780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7299816"/>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3092866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109656"/>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06706755"/>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4864697"/>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5441603"/>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153925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75919964"/>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609663"/>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663679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8451213"/>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3939048"/>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5800" y="2276475"/>
            <a:ext cx="3073400"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5600" y="2276475"/>
            <a:ext cx="906780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030554"/>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52185664"/>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8386158"/>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5132857"/>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678215"/>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550368"/>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32914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50792830"/>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217057"/>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51652701"/>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52346029"/>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0426388"/>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5800" y="2276475"/>
            <a:ext cx="3073400"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5600" y="2276475"/>
            <a:ext cx="906780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6015923"/>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1954396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5046649"/>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7653043"/>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03152296"/>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5600" y="3187700"/>
            <a:ext cx="60706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3187700"/>
            <a:ext cx="60706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744711"/>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1989756"/>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5303617"/>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238127"/>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0245433"/>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9259252"/>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1614330"/>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5800" y="254000"/>
            <a:ext cx="3073400" cy="8775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5600" y="254000"/>
            <a:ext cx="9067800" cy="8775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4398864"/>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49189650"/>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6340450"/>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380977"/>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67627676"/>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5600" y="8077200"/>
            <a:ext cx="6070600" cy="120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8077200"/>
            <a:ext cx="6070600" cy="120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4912000"/>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8660288"/>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3371028"/>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671961"/>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6208149"/>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7313923"/>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1137704"/>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5800" y="6832600"/>
            <a:ext cx="3073400" cy="2451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5600" y="6832600"/>
            <a:ext cx="9067800" cy="245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197155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jpe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jpe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1.jpe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1.jpe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1.jpe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1.jpe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2.jpe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1.jpe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2.jpe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2.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jpe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2.jpe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55600" y="6832600"/>
            <a:ext cx="12293600" cy="12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Light" charset="0"/>
              </a:rPr>
              <a:t>Click to edit Master title style</a:t>
            </a:r>
          </a:p>
        </p:txBody>
      </p:sp>
      <p:sp>
        <p:nvSpPr>
          <p:cNvPr id="1026" name="Rectangle 2"/>
          <p:cNvSpPr>
            <a:spLocks noGrp="1" noChangeArrowheads="1"/>
          </p:cNvSpPr>
          <p:nvPr>
            <p:ph type="body" idx="1"/>
          </p:nvPr>
        </p:nvSpPr>
        <p:spPr bwMode="auto">
          <a:xfrm>
            <a:off x="355600" y="8077200"/>
            <a:ext cx="12293600" cy="120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Gill Sans Light" charset="0"/>
        </a:defRPr>
      </a:lvl1pPr>
      <a:lvl2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p:titleStyle>
    <p:bodyStyle>
      <a:lvl1pPr marL="342900" indent="-342900" algn="ctr" rtl="0" eaLnBrk="0" fontAlgn="base" hangingPunct="0">
        <a:spcBef>
          <a:spcPct val="0"/>
        </a:spcBef>
        <a:spcAft>
          <a:spcPct val="0"/>
        </a:spcAft>
        <a:defRPr sz="3800">
          <a:solidFill>
            <a:schemeClr val="tx1"/>
          </a:solidFill>
          <a:latin typeface="+mn-lt"/>
          <a:ea typeface="+mn-ea"/>
          <a:cs typeface="+mn-cs"/>
          <a:sym typeface="Gill Sans Light" charset="0"/>
        </a:defRPr>
      </a:lvl1pPr>
      <a:lvl2pPr marL="742950" indent="-285750" algn="ctr" rtl="0" eaLnBrk="0" fontAlgn="base" hangingPunct="0">
        <a:spcBef>
          <a:spcPct val="0"/>
        </a:spcBef>
        <a:spcAft>
          <a:spcPct val="0"/>
        </a:spcAft>
        <a:defRPr sz="3800">
          <a:solidFill>
            <a:schemeClr val="tx1"/>
          </a:solidFill>
          <a:latin typeface="+mn-lt"/>
          <a:ea typeface="+mn-ea"/>
          <a:cs typeface="+mn-cs"/>
          <a:sym typeface="Gill Sans Light" charset="0"/>
        </a:defRPr>
      </a:lvl2pPr>
      <a:lvl3pPr marL="11430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3pPr>
      <a:lvl4pPr marL="16002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4pPr>
      <a:lvl5pPr marL="20574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5pPr>
      <a:lvl6pPr marL="457200" algn="ctr" rtl="0" fontAlgn="base">
        <a:spcBef>
          <a:spcPct val="0"/>
        </a:spcBef>
        <a:spcAft>
          <a:spcPct val="0"/>
        </a:spcAft>
        <a:defRPr sz="3800">
          <a:solidFill>
            <a:schemeClr val="tx1"/>
          </a:solidFill>
          <a:latin typeface="+mn-lt"/>
          <a:ea typeface="+mn-ea"/>
          <a:cs typeface="+mn-cs"/>
          <a:sym typeface="Gill Sans Light" charset="0"/>
        </a:defRPr>
      </a:lvl6pPr>
      <a:lvl7pPr marL="914400" algn="ctr" rtl="0" fontAlgn="base">
        <a:spcBef>
          <a:spcPct val="0"/>
        </a:spcBef>
        <a:spcAft>
          <a:spcPct val="0"/>
        </a:spcAft>
        <a:defRPr sz="3800">
          <a:solidFill>
            <a:schemeClr val="tx1"/>
          </a:solidFill>
          <a:latin typeface="+mn-lt"/>
          <a:ea typeface="+mn-ea"/>
          <a:cs typeface="+mn-cs"/>
          <a:sym typeface="Gill Sans Light" charset="0"/>
        </a:defRPr>
      </a:lvl7pPr>
      <a:lvl8pPr marL="1371600" algn="ctr" rtl="0" fontAlgn="base">
        <a:spcBef>
          <a:spcPct val="0"/>
        </a:spcBef>
        <a:spcAft>
          <a:spcPct val="0"/>
        </a:spcAft>
        <a:defRPr sz="3800">
          <a:solidFill>
            <a:schemeClr val="tx1"/>
          </a:solidFill>
          <a:latin typeface="+mn-lt"/>
          <a:ea typeface="+mn-ea"/>
          <a:cs typeface="+mn-cs"/>
          <a:sym typeface="Gill Sans Light" charset="0"/>
        </a:defRPr>
      </a:lvl8pPr>
      <a:lvl9pPr marL="1828800" algn="ctr" rtl="0" fontAlgn="base">
        <a:spcBef>
          <a:spcPct val="0"/>
        </a:spcBef>
        <a:spcAft>
          <a:spcPct val="0"/>
        </a:spcAft>
        <a:defRPr sz="3800">
          <a:solidFill>
            <a:schemeClr val="tx1"/>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355600" y="254000"/>
            <a:ext cx="122936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sp>
        <p:nvSpPr>
          <p:cNvPr id="10242" name="Rectangle 2"/>
          <p:cNvSpPr>
            <a:spLocks noGrp="1" noChangeArrowheads="1"/>
          </p:cNvSpPr>
          <p:nvPr>
            <p:ph type="body" idx="1"/>
          </p:nvPr>
        </p:nvSpPr>
        <p:spPr bwMode="auto">
          <a:xfrm>
            <a:off x="6756400" y="3187700"/>
            <a:ext cx="58928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xmlns:p14="http://schemas.microsoft.com/office/powerpoint/2010/main"/>
  <p:txStyles>
    <p:titleStyle>
      <a:lvl1pPr algn="ctr" rtl="0" eaLnBrk="0" fontAlgn="base" hangingPunct="0">
        <a:spcBef>
          <a:spcPct val="0"/>
        </a:spcBef>
        <a:spcAft>
          <a:spcPct val="0"/>
        </a:spcAft>
        <a:defRPr sz="7200">
          <a:solidFill>
            <a:srgbClr val="404140"/>
          </a:solidFill>
          <a:latin typeface="+mj-lt"/>
          <a:ea typeface="+mj-ea"/>
          <a:cs typeface="+mj-cs"/>
          <a:sym typeface="Gill Sans Light" charset="0"/>
        </a:defRPr>
      </a:lvl1pPr>
      <a:lvl2pPr algn="ctr" rtl="0" eaLnBrk="0" fontAlgn="base" hangingPunct="0">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9pPr>
    </p:titleStyle>
    <p:bodyStyle>
      <a:lvl1pPr marL="304800" indent="-304800" algn="l" rtl="0" eaLnBrk="0" fontAlgn="base" hangingPunct="0">
        <a:spcBef>
          <a:spcPts val="3800"/>
        </a:spcBef>
        <a:spcAft>
          <a:spcPct val="0"/>
        </a:spcAft>
        <a:buClr>
          <a:srgbClr val="414141"/>
        </a:buClr>
        <a:buSzPct val="81000"/>
        <a:buFont typeface="Gill Sans Light" charset="0"/>
        <a:buChar char="•"/>
        <a:defRPr sz="3800">
          <a:solidFill>
            <a:srgbClr val="404140"/>
          </a:solidFill>
          <a:latin typeface="+mn-lt"/>
          <a:ea typeface="+mn-ea"/>
          <a:cs typeface="+mn-cs"/>
          <a:sym typeface="Gill Sans Light" charset="0"/>
        </a:defRPr>
      </a:lvl1pPr>
      <a:lvl2pPr marL="635000" indent="-304800" algn="l" rtl="0" eaLnBrk="0" fontAlgn="base" hangingPunct="0">
        <a:spcBef>
          <a:spcPts val="3800"/>
        </a:spcBef>
        <a:spcAft>
          <a:spcPct val="0"/>
        </a:spcAft>
        <a:buClr>
          <a:srgbClr val="414141"/>
        </a:buClr>
        <a:buSzPct val="81000"/>
        <a:buFont typeface="Gill Sans Light" charset="0"/>
        <a:buChar char="•"/>
        <a:defRPr sz="3800">
          <a:solidFill>
            <a:srgbClr val="404140"/>
          </a:solidFill>
          <a:latin typeface="+mn-lt"/>
          <a:ea typeface="+mn-ea"/>
          <a:cs typeface="+mn-cs"/>
          <a:sym typeface="Gill Sans Light" charset="0"/>
        </a:defRPr>
      </a:lvl2pPr>
      <a:lvl3pPr marL="1016000" indent="-304800" algn="l" rtl="0" eaLnBrk="0" fontAlgn="base" hangingPunct="0">
        <a:spcBef>
          <a:spcPts val="3800"/>
        </a:spcBef>
        <a:spcAft>
          <a:spcPct val="0"/>
        </a:spcAft>
        <a:buClr>
          <a:srgbClr val="414141"/>
        </a:buClr>
        <a:buSzPct val="81000"/>
        <a:buFont typeface="Gill Sans Light" charset="0"/>
        <a:buChar char="•"/>
        <a:defRPr sz="3800">
          <a:solidFill>
            <a:srgbClr val="404140"/>
          </a:solidFill>
          <a:latin typeface="+mn-lt"/>
          <a:ea typeface="+mn-ea"/>
          <a:cs typeface="+mn-cs"/>
          <a:sym typeface="Gill Sans Light" charset="0"/>
        </a:defRPr>
      </a:lvl3pPr>
      <a:lvl4pPr marL="1397000" indent="-304800" algn="l" rtl="0" eaLnBrk="0" fontAlgn="base" hangingPunct="0">
        <a:spcBef>
          <a:spcPts val="3800"/>
        </a:spcBef>
        <a:spcAft>
          <a:spcPct val="0"/>
        </a:spcAft>
        <a:buClr>
          <a:srgbClr val="414141"/>
        </a:buClr>
        <a:buSzPct val="81000"/>
        <a:buFont typeface="Gill Sans Light" charset="0"/>
        <a:buChar char="•"/>
        <a:defRPr sz="3800">
          <a:solidFill>
            <a:srgbClr val="404140"/>
          </a:solidFill>
          <a:latin typeface="+mn-lt"/>
          <a:ea typeface="+mn-ea"/>
          <a:cs typeface="+mn-cs"/>
          <a:sym typeface="Gill Sans Light" charset="0"/>
        </a:defRPr>
      </a:lvl4pPr>
      <a:lvl5pPr marL="1778000" indent="-304800" algn="l" rtl="0" eaLnBrk="0" fontAlgn="base" hangingPunct="0">
        <a:spcBef>
          <a:spcPts val="3800"/>
        </a:spcBef>
        <a:spcAft>
          <a:spcPct val="0"/>
        </a:spcAft>
        <a:buClr>
          <a:srgbClr val="414141"/>
        </a:buClr>
        <a:buSzPct val="81000"/>
        <a:buFont typeface="Gill Sans Light" charset="0"/>
        <a:buChar char="•"/>
        <a:defRPr sz="3800">
          <a:solidFill>
            <a:srgbClr val="404140"/>
          </a:solidFill>
          <a:latin typeface="+mn-lt"/>
          <a:ea typeface="+mn-ea"/>
          <a:cs typeface="+mn-cs"/>
          <a:sym typeface="Gill Sans Light" charset="0"/>
        </a:defRPr>
      </a:lvl5pPr>
      <a:lvl6pPr marL="2235200" indent="-304800" algn="l" rtl="0" fontAlgn="base">
        <a:spcBef>
          <a:spcPts val="3800"/>
        </a:spcBef>
        <a:spcAft>
          <a:spcPct val="0"/>
        </a:spcAft>
        <a:buClr>
          <a:srgbClr val="414141"/>
        </a:buClr>
        <a:buSzPct val="81000"/>
        <a:buFont typeface="Gill Sans Light" charset="0"/>
        <a:buChar char="•"/>
        <a:defRPr sz="3800">
          <a:solidFill>
            <a:srgbClr val="404140"/>
          </a:solidFill>
          <a:latin typeface="+mn-lt"/>
          <a:ea typeface="+mn-ea"/>
          <a:cs typeface="+mn-cs"/>
          <a:sym typeface="Gill Sans Light" charset="0"/>
        </a:defRPr>
      </a:lvl6pPr>
      <a:lvl7pPr marL="2692400" indent="-304800" algn="l" rtl="0" fontAlgn="base">
        <a:spcBef>
          <a:spcPts val="3800"/>
        </a:spcBef>
        <a:spcAft>
          <a:spcPct val="0"/>
        </a:spcAft>
        <a:buClr>
          <a:srgbClr val="414141"/>
        </a:buClr>
        <a:buSzPct val="81000"/>
        <a:buFont typeface="Gill Sans Light" charset="0"/>
        <a:buChar char="•"/>
        <a:defRPr sz="3800">
          <a:solidFill>
            <a:srgbClr val="404140"/>
          </a:solidFill>
          <a:latin typeface="+mn-lt"/>
          <a:ea typeface="+mn-ea"/>
          <a:cs typeface="+mn-cs"/>
          <a:sym typeface="Gill Sans Light" charset="0"/>
        </a:defRPr>
      </a:lvl7pPr>
      <a:lvl8pPr marL="3149600" indent="-304800" algn="l" rtl="0" fontAlgn="base">
        <a:spcBef>
          <a:spcPts val="3800"/>
        </a:spcBef>
        <a:spcAft>
          <a:spcPct val="0"/>
        </a:spcAft>
        <a:buClr>
          <a:srgbClr val="414141"/>
        </a:buClr>
        <a:buSzPct val="81000"/>
        <a:buFont typeface="Gill Sans Light" charset="0"/>
        <a:buChar char="•"/>
        <a:defRPr sz="3800">
          <a:solidFill>
            <a:srgbClr val="404140"/>
          </a:solidFill>
          <a:latin typeface="+mn-lt"/>
          <a:ea typeface="+mn-ea"/>
          <a:cs typeface="+mn-cs"/>
          <a:sym typeface="Gill Sans Light" charset="0"/>
        </a:defRPr>
      </a:lvl8pPr>
      <a:lvl9pPr marL="3606800" indent="-304800" algn="l" rtl="0" fontAlgn="base">
        <a:spcBef>
          <a:spcPts val="3800"/>
        </a:spcBef>
        <a:spcAft>
          <a:spcPct val="0"/>
        </a:spcAft>
        <a:buClr>
          <a:srgbClr val="414141"/>
        </a:buClr>
        <a:buSzPct val="81000"/>
        <a:buFont typeface="Gill Sans Light" charset="0"/>
        <a:buChar char="•"/>
        <a:defRPr sz="3800">
          <a:solidFill>
            <a:srgbClr val="404140"/>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355600" y="254000"/>
            <a:ext cx="122936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sp>
        <p:nvSpPr>
          <p:cNvPr id="11266" name="Rectangle 2"/>
          <p:cNvSpPr>
            <a:spLocks noGrp="1" noChangeArrowheads="1"/>
          </p:cNvSpPr>
          <p:nvPr>
            <p:ph type="body" idx="1"/>
          </p:nvPr>
        </p:nvSpPr>
        <p:spPr bwMode="auto">
          <a:xfrm>
            <a:off x="355600" y="3187700"/>
            <a:ext cx="122936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Gill Sans Light" charset="0"/>
        </a:defRPr>
      </a:lvl1pPr>
      <a:lvl2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p:titleStyle>
    <p:bodyStyle>
      <a:lvl1pPr marL="3048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1pPr>
      <a:lvl2pPr marL="6350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2pPr>
      <a:lvl3pPr marL="10160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3pPr>
      <a:lvl4pPr marL="13970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4pPr>
      <a:lvl5pPr marL="17780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5pPr>
      <a:lvl6pPr marL="22352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6pPr>
      <a:lvl7pPr marL="26924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7pPr>
      <a:lvl8pPr marL="31496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8pPr>
      <a:lvl9pPr marL="36068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355600" y="254000"/>
            <a:ext cx="122936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sp>
        <p:nvSpPr>
          <p:cNvPr id="12290" name="Rectangle 2"/>
          <p:cNvSpPr>
            <a:spLocks noGrp="1" noChangeArrowheads="1"/>
          </p:cNvSpPr>
          <p:nvPr>
            <p:ph type="body" idx="1"/>
          </p:nvPr>
        </p:nvSpPr>
        <p:spPr bwMode="auto">
          <a:xfrm>
            <a:off x="355600" y="3187700"/>
            <a:ext cx="58928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Gill Sans Light" charset="0"/>
        </a:defRPr>
      </a:lvl1pPr>
      <a:lvl2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p:titleStyle>
    <p:bodyStyle>
      <a:lvl1pPr marL="3048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1pPr>
      <a:lvl2pPr marL="6350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2pPr>
      <a:lvl3pPr marL="10160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3pPr>
      <a:lvl4pPr marL="13970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4pPr>
      <a:lvl5pPr marL="17780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5pPr>
      <a:lvl6pPr marL="22352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6pPr>
      <a:lvl7pPr marL="26924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7pPr>
      <a:lvl8pPr marL="31496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8pPr>
      <a:lvl9pPr marL="36068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355600" y="254000"/>
            <a:ext cx="122936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sp>
        <p:nvSpPr>
          <p:cNvPr id="13314" name="Rectangle 2"/>
          <p:cNvSpPr>
            <a:spLocks noGrp="1" noChangeArrowheads="1"/>
          </p:cNvSpPr>
          <p:nvPr>
            <p:ph type="body" idx="1"/>
          </p:nvPr>
        </p:nvSpPr>
        <p:spPr bwMode="auto">
          <a:xfrm>
            <a:off x="355600" y="3187700"/>
            <a:ext cx="58928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Gill Sans Light" charset="0"/>
        </a:defRPr>
      </a:lvl1pPr>
      <a:lvl2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p:titleStyle>
    <p:bodyStyle>
      <a:lvl1pPr marL="3048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1pPr>
      <a:lvl2pPr marL="6350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2pPr>
      <a:lvl3pPr marL="10160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3pPr>
      <a:lvl4pPr marL="13970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4pPr>
      <a:lvl5pPr marL="17780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5pPr>
      <a:lvl6pPr marL="22352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6pPr>
      <a:lvl7pPr marL="26924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7pPr>
      <a:lvl8pPr marL="31496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8pPr>
      <a:lvl9pPr marL="36068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355600" y="254000"/>
            <a:ext cx="12293600" cy="923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ransition xmlns:p14="http://schemas.microsoft.com/office/powerpoint/2010/main"/>
  <p:txStyles>
    <p:titleStyle>
      <a:lvl1pPr algn="ctr" rtl="0" eaLnBrk="0" fontAlgn="base" hangingPunct="0">
        <a:spcBef>
          <a:spcPct val="0"/>
        </a:spcBef>
        <a:spcAft>
          <a:spcPct val="0"/>
        </a:spcAft>
        <a:defRPr sz="7200">
          <a:solidFill>
            <a:srgbClr val="404140"/>
          </a:solidFill>
          <a:latin typeface="+mj-lt"/>
          <a:ea typeface="+mj-ea"/>
          <a:cs typeface="+mj-cs"/>
          <a:sym typeface="Gill Sans Light" charset="0"/>
        </a:defRPr>
      </a:lvl1pPr>
      <a:lvl2pPr algn="ctr" rtl="0" eaLnBrk="0" fontAlgn="base" hangingPunct="0">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9pPr>
    </p:titleStyle>
    <p:bodyStyle>
      <a:lvl1pPr marL="304800" indent="-304800" algn="l" rtl="0" eaLnBrk="0" fontAlgn="base" hangingPunct="0">
        <a:lnSpc>
          <a:spcPct val="120000"/>
        </a:lnSpc>
        <a:spcBef>
          <a:spcPts val="3800"/>
        </a:spcBef>
        <a:spcAft>
          <a:spcPct val="0"/>
        </a:spcAft>
        <a:buClr>
          <a:srgbClr val="414141"/>
        </a:buClr>
        <a:buSzPct val="81000"/>
        <a:buFont typeface="Gill Sans Light" charset="0"/>
        <a:buChar char="•"/>
        <a:defRPr sz="4600">
          <a:solidFill>
            <a:srgbClr val="404140"/>
          </a:solidFill>
          <a:latin typeface="+mn-lt"/>
          <a:ea typeface="+mn-ea"/>
          <a:cs typeface="+mn-cs"/>
          <a:sym typeface="Gill Sans Light" charset="0"/>
        </a:defRPr>
      </a:lvl1pPr>
      <a:lvl2pPr marL="635000" indent="-304800" algn="l" rtl="0" eaLnBrk="0" fontAlgn="base" hangingPunct="0">
        <a:lnSpc>
          <a:spcPct val="120000"/>
        </a:lnSpc>
        <a:spcBef>
          <a:spcPts val="3800"/>
        </a:spcBef>
        <a:spcAft>
          <a:spcPct val="0"/>
        </a:spcAft>
        <a:buClr>
          <a:srgbClr val="414141"/>
        </a:buClr>
        <a:buSzPct val="81000"/>
        <a:buFont typeface="Gill Sans Light" charset="0"/>
        <a:buChar char="•"/>
        <a:defRPr sz="4600">
          <a:solidFill>
            <a:srgbClr val="404140"/>
          </a:solidFill>
          <a:latin typeface="+mn-lt"/>
          <a:ea typeface="+mn-ea"/>
          <a:cs typeface="+mn-cs"/>
          <a:sym typeface="Gill Sans Light" charset="0"/>
        </a:defRPr>
      </a:lvl2pPr>
      <a:lvl3pPr marL="1016000" indent="-304800" algn="l" rtl="0" eaLnBrk="0" fontAlgn="base" hangingPunct="0">
        <a:lnSpc>
          <a:spcPct val="120000"/>
        </a:lnSpc>
        <a:spcBef>
          <a:spcPts val="3800"/>
        </a:spcBef>
        <a:spcAft>
          <a:spcPct val="0"/>
        </a:spcAft>
        <a:buClr>
          <a:srgbClr val="414141"/>
        </a:buClr>
        <a:buSzPct val="81000"/>
        <a:buFont typeface="Gill Sans Light" charset="0"/>
        <a:buChar char="•"/>
        <a:defRPr sz="4600">
          <a:solidFill>
            <a:srgbClr val="404140"/>
          </a:solidFill>
          <a:latin typeface="+mn-lt"/>
          <a:ea typeface="+mn-ea"/>
          <a:cs typeface="+mn-cs"/>
          <a:sym typeface="Gill Sans Light" charset="0"/>
        </a:defRPr>
      </a:lvl3pPr>
      <a:lvl4pPr marL="1397000" indent="-304800" algn="l" rtl="0" eaLnBrk="0" fontAlgn="base" hangingPunct="0">
        <a:lnSpc>
          <a:spcPct val="120000"/>
        </a:lnSpc>
        <a:spcBef>
          <a:spcPts val="3800"/>
        </a:spcBef>
        <a:spcAft>
          <a:spcPct val="0"/>
        </a:spcAft>
        <a:buClr>
          <a:srgbClr val="414141"/>
        </a:buClr>
        <a:buSzPct val="81000"/>
        <a:buFont typeface="Gill Sans Light" charset="0"/>
        <a:buChar char="•"/>
        <a:defRPr sz="4600">
          <a:solidFill>
            <a:srgbClr val="404140"/>
          </a:solidFill>
          <a:latin typeface="+mn-lt"/>
          <a:ea typeface="+mn-ea"/>
          <a:cs typeface="+mn-cs"/>
          <a:sym typeface="Gill Sans Light" charset="0"/>
        </a:defRPr>
      </a:lvl4pPr>
      <a:lvl5pPr marL="1778000" indent="-304800" algn="l" rtl="0" eaLnBrk="0" fontAlgn="base" hangingPunct="0">
        <a:lnSpc>
          <a:spcPct val="120000"/>
        </a:lnSpc>
        <a:spcBef>
          <a:spcPts val="3800"/>
        </a:spcBef>
        <a:spcAft>
          <a:spcPct val="0"/>
        </a:spcAft>
        <a:buClr>
          <a:srgbClr val="414141"/>
        </a:buClr>
        <a:buSzPct val="81000"/>
        <a:buFont typeface="Gill Sans Light" charset="0"/>
        <a:buChar char="•"/>
        <a:defRPr sz="4600">
          <a:solidFill>
            <a:srgbClr val="404140"/>
          </a:solidFill>
          <a:latin typeface="+mn-lt"/>
          <a:ea typeface="+mn-ea"/>
          <a:cs typeface="+mn-cs"/>
          <a:sym typeface="Gill Sans Light" charset="0"/>
        </a:defRPr>
      </a:lvl5pPr>
      <a:lvl6pPr marL="2235200" indent="-304800" algn="l" rtl="0" fontAlgn="base">
        <a:lnSpc>
          <a:spcPct val="120000"/>
        </a:lnSpc>
        <a:spcBef>
          <a:spcPts val="3800"/>
        </a:spcBef>
        <a:spcAft>
          <a:spcPct val="0"/>
        </a:spcAft>
        <a:buClr>
          <a:srgbClr val="414141"/>
        </a:buClr>
        <a:buSzPct val="81000"/>
        <a:buFont typeface="Gill Sans Light" charset="0"/>
        <a:buChar char="•"/>
        <a:defRPr sz="4600">
          <a:solidFill>
            <a:srgbClr val="404140"/>
          </a:solidFill>
          <a:latin typeface="+mn-lt"/>
          <a:ea typeface="+mn-ea"/>
          <a:cs typeface="+mn-cs"/>
          <a:sym typeface="Gill Sans Light" charset="0"/>
        </a:defRPr>
      </a:lvl6pPr>
      <a:lvl7pPr marL="2692400" indent="-304800" algn="l" rtl="0" fontAlgn="base">
        <a:lnSpc>
          <a:spcPct val="120000"/>
        </a:lnSpc>
        <a:spcBef>
          <a:spcPts val="3800"/>
        </a:spcBef>
        <a:spcAft>
          <a:spcPct val="0"/>
        </a:spcAft>
        <a:buClr>
          <a:srgbClr val="414141"/>
        </a:buClr>
        <a:buSzPct val="81000"/>
        <a:buFont typeface="Gill Sans Light" charset="0"/>
        <a:buChar char="•"/>
        <a:defRPr sz="4600">
          <a:solidFill>
            <a:srgbClr val="404140"/>
          </a:solidFill>
          <a:latin typeface="+mn-lt"/>
          <a:ea typeface="+mn-ea"/>
          <a:cs typeface="+mn-cs"/>
          <a:sym typeface="Gill Sans Light" charset="0"/>
        </a:defRPr>
      </a:lvl7pPr>
      <a:lvl8pPr marL="3149600" indent="-304800" algn="l" rtl="0" fontAlgn="base">
        <a:lnSpc>
          <a:spcPct val="120000"/>
        </a:lnSpc>
        <a:spcBef>
          <a:spcPts val="3800"/>
        </a:spcBef>
        <a:spcAft>
          <a:spcPct val="0"/>
        </a:spcAft>
        <a:buClr>
          <a:srgbClr val="414141"/>
        </a:buClr>
        <a:buSzPct val="81000"/>
        <a:buFont typeface="Gill Sans Light" charset="0"/>
        <a:buChar char="•"/>
        <a:defRPr sz="4600">
          <a:solidFill>
            <a:srgbClr val="404140"/>
          </a:solidFill>
          <a:latin typeface="+mn-lt"/>
          <a:ea typeface="+mn-ea"/>
          <a:cs typeface="+mn-cs"/>
          <a:sym typeface="Gill Sans Light" charset="0"/>
        </a:defRPr>
      </a:lvl8pPr>
      <a:lvl9pPr marL="3606800" indent="-304800" algn="l" rtl="0" fontAlgn="base">
        <a:lnSpc>
          <a:spcPct val="120000"/>
        </a:lnSpc>
        <a:spcBef>
          <a:spcPts val="3800"/>
        </a:spcBef>
        <a:spcAft>
          <a:spcPct val="0"/>
        </a:spcAft>
        <a:buClr>
          <a:srgbClr val="414141"/>
        </a:buClr>
        <a:buSzPct val="81000"/>
        <a:buFont typeface="Gill Sans Light" charset="0"/>
        <a:buChar char="•"/>
        <a:defRPr sz="4600">
          <a:solidFill>
            <a:srgbClr val="404140"/>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Gill Sans Light" charset="0"/>
        </a:defRPr>
      </a:lvl1pPr>
      <a:lvl2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p:titleStyle>
    <p:bodyStyle>
      <a:lvl1pPr marL="304800" indent="-304800" algn="l" rtl="0" eaLnBrk="0" fontAlgn="base" hangingPunct="0">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1pPr>
      <a:lvl2pPr marL="685800" indent="-304800" algn="l" rtl="0" eaLnBrk="0" fontAlgn="base" hangingPunct="0">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2pPr>
      <a:lvl3pPr marL="1066800" indent="-304800" algn="l" rtl="0" eaLnBrk="0" fontAlgn="base" hangingPunct="0">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3pPr>
      <a:lvl4pPr marL="1447800" indent="-304800" algn="l" rtl="0" eaLnBrk="0" fontAlgn="base" hangingPunct="0">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4pPr>
      <a:lvl5pPr marL="1828800" indent="-304800" algn="l" rtl="0" eaLnBrk="0" fontAlgn="base" hangingPunct="0">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5pPr>
      <a:lvl6pPr marL="2286000" indent="-304800" algn="l" rtl="0" fontAlgn="base">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6pPr>
      <a:lvl7pPr marL="2743200" indent="-304800" algn="l" rtl="0" fontAlgn="base">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7pPr>
      <a:lvl8pPr marL="3200400" indent="-304800" algn="l" rtl="0" fontAlgn="base">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8pPr>
      <a:lvl9pPr marL="3657600" indent="-304800" algn="l" rtl="0" fontAlgn="base">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Gill Sans Light" charset="0"/>
        </a:defRPr>
      </a:lvl1pPr>
      <a:lvl2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p:titleStyle>
    <p:bodyStyle>
      <a:lvl1pPr marL="304800" indent="-304800" algn="l" rtl="0" eaLnBrk="0" fontAlgn="base" hangingPunct="0">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1pPr>
      <a:lvl2pPr marL="685800" indent="-304800" algn="l" rtl="0" eaLnBrk="0" fontAlgn="base" hangingPunct="0">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2pPr>
      <a:lvl3pPr marL="1066800" indent="-304800" algn="l" rtl="0" eaLnBrk="0" fontAlgn="base" hangingPunct="0">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3pPr>
      <a:lvl4pPr marL="1447800" indent="-304800" algn="l" rtl="0" eaLnBrk="0" fontAlgn="base" hangingPunct="0">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4pPr>
      <a:lvl5pPr marL="1828800" indent="-304800" algn="l" rtl="0" eaLnBrk="0" fontAlgn="base" hangingPunct="0">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5pPr>
      <a:lvl6pPr marL="2286000" indent="-304800" algn="l" rtl="0" fontAlgn="base">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6pPr>
      <a:lvl7pPr marL="2743200" indent="-304800" algn="l" rtl="0" fontAlgn="base">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7pPr>
      <a:lvl8pPr marL="3200400" indent="-304800" algn="l" rtl="0" fontAlgn="base">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8pPr>
      <a:lvl9pPr marL="3657600" indent="-304800" algn="l" rtl="0" fontAlgn="base">
        <a:lnSpc>
          <a:spcPct val="120000"/>
        </a:lnSpc>
        <a:spcBef>
          <a:spcPts val="3800"/>
        </a:spcBef>
        <a:spcAft>
          <a:spcPct val="0"/>
        </a:spcAft>
        <a:buClr>
          <a:srgbClr val="414141"/>
        </a:buClr>
        <a:buSzPct val="81000"/>
        <a:buFont typeface="Gill Sans Light" charset="0"/>
        <a:buChar char="•"/>
        <a:defRPr sz="4600">
          <a:solidFill>
            <a:schemeClr val="tx1"/>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355600" y="1384300"/>
            <a:ext cx="5892800" cy="350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Light" charset="0"/>
              </a:rPr>
              <a:t>Click to edit Master title style</a:t>
            </a:r>
          </a:p>
        </p:txBody>
      </p:sp>
      <p:sp>
        <p:nvSpPr>
          <p:cNvPr id="17410" name="Rectangle 2"/>
          <p:cNvSpPr>
            <a:spLocks noGrp="1" noChangeArrowheads="1"/>
          </p:cNvSpPr>
          <p:nvPr>
            <p:ph type="body" idx="1"/>
          </p:nvPr>
        </p:nvSpPr>
        <p:spPr bwMode="auto">
          <a:xfrm>
            <a:off x="355600" y="4876800"/>
            <a:ext cx="58928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xmlns:p14="http://schemas.microsoft.com/office/powerpoint/2010/main"/>
  <p:txStyles>
    <p:titleStyle>
      <a:lvl1pPr algn="ctr" rtl="0" eaLnBrk="0" fontAlgn="base" hangingPunct="0">
        <a:spcBef>
          <a:spcPct val="0"/>
        </a:spcBef>
        <a:spcAft>
          <a:spcPct val="0"/>
        </a:spcAft>
        <a:defRPr sz="7200">
          <a:solidFill>
            <a:srgbClr val="404140"/>
          </a:solidFill>
          <a:latin typeface="+mj-lt"/>
          <a:ea typeface="+mj-ea"/>
          <a:cs typeface="+mj-cs"/>
          <a:sym typeface="Gill Sans Light" charset="0"/>
        </a:defRPr>
      </a:lvl1pPr>
      <a:lvl2pPr algn="ctr" rtl="0" eaLnBrk="0" fontAlgn="base" hangingPunct="0">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rgbClr val="404140"/>
          </a:solidFill>
          <a:latin typeface="Gill Sans Light" charset="0"/>
          <a:ea typeface="ヒラギノ角ゴ ProN W3" charset="0"/>
          <a:cs typeface="ヒラギノ角ゴ ProN W3" charset="0"/>
          <a:sym typeface="Gill Sans Light" charset="0"/>
        </a:defRPr>
      </a:lvl9pPr>
    </p:titleStyle>
    <p:bodyStyle>
      <a:lvl1pPr marL="342900" indent="-342900" algn="ctr" rtl="0" eaLnBrk="0" fontAlgn="base" hangingPunct="0">
        <a:spcBef>
          <a:spcPct val="0"/>
        </a:spcBef>
        <a:spcAft>
          <a:spcPct val="0"/>
        </a:spcAft>
        <a:defRPr sz="3800">
          <a:solidFill>
            <a:srgbClr val="404140"/>
          </a:solidFill>
          <a:latin typeface="+mn-lt"/>
          <a:ea typeface="+mn-ea"/>
          <a:cs typeface="+mn-cs"/>
          <a:sym typeface="Gill Sans Light" charset="0"/>
        </a:defRPr>
      </a:lvl1pPr>
      <a:lvl2pPr marL="742950" indent="-285750" algn="ctr" rtl="0" eaLnBrk="0" fontAlgn="base" hangingPunct="0">
        <a:spcBef>
          <a:spcPct val="0"/>
        </a:spcBef>
        <a:spcAft>
          <a:spcPct val="0"/>
        </a:spcAft>
        <a:defRPr sz="3800">
          <a:solidFill>
            <a:srgbClr val="404140"/>
          </a:solidFill>
          <a:latin typeface="+mn-lt"/>
          <a:ea typeface="+mn-ea"/>
          <a:cs typeface="+mn-cs"/>
          <a:sym typeface="Gill Sans Light" charset="0"/>
        </a:defRPr>
      </a:lvl2pPr>
      <a:lvl3pPr marL="1143000" indent="-228600" algn="ctr" rtl="0" eaLnBrk="0" fontAlgn="base" hangingPunct="0">
        <a:spcBef>
          <a:spcPct val="0"/>
        </a:spcBef>
        <a:spcAft>
          <a:spcPct val="0"/>
        </a:spcAft>
        <a:defRPr sz="3800">
          <a:solidFill>
            <a:srgbClr val="404140"/>
          </a:solidFill>
          <a:latin typeface="+mn-lt"/>
          <a:ea typeface="+mn-ea"/>
          <a:cs typeface="+mn-cs"/>
          <a:sym typeface="Gill Sans Light" charset="0"/>
        </a:defRPr>
      </a:lvl3pPr>
      <a:lvl4pPr marL="1600200" indent="-228600" algn="ctr" rtl="0" eaLnBrk="0" fontAlgn="base" hangingPunct="0">
        <a:spcBef>
          <a:spcPct val="0"/>
        </a:spcBef>
        <a:spcAft>
          <a:spcPct val="0"/>
        </a:spcAft>
        <a:defRPr sz="3800">
          <a:solidFill>
            <a:srgbClr val="404140"/>
          </a:solidFill>
          <a:latin typeface="+mn-lt"/>
          <a:ea typeface="+mn-ea"/>
          <a:cs typeface="+mn-cs"/>
          <a:sym typeface="Gill Sans Light" charset="0"/>
        </a:defRPr>
      </a:lvl4pPr>
      <a:lvl5pPr marL="2057400" indent="-228600" algn="ctr" rtl="0" eaLnBrk="0" fontAlgn="base" hangingPunct="0">
        <a:spcBef>
          <a:spcPct val="0"/>
        </a:spcBef>
        <a:spcAft>
          <a:spcPct val="0"/>
        </a:spcAft>
        <a:defRPr sz="3800">
          <a:solidFill>
            <a:srgbClr val="404140"/>
          </a:solidFill>
          <a:latin typeface="+mn-lt"/>
          <a:ea typeface="+mn-ea"/>
          <a:cs typeface="+mn-cs"/>
          <a:sym typeface="Gill Sans Light" charset="0"/>
        </a:defRPr>
      </a:lvl5pPr>
      <a:lvl6pPr marL="457200" algn="ctr" rtl="0" fontAlgn="base">
        <a:spcBef>
          <a:spcPct val="0"/>
        </a:spcBef>
        <a:spcAft>
          <a:spcPct val="0"/>
        </a:spcAft>
        <a:defRPr sz="3800">
          <a:solidFill>
            <a:srgbClr val="404140"/>
          </a:solidFill>
          <a:latin typeface="+mn-lt"/>
          <a:ea typeface="+mn-ea"/>
          <a:cs typeface="+mn-cs"/>
          <a:sym typeface="Gill Sans Light" charset="0"/>
        </a:defRPr>
      </a:lvl6pPr>
      <a:lvl7pPr marL="914400" algn="ctr" rtl="0" fontAlgn="base">
        <a:spcBef>
          <a:spcPct val="0"/>
        </a:spcBef>
        <a:spcAft>
          <a:spcPct val="0"/>
        </a:spcAft>
        <a:defRPr sz="3800">
          <a:solidFill>
            <a:srgbClr val="404140"/>
          </a:solidFill>
          <a:latin typeface="+mn-lt"/>
          <a:ea typeface="+mn-ea"/>
          <a:cs typeface="+mn-cs"/>
          <a:sym typeface="Gill Sans Light" charset="0"/>
        </a:defRPr>
      </a:lvl7pPr>
      <a:lvl8pPr marL="1371600" algn="ctr" rtl="0" fontAlgn="base">
        <a:spcBef>
          <a:spcPct val="0"/>
        </a:spcBef>
        <a:spcAft>
          <a:spcPct val="0"/>
        </a:spcAft>
        <a:defRPr sz="3800">
          <a:solidFill>
            <a:srgbClr val="404140"/>
          </a:solidFill>
          <a:latin typeface="+mn-lt"/>
          <a:ea typeface="+mn-ea"/>
          <a:cs typeface="+mn-cs"/>
          <a:sym typeface="Gill Sans Light" charset="0"/>
        </a:defRPr>
      </a:lvl8pPr>
      <a:lvl9pPr marL="1828800" algn="ctr" rtl="0" fontAlgn="base">
        <a:spcBef>
          <a:spcPct val="0"/>
        </a:spcBef>
        <a:spcAft>
          <a:spcPct val="0"/>
        </a:spcAft>
        <a:defRPr sz="3800">
          <a:solidFill>
            <a:srgbClr val="404140"/>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355600" y="254000"/>
            <a:ext cx="122936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Gill Sans Light" charset="0"/>
        </a:defRPr>
      </a:lvl1pPr>
      <a:lvl2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p:titleStyle>
    <p:bodyStyle>
      <a:lvl1pPr marL="3048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1pPr>
      <a:lvl2pPr marL="6858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2pPr>
      <a:lvl3pPr marL="10668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3pPr>
      <a:lvl4pPr marL="14478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4pPr>
      <a:lvl5pPr marL="18288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5pPr>
      <a:lvl6pPr marL="22860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6pPr>
      <a:lvl7pPr marL="27432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7pPr>
      <a:lvl8pPr marL="32004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8pPr>
      <a:lvl9pPr marL="36576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55600" y="2044700"/>
            <a:ext cx="12293600" cy="323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Light" charset="0"/>
              </a:rPr>
              <a:t>Click to edit Master title style</a:t>
            </a:r>
          </a:p>
        </p:txBody>
      </p:sp>
      <p:sp>
        <p:nvSpPr>
          <p:cNvPr id="2050" name="Rectangle 2"/>
          <p:cNvSpPr>
            <a:spLocks noGrp="1" noChangeArrowheads="1"/>
          </p:cNvSpPr>
          <p:nvPr>
            <p:ph type="body" idx="1"/>
          </p:nvPr>
        </p:nvSpPr>
        <p:spPr bwMode="auto">
          <a:xfrm>
            <a:off x="355600" y="5270500"/>
            <a:ext cx="122936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Gill Sans Light" charset="0"/>
        </a:defRPr>
      </a:lvl1pPr>
      <a:lvl2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p:titleStyle>
    <p:bodyStyle>
      <a:lvl1pPr marL="342900" indent="-342900" algn="ctr" rtl="0" eaLnBrk="0" fontAlgn="base" hangingPunct="0">
        <a:spcBef>
          <a:spcPct val="0"/>
        </a:spcBef>
        <a:spcAft>
          <a:spcPct val="0"/>
        </a:spcAft>
        <a:defRPr sz="3800">
          <a:solidFill>
            <a:schemeClr val="tx1"/>
          </a:solidFill>
          <a:latin typeface="+mn-lt"/>
          <a:ea typeface="+mn-ea"/>
          <a:cs typeface="+mn-cs"/>
          <a:sym typeface="Gill Sans Light" charset="0"/>
        </a:defRPr>
      </a:lvl1pPr>
      <a:lvl2pPr marL="742950" indent="-285750" algn="ctr" rtl="0" eaLnBrk="0" fontAlgn="base" hangingPunct="0">
        <a:spcBef>
          <a:spcPct val="0"/>
        </a:spcBef>
        <a:spcAft>
          <a:spcPct val="0"/>
        </a:spcAft>
        <a:defRPr sz="3800">
          <a:solidFill>
            <a:schemeClr val="tx1"/>
          </a:solidFill>
          <a:latin typeface="+mn-lt"/>
          <a:ea typeface="+mn-ea"/>
          <a:cs typeface="+mn-cs"/>
          <a:sym typeface="Gill Sans Light" charset="0"/>
        </a:defRPr>
      </a:lvl2pPr>
      <a:lvl3pPr marL="11430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3pPr>
      <a:lvl4pPr marL="16002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4pPr>
      <a:lvl5pPr marL="20574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5pPr>
      <a:lvl6pPr marL="457200" algn="ctr" rtl="0" fontAlgn="base">
        <a:spcBef>
          <a:spcPct val="0"/>
        </a:spcBef>
        <a:spcAft>
          <a:spcPct val="0"/>
        </a:spcAft>
        <a:defRPr sz="3800">
          <a:solidFill>
            <a:schemeClr val="tx1"/>
          </a:solidFill>
          <a:latin typeface="+mn-lt"/>
          <a:ea typeface="+mn-ea"/>
          <a:cs typeface="+mn-cs"/>
          <a:sym typeface="Gill Sans Light" charset="0"/>
        </a:defRPr>
      </a:lvl6pPr>
      <a:lvl7pPr marL="914400" algn="ctr" rtl="0" fontAlgn="base">
        <a:spcBef>
          <a:spcPct val="0"/>
        </a:spcBef>
        <a:spcAft>
          <a:spcPct val="0"/>
        </a:spcAft>
        <a:defRPr sz="3800">
          <a:solidFill>
            <a:schemeClr val="tx1"/>
          </a:solidFill>
          <a:latin typeface="+mn-lt"/>
          <a:ea typeface="+mn-ea"/>
          <a:cs typeface="+mn-cs"/>
          <a:sym typeface="Gill Sans Light" charset="0"/>
        </a:defRPr>
      </a:lvl7pPr>
      <a:lvl8pPr marL="1371600" algn="ctr" rtl="0" fontAlgn="base">
        <a:spcBef>
          <a:spcPct val="0"/>
        </a:spcBef>
        <a:spcAft>
          <a:spcPct val="0"/>
        </a:spcAft>
        <a:defRPr sz="3800">
          <a:solidFill>
            <a:schemeClr val="tx1"/>
          </a:solidFill>
          <a:latin typeface="+mn-lt"/>
          <a:ea typeface="+mn-ea"/>
          <a:cs typeface="+mn-cs"/>
          <a:sym typeface="Gill Sans Light" charset="0"/>
        </a:defRPr>
      </a:lvl8pPr>
      <a:lvl9pPr marL="1828800" algn="ctr" rtl="0" fontAlgn="base">
        <a:spcBef>
          <a:spcPct val="0"/>
        </a:spcBef>
        <a:spcAft>
          <a:spcPct val="0"/>
        </a:spcAft>
        <a:defRPr sz="3800">
          <a:solidFill>
            <a:schemeClr val="tx1"/>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355600" y="254000"/>
            <a:ext cx="122936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Gill Sans Light" charset="0"/>
        </a:defRPr>
      </a:lvl1pPr>
      <a:lvl2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p:titleStyle>
    <p:bodyStyle>
      <a:lvl1pPr marL="3048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1pPr>
      <a:lvl2pPr marL="6858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2pPr>
      <a:lvl3pPr marL="10668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3pPr>
      <a:lvl4pPr marL="14478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4pPr>
      <a:lvl5pPr marL="18288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5pPr>
      <a:lvl6pPr marL="22860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6pPr>
      <a:lvl7pPr marL="27432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7pPr>
      <a:lvl8pPr marL="32004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8pPr>
      <a:lvl9pPr marL="36576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355600" y="1384300"/>
            <a:ext cx="5892800" cy="350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Light" charset="0"/>
              </a:rPr>
              <a:t>Click to edit Master title style</a:t>
            </a:r>
          </a:p>
        </p:txBody>
      </p:sp>
      <p:sp>
        <p:nvSpPr>
          <p:cNvPr id="4098" name="Rectangle 2"/>
          <p:cNvSpPr>
            <a:spLocks noGrp="1" noChangeArrowheads="1"/>
          </p:cNvSpPr>
          <p:nvPr>
            <p:ph type="body" idx="1"/>
          </p:nvPr>
        </p:nvSpPr>
        <p:spPr bwMode="auto">
          <a:xfrm>
            <a:off x="355600" y="4876800"/>
            <a:ext cx="58928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Gill Sans Light" charset="0"/>
        </a:defRPr>
      </a:lvl1pPr>
      <a:lvl2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p:titleStyle>
    <p:bodyStyle>
      <a:lvl1pPr marL="342900" indent="-342900" algn="ctr" rtl="0" eaLnBrk="0" fontAlgn="base" hangingPunct="0">
        <a:spcBef>
          <a:spcPct val="0"/>
        </a:spcBef>
        <a:spcAft>
          <a:spcPct val="0"/>
        </a:spcAft>
        <a:defRPr sz="3800">
          <a:solidFill>
            <a:schemeClr val="tx1"/>
          </a:solidFill>
          <a:latin typeface="+mn-lt"/>
          <a:ea typeface="+mn-ea"/>
          <a:cs typeface="+mn-cs"/>
          <a:sym typeface="Gill Sans Light" charset="0"/>
        </a:defRPr>
      </a:lvl1pPr>
      <a:lvl2pPr marL="742950" indent="-285750" algn="ctr" rtl="0" eaLnBrk="0" fontAlgn="base" hangingPunct="0">
        <a:spcBef>
          <a:spcPct val="0"/>
        </a:spcBef>
        <a:spcAft>
          <a:spcPct val="0"/>
        </a:spcAft>
        <a:defRPr sz="3800">
          <a:solidFill>
            <a:schemeClr val="tx1"/>
          </a:solidFill>
          <a:latin typeface="+mn-lt"/>
          <a:ea typeface="+mn-ea"/>
          <a:cs typeface="+mn-cs"/>
          <a:sym typeface="Gill Sans Light" charset="0"/>
        </a:defRPr>
      </a:lvl2pPr>
      <a:lvl3pPr marL="11430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3pPr>
      <a:lvl4pPr marL="16002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4pPr>
      <a:lvl5pPr marL="20574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5pPr>
      <a:lvl6pPr marL="457200" algn="ctr" rtl="0" fontAlgn="base">
        <a:spcBef>
          <a:spcPct val="0"/>
        </a:spcBef>
        <a:spcAft>
          <a:spcPct val="0"/>
        </a:spcAft>
        <a:defRPr sz="3800">
          <a:solidFill>
            <a:schemeClr val="tx1"/>
          </a:solidFill>
          <a:latin typeface="+mn-lt"/>
          <a:ea typeface="+mn-ea"/>
          <a:cs typeface="+mn-cs"/>
          <a:sym typeface="Gill Sans Light" charset="0"/>
        </a:defRPr>
      </a:lvl6pPr>
      <a:lvl7pPr marL="914400" algn="ctr" rtl="0" fontAlgn="base">
        <a:spcBef>
          <a:spcPct val="0"/>
        </a:spcBef>
        <a:spcAft>
          <a:spcPct val="0"/>
        </a:spcAft>
        <a:defRPr sz="3800">
          <a:solidFill>
            <a:schemeClr val="tx1"/>
          </a:solidFill>
          <a:latin typeface="+mn-lt"/>
          <a:ea typeface="+mn-ea"/>
          <a:cs typeface="+mn-cs"/>
          <a:sym typeface="Gill Sans Light" charset="0"/>
        </a:defRPr>
      </a:lvl7pPr>
      <a:lvl8pPr marL="1371600" algn="ctr" rtl="0" fontAlgn="base">
        <a:spcBef>
          <a:spcPct val="0"/>
        </a:spcBef>
        <a:spcAft>
          <a:spcPct val="0"/>
        </a:spcAft>
        <a:defRPr sz="3800">
          <a:solidFill>
            <a:schemeClr val="tx1"/>
          </a:solidFill>
          <a:latin typeface="+mn-lt"/>
          <a:ea typeface="+mn-ea"/>
          <a:cs typeface="+mn-cs"/>
          <a:sym typeface="Gill Sans Light" charset="0"/>
        </a:defRPr>
      </a:lvl8pPr>
      <a:lvl9pPr marL="1828800" algn="ctr" rtl="0" fontAlgn="base">
        <a:spcBef>
          <a:spcPct val="0"/>
        </a:spcBef>
        <a:spcAft>
          <a:spcPct val="0"/>
        </a:spcAft>
        <a:defRPr sz="3800">
          <a:solidFill>
            <a:schemeClr val="tx1"/>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355600" y="3225800"/>
            <a:ext cx="122936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Gill Sans Light" charset="0"/>
        </a:defRPr>
      </a:lvl1pPr>
      <a:lvl2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p:titleStyle>
    <p:bodyStyle>
      <a:lvl1pPr marL="342900" indent="-342900" algn="ctr" rtl="0" eaLnBrk="0" fontAlgn="base" hangingPunct="0">
        <a:spcBef>
          <a:spcPct val="0"/>
        </a:spcBef>
        <a:spcAft>
          <a:spcPct val="0"/>
        </a:spcAft>
        <a:defRPr sz="3800">
          <a:solidFill>
            <a:schemeClr val="tx1"/>
          </a:solidFill>
          <a:latin typeface="+mn-lt"/>
          <a:ea typeface="+mn-ea"/>
          <a:cs typeface="+mn-cs"/>
          <a:sym typeface="Gill Sans Light" charset="0"/>
        </a:defRPr>
      </a:lvl1pPr>
      <a:lvl2pPr marL="742950" indent="-285750" algn="ctr" rtl="0" eaLnBrk="0" fontAlgn="base" hangingPunct="0">
        <a:spcBef>
          <a:spcPct val="0"/>
        </a:spcBef>
        <a:spcAft>
          <a:spcPct val="0"/>
        </a:spcAft>
        <a:defRPr sz="3800">
          <a:solidFill>
            <a:schemeClr val="tx1"/>
          </a:solidFill>
          <a:latin typeface="+mn-lt"/>
          <a:ea typeface="+mn-ea"/>
          <a:cs typeface="+mn-cs"/>
          <a:sym typeface="Gill Sans Light" charset="0"/>
        </a:defRPr>
      </a:lvl2pPr>
      <a:lvl3pPr marL="11430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3pPr>
      <a:lvl4pPr marL="16002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4pPr>
      <a:lvl5pPr marL="20574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5pPr>
      <a:lvl6pPr marL="457200" algn="ctr" rtl="0" fontAlgn="base">
        <a:spcBef>
          <a:spcPct val="0"/>
        </a:spcBef>
        <a:spcAft>
          <a:spcPct val="0"/>
        </a:spcAft>
        <a:defRPr sz="3800">
          <a:solidFill>
            <a:schemeClr val="tx1"/>
          </a:solidFill>
          <a:latin typeface="+mn-lt"/>
          <a:ea typeface="+mn-ea"/>
          <a:cs typeface="+mn-cs"/>
          <a:sym typeface="Gill Sans Light" charset="0"/>
        </a:defRPr>
      </a:lvl6pPr>
      <a:lvl7pPr marL="914400" algn="ctr" rtl="0" fontAlgn="base">
        <a:spcBef>
          <a:spcPct val="0"/>
        </a:spcBef>
        <a:spcAft>
          <a:spcPct val="0"/>
        </a:spcAft>
        <a:defRPr sz="3800">
          <a:solidFill>
            <a:schemeClr val="tx1"/>
          </a:solidFill>
          <a:latin typeface="+mn-lt"/>
          <a:ea typeface="+mn-ea"/>
          <a:cs typeface="+mn-cs"/>
          <a:sym typeface="Gill Sans Light" charset="0"/>
        </a:defRPr>
      </a:lvl7pPr>
      <a:lvl8pPr marL="1371600" algn="ctr" rtl="0" fontAlgn="base">
        <a:spcBef>
          <a:spcPct val="0"/>
        </a:spcBef>
        <a:spcAft>
          <a:spcPct val="0"/>
        </a:spcAft>
        <a:defRPr sz="3800">
          <a:solidFill>
            <a:schemeClr val="tx1"/>
          </a:solidFill>
          <a:latin typeface="+mn-lt"/>
          <a:ea typeface="+mn-ea"/>
          <a:cs typeface="+mn-cs"/>
          <a:sym typeface="Gill Sans Light" charset="0"/>
        </a:defRPr>
      </a:lvl8pPr>
      <a:lvl9pPr marL="1828800" algn="ctr" rtl="0" fontAlgn="base">
        <a:spcBef>
          <a:spcPct val="0"/>
        </a:spcBef>
        <a:spcAft>
          <a:spcPct val="0"/>
        </a:spcAft>
        <a:defRPr sz="3800">
          <a:solidFill>
            <a:schemeClr val="tx1"/>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355600" y="7416800"/>
            <a:ext cx="12293600" cy="1282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Gill Sans Light" charset="0"/>
        </a:defRPr>
      </a:lvl1pPr>
      <a:lvl2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p:titleStyle>
    <p:bodyStyle>
      <a:lvl1pPr marL="342900" indent="-342900" algn="ctr" rtl="0" eaLnBrk="0" fontAlgn="base" hangingPunct="0">
        <a:spcBef>
          <a:spcPct val="0"/>
        </a:spcBef>
        <a:spcAft>
          <a:spcPct val="0"/>
        </a:spcAft>
        <a:defRPr sz="3800">
          <a:solidFill>
            <a:schemeClr val="tx1"/>
          </a:solidFill>
          <a:latin typeface="+mn-lt"/>
          <a:ea typeface="+mn-ea"/>
          <a:cs typeface="+mn-cs"/>
          <a:sym typeface="Gill Sans Light" charset="0"/>
        </a:defRPr>
      </a:lvl1pPr>
      <a:lvl2pPr marL="742950" indent="-285750" algn="ctr" rtl="0" eaLnBrk="0" fontAlgn="base" hangingPunct="0">
        <a:spcBef>
          <a:spcPct val="0"/>
        </a:spcBef>
        <a:spcAft>
          <a:spcPct val="0"/>
        </a:spcAft>
        <a:defRPr sz="3800">
          <a:solidFill>
            <a:schemeClr val="tx1"/>
          </a:solidFill>
          <a:latin typeface="+mn-lt"/>
          <a:ea typeface="+mn-ea"/>
          <a:cs typeface="+mn-cs"/>
          <a:sym typeface="Gill Sans Light" charset="0"/>
        </a:defRPr>
      </a:lvl2pPr>
      <a:lvl3pPr marL="11430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3pPr>
      <a:lvl4pPr marL="16002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4pPr>
      <a:lvl5pPr marL="20574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5pPr>
      <a:lvl6pPr marL="457200" algn="ctr" rtl="0" fontAlgn="base">
        <a:spcBef>
          <a:spcPct val="0"/>
        </a:spcBef>
        <a:spcAft>
          <a:spcPct val="0"/>
        </a:spcAft>
        <a:defRPr sz="3800">
          <a:solidFill>
            <a:schemeClr val="tx1"/>
          </a:solidFill>
          <a:latin typeface="+mn-lt"/>
          <a:ea typeface="+mn-ea"/>
          <a:cs typeface="+mn-cs"/>
          <a:sym typeface="Gill Sans Light" charset="0"/>
        </a:defRPr>
      </a:lvl6pPr>
      <a:lvl7pPr marL="914400" algn="ctr" rtl="0" fontAlgn="base">
        <a:spcBef>
          <a:spcPct val="0"/>
        </a:spcBef>
        <a:spcAft>
          <a:spcPct val="0"/>
        </a:spcAft>
        <a:defRPr sz="3800">
          <a:solidFill>
            <a:schemeClr val="tx1"/>
          </a:solidFill>
          <a:latin typeface="+mn-lt"/>
          <a:ea typeface="+mn-ea"/>
          <a:cs typeface="+mn-cs"/>
          <a:sym typeface="Gill Sans Light" charset="0"/>
        </a:defRPr>
      </a:lvl7pPr>
      <a:lvl8pPr marL="1371600" algn="ctr" rtl="0" fontAlgn="base">
        <a:spcBef>
          <a:spcPct val="0"/>
        </a:spcBef>
        <a:spcAft>
          <a:spcPct val="0"/>
        </a:spcAft>
        <a:defRPr sz="3800">
          <a:solidFill>
            <a:schemeClr val="tx1"/>
          </a:solidFill>
          <a:latin typeface="+mn-lt"/>
          <a:ea typeface="+mn-ea"/>
          <a:cs typeface="+mn-cs"/>
          <a:sym typeface="Gill Sans Light" charset="0"/>
        </a:defRPr>
      </a:lvl8pPr>
      <a:lvl9pPr marL="1828800" algn="ctr" rtl="0" fontAlgn="base">
        <a:spcBef>
          <a:spcPct val="0"/>
        </a:spcBef>
        <a:spcAft>
          <a:spcPct val="0"/>
        </a:spcAft>
        <a:defRPr sz="3800">
          <a:solidFill>
            <a:schemeClr val="tx1"/>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355600" y="7416800"/>
            <a:ext cx="12293600" cy="1282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Gill Sans Light" charset="0"/>
        </a:defRPr>
      </a:lvl1pPr>
      <a:lvl2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p:titleStyle>
    <p:bodyStyle>
      <a:lvl1pPr marL="342900" indent="-342900" algn="ctr" rtl="0" eaLnBrk="0" fontAlgn="base" hangingPunct="0">
        <a:spcBef>
          <a:spcPct val="0"/>
        </a:spcBef>
        <a:spcAft>
          <a:spcPct val="0"/>
        </a:spcAft>
        <a:defRPr sz="3800">
          <a:solidFill>
            <a:schemeClr val="tx1"/>
          </a:solidFill>
          <a:latin typeface="+mn-lt"/>
          <a:ea typeface="+mn-ea"/>
          <a:cs typeface="+mn-cs"/>
          <a:sym typeface="Gill Sans Light" charset="0"/>
        </a:defRPr>
      </a:lvl1pPr>
      <a:lvl2pPr marL="742950" indent="-285750" algn="ctr" rtl="0" eaLnBrk="0" fontAlgn="base" hangingPunct="0">
        <a:spcBef>
          <a:spcPct val="0"/>
        </a:spcBef>
        <a:spcAft>
          <a:spcPct val="0"/>
        </a:spcAft>
        <a:defRPr sz="3800">
          <a:solidFill>
            <a:schemeClr val="tx1"/>
          </a:solidFill>
          <a:latin typeface="+mn-lt"/>
          <a:ea typeface="+mn-ea"/>
          <a:cs typeface="+mn-cs"/>
          <a:sym typeface="Gill Sans Light" charset="0"/>
        </a:defRPr>
      </a:lvl2pPr>
      <a:lvl3pPr marL="11430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3pPr>
      <a:lvl4pPr marL="16002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4pPr>
      <a:lvl5pPr marL="20574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5pPr>
      <a:lvl6pPr marL="457200" algn="ctr" rtl="0" fontAlgn="base">
        <a:spcBef>
          <a:spcPct val="0"/>
        </a:spcBef>
        <a:spcAft>
          <a:spcPct val="0"/>
        </a:spcAft>
        <a:defRPr sz="3800">
          <a:solidFill>
            <a:schemeClr val="tx1"/>
          </a:solidFill>
          <a:latin typeface="+mn-lt"/>
          <a:ea typeface="+mn-ea"/>
          <a:cs typeface="+mn-cs"/>
          <a:sym typeface="Gill Sans Light" charset="0"/>
        </a:defRPr>
      </a:lvl6pPr>
      <a:lvl7pPr marL="914400" algn="ctr" rtl="0" fontAlgn="base">
        <a:spcBef>
          <a:spcPct val="0"/>
        </a:spcBef>
        <a:spcAft>
          <a:spcPct val="0"/>
        </a:spcAft>
        <a:defRPr sz="3800">
          <a:solidFill>
            <a:schemeClr val="tx1"/>
          </a:solidFill>
          <a:latin typeface="+mn-lt"/>
          <a:ea typeface="+mn-ea"/>
          <a:cs typeface="+mn-cs"/>
          <a:sym typeface="Gill Sans Light" charset="0"/>
        </a:defRPr>
      </a:lvl7pPr>
      <a:lvl8pPr marL="1371600" algn="ctr" rtl="0" fontAlgn="base">
        <a:spcBef>
          <a:spcPct val="0"/>
        </a:spcBef>
        <a:spcAft>
          <a:spcPct val="0"/>
        </a:spcAft>
        <a:defRPr sz="3800">
          <a:solidFill>
            <a:schemeClr val="tx1"/>
          </a:solidFill>
          <a:latin typeface="+mn-lt"/>
          <a:ea typeface="+mn-ea"/>
          <a:cs typeface="+mn-cs"/>
          <a:sym typeface="Gill Sans Light" charset="0"/>
        </a:defRPr>
      </a:lvl8pPr>
      <a:lvl9pPr marL="1828800" algn="ctr" rtl="0" fontAlgn="base">
        <a:spcBef>
          <a:spcPct val="0"/>
        </a:spcBef>
        <a:spcAft>
          <a:spcPct val="0"/>
        </a:spcAft>
        <a:defRPr sz="3800">
          <a:solidFill>
            <a:schemeClr val="tx1"/>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355600" y="254000"/>
            <a:ext cx="122936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sp>
        <p:nvSpPr>
          <p:cNvPr id="8194" name="Rectangle 2"/>
          <p:cNvSpPr>
            <a:spLocks noGrp="1" noChangeArrowheads="1"/>
          </p:cNvSpPr>
          <p:nvPr>
            <p:ph type="body" idx="1"/>
          </p:nvPr>
        </p:nvSpPr>
        <p:spPr bwMode="auto">
          <a:xfrm>
            <a:off x="355600" y="3187700"/>
            <a:ext cx="122936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Gill Sans Light" charset="0"/>
        </a:defRPr>
      </a:lvl1pPr>
      <a:lvl2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p:titleStyle>
    <p:bodyStyle>
      <a:lvl1pPr marL="3048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1pPr>
      <a:lvl2pPr marL="6350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2pPr>
      <a:lvl3pPr marL="10160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3pPr>
      <a:lvl4pPr marL="13970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4pPr>
      <a:lvl5pPr marL="1778000" indent="-304800" algn="l" rtl="0" eaLnBrk="0" fontAlgn="base" hangingPunct="0">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5pPr>
      <a:lvl6pPr marL="22352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6pPr>
      <a:lvl7pPr marL="26924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7pPr>
      <a:lvl8pPr marL="31496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8pPr>
      <a:lvl9pPr marL="3606800" indent="-304800" algn="l" rtl="0" fontAlgn="base">
        <a:spcBef>
          <a:spcPts val="3800"/>
        </a:spcBef>
        <a:spcAft>
          <a:spcPct val="0"/>
        </a:spcAft>
        <a:buClr>
          <a:srgbClr val="414141"/>
        </a:buClr>
        <a:buSzPct val="81000"/>
        <a:buFont typeface="Gill Sans Light" charset="0"/>
        <a:buChar char="•"/>
        <a:defRPr sz="3800">
          <a:solidFill>
            <a:schemeClr val="tx1"/>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355600" y="6832600"/>
            <a:ext cx="12293600" cy="12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Light" charset="0"/>
              </a:rPr>
              <a:t>Click to edit Master title style</a:t>
            </a:r>
          </a:p>
        </p:txBody>
      </p:sp>
      <p:sp>
        <p:nvSpPr>
          <p:cNvPr id="9218" name="Rectangle 2"/>
          <p:cNvSpPr>
            <a:spLocks noGrp="1" noChangeArrowheads="1"/>
          </p:cNvSpPr>
          <p:nvPr>
            <p:ph type="body" idx="1"/>
          </p:nvPr>
        </p:nvSpPr>
        <p:spPr bwMode="auto">
          <a:xfrm>
            <a:off x="355600" y="8077200"/>
            <a:ext cx="12293600" cy="120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Gill Sans Light" charset="0"/>
        </a:defRPr>
      </a:lvl1pPr>
      <a:lvl2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7200">
          <a:solidFill>
            <a:schemeClr val="tx1"/>
          </a:solidFill>
          <a:latin typeface="Gill Sans Light" charset="0"/>
          <a:ea typeface="ヒラギノ角ゴ ProN W3" charset="0"/>
          <a:cs typeface="ヒラギノ角ゴ ProN W3" charset="0"/>
          <a:sym typeface="Gill Sans Light" charset="0"/>
        </a:defRPr>
      </a:lvl9pPr>
    </p:titleStyle>
    <p:bodyStyle>
      <a:lvl1pPr marL="342900" indent="-342900" algn="ctr" rtl="0" eaLnBrk="0" fontAlgn="base" hangingPunct="0">
        <a:spcBef>
          <a:spcPct val="0"/>
        </a:spcBef>
        <a:spcAft>
          <a:spcPct val="0"/>
        </a:spcAft>
        <a:defRPr sz="3800">
          <a:solidFill>
            <a:schemeClr val="tx1"/>
          </a:solidFill>
          <a:latin typeface="+mn-lt"/>
          <a:ea typeface="+mn-ea"/>
          <a:cs typeface="+mn-cs"/>
          <a:sym typeface="Gill Sans Light" charset="0"/>
        </a:defRPr>
      </a:lvl1pPr>
      <a:lvl2pPr marL="742950" indent="-285750" algn="ctr" rtl="0" eaLnBrk="0" fontAlgn="base" hangingPunct="0">
        <a:spcBef>
          <a:spcPct val="0"/>
        </a:spcBef>
        <a:spcAft>
          <a:spcPct val="0"/>
        </a:spcAft>
        <a:defRPr sz="3800">
          <a:solidFill>
            <a:schemeClr val="tx1"/>
          </a:solidFill>
          <a:latin typeface="+mn-lt"/>
          <a:ea typeface="+mn-ea"/>
          <a:cs typeface="+mn-cs"/>
          <a:sym typeface="Gill Sans Light" charset="0"/>
        </a:defRPr>
      </a:lvl2pPr>
      <a:lvl3pPr marL="11430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3pPr>
      <a:lvl4pPr marL="16002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4pPr>
      <a:lvl5pPr marL="2057400" indent="-228600" algn="ctr" rtl="0" eaLnBrk="0" fontAlgn="base" hangingPunct="0">
        <a:spcBef>
          <a:spcPct val="0"/>
        </a:spcBef>
        <a:spcAft>
          <a:spcPct val="0"/>
        </a:spcAft>
        <a:defRPr sz="3800">
          <a:solidFill>
            <a:schemeClr val="tx1"/>
          </a:solidFill>
          <a:latin typeface="+mn-lt"/>
          <a:ea typeface="+mn-ea"/>
          <a:cs typeface="+mn-cs"/>
          <a:sym typeface="Gill Sans Light" charset="0"/>
        </a:defRPr>
      </a:lvl5pPr>
      <a:lvl6pPr marL="457200" algn="ctr" rtl="0" fontAlgn="base">
        <a:spcBef>
          <a:spcPct val="0"/>
        </a:spcBef>
        <a:spcAft>
          <a:spcPct val="0"/>
        </a:spcAft>
        <a:defRPr sz="3800">
          <a:solidFill>
            <a:schemeClr val="tx1"/>
          </a:solidFill>
          <a:latin typeface="+mn-lt"/>
          <a:ea typeface="+mn-ea"/>
          <a:cs typeface="+mn-cs"/>
          <a:sym typeface="Gill Sans Light" charset="0"/>
        </a:defRPr>
      </a:lvl6pPr>
      <a:lvl7pPr marL="914400" algn="ctr" rtl="0" fontAlgn="base">
        <a:spcBef>
          <a:spcPct val="0"/>
        </a:spcBef>
        <a:spcAft>
          <a:spcPct val="0"/>
        </a:spcAft>
        <a:defRPr sz="3800">
          <a:solidFill>
            <a:schemeClr val="tx1"/>
          </a:solidFill>
          <a:latin typeface="+mn-lt"/>
          <a:ea typeface="+mn-ea"/>
          <a:cs typeface="+mn-cs"/>
          <a:sym typeface="Gill Sans Light" charset="0"/>
        </a:defRPr>
      </a:lvl7pPr>
      <a:lvl8pPr marL="1371600" algn="ctr" rtl="0" fontAlgn="base">
        <a:spcBef>
          <a:spcPct val="0"/>
        </a:spcBef>
        <a:spcAft>
          <a:spcPct val="0"/>
        </a:spcAft>
        <a:defRPr sz="3800">
          <a:solidFill>
            <a:schemeClr val="tx1"/>
          </a:solidFill>
          <a:latin typeface="+mn-lt"/>
          <a:ea typeface="+mn-ea"/>
          <a:cs typeface="+mn-cs"/>
          <a:sym typeface="Gill Sans Light" charset="0"/>
        </a:defRPr>
      </a:lvl8pPr>
      <a:lvl9pPr marL="1828800" algn="ctr" rtl="0" fontAlgn="base">
        <a:spcBef>
          <a:spcPct val="0"/>
        </a:spcBef>
        <a:spcAft>
          <a:spcPct val="0"/>
        </a:spcAft>
        <a:defRPr sz="3800">
          <a:solidFill>
            <a:schemeClr val="tx1"/>
          </a:solidFill>
          <a:latin typeface="+mn-lt"/>
          <a:ea typeface="+mn-ea"/>
          <a:cs typeface="+mn-cs"/>
          <a:sym typeface="Gill Sans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microsoft.com/office/2007/relationships/hdphoto" Target="../media/hdphoto2.wdp"/><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4" Type="http://schemas.microsoft.com/office/2007/relationships/hdphoto" Target="../media/hdphoto3.wdp"/><Relationship Id="rId5" Type="http://schemas.openxmlformats.org/officeDocument/2006/relationships/image" Target="../media/image20.jpeg"/><Relationship Id="rId6" Type="http://schemas.microsoft.com/office/2007/relationships/hdphoto" Target="../media/hdphoto4.wdp"/><Relationship Id="rId7" Type="http://schemas.openxmlformats.org/officeDocument/2006/relationships/image" Target="../media/image21.jpeg"/><Relationship Id="rId8" Type="http://schemas.microsoft.com/office/2007/relationships/hdphoto" Target="../media/hdphoto5.wdp"/><Relationship Id="rId9" Type="http://schemas.openxmlformats.org/officeDocument/2006/relationships/image" Target="../media/image22.jpeg"/><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3.jpeg"/><Relationship Id="rId1" Type="http://schemas.openxmlformats.org/officeDocument/2006/relationships/slideLayout" Target="../slideLayouts/slideLayout24.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4.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5400"/>
            <a:ext cx="13004800" cy="130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458" name="Rectangle 2"/>
          <p:cNvSpPr>
            <a:spLocks noGrp="1" noChangeArrowheads="1"/>
          </p:cNvSpPr>
          <p:nvPr>
            <p:ph type="title"/>
          </p:nvPr>
        </p:nvSpPr>
        <p:spPr>
          <a:xfrm>
            <a:off x="1066800" y="1104900"/>
            <a:ext cx="10871200" cy="1879600"/>
          </a:xfrm>
          <a:solidFill>
            <a:srgbClr val="FFFFFF">
              <a:alpha val="75000"/>
            </a:srgbClr>
          </a:solidFill>
          <a:ln w="12700">
            <a:solidFill>
              <a:srgbClr val="000000"/>
            </a:solidFill>
            <a:miter lim="800000"/>
            <a:headEnd/>
            <a:tailEnd/>
          </a:ln>
          <a:effectLst>
            <a:outerShdw blurRad="127000" dist="76199" dir="2700000" algn="ctr" rotWithShape="0">
              <a:schemeClr val="bg2">
                <a:alpha val="75000"/>
              </a:schemeClr>
            </a:outerShdw>
          </a:effectLst>
        </p:spPr>
        <p:txBody>
          <a:bodyPr rIns="457200"/>
          <a:lstStyle/>
          <a:p>
            <a:pPr eaLnBrk="1" hangingPunct="1">
              <a:defRPr/>
            </a:pPr>
            <a:r>
              <a:rPr lang="en-US" sz="3800" dirty="0" smtClean="0">
                <a:solidFill>
                  <a:srgbClr val="000000"/>
                </a:solidFill>
                <a:latin typeface="Arial"/>
                <a:cs typeface="Arial"/>
                <a:sym typeface="Calibri Bold" charset="0"/>
              </a:rPr>
              <a:t>Crustal-scale detachment within an accretionary setting, Seiad complex, Rattlesnake Creek terrane, Klamath Mountains</a:t>
            </a:r>
            <a:endParaRPr lang="en-US" sz="3800" dirty="0" smtClean="0">
              <a:solidFill>
                <a:srgbClr val="000000"/>
              </a:solidFill>
              <a:latin typeface="Arial"/>
              <a:ea typeface="ヒラギノ角ゴ ProN W6" charset="0"/>
              <a:cs typeface="Arial"/>
              <a:sym typeface="Calibri Bold" charset="0"/>
            </a:endParaRPr>
          </a:p>
        </p:txBody>
      </p:sp>
      <p:grpSp>
        <p:nvGrpSpPr>
          <p:cNvPr id="19459" name="Group 5"/>
          <p:cNvGrpSpPr>
            <a:grpSpLocks/>
          </p:cNvGrpSpPr>
          <p:nvPr/>
        </p:nvGrpSpPr>
        <p:grpSpPr bwMode="auto">
          <a:xfrm>
            <a:off x="3530600" y="3187700"/>
            <a:ext cx="6215063" cy="838200"/>
            <a:chOff x="-165" y="0"/>
            <a:chExt cx="3915" cy="528"/>
          </a:xfrm>
        </p:grpSpPr>
        <p:sp>
          <p:nvSpPr>
            <p:cNvPr id="2" name="Rectangle 3"/>
            <p:cNvSpPr>
              <a:spLocks/>
            </p:cNvSpPr>
            <p:nvPr/>
          </p:nvSpPr>
          <p:spPr bwMode="auto">
            <a:xfrm>
              <a:off x="-165" y="0"/>
              <a:ext cx="3915" cy="528"/>
            </a:xfrm>
            <a:prstGeom prst="rect">
              <a:avLst/>
            </a:prstGeom>
            <a:solidFill>
              <a:srgbClr val="FFFFFF">
                <a:alpha val="75000"/>
              </a:srgbClr>
            </a:solidFill>
            <a:ln w="12700" cap="flat">
              <a:solidFill>
                <a:srgbClr val="000000"/>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algn="l">
                <a:defRPr/>
              </a:pPr>
              <a:r>
                <a:rPr lang="en-US" sz="2400" dirty="0">
                  <a:solidFill>
                    <a:schemeClr val="tx1"/>
                  </a:solidFill>
                  <a:latin typeface="Arial"/>
                  <a:ea typeface="ＭＳ Ｐゴシック" charset="0"/>
                  <a:cs typeface="Arial"/>
                  <a:sym typeface="Gill Sans MT" charset="0"/>
                </a:rPr>
                <a:t> Z. Michels, B. </a:t>
              </a:r>
              <a:r>
                <a:rPr lang="en-US" sz="2400" dirty="0" err="1">
                  <a:solidFill>
                    <a:schemeClr val="tx1"/>
                  </a:solidFill>
                  <a:latin typeface="Arial"/>
                  <a:ea typeface="ＭＳ Ｐゴシック" charset="0"/>
                  <a:cs typeface="Arial"/>
                  <a:sym typeface="Gill Sans MT" charset="0"/>
                </a:rPr>
                <a:t>Tikoff</a:t>
              </a:r>
              <a:r>
                <a:rPr lang="en-US" sz="2400" dirty="0">
                  <a:solidFill>
                    <a:schemeClr val="tx1"/>
                  </a:solidFill>
                  <a:latin typeface="Arial"/>
                  <a:ea typeface="ＭＳ Ｐゴシック" charset="0"/>
                  <a:cs typeface="Arial"/>
                  <a:sym typeface="Gill Sans MT" charset="0"/>
                </a:rPr>
                <a:t>, L. G. Medaris, Jr.</a:t>
              </a:r>
            </a:p>
            <a:p>
              <a:pPr algn="l">
                <a:defRPr/>
              </a:pPr>
              <a:r>
                <a:rPr lang="en-US" sz="2400" dirty="0">
                  <a:solidFill>
                    <a:schemeClr val="tx1"/>
                  </a:solidFill>
                  <a:latin typeface="Arial"/>
                  <a:ea typeface="ＭＳ Ｐゴシック" charset="0"/>
                  <a:cs typeface="Arial"/>
                  <a:sym typeface="Gill Sans MT Italic" charset="0"/>
                </a:rPr>
                <a:t> University of Wisconsin – Madison</a:t>
              </a:r>
            </a:p>
          </p:txBody>
        </p:sp>
        <p:pic>
          <p:nvPicPr>
            <p:cNvPr id="3"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7" y="25"/>
              <a:ext cx="49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pic>
        <p:nvPicPr>
          <p:cNvPr id="19462"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14425" y="4648200"/>
            <a:ext cx="10761663" cy="4394200"/>
          </a:xfrm>
          <a:prstGeom prst="rect">
            <a:avLst/>
          </a:prstGeom>
          <a:noFill/>
          <a:ln w="12700" cap="flat">
            <a:solidFill>
              <a:srgbClr val="000000"/>
            </a:solidFill>
            <a:prstDash val="solid"/>
            <a:miter lim="800000"/>
            <a:headEnd/>
            <a:tailEn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1600200"/>
            <a:ext cx="13004800" cy="6858000"/>
          </a:xfrm>
          <a:prstGeom prst="rect">
            <a:avLst/>
          </a:prstGeom>
          <a:solidFill>
            <a:srgbClr val="FFFFFF"/>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4" name="TextBox 3"/>
          <p:cNvSpPr txBox="1"/>
          <p:nvPr/>
        </p:nvSpPr>
        <p:spPr>
          <a:xfrm>
            <a:off x="3683621" y="480536"/>
            <a:ext cx="5721188" cy="738664"/>
          </a:xfrm>
          <a:prstGeom prst="rect">
            <a:avLst/>
          </a:prstGeom>
          <a:noFill/>
          <a:ln>
            <a:noFill/>
          </a:ln>
          <a:effectLst>
            <a:outerShdw blurRad="50800" dist="38100" dir="2700000" sx="101000" sy="101000" algn="tl" rotWithShape="0">
              <a:srgbClr val="000000">
                <a:alpha val="43000"/>
              </a:srgbClr>
            </a:outerShdw>
          </a:effectLst>
        </p:spPr>
        <p:txBody>
          <a:bodyPr wrap="none" rtlCol="0">
            <a:spAutoFit/>
          </a:bodyPr>
          <a:lstStyle/>
          <a:p>
            <a:r>
              <a:rPr lang="en-US" b="1" u="sng" dirty="0" smtClean="0">
                <a:latin typeface="Arial"/>
                <a:cs typeface="Arial"/>
              </a:rPr>
              <a:t>High strain indicators</a:t>
            </a:r>
            <a:endParaRPr lang="en-US" b="1" u="sng" dirty="0">
              <a:latin typeface="Arial"/>
              <a:cs typeface="Arial"/>
            </a:endParaRPr>
          </a:p>
        </p:txBody>
      </p:sp>
      <p:sp>
        <p:nvSpPr>
          <p:cNvPr id="8" name="TextBox 7"/>
          <p:cNvSpPr txBox="1"/>
          <p:nvPr/>
        </p:nvSpPr>
        <p:spPr>
          <a:xfrm>
            <a:off x="330200" y="2020669"/>
            <a:ext cx="4953000" cy="646331"/>
          </a:xfrm>
          <a:prstGeom prst="rect">
            <a:avLst/>
          </a:prstGeom>
          <a:noFill/>
          <a:ln>
            <a:noFill/>
          </a:ln>
          <a:effectLst>
            <a:outerShdw blurRad="50800" dist="38100" dir="2700000" sx="101000" sy="101000" algn="tl" rotWithShape="0">
              <a:srgbClr val="000000">
                <a:alpha val="43000"/>
              </a:srgbClr>
            </a:outerShdw>
          </a:effectLst>
        </p:spPr>
        <p:txBody>
          <a:bodyPr wrap="square" rtlCol="0">
            <a:spAutoFit/>
          </a:bodyPr>
          <a:lstStyle/>
          <a:p>
            <a:pPr algn="l"/>
            <a:r>
              <a:rPr lang="en-US" sz="3600" dirty="0" smtClean="0">
                <a:latin typeface="Arial"/>
                <a:cs typeface="Arial"/>
              </a:rPr>
              <a:t>Sheath </a:t>
            </a:r>
            <a:r>
              <a:rPr lang="en-US" sz="3200" dirty="0" smtClean="0">
                <a:latin typeface="Arial"/>
                <a:cs typeface="Arial"/>
              </a:rPr>
              <a:t>folds</a:t>
            </a:r>
            <a:r>
              <a:rPr lang="en-US" sz="3600" dirty="0" smtClean="0">
                <a:latin typeface="Arial"/>
                <a:cs typeface="Arial"/>
              </a:rPr>
              <a:t> in marbles</a:t>
            </a:r>
            <a:endParaRPr lang="en-US" sz="3600" dirty="0">
              <a:latin typeface="Arial"/>
              <a:cs typeface="Aria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400" y="2783520"/>
            <a:ext cx="5146547" cy="3921656"/>
          </a:xfrm>
          <a:prstGeom prst="rect">
            <a:avLst/>
          </a:prstGeom>
        </p:spPr>
      </p:pic>
      <p:cxnSp>
        <p:nvCxnSpPr>
          <p:cNvPr id="12" name="Straight Connector 11"/>
          <p:cNvCxnSpPr>
            <a:stCxn id="7" idx="1"/>
          </p:cNvCxnSpPr>
          <p:nvPr/>
        </p:nvCxnSpPr>
        <p:spPr bwMode="auto">
          <a:xfrm flipV="1">
            <a:off x="3073400" y="1676400"/>
            <a:ext cx="3733800" cy="2819400"/>
          </a:xfrm>
          <a:prstGeom prst="line">
            <a:avLst/>
          </a:prstGeom>
          <a:solidFill>
            <a:srgbClr val="6C7472"/>
          </a:solidFill>
          <a:ln w="12700" cap="flat" cmpd="sng" algn="ctr">
            <a:solidFill>
              <a:srgbClr val="000000"/>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a:stCxn id="7" idx="1"/>
          </p:cNvCxnSpPr>
          <p:nvPr/>
        </p:nvCxnSpPr>
        <p:spPr bwMode="auto">
          <a:xfrm>
            <a:off x="3073400" y="4495800"/>
            <a:ext cx="3733800" cy="3810000"/>
          </a:xfrm>
          <a:prstGeom prst="line">
            <a:avLst/>
          </a:prstGeom>
          <a:solidFill>
            <a:srgbClr val="6C7472"/>
          </a:solidFill>
          <a:ln w="12700" cap="flat" cmpd="sng" algn="ctr">
            <a:solidFill>
              <a:srgbClr val="000000"/>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5" name="Picture 4"/>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Effect>
                      <a14:brightnessContrast contrast="26000"/>
                    </a14:imgEffect>
                  </a14:imgLayer>
                </a14:imgProps>
              </a:ext>
              <a:ext uri="{28A0092B-C50C-407E-A947-70E740481C1C}">
                <a14:useLocalDpi xmlns:a14="http://schemas.microsoft.com/office/drawing/2010/main"/>
              </a:ext>
            </a:extLst>
          </a:blip>
          <a:stretch>
            <a:fillRect/>
          </a:stretch>
        </p:blipFill>
        <p:spPr>
          <a:xfrm>
            <a:off x="6737853" y="1676400"/>
            <a:ext cx="4978908" cy="6638544"/>
          </a:xfrm>
          <a:prstGeom prst="rect">
            <a:avLst/>
          </a:prstGeom>
          <a:solidFill>
            <a:srgbClr val="FFFFFF"/>
          </a:solidFill>
          <a:ln>
            <a:solidFill>
              <a:schemeClr val="tx1"/>
            </a:solidFill>
          </a:ln>
          <a:effectLst>
            <a:outerShdw blurRad="50800" dist="38100" dir="2700000" sx="102000" sy="102000" algn="tl" rotWithShape="0">
              <a:srgbClr val="000000">
                <a:alpha val="43000"/>
              </a:srgbClr>
            </a:outerShdw>
          </a:effectLst>
        </p:spPr>
      </p:pic>
      <p:cxnSp>
        <p:nvCxnSpPr>
          <p:cNvPr id="21" name="Straight Connector 20"/>
          <p:cNvCxnSpPr/>
          <p:nvPr/>
        </p:nvCxnSpPr>
        <p:spPr bwMode="auto">
          <a:xfrm flipH="1">
            <a:off x="1854200" y="2895600"/>
            <a:ext cx="2895600" cy="3048000"/>
          </a:xfrm>
          <a:prstGeom prst="line">
            <a:avLst/>
          </a:prstGeom>
          <a:solidFill>
            <a:srgbClr val="6C7472"/>
          </a:solidFill>
          <a:ln w="88900" cap="flat" cmpd="sng" algn="ctr">
            <a:solidFill>
              <a:srgbClr val="FF0000"/>
            </a:solidFill>
            <a:prstDash val="sysDash"/>
            <a:round/>
            <a:headEnd type="stealth" w="lg" len="lg"/>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 name="Rectangle 6"/>
          <p:cNvSpPr/>
          <p:nvPr/>
        </p:nvSpPr>
        <p:spPr bwMode="auto">
          <a:xfrm>
            <a:off x="3073400" y="4419600"/>
            <a:ext cx="152400" cy="152400"/>
          </a:xfrm>
          <a:prstGeom prst="rect">
            <a:avLst/>
          </a:prstGeom>
          <a:solidFill>
            <a:schemeClr val="tx2"/>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22" name="TextBox 21"/>
          <p:cNvSpPr txBox="1"/>
          <p:nvPr/>
        </p:nvSpPr>
        <p:spPr>
          <a:xfrm rot="18842166">
            <a:off x="2353003" y="4511391"/>
            <a:ext cx="2208958" cy="400110"/>
          </a:xfrm>
          <a:prstGeom prst="rect">
            <a:avLst/>
          </a:prstGeom>
          <a:solidFill>
            <a:schemeClr val="bg1"/>
          </a:solidFill>
          <a:ln>
            <a:solidFill>
              <a:schemeClr val="tx1"/>
            </a:solidFill>
          </a:ln>
        </p:spPr>
        <p:txBody>
          <a:bodyPr wrap="none" rtlCol="0">
            <a:spAutoFit/>
          </a:bodyPr>
          <a:lstStyle/>
          <a:p>
            <a:r>
              <a:rPr lang="en-US" sz="2000" dirty="0">
                <a:solidFill>
                  <a:srgbClr val="FF0000"/>
                </a:solidFill>
                <a:latin typeface="Arial"/>
                <a:cs typeface="Arial"/>
              </a:rPr>
              <a:t>d</a:t>
            </a:r>
            <a:r>
              <a:rPr lang="en-US" sz="2000" dirty="0" smtClean="0">
                <a:solidFill>
                  <a:srgbClr val="FF0000"/>
                </a:solidFill>
                <a:latin typeface="Arial"/>
                <a:cs typeface="Arial"/>
              </a:rPr>
              <a:t>etachment strike</a:t>
            </a:r>
            <a:endParaRPr lang="en-US" sz="2000" dirty="0">
              <a:solidFill>
                <a:srgbClr val="FF0000"/>
              </a:solidFill>
              <a:latin typeface="Arial"/>
              <a:cs typeface="Arial"/>
            </a:endParaRPr>
          </a:p>
        </p:txBody>
      </p:sp>
    </p:spTree>
    <p:extLst>
      <p:ext uri="{BB962C8B-B14F-4D97-AF65-F5344CB8AC3E}">
        <p14:creationId xmlns:p14="http://schemas.microsoft.com/office/powerpoint/2010/main" val="20676206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769854" y="152400"/>
            <a:ext cx="7548724" cy="738664"/>
          </a:xfrm>
          <a:prstGeom prst="rect">
            <a:avLst/>
          </a:prstGeom>
          <a:noFill/>
          <a:ln>
            <a:noFill/>
          </a:ln>
          <a:effectLst>
            <a:outerShdw blurRad="50800" dist="38100" dir="2700000" sx="101000" sy="101000" algn="tl" rotWithShape="0">
              <a:srgbClr val="000000">
                <a:alpha val="43000"/>
              </a:srgbClr>
            </a:outerShdw>
          </a:effectLst>
        </p:spPr>
        <p:txBody>
          <a:bodyPr wrap="none" rtlCol="0">
            <a:spAutoFit/>
          </a:bodyPr>
          <a:lstStyle/>
          <a:p>
            <a:r>
              <a:rPr lang="en-US" u="sng" dirty="0" smtClean="0">
                <a:latin typeface="Arial"/>
                <a:cs typeface="Arial"/>
              </a:rPr>
              <a:t>Top-to-</a:t>
            </a:r>
            <a:r>
              <a:rPr lang="en-US" b="1" u="sng" dirty="0" smtClean="0">
                <a:latin typeface="Arial"/>
                <a:cs typeface="Arial"/>
              </a:rPr>
              <a:t>SE </a:t>
            </a:r>
            <a:r>
              <a:rPr lang="en-US" u="sng" dirty="0" smtClean="0">
                <a:latin typeface="Arial"/>
                <a:cs typeface="Arial"/>
              </a:rPr>
              <a:t>Kinematic indicators</a:t>
            </a:r>
            <a:endParaRPr lang="en-US" u="sng" dirty="0">
              <a:latin typeface="Arial"/>
              <a:cs typeface="Arial"/>
            </a:endParaRPr>
          </a:p>
        </p:txBody>
      </p:sp>
      <p:cxnSp>
        <p:nvCxnSpPr>
          <p:cNvPr id="16" name="Straight Connector 15"/>
          <p:cNvCxnSpPr/>
          <p:nvPr/>
        </p:nvCxnSpPr>
        <p:spPr bwMode="auto">
          <a:xfrm flipV="1">
            <a:off x="5596809" y="1251204"/>
            <a:ext cx="335280" cy="461010"/>
          </a:xfrm>
          <a:prstGeom prst="line">
            <a:avLst/>
          </a:pr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1" name="Group 10"/>
          <p:cNvGrpSpPr/>
          <p:nvPr/>
        </p:nvGrpSpPr>
        <p:grpSpPr>
          <a:xfrm>
            <a:off x="2160189" y="1086447"/>
            <a:ext cx="8685611" cy="8362353"/>
            <a:chOff x="2160189" y="1066800"/>
            <a:chExt cx="8685611" cy="8362353"/>
          </a:xfrm>
        </p:grpSpPr>
        <p:pic>
          <p:nvPicPr>
            <p:cNvPr id="6" name="Picture 5" descr="P7310123.JPG"/>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a:ext>
              </a:extLst>
            </a:blip>
            <a:stretch>
              <a:fillRect/>
            </a:stretch>
          </p:blipFill>
          <p:spPr>
            <a:xfrm>
              <a:off x="2160189" y="2173224"/>
              <a:ext cx="4224529" cy="3485236"/>
            </a:xfrm>
            <a:prstGeom prst="rect">
              <a:avLst/>
            </a:prstGeom>
            <a:solidFill>
              <a:srgbClr val="FFFFFF"/>
            </a:solidFill>
            <a:ln>
              <a:solidFill>
                <a:srgbClr val="414141"/>
              </a:solidFill>
            </a:ln>
            <a:effectLst>
              <a:outerShdw blurRad="50800" dist="38100" dir="2700000" sx="102000" sy="102000" algn="tl" rotWithShape="0">
                <a:srgbClr val="000000">
                  <a:alpha val="43000"/>
                </a:srgbClr>
              </a:outerShdw>
            </a:effectLst>
          </p:spPr>
        </p:pic>
        <p:pic>
          <p:nvPicPr>
            <p:cNvPr id="7" name="Picture 6" descr="P7310124.JPG"/>
            <p:cNvPicPr>
              <a:picLocks noChangeAspect="1"/>
            </p:cNvPicPr>
            <p:nvPr/>
          </p:nvPicPr>
          <p:blipFill>
            <a:blip r:embed="rId5" cstate="screen">
              <a:extLst>
                <a:ext uri="{BEBA8EAE-BF5A-486C-A8C5-ECC9F3942E4B}">
                  <a14:imgProps xmlns:a14="http://schemas.microsoft.com/office/drawing/2010/main">
                    <a14:imgLayer r:embed="rId6">
                      <a14:imgEffect>
                        <a14:brightnessContrast contrast="10000"/>
                      </a14:imgEffect>
                    </a14:imgLayer>
                  </a14:imgProps>
                </a:ext>
                <a:ext uri="{28A0092B-C50C-407E-A947-70E740481C1C}">
                  <a14:useLocalDpi xmlns:a14="http://schemas.microsoft.com/office/drawing/2010/main"/>
                </a:ext>
              </a:extLst>
            </a:blip>
            <a:stretch>
              <a:fillRect/>
            </a:stretch>
          </p:blipFill>
          <p:spPr>
            <a:xfrm>
              <a:off x="6621275" y="5948527"/>
              <a:ext cx="4218940" cy="3480626"/>
            </a:xfrm>
            <a:prstGeom prst="rect">
              <a:avLst/>
            </a:prstGeom>
            <a:solidFill>
              <a:srgbClr val="FFFFFF"/>
            </a:solidFill>
            <a:ln>
              <a:solidFill>
                <a:srgbClr val="414141"/>
              </a:solidFill>
            </a:ln>
            <a:effectLst>
              <a:outerShdw blurRad="50800" dist="38100" dir="2700000" sx="102000" sy="102000" algn="tl" rotWithShape="0">
                <a:srgbClr val="000000">
                  <a:alpha val="43000"/>
                </a:srgbClr>
              </a:outerShdw>
            </a:effectLst>
          </p:spPr>
        </p:pic>
        <p:pic>
          <p:nvPicPr>
            <p:cNvPr id="8" name="Picture 7" descr="P7310126.JPG"/>
            <p:cNvPicPr>
              <a:picLocks noChangeAspect="1"/>
            </p:cNvPicPr>
            <p:nvPr/>
          </p:nvPicPr>
          <p:blipFill>
            <a:blip r:embed="rId7" cstate="screen">
              <a:extLst>
                <a:ext uri="{BEBA8EAE-BF5A-486C-A8C5-ECC9F3942E4B}">
                  <a14:imgProps xmlns:a14="http://schemas.microsoft.com/office/drawing/2010/main">
                    <a14:imgLayer r:embed="rId8">
                      <a14:imgEffect>
                        <a14:brightnessContrast contrast="10000"/>
                      </a14:imgEffect>
                    </a14:imgLayer>
                  </a14:imgProps>
                </a:ext>
                <a:ext uri="{28A0092B-C50C-407E-A947-70E740481C1C}">
                  <a14:useLocalDpi xmlns:a14="http://schemas.microsoft.com/office/drawing/2010/main"/>
                </a:ext>
              </a:extLst>
            </a:blip>
            <a:stretch>
              <a:fillRect/>
            </a:stretch>
          </p:blipFill>
          <p:spPr>
            <a:xfrm>
              <a:off x="2160189" y="5948527"/>
              <a:ext cx="4218940" cy="3480626"/>
            </a:xfrm>
            <a:prstGeom prst="rect">
              <a:avLst/>
            </a:prstGeom>
            <a:solidFill>
              <a:srgbClr val="FFFFFF"/>
            </a:solidFill>
            <a:ln>
              <a:solidFill>
                <a:srgbClr val="414141"/>
              </a:solidFill>
            </a:ln>
            <a:effectLst>
              <a:outerShdw blurRad="50800" dist="38100" dir="2700000" sx="102000" sy="102000" algn="tl" rotWithShape="0">
                <a:srgbClr val="000000">
                  <a:alpha val="43000"/>
                </a:srgbClr>
              </a:outerShdw>
            </a:effectLst>
          </p:spPr>
        </p:pic>
        <p:sp>
          <p:nvSpPr>
            <p:cNvPr id="12" name="TextBox 11"/>
            <p:cNvSpPr txBox="1"/>
            <p:nvPr/>
          </p:nvSpPr>
          <p:spPr>
            <a:xfrm>
              <a:off x="2178049" y="1066800"/>
              <a:ext cx="701447" cy="738664"/>
            </a:xfrm>
            <a:prstGeom prst="rect">
              <a:avLst/>
            </a:prstGeom>
            <a:noFill/>
            <a:ln>
              <a:noFill/>
            </a:ln>
            <a:effectLst>
              <a:outerShdw blurRad="50800" dist="38100" dir="2700000" sx="101000" sy="101000" algn="tl" rotWithShape="0">
                <a:srgbClr val="000000">
                  <a:alpha val="43000"/>
                </a:srgbClr>
              </a:outerShdw>
            </a:effectLst>
          </p:spPr>
          <p:txBody>
            <a:bodyPr wrap="none" rtlCol="0">
              <a:spAutoFit/>
            </a:bodyPr>
            <a:lstStyle/>
            <a:p>
              <a:r>
                <a:rPr lang="en-US" b="1" dirty="0"/>
                <a:t>S</a:t>
              </a:r>
              <a:r>
                <a:rPr lang="en-US" b="1" dirty="0" smtClean="0"/>
                <a:t>E</a:t>
              </a:r>
              <a:endParaRPr lang="en-US" b="1" dirty="0"/>
            </a:p>
          </p:txBody>
        </p:sp>
        <p:sp>
          <p:nvSpPr>
            <p:cNvPr id="13" name="TextBox 12"/>
            <p:cNvSpPr txBox="1"/>
            <p:nvPr/>
          </p:nvSpPr>
          <p:spPr>
            <a:xfrm>
              <a:off x="9662513" y="1066800"/>
              <a:ext cx="1159292" cy="738664"/>
            </a:xfrm>
            <a:prstGeom prst="rect">
              <a:avLst/>
            </a:prstGeom>
            <a:noFill/>
            <a:ln>
              <a:noFill/>
            </a:ln>
            <a:effectLst>
              <a:outerShdw blurRad="50800" dist="38100" dir="2700000" sx="101000" sy="101000" algn="tl" rotWithShape="0">
                <a:srgbClr val="000000">
                  <a:alpha val="43000"/>
                </a:srgbClr>
              </a:outerShdw>
            </a:effectLst>
          </p:spPr>
          <p:txBody>
            <a:bodyPr wrap="none" rtlCol="0">
              <a:spAutoFit/>
            </a:bodyPr>
            <a:lstStyle/>
            <a:p>
              <a:r>
                <a:rPr lang="en-US" b="1" dirty="0" smtClean="0"/>
                <a:t>NW</a:t>
              </a:r>
              <a:endParaRPr lang="en-US" b="1" dirty="0"/>
            </a:p>
          </p:txBody>
        </p:sp>
        <p:grpSp>
          <p:nvGrpSpPr>
            <p:cNvPr id="24" name="Group 23"/>
            <p:cNvGrpSpPr/>
            <p:nvPr/>
          </p:nvGrpSpPr>
          <p:grpSpPr>
            <a:xfrm>
              <a:off x="5596809" y="1251204"/>
              <a:ext cx="1676400" cy="276606"/>
              <a:chOff x="7874000" y="2209800"/>
              <a:chExt cx="1524000" cy="228600"/>
            </a:xfrm>
            <a:effectLst/>
          </p:grpSpPr>
          <p:cxnSp>
            <p:nvCxnSpPr>
              <p:cNvPr id="10" name="Straight Connector 9"/>
              <p:cNvCxnSpPr/>
              <p:nvPr/>
            </p:nvCxnSpPr>
            <p:spPr bwMode="auto">
              <a:xfrm flipH="1">
                <a:off x="7874000" y="2438400"/>
                <a:ext cx="1524000" cy="0"/>
              </a:xfrm>
              <a:prstGeom prst="line">
                <a:avLst/>
              </a:prstGeom>
              <a:solidFill>
                <a:srgbClr val="6C7472"/>
              </a:solidFill>
              <a:ln w="476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flipV="1">
                <a:off x="7874000" y="2209800"/>
                <a:ext cx="533400" cy="228600"/>
              </a:xfrm>
              <a:prstGeom prst="line">
                <a:avLst/>
              </a:prstGeom>
              <a:solidFill>
                <a:srgbClr val="6C7472"/>
              </a:solidFill>
              <a:ln w="476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23" name="Group 22"/>
            <p:cNvGrpSpPr/>
            <p:nvPr/>
          </p:nvGrpSpPr>
          <p:grpSpPr>
            <a:xfrm rot="10800000">
              <a:off x="5764449" y="1712213"/>
              <a:ext cx="1676400" cy="276606"/>
              <a:chOff x="8026400" y="2362200"/>
              <a:chExt cx="1524000" cy="228600"/>
            </a:xfrm>
            <a:effectLst/>
          </p:grpSpPr>
          <p:cxnSp>
            <p:nvCxnSpPr>
              <p:cNvPr id="21" name="Straight Connector 20"/>
              <p:cNvCxnSpPr/>
              <p:nvPr/>
            </p:nvCxnSpPr>
            <p:spPr bwMode="auto">
              <a:xfrm flipH="1">
                <a:off x="8026400" y="2590800"/>
                <a:ext cx="1524000" cy="0"/>
              </a:xfrm>
              <a:prstGeom prst="line">
                <a:avLst/>
              </a:prstGeom>
              <a:solidFill>
                <a:srgbClr val="6C7472"/>
              </a:solidFill>
              <a:ln w="476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p:cNvCxnSpPr/>
              <p:nvPr/>
            </p:nvCxnSpPr>
            <p:spPr bwMode="auto">
              <a:xfrm flipV="1">
                <a:off x="8026400" y="2362200"/>
                <a:ext cx="533400" cy="228600"/>
              </a:xfrm>
              <a:prstGeom prst="line">
                <a:avLst/>
              </a:prstGeom>
              <a:solidFill>
                <a:srgbClr val="6C7472"/>
              </a:solidFill>
              <a:ln w="476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5" name="Picture 4" descr="IMG_2985.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11851" y="2133601"/>
              <a:ext cx="4233949" cy="3581400"/>
            </a:xfrm>
            <a:prstGeom prst="rect">
              <a:avLst/>
            </a:prstGeom>
            <a:effectLst>
              <a:outerShdw blurRad="50800" dist="38100" dir="2700000" sx="102000" sy="102000" algn="tl" rotWithShape="0">
                <a:srgbClr val="000000">
                  <a:alpha val="43000"/>
                </a:srgbClr>
              </a:outerShdw>
            </a:effectLst>
          </p:spPr>
        </p:pic>
      </p:grpSp>
    </p:spTree>
    <p:extLst>
      <p:ext uri="{BB962C8B-B14F-4D97-AF65-F5344CB8AC3E}">
        <p14:creationId xmlns:p14="http://schemas.microsoft.com/office/powerpoint/2010/main" val="8551079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1600200"/>
            <a:ext cx="13004800" cy="6858000"/>
          </a:xfrm>
          <a:prstGeom prst="rect">
            <a:avLst/>
          </a:prstGeom>
          <a:solidFill>
            <a:srgbClr val="FFFFFF"/>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4" name="TextBox 3"/>
          <p:cNvSpPr txBox="1"/>
          <p:nvPr/>
        </p:nvSpPr>
        <p:spPr>
          <a:xfrm>
            <a:off x="3683621" y="480536"/>
            <a:ext cx="5721188" cy="738664"/>
          </a:xfrm>
          <a:prstGeom prst="rect">
            <a:avLst/>
          </a:prstGeom>
          <a:noFill/>
          <a:ln>
            <a:noFill/>
          </a:ln>
          <a:effectLst>
            <a:outerShdw blurRad="50800" dist="38100" dir="2700000" sx="101000" sy="101000" algn="tl" rotWithShape="0">
              <a:srgbClr val="000000">
                <a:alpha val="43000"/>
              </a:srgbClr>
            </a:outerShdw>
          </a:effectLst>
        </p:spPr>
        <p:txBody>
          <a:bodyPr wrap="none" rtlCol="0">
            <a:spAutoFit/>
          </a:bodyPr>
          <a:lstStyle/>
          <a:p>
            <a:r>
              <a:rPr lang="en-US" b="1" u="sng" dirty="0" smtClean="0">
                <a:latin typeface="Arial"/>
                <a:cs typeface="Arial"/>
              </a:rPr>
              <a:t>High strain indicators</a:t>
            </a:r>
            <a:endParaRPr lang="en-US" b="1" u="sng" dirty="0">
              <a:latin typeface="Arial"/>
              <a:cs typeface="Arial"/>
            </a:endParaRPr>
          </a:p>
        </p:txBody>
      </p:sp>
      <p:sp>
        <p:nvSpPr>
          <p:cNvPr id="9" name="TextBox 8"/>
          <p:cNvSpPr txBox="1"/>
          <p:nvPr/>
        </p:nvSpPr>
        <p:spPr>
          <a:xfrm>
            <a:off x="6176648" y="7507069"/>
            <a:ext cx="6267010" cy="646331"/>
          </a:xfrm>
          <a:prstGeom prst="rect">
            <a:avLst/>
          </a:prstGeom>
          <a:noFill/>
          <a:ln>
            <a:noFill/>
          </a:ln>
          <a:effectLst>
            <a:outerShdw blurRad="50800" dist="38100" dir="2700000" sx="101000" sy="101000" algn="tl" rotWithShape="0">
              <a:srgbClr val="000000">
                <a:alpha val="43000"/>
              </a:srgbClr>
            </a:outerShdw>
          </a:effectLst>
        </p:spPr>
        <p:txBody>
          <a:bodyPr wrap="none" rtlCol="0">
            <a:spAutoFit/>
          </a:bodyPr>
          <a:lstStyle/>
          <a:p>
            <a:r>
              <a:rPr lang="en-US" sz="3600" dirty="0" err="1" smtClean="0">
                <a:latin typeface="Arial"/>
                <a:cs typeface="Arial"/>
              </a:rPr>
              <a:t>Pyroxenite</a:t>
            </a:r>
            <a:r>
              <a:rPr lang="en-US" sz="3600" dirty="0" smtClean="0">
                <a:latin typeface="Arial"/>
                <a:cs typeface="Arial"/>
              </a:rPr>
              <a:t> bands in peridotite</a:t>
            </a:r>
            <a:endParaRPr lang="en-US" sz="3600" dirty="0">
              <a:latin typeface="Arial"/>
              <a:cs typeface="Aria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400" y="2783520"/>
            <a:ext cx="5146547" cy="3921656"/>
          </a:xfrm>
          <a:prstGeom prst="rect">
            <a:avLst/>
          </a:prstGeom>
        </p:spPr>
      </p:pic>
      <p:cxnSp>
        <p:nvCxnSpPr>
          <p:cNvPr id="12" name="Straight Connector 11"/>
          <p:cNvCxnSpPr>
            <a:stCxn id="7" idx="1"/>
          </p:cNvCxnSpPr>
          <p:nvPr/>
        </p:nvCxnSpPr>
        <p:spPr bwMode="auto">
          <a:xfrm flipV="1">
            <a:off x="4445000" y="2438400"/>
            <a:ext cx="1447800" cy="838200"/>
          </a:xfrm>
          <a:prstGeom prst="line">
            <a:avLst/>
          </a:prstGeom>
          <a:solidFill>
            <a:srgbClr val="6C7472"/>
          </a:solidFill>
          <a:ln w="12700" cap="flat" cmpd="sng" algn="ctr">
            <a:solidFill>
              <a:srgbClr val="000000"/>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a:stCxn id="7" idx="1"/>
          </p:cNvCxnSpPr>
          <p:nvPr/>
        </p:nvCxnSpPr>
        <p:spPr bwMode="auto">
          <a:xfrm>
            <a:off x="4445000" y="3276600"/>
            <a:ext cx="1447800" cy="3962400"/>
          </a:xfrm>
          <a:prstGeom prst="line">
            <a:avLst/>
          </a:prstGeom>
          <a:solidFill>
            <a:srgbClr val="6C7472"/>
          </a:solidFill>
          <a:ln w="12700" cap="flat" cmpd="sng" algn="ctr">
            <a:solidFill>
              <a:srgbClr val="000000"/>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02217" y="2389909"/>
            <a:ext cx="6650181" cy="4987636"/>
          </a:xfrm>
          <a:prstGeom prst="rect">
            <a:avLst/>
          </a:prstGeom>
          <a:solidFill>
            <a:srgbClr val="FFFFFF"/>
          </a:solidFill>
          <a:ln>
            <a:solidFill>
              <a:schemeClr val="tx1"/>
            </a:solidFill>
          </a:ln>
          <a:effectLst>
            <a:outerShdw blurRad="50800" dist="38100" dir="2700000" sx="102000" sy="102000" algn="tl" rotWithShape="0">
              <a:srgbClr val="000000">
                <a:alpha val="43000"/>
              </a:srgbClr>
            </a:outerShdw>
          </a:effectLst>
        </p:spPr>
      </p:pic>
      <p:sp>
        <p:nvSpPr>
          <p:cNvPr id="7" name="Rectangle 6"/>
          <p:cNvSpPr/>
          <p:nvPr/>
        </p:nvSpPr>
        <p:spPr bwMode="auto">
          <a:xfrm>
            <a:off x="4445000" y="3200400"/>
            <a:ext cx="152400" cy="152400"/>
          </a:xfrm>
          <a:prstGeom prst="rect">
            <a:avLst/>
          </a:prstGeom>
          <a:solidFill>
            <a:schemeClr val="tx2"/>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4" name="TextBox 13"/>
          <p:cNvSpPr txBox="1"/>
          <p:nvPr/>
        </p:nvSpPr>
        <p:spPr>
          <a:xfrm>
            <a:off x="407002" y="1742182"/>
            <a:ext cx="4952398" cy="1077218"/>
          </a:xfrm>
          <a:prstGeom prst="rect">
            <a:avLst/>
          </a:prstGeom>
          <a:noFill/>
          <a:ln>
            <a:noFill/>
          </a:ln>
          <a:effectLst>
            <a:outerShdw blurRad="50800" dist="38100" dir="2700000" sx="101000" sy="101000" algn="tl" rotWithShape="0">
              <a:srgbClr val="000000">
                <a:alpha val="43000"/>
              </a:srgbClr>
            </a:outerShdw>
          </a:effectLst>
        </p:spPr>
        <p:txBody>
          <a:bodyPr wrap="none" rtlCol="0">
            <a:spAutoFit/>
          </a:bodyPr>
          <a:lstStyle/>
          <a:p>
            <a:pPr algn="l"/>
            <a:r>
              <a:rPr lang="en-US" sz="3200" dirty="0" smtClean="0">
                <a:latin typeface="Arial"/>
                <a:cs typeface="Arial"/>
              </a:rPr>
              <a:t>Elsewhere along strike…</a:t>
            </a:r>
          </a:p>
          <a:p>
            <a:pPr algn="l"/>
            <a:r>
              <a:rPr lang="en-US" sz="3200" dirty="0" smtClean="0">
                <a:latin typeface="Arial"/>
                <a:cs typeface="Arial"/>
              </a:rPr>
              <a:t>Sheath folds in Peridotites</a:t>
            </a:r>
            <a:endParaRPr lang="en-US" sz="3200" dirty="0">
              <a:latin typeface="Arial"/>
              <a:cs typeface="Arial"/>
            </a:endParaRPr>
          </a:p>
        </p:txBody>
      </p:sp>
      <p:cxnSp>
        <p:nvCxnSpPr>
          <p:cNvPr id="15" name="Straight Connector 14"/>
          <p:cNvCxnSpPr/>
          <p:nvPr/>
        </p:nvCxnSpPr>
        <p:spPr bwMode="auto">
          <a:xfrm flipH="1">
            <a:off x="1854200" y="2895600"/>
            <a:ext cx="2895600" cy="3048000"/>
          </a:xfrm>
          <a:prstGeom prst="line">
            <a:avLst/>
          </a:prstGeom>
          <a:solidFill>
            <a:srgbClr val="6C7472"/>
          </a:solidFill>
          <a:ln w="88900" cap="flat" cmpd="sng" algn="ctr">
            <a:solidFill>
              <a:srgbClr val="FF0000"/>
            </a:solidFill>
            <a:prstDash val="sysDash"/>
            <a:round/>
            <a:headEnd type="stealth" w="lg" len="lg"/>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TextBox 15"/>
          <p:cNvSpPr txBox="1"/>
          <p:nvPr/>
        </p:nvSpPr>
        <p:spPr>
          <a:xfrm rot="18842166">
            <a:off x="2353003" y="4511391"/>
            <a:ext cx="2208958" cy="400110"/>
          </a:xfrm>
          <a:prstGeom prst="rect">
            <a:avLst/>
          </a:prstGeom>
          <a:solidFill>
            <a:schemeClr val="bg1"/>
          </a:solidFill>
          <a:ln>
            <a:solidFill>
              <a:schemeClr val="tx1"/>
            </a:solidFill>
          </a:ln>
        </p:spPr>
        <p:txBody>
          <a:bodyPr wrap="none" rtlCol="0">
            <a:spAutoFit/>
          </a:bodyPr>
          <a:lstStyle/>
          <a:p>
            <a:r>
              <a:rPr lang="en-US" sz="2000" dirty="0">
                <a:solidFill>
                  <a:srgbClr val="FF0000"/>
                </a:solidFill>
                <a:latin typeface="Arial"/>
                <a:cs typeface="Arial"/>
              </a:rPr>
              <a:t>d</a:t>
            </a:r>
            <a:r>
              <a:rPr lang="en-US" sz="2000" dirty="0" smtClean="0">
                <a:solidFill>
                  <a:srgbClr val="FF0000"/>
                </a:solidFill>
                <a:latin typeface="Arial"/>
                <a:cs typeface="Arial"/>
              </a:rPr>
              <a:t>etachment strike</a:t>
            </a:r>
            <a:endParaRPr lang="en-US" sz="2000" dirty="0">
              <a:solidFill>
                <a:srgbClr val="FF0000"/>
              </a:solidFill>
              <a:latin typeface="Arial"/>
              <a:cs typeface="Arial"/>
            </a:endParaRPr>
          </a:p>
        </p:txBody>
      </p:sp>
    </p:spTree>
    <p:extLst>
      <p:ext uri="{BB962C8B-B14F-4D97-AF65-F5344CB8AC3E}">
        <p14:creationId xmlns:p14="http://schemas.microsoft.com/office/powerpoint/2010/main" val="2329604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36844" y="99536"/>
            <a:ext cx="4214766" cy="738664"/>
          </a:xfrm>
          <a:prstGeom prst="rect">
            <a:avLst/>
          </a:prstGeom>
          <a:noFill/>
          <a:ln>
            <a:noFill/>
          </a:ln>
          <a:effectLst>
            <a:outerShdw blurRad="50800" dist="38100" dir="2700000" sx="101000" sy="101000" algn="tl" rotWithShape="0">
              <a:srgbClr val="000000">
                <a:alpha val="43000"/>
              </a:srgbClr>
            </a:outerShdw>
          </a:effectLst>
        </p:spPr>
        <p:txBody>
          <a:bodyPr wrap="none" rtlCol="0">
            <a:spAutoFit/>
          </a:bodyPr>
          <a:lstStyle/>
          <a:p>
            <a:r>
              <a:rPr lang="en-US" b="1" u="sng" dirty="0" smtClean="0">
                <a:latin typeface="Arial"/>
                <a:cs typeface="Arial"/>
              </a:rPr>
              <a:t>West Fork body</a:t>
            </a:r>
            <a:endParaRPr lang="en-US" b="1" u="sng" dirty="0">
              <a:latin typeface="Arial"/>
              <a:cs typeface="Arial"/>
            </a:endParaRPr>
          </a:p>
        </p:txBody>
      </p:sp>
      <p:sp>
        <p:nvSpPr>
          <p:cNvPr id="5" name="TextBox 4"/>
          <p:cNvSpPr txBox="1"/>
          <p:nvPr/>
        </p:nvSpPr>
        <p:spPr>
          <a:xfrm>
            <a:off x="1016000" y="990600"/>
            <a:ext cx="11304641" cy="523220"/>
          </a:xfrm>
          <a:prstGeom prst="rect">
            <a:avLst/>
          </a:prstGeom>
          <a:noFill/>
        </p:spPr>
        <p:txBody>
          <a:bodyPr wrap="square" rtlCol="0">
            <a:spAutoFit/>
          </a:bodyPr>
          <a:lstStyle/>
          <a:p>
            <a:pPr algn="l"/>
            <a:r>
              <a:rPr lang="en-US" sz="2800" dirty="0" smtClean="0">
                <a:latin typeface="Arial"/>
                <a:cs typeface="Arial"/>
              </a:rPr>
              <a:t>Pre-existing fabrics transposed and obliterated in lower peridotite body</a:t>
            </a:r>
          </a:p>
        </p:txBody>
      </p:sp>
      <p:pic>
        <p:nvPicPr>
          <p:cNvPr id="7" name="Picture 6" descr="IMG_274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0600" y="2209800"/>
            <a:ext cx="5029200" cy="6705600"/>
          </a:xfrm>
          <a:prstGeom prst="rect">
            <a:avLst/>
          </a:prstGeom>
          <a:solidFill>
            <a:srgbClr val="FFFFFF"/>
          </a:solidFill>
          <a:ln w="28575" cmpd="sng">
            <a:solidFill>
              <a:schemeClr val="tx1"/>
            </a:solidFill>
          </a:ln>
          <a:effectLst>
            <a:outerShdw blurRad="50800" dist="38100" dir="2700000" sx="103000" sy="103000" algn="tl" rotWithShape="0">
              <a:srgbClr val="000000">
                <a:alpha val="43000"/>
              </a:srgbClr>
            </a:outerShdw>
          </a:effectLst>
        </p:spPr>
      </p:pic>
      <p:pic>
        <p:nvPicPr>
          <p:cNvPr id="9" name="Picture 8" descr="P729003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420" y="2743200"/>
            <a:ext cx="6355791" cy="4766843"/>
          </a:xfrm>
          <a:prstGeom prst="rect">
            <a:avLst/>
          </a:prstGeom>
          <a:solidFill>
            <a:srgbClr val="FFFFFF"/>
          </a:solidFill>
          <a:ln w="28575" cmpd="sng">
            <a:solidFill>
              <a:schemeClr val="tx1"/>
            </a:solidFill>
          </a:ln>
          <a:effectLst>
            <a:outerShdw blurRad="50800" dist="38100" dir="2700000" sx="103000" sy="103000" algn="tl" rotWithShape="0">
              <a:srgbClr val="000000">
                <a:alpha val="43000"/>
              </a:srgbClr>
            </a:outerShdw>
          </a:effectLst>
        </p:spPr>
      </p:pic>
    </p:spTree>
    <p:extLst>
      <p:ext uri="{BB962C8B-B14F-4D97-AF65-F5344CB8AC3E}">
        <p14:creationId xmlns:p14="http://schemas.microsoft.com/office/powerpoint/2010/main" val="1944895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6950" y="99536"/>
            <a:ext cx="4134553" cy="738664"/>
          </a:xfrm>
          <a:prstGeom prst="rect">
            <a:avLst/>
          </a:prstGeom>
          <a:noFill/>
          <a:ln>
            <a:noFill/>
          </a:ln>
          <a:effectLst>
            <a:outerShdw blurRad="50800" dist="38100" dir="2700000" sx="101000" sy="101000" algn="tl" rotWithShape="0">
              <a:srgbClr val="000000">
                <a:alpha val="43000"/>
              </a:srgbClr>
            </a:outerShdw>
          </a:effectLst>
        </p:spPr>
        <p:txBody>
          <a:bodyPr wrap="none" rtlCol="0">
            <a:spAutoFit/>
          </a:bodyPr>
          <a:lstStyle/>
          <a:p>
            <a:r>
              <a:rPr lang="en-US" b="1" u="sng" dirty="0" smtClean="0">
                <a:latin typeface="Arial"/>
                <a:cs typeface="Arial"/>
              </a:rPr>
              <a:t>Kangaroo body</a:t>
            </a:r>
            <a:endParaRPr lang="en-US" b="1" u="sng" dirty="0">
              <a:latin typeface="Arial"/>
              <a:cs typeface="Arial"/>
            </a:endParaRPr>
          </a:p>
        </p:txBody>
      </p:sp>
      <p:pic>
        <p:nvPicPr>
          <p:cNvPr id="2" name="Picture 1" descr="P731013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15655" y="1676400"/>
            <a:ext cx="9421091" cy="7065818"/>
          </a:xfrm>
          <a:prstGeom prst="rect">
            <a:avLst/>
          </a:prstGeom>
          <a:effectLst>
            <a:outerShdw blurRad="50800" dist="38100" dir="2700000" sx="102000" sy="102000" algn="tl" rotWithShape="0">
              <a:srgbClr val="000000">
                <a:alpha val="43000"/>
              </a:srgbClr>
            </a:outerShdw>
          </a:effectLst>
        </p:spPr>
      </p:pic>
      <p:sp>
        <p:nvSpPr>
          <p:cNvPr id="5" name="TextBox 4"/>
          <p:cNvSpPr txBox="1"/>
          <p:nvPr/>
        </p:nvSpPr>
        <p:spPr>
          <a:xfrm>
            <a:off x="504776" y="1000780"/>
            <a:ext cx="12079649" cy="523220"/>
          </a:xfrm>
          <a:prstGeom prst="rect">
            <a:avLst/>
          </a:prstGeom>
          <a:noFill/>
        </p:spPr>
        <p:txBody>
          <a:bodyPr wrap="none" rtlCol="0">
            <a:spAutoFit/>
          </a:bodyPr>
          <a:lstStyle/>
          <a:p>
            <a:r>
              <a:rPr lang="en-US" sz="2800" dirty="0" smtClean="0">
                <a:latin typeface="Arial"/>
                <a:cs typeface="Arial"/>
              </a:rPr>
              <a:t>Upper mantle fabrics still preserved in the structurally higher peridotite body</a:t>
            </a:r>
            <a:endParaRPr lang="en-US" sz="2800" dirty="0">
              <a:latin typeface="Arial"/>
              <a:cs typeface="Arial"/>
            </a:endParaRPr>
          </a:p>
        </p:txBody>
      </p:sp>
    </p:spTree>
    <p:extLst>
      <p:ext uri="{BB962C8B-B14F-4D97-AF65-F5344CB8AC3E}">
        <p14:creationId xmlns:p14="http://schemas.microsoft.com/office/powerpoint/2010/main" val="3453459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77800" y="457200"/>
            <a:ext cx="12649200" cy="8991600"/>
          </a:xfrm>
          <a:prstGeom prst="rect">
            <a:avLst/>
          </a:prstGeom>
          <a:solidFill>
            <a:srgbClr val="FFFFFF"/>
          </a:solidFill>
          <a:ln w="19050" cmpd="sng">
            <a:solidFill>
              <a:srgbClr val="202020"/>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128" y="612866"/>
            <a:ext cx="11822545" cy="8073933"/>
          </a:xfrm>
          <a:prstGeom prst="rect">
            <a:avLst/>
          </a:prstGeom>
          <a:ln>
            <a:noFill/>
          </a:ln>
        </p:spPr>
      </p:pic>
      <p:sp>
        <p:nvSpPr>
          <p:cNvPr id="29699" name="TextBox 1"/>
          <p:cNvSpPr txBox="1">
            <a:spLocks noChangeArrowheads="1"/>
          </p:cNvSpPr>
          <p:nvPr/>
        </p:nvSpPr>
        <p:spPr bwMode="auto">
          <a:xfrm>
            <a:off x="5207000" y="838200"/>
            <a:ext cx="3057848" cy="584776"/>
          </a:xfrm>
          <a:prstGeom prst="rect">
            <a:avLst/>
          </a:prstGeom>
          <a:noFill/>
          <a:ln w="9525">
            <a:noFill/>
            <a:miter lim="800000"/>
            <a:headEnd/>
            <a:tailEnd/>
          </a:ln>
        </p:spPr>
        <p:txBody>
          <a:bodyPr wrap="none">
            <a:spAutoFit/>
          </a:bodyPr>
          <a:lstStyle>
            <a:lvl1pPr eaLnBrk="0" hangingPunct="0">
              <a:defRPr sz="42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2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3200" b="1" u="sng" dirty="0" smtClean="0">
                <a:latin typeface="Arial"/>
                <a:cs typeface="Arial"/>
              </a:rPr>
              <a:t>Microstructure</a:t>
            </a:r>
            <a:endParaRPr lang="en-US" sz="3200" b="1" u="sng" dirty="0">
              <a:latin typeface="Arial"/>
              <a:cs typeface="Arial"/>
            </a:endParaRPr>
          </a:p>
        </p:txBody>
      </p:sp>
      <p:sp>
        <p:nvSpPr>
          <p:cNvPr id="2" name="TextBox 1"/>
          <p:cNvSpPr txBox="1"/>
          <p:nvPr/>
        </p:nvSpPr>
        <p:spPr>
          <a:xfrm>
            <a:off x="2387600" y="8915400"/>
            <a:ext cx="8207401" cy="338554"/>
          </a:xfrm>
          <a:prstGeom prst="rect">
            <a:avLst/>
          </a:prstGeom>
          <a:noFill/>
        </p:spPr>
        <p:txBody>
          <a:bodyPr wrap="square" rtlCol="0">
            <a:spAutoFit/>
          </a:bodyPr>
          <a:lstStyle/>
          <a:p>
            <a:r>
              <a:rPr lang="en-US" sz="1600" b="1" dirty="0" smtClean="0">
                <a:latin typeface="Arial"/>
                <a:cs typeface="Arial"/>
              </a:rPr>
              <a:t>EBSD maps acquired at Boston College courtesy of Seth </a:t>
            </a:r>
            <a:r>
              <a:rPr lang="en-US" sz="1600" b="1" dirty="0" err="1" smtClean="0">
                <a:latin typeface="Arial"/>
                <a:cs typeface="Arial"/>
              </a:rPr>
              <a:t>Kruckenberg</a:t>
            </a:r>
            <a:endParaRPr lang="en-US" sz="1600" b="1" dirty="0">
              <a:latin typeface="Arial"/>
              <a:cs typeface="Arial"/>
            </a:endParaRPr>
          </a:p>
        </p:txBody>
      </p:sp>
      <p:sp>
        <p:nvSpPr>
          <p:cNvPr id="6" name="TextBox 5"/>
          <p:cNvSpPr txBox="1"/>
          <p:nvPr/>
        </p:nvSpPr>
        <p:spPr>
          <a:xfrm>
            <a:off x="8676883" y="4245114"/>
            <a:ext cx="3975517" cy="707886"/>
          </a:xfrm>
          <a:prstGeom prst="rect">
            <a:avLst/>
          </a:prstGeom>
          <a:solidFill>
            <a:schemeClr val="bg1"/>
          </a:solidFill>
          <a:ln>
            <a:solidFill>
              <a:srgbClr val="6C7472"/>
            </a:solidFill>
          </a:ln>
        </p:spPr>
        <p:txBody>
          <a:bodyPr wrap="none" rtlCol="0">
            <a:spAutoFit/>
          </a:bodyPr>
          <a:lstStyle/>
          <a:p>
            <a:r>
              <a:rPr lang="en-US" sz="2000" b="1" dirty="0" smtClean="0">
                <a:solidFill>
                  <a:srgbClr val="FF0000"/>
                </a:solidFill>
                <a:latin typeface="Arial"/>
                <a:cs typeface="Arial"/>
              </a:rPr>
              <a:t>Smaller grains, stronger fabric</a:t>
            </a:r>
          </a:p>
          <a:p>
            <a:r>
              <a:rPr lang="en-US" sz="2000" b="1" dirty="0">
                <a:solidFill>
                  <a:srgbClr val="FF0000"/>
                </a:solidFill>
                <a:latin typeface="Arial"/>
                <a:cs typeface="Arial"/>
              </a:rPr>
              <a:t>(</a:t>
            </a:r>
            <a:r>
              <a:rPr lang="en-US" sz="2000" b="1" u="sng" dirty="0">
                <a:solidFill>
                  <a:srgbClr val="FF0000"/>
                </a:solidFill>
                <a:latin typeface="Arial"/>
                <a:cs typeface="Arial"/>
              </a:rPr>
              <a:t>Higher </a:t>
            </a:r>
            <a:r>
              <a:rPr lang="en-US" sz="2000" b="1" u="sng" dirty="0" smtClean="0">
                <a:solidFill>
                  <a:srgbClr val="FF0000"/>
                </a:solidFill>
                <a:latin typeface="Arial"/>
                <a:cs typeface="Arial"/>
              </a:rPr>
              <a:t>stress </a:t>
            </a:r>
            <a:r>
              <a:rPr lang="en-US" sz="2000" b="1" dirty="0" smtClean="0">
                <a:solidFill>
                  <a:srgbClr val="FF0000"/>
                </a:solidFill>
                <a:latin typeface="Arial"/>
                <a:cs typeface="Arial"/>
              </a:rPr>
              <a:t>and</a:t>
            </a:r>
            <a:r>
              <a:rPr lang="en-US" sz="2000" b="1" dirty="0">
                <a:solidFill>
                  <a:srgbClr val="FF0000"/>
                </a:solidFill>
                <a:latin typeface="Arial"/>
                <a:cs typeface="Arial"/>
              </a:rPr>
              <a:t>/or Lower </a:t>
            </a:r>
            <a:r>
              <a:rPr lang="en-US" sz="2000" b="1" dirty="0" smtClean="0">
                <a:solidFill>
                  <a:srgbClr val="FF0000"/>
                </a:solidFill>
                <a:latin typeface="Arial"/>
                <a:cs typeface="Arial"/>
              </a:rPr>
              <a:t>T)</a:t>
            </a:r>
            <a:endParaRPr lang="en-US" sz="2000" b="1" dirty="0">
              <a:solidFill>
                <a:srgbClr val="FF0000"/>
              </a:solidFill>
              <a:latin typeface="Arial"/>
              <a:cs typeface="Arial"/>
            </a:endParaRPr>
          </a:p>
        </p:txBody>
      </p:sp>
      <p:sp>
        <p:nvSpPr>
          <p:cNvPr id="13" name="TextBox 12"/>
          <p:cNvSpPr txBox="1"/>
          <p:nvPr/>
        </p:nvSpPr>
        <p:spPr>
          <a:xfrm>
            <a:off x="842296" y="3867090"/>
            <a:ext cx="3904259" cy="707886"/>
          </a:xfrm>
          <a:prstGeom prst="rect">
            <a:avLst/>
          </a:prstGeom>
          <a:solidFill>
            <a:schemeClr val="bg1"/>
          </a:solidFill>
          <a:ln>
            <a:solidFill>
              <a:srgbClr val="6C7472"/>
            </a:solidFill>
          </a:ln>
        </p:spPr>
        <p:txBody>
          <a:bodyPr wrap="none" rtlCol="0">
            <a:spAutoFit/>
          </a:bodyPr>
          <a:lstStyle/>
          <a:p>
            <a:r>
              <a:rPr lang="en-US" sz="2000" b="1" dirty="0" smtClean="0">
                <a:solidFill>
                  <a:srgbClr val="FF0000"/>
                </a:solidFill>
                <a:latin typeface="Arial"/>
                <a:cs typeface="Arial"/>
              </a:rPr>
              <a:t>Larger grains, weaker fabric</a:t>
            </a:r>
          </a:p>
          <a:p>
            <a:r>
              <a:rPr lang="en-US" sz="2000" b="1" dirty="0" smtClean="0">
                <a:solidFill>
                  <a:srgbClr val="FF0000"/>
                </a:solidFill>
                <a:latin typeface="Arial"/>
                <a:cs typeface="Arial"/>
              </a:rPr>
              <a:t>(</a:t>
            </a:r>
            <a:r>
              <a:rPr lang="en-US" sz="2000" b="1" u="sng" dirty="0" smtClean="0">
                <a:solidFill>
                  <a:srgbClr val="FF0000"/>
                </a:solidFill>
                <a:latin typeface="Arial"/>
                <a:cs typeface="Arial"/>
              </a:rPr>
              <a:t>Lower stress </a:t>
            </a:r>
            <a:r>
              <a:rPr lang="en-US" sz="2000" b="1" dirty="0" smtClean="0">
                <a:solidFill>
                  <a:srgbClr val="FF0000"/>
                </a:solidFill>
                <a:latin typeface="Arial"/>
                <a:cs typeface="Arial"/>
              </a:rPr>
              <a:t>and/or Higher T)</a:t>
            </a:r>
            <a:endParaRPr lang="en-US" sz="2000" b="1" dirty="0">
              <a:solidFill>
                <a:srgbClr val="FF0000"/>
              </a:solidFill>
              <a:latin typeface="Arial"/>
              <a:cs typeface="Arial"/>
            </a:endParaRPr>
          </a:p>
        </p:txBody>
      </p:sp>
      <p:sp>
        <p:nvSpPr>
          <p:cNvPr id="3" name="TextBox 2"/>
          <p:cNvSpPr txBox="1"/>
          <p:nvPr/>
        </p:nvSpPr>
        <p:spPr>
          <a:xfrm>
            <a:off x="4597400" y="7620000"/>
            <a:ext cx="2333141" cy="1200329"/>
          </a:xfrm>
          <a:prstGeom prst="rect">
            <a:avLst/>
          </a:prstGeom>
          <a:noFill/>
        </p:spPr>
        <p:txBody>
          <a:bodyPr wrap="none" rtlCol="0">
            <a:spAutoFit/>
          </a:bodyPr>
          <a:lstStyle/>
          <a:p>
            <a:pPr algn="l"/>
            <a:r>
              <a:rPr lang="en-US" sz="1800" b="1" dirty="0">
                <a:solidFill>
                  <a:srgbClr val="6EA354"/>
                </a:solidFill>
                <a:latin typeface="Arial"/>
                <a:cs typeface="Arial"/>
              </a:rPr>
              <a:t>g</a:t>
            </a:r>
            <a:r>
              <a:rPr lang="en-US" sz="1800" b="1" dirty="0" smtClean="0">
                <a:solidFill>
                  <a:srgbClr val="6EA354"/>
                </a:solidFill>
                <a:latin typeface="Arial"/>
                <a:cs typeface="Arial"/>
              </a:rPr>
              <a:t>reen</a:t>
            </a:r>
            <a:r>
              <a:rPr lang="en-US" sz="1800" dirty="0" smtClean="0">
                <a:latin typeface="Arial"/>
                <a:cs typeface="Arial"/>
              </a:rPr>
              <a:t> 	=   olivine</a:t>
            </a:r>
          </a:p>
          <a:p>
            <a:pPr algn="l"/>
            <a:r>
              <a:rPr lang="en-US" sz="1800" b="1" dirty="0">
                <a:solidFill>
                  <a:srgbClr val="4FEAF3"/>
                </a:solidFill>
                <a:latin typeface="Arial"/>
                <a:cs typeface="Arial"/>
              </a:rPr>
              <a:t>c</a:t>
            </a:r>
            <a:r>
              <a:rPr lang="en-US" sz="1800" b="1" dirty="0" smtClean="0">
                <a:solidFill>
                  <a:srgbClr val="4FEAF3"/>
                </a:solidFill>
                <a:latin typeface="Arial"/>
                <a:cs typeface="Arial"/>
              </a:rPr>
              <a:t>yan</a:t>
            </a:r>
            <a:r>
              <a:rPr lang="en-US" sz="1800" dirty="0" smtClean="0">
                <a:latin typeface="Arial"/>
                <a:cs typeface="Arial"/>
              </a:rPr>
              <a:t> 	=   chromite</a:t>
            </a:r>
          </a:p>
          <a:p>
            <a:pPr algn="l"/>
            <a:r>
              <a:rPr lang="en-US" sz="1800" b="1" dirty="0" smtClean="0">
                <a:solidFill>
                  <a:srgbClr val="C3C300"/>
                </a:solidFill>
                <a:latin typeface="Arial"/>
                <a:cs typeface="Arial"/>
              </a:rPr>
              <a:t>yellow</a:t>
            </a:r>
            <a:r>
              <a:rPr lang="en-US" sz="1800" dirty="0" smtClean="0">
                <a:latin typeface="Arial"/>
                <a:cs typeface="Arial"/>
              </a:rPr>
              <a:t>	=   </a:t>
            </a:r>
            <a:r>
              <a:rPr lang="en-US" sz="1800" dirty="0" err="1" smtClean="0">
                <a:latin typeface="Arial"/>
                <a:cs typeface="Arial"/>
              </a:rPr>
              <a:t>opx</a:t>
            </a:r>
            <a:endParaRPr lang="en-US" sz="1800" dirty="0" smtClean="0">
              <a:latin typeface="Arial"/>
              <a:cs typeface="Arial"/>
            </a:endParaRPr>
          </a:p>
          <a:p>
            <a:pPr algn="l"/>
            <a:r>
              <a:rPr lang="en-US" sz="1800" b="1" dirty="0">
                <a:solidFill>
                  <a:srgbClr val="FF0000"/>
                </a:solidFill>
                <a:latin typeface="Arial"/>
                <a:cs typeface="Arial"/>
              </a:rPr>
              <a:t>r</a:t>
            </a:r>
            <a:r>
              <a:rPr lang="en-US" sz="1800" b="1" dirty="0" smtClean="0">
                <a:solidFill>
                  <a:srgbClr val="FF0000"/>
                </a:solidFill>
                <a:latin typeface="Arial"/>
                <a:cs typeface="Arial"/>
              </a:rPr>
              <a:t>ed</a:t>
            </a:r>
            <a:r>
              <a:rPr lang="en-US" sz="1800" dirty="0" smtClean="0">
                <a:latin typeface="Arial"/>
                <a:cs typeface="Arial"/>
              </a:rPr>
              <a:t> 	=   </a:t>
            </a:r>
            <a:r>
              <a:rPr lang="en-US" sz="1800" dirty="0" err="1" smtClean="0">
                <a:latin typeface="Arial"/>
                <a:cs typeface="Arial"/>
              </a:rPr>
              <a:t>cpx</a:t>
            </a:r>
            <a:r>
              <a:rPr lang="en-US" sz="1800" dirty="0" smtClean="0">
                <a:latin typeface="Arial"/>
                <a:cs typeface="Arial"/>
              </a:rPr>
              <a:t> </a:t>
            </a:r>
            <a:endParaRPr lang="en-US" sz="1800" dirty="0">
              <a:latin typeface="Arial"/>
              <a:cs typeface="Arial"/>
            </a:endParaRPr>
          </a:p>
        </p:txBody>
      </p:sp>
      <p:cxnSp>
        <p:nvCxnSpPr>
          <p:cNvPr id="9" name="Straight Arrow Connector 8"/>
          <p:cNvCxnSpPr/>
          <p:nvPr/>
        </p:nvCxnSpPr>
        <p:spPr bwMode="auto">
          <a:xfrm flipH="1">
            <a:off x="4191854" y="4267200"/>
            <a:ext cx="4572000" cy="685800"/>
          </a:xfrm>
          <a:prstGeom prst="straightConnector1">
            <a:avLst/>
          </a:prstGeom>
          <a:solidFill>
            <a:srgbClr val="6C7472"/>
          </a:solidFill>
          <a:ln w="57150" cap="flat" cmpd="sng" algn="ctr">
            <a:solidFill>
              <a:srgbClr val="FF0000"/>
            </a:solidFill>
            <a:prstDash val="sysDash"/>
            <a:round/>
            <a:headEnd type="none"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p:cNvSpPr txBox="1"/>
          <p:nvPr/>
        </p:nvSpPr>
        <p:spPr>
          <a:xfrm>
            <a:off x="7925654" y="3581400"/>
            <a:ext cx="1548546" cy="523220"/>
          </a:xfrm>
          <a:prstGeom prst="rect">
            <a:avLst/>
          </a:prstGeom>
          <a:solidFill>
            <a:srgbClr val="FFFFFF"/>
          </a:solidFill>
          <a:ln>
            <a:solidFill>
              <a:srgbClr val="000000"/>
            </a:solidFill>
          </a:ln>
        </p:spPr>
        <p:txBody>
          <a:bodyPr wrap="none" rtlCol="0">
            <a:spAutoFit/>
          </a:bodyPr>
          <a:lstStyle/>
          <a:p>
            <a:r>
              <a:rPr lang="en-US" sz="2800" dirty="0" smtClean="0">
                <a:solidFill>
                  <a:srgbClr val="FF0000"/>
                </a:solidFill>
                <a:latin typeface="Arial"/>
                <a:cs typeface="Arial"/>
              </a:rPr>
              <a:t>Higher T</a:t>
            </a:r>
            <a:endParaRPr lang="en-US" sz="2800" dirty="0">
              <a:solidFill>
                <a:srgbClr val="FF0000"/>
              </a:solidFill>
              <a:latin typeface="Arial"/>
              <a:cs typeface="Arial"/>
            </a:endParaRPr>
          </a:p>
        </p:txBody>
      </p:sp>
      <p:sp>
        <p:nvSpPr>
          <p:cNvPr id="14" name="TextBox 13"/>
          <p:cNvSpPr txBox="1"/>
          <p:nvPr/>
        </p:nvSpPr>
        <p:spPr>
          <a:xfrm>
            <a:off x="2515454" y="4734580"/>
            <a:ext cx="1468772" cy="523220"/>
          </a:xfrm>
          <a:prstGeom prst="rect">
            <a:avLst/>
          </a:prstGeom>
          <a:solidFill>
            <a:srgbClr val="FFFFFF"/>
          </a:solidFill>
          <a:ln>
            <a:solidFill>
              <a:srgbClr val="000000"/>
            </a:solidFill>
          </a:ln>
        </p:spPr>
        <p:txBody>
          <a:bodyPr wrap="none" rtlCol="0">
            <a:spAutoFit/>
          </a:bodyPr>
          <a:lstStyle/>
          <a:p>
            <a:r>
              <a:rPr lang="en-US" sz="2800" dirty="0" smtClean="0">
                <a:solidFill>
                  <a:srgbClr val="FF0000"/>
                </a:solidFill>
                <a:latin typeface="Arial"/>
                <a:cs typeface="Arial"/>
              </a:rPr>
              <a:t>Lower T</a:t>
            </a:r>
            <a:endParaRPr lang="en-US" sz="2800" dirty="0">
              <a:solidFill>
                <a:srgbClr val="FF0000"/>
              </a:solidFill>
              <a:latin typeface="Arial"/>
              <a:cs typeface="Arial"/>
            </a:endParaRPr>
          </a:p>
        </p:txBody>
      </p:sp>
      <p:cxnSp>
        <p:nvCxnSpPr>
          <p:cNvPr id="5" name="Straight Connector 4"/>
          <p:cNvCxnSpPr/>
          <p:nvPr/>
        </p:nvCxnSpPr>
        <p:spPr bwMode="auto">
          <a:xfrm flipV="1">
            <a:off x="3530600" y="4267200"/>
            <a:ext cx="990600" cy="228600"/>
          </a:xfrm>
          <a:prstGeom prst="line">
            <a:avLst/>
          </a:prstGeom>
          <a:solidFill>
            <a:srgbClr val="6C7472"/>
          </a:solidFill>
          <a:ln w="38100" cap="flat" cmpd="sng" algn="ctr">
            <a:solidFill>
              <a:srgbClr val="2020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a:off x="3606800" y="4267200"/>
            <a:ext cx="762000" cy="228600"/>
          </a:xfrm>
          <a:prstGeom prst="line">
            <a:avLst/>
          </a:prstGeom>
          <a:solidFill>
            <a:srgbClr val="6C7472"/>
          </a:solidFill>
          <a:ln w="38100" cap="flat" cmpd="sng" algn="ctr">
            <a:solidFill>
              <a:srgbClr val="2020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Connector 19"/>
          <p:cNvCxnSpPr/>
          <p:nvPr/>
        </p:nvCxnSpPr>
        <p:spPr bwMode="auto">
          <a:xfrm flipV="1">
            <a:off x="11455400" y="4648200"/>
            <a:ext cx="990600" cy="228600"/>
          </a:xfrm>
          <a:prstGeom prst="line">
            <a:avLst/>
          </a:prstGeom>
          <a:solidFill>
            <a:srgbClr val="6C7472"/>
          </a:solidFill>
          <a:ln w="38100" cap="flat" cmpd="sng" algn="ctr">
            <a:solidFill>
              <a:srgbClr val="2020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p:nvCxnSpPr>
        <p:spPr bwMode="auto">
          <a:xfrm>
            <a:off x="11531600" y="4648200"/>
            <a:ext cx="762000" cy="228600"/>
          </a:xfrm>
          <a:prstGeom prst="line">
            <a:avLst/>
          </a:prstGeom>
          <a:solidFill>
            <a:srgbClr val="6C7472"/>
          </a:solidFill>
          <a:ln w="38100" cap="flat" cmpd="sng" algn="ctr">
            <a:solidFill>
              <a:srgbClr val="2020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0"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1219200"/>
            <a:ext cx="13004800" cy="8534400"/>
          </a:xfrm>
          <a:prstGeom prst="rect">
            <a:avLst/>
          </a:prstGeom>
          <a:solidFill>
            <a:srgbClr val="FFFFFF"/>
          </a:solidFill>
          <a:ln>
            <a:solidFill>
              <a:srgbClr val="6C7472"/>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200" b="0" i="0" u="none" strike="noStrike" cap="none" normalizeH="0" baseline="0" dirty="0" smtClean="0">
                <a:ln>
                  <a:noFill/>
                </a:ln>
                <a:solidFill>
                  <a:srgbClr val="414141"/>
                </a:solidFill>
                <a:effectLst/>
                <a:latin typeface="Gill Sans Light" charset="0"/>
                <a:ea typeface="ヒラギノ角ゴ ProN W3" charset="0"/>
                <a:cs typeface="ヒラギノ角ゴ ProN W3" charset="0"/>
                <a:sym typeface="Gill Sans Light" charset="0"/>
              </a:rPr>
              <a:t>-</a:t>
            </a:r>
            <a:endParaRPr kumimoji="0" lang="en-US" sz="4200" b="0" i="0" u="none" strike="noStrike" cap="none" normalizeH="0" baseline="0" dirty="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3" name="TextBox 2"/>
          <p:cNvSpPr txBox="1"/>
          <p:nvPr/>
        </p:nvSpPr>
        <p:spPr>
          <a:xfrm>
            <a:off x="3987800" y="328136"/>
            <a:ext cx="5093687" cy="738664"/>
          </a:xfrm>
          <a:prstGeom prst="rect">
            <a:avLst/>
          </a:prstGeom>
          <a:noFill/>
        </p:spPr>
        <p:txBody>
          <a:bodyPr wrap="none" rtlCol="0">
            <a:spAutoFit/>
          </a:bodyPr>
          <a:lstStyle/>
          <a:p>
            <a:r>
              <a:rPr lang="en-US" b="1" u="sng" dirty="0" smtClean="0">
                <a:latin typeface="Arial"/>
                <a:cs typeface="Arial"/>
              </a:rPr>
              <a:t>Petrofabric Shapes</a:t>
            </a:r>
            <a:endParaRPr lang="en-US" b="1" u="sng" dirty="0">
              <a:latin typeface="Arial"/>
              <a:cs typeface="Arial"/>
            </a:endParaRPr>
          </a:p>
        </p:txBody>
      </p:sp>
      <p:sp>
        <p:nvSpPr>
          <p:cNvPr id="6" name="TextBox 5"/>
          <p:cNvSpPr txBox="1"/>
          <p:nvPr/>
        </p:nvSpPr>
        <p:spPr>
          <a:xfrm>
            <a:off x="635000" y="5562600"/>
            <a:ext cx="3597609" cy="2062103"/>
          </a:xfrm>
          <a:prstGeom prst="rect">
            <a:avLst/>
          </a:prstGeom>
          <a:noFill/>
        </p:spPr>
        <p:txBody>
          <a:bodyPr wrap="none" rtlCol="0">
            <a:spAutoFit/>
          </a:bodyPr>
          <a:lstStyle/>
          <a:p>
            <a:pPr algn="l"/>
            <a:r>
              <a:rPr lang="en-US" sz="2800" b="1" u="sng" dirty="0" smtClean="0">
                <a:latin typeface="Arial"/>
                <a:cs typeface="Arial"/>
              </a:rPr>
              <a:t>Eigenvalue analysis</a:t>
            </a:r>
          </a:p>
          <a:p>
            <a:pPr algn="l"/>
            <a:endParaRPr lang="en-US" sz="2800" b="1" u="sng" dirty="0" smtClean="0">
              <a:latin typeface="Arial"/>
              <a:cs typeface="Arial"/>
            </a:endParaRPr>
          </a:p>
          <a:p>
            <a:pPr algn="l"/>
            <a:r>
              <a:rPr lang="en-US" sz="2400" dirty="0" smtClean="0">
                <a:latin typeface="Arial"/>
                <a:cs typeface="Arial"/>
              </a:rPr>
              <a:t>Point: 		λ</a:t>
            </a:r>
            <a:r>
              <a:rPr lang="en-US" sz="2400" baseline="-25000" dirty="0" smtClean="0">
                <a:latin typeface="Arial"/>
                <a:cs typeface="Arial"/>
              </a:rPr>
              <a:t>1</a:t>
            </a:r>
            <a:r>
              <a:rPr lang="en-US" sz="2400" dirty="0" smtClean="0">
                <a:latin typeface="Arial"/>
                <a:cs typeface="Arial"/>
              </a:rPr>
              <a:t> &gt; λ</a:t>
            </a:r>
            <a:r>
              <a:rPr lang="en-US" sz="2400" baseline="-25000" dirty="0" smtClean="0">
                <a:latin typeface="Arial"/>
                <a:cs typeface="Arial"/>
              </a:rPr>
              <a:t>2</a:t>
            </a:r>
            <a:r>
              <a:rPr lang="en-US" sz="2400" dirty="0" smtClean="0">
                <a:latin typeface="Arial"/>
                <a:cs typeface="Arial"/>
              </a:rPr>
              <a:t> ≈ λ</a:t>
            </a:r>
            <a:r>
              <a:rPr lang="en-US" sz="2400" baseline="-25000" dirty="0" smtClean="0">
                <a:latin typeface="Arial"/>
                <a:cs typeface="Arial"/>
              </a:rPr>
              <a:t>3</a:t>
            </a:r>
          </a:p>
          <a:p>
            <a:pPr algn="l"/>
            <a:r>
              <a:rPr lang="en-US" sz="2400" dirty="0" smtClean="0">
                <a:latin typeface="Arial"/>
                <a:cs typeface="Arial"/>
              </a:rPr>
              <a:t>Girdle: 	λ</a:t>
            </a:r>
            <a:r>
              <a:rPr lang="en-US" sz="2400" baseline="-25000" dirty="0" smtClean="0">
                <a:latin typeface="Arial"/>
                <a:cs typeface="Arial"/>
              </a:rPr>
              <a:t>1</a:t>
            </a:r>
            <a:r>
              <a:rPr lang="en-US" sz="2400" dirty="0" smtClean="0">
                <a:latin typeface="Arial"/>
                <a:cs typeface="Arial"/>
              </a:rPr>
              <a:t> </a:t>
            </a:r>
            <a:r>
              <a:rPr lang="en-US" sz="2400" dirty="0">
                <a:latin typeface="Arial"/>
                <a:cs typeface="Arial"/>
              </a:rPr>
              <a:t>≈</a:t>
            </a:r>
            <a:r>
              <a:rPr lang="en-US" sz="2400" dirty="0" smtClean="0">
                <a:latin typeface="Arial"/>
                <a:cs typeface="Arial"/>
              </a:rPr>
              <a:t> λ</a:t>
            </a:r>
            <a:r>
              <a:rPr lang="en-US" sz="2400" baseline="-25000" dirty="0" smtClean="0">
                <a:latin typeface="Arial"/>
                <a:cs typeface="Arial"/>
              </a:rPr>
              <a:t>2</a:t>
            </a:r>
            <a:r>
              <a:rPr lang="en-US" sz="2400" dirty="0" smtClean="0">
                <a:latin typeface="Arial"/>
                <a:cs typeface="Arial"/>
              </a:rPr>
              <a:t> &gt; λ</a:t>
            </a:r>
            <a:r>
              <a:rPr lang="en-US" sz="2400" baseline="-25000" dirty="0" smtClean="0">
                <a:latin typeface="Arial"/>
                <a:cs typeface="Arial"/>
              </a:rPr>
              <a:t>3</a:t>
            </a:r>
            <a:endParaRPr lang="en-US" sz="2400" baseline="-25000" dirty="0">
              <a:latin typeface="Arial"/>
              <a:cs typeface="Arial"/>
            </a:endParaRPr>
          </a:p>
          <a:p>
            <a:pPr algn="l"/>
            <a:r>
              <a:rPr lang="en-US" sz="2400" dirty="0" smtClean="0">
                <a:latin typeface="Arial"/>
                <a:cs typeface="Arial"/>
              </a:rPr>
              <a:t>Random: 	λ</a:t>
            </a:r>
            <a:r>
              <a:rPr lang="en-US" sz="2400" baseline="-25000" dirty="0" smtClean="0">
                <a:latin typeface="Arial"/>
                <a:cs typeface="Arial"/>
              </a:rPr>
              <a:t>1</a:t>
            </a:r>
            <a:r>
              <a:rPr lang="en-US" sz="2400" dirty="0" smtClean="0">
                <a:latin typeface="Arial"/>
                <a:cs typeface="Arial"/>
              </a:rPr>
              <a:t> </a:t>
            </a:r>
            <a:r>
              <a:rPr lang="en-US" sz="2400" dirty="0">
                <a:latin typeface="Arial"/>
                <a:cs typeface="Arial"/>
              </a:rPr>
              <a:t>≈</a:t>
            </a:r>
            <a:r>
              <a:rPr lang="en-US" sz="2400" dirty="0" smtClean="0">
                <a:latin typeface="Arial"/>
                <a:cs typeface="Arial"/>
              </a:rPr>
              <a:t> </a:t>
            </a:r>
            <a:r>
              <a:rPr lang="en-US" sz="2400" dirty="0">
                <a:latin typeface="Arial"/>
                <a:cs typeface="Arial"/>
              </a:rPr>
              <a:t>λ</a:t>
            </a:r>
            <a:r>
              <a:rPr lang="en-US" sz="2400" baseline="-25000" dirty="0">
                <a:latin typeface="Arial"/>
                <a:cs typeface="Arial"/>
              </a:rPr>
              <a:t>2</a:t>
            </a:r>
            <a:r>
              <a:rPr lang="en-US" sz="2400" dirty="0">
                <a:latin typeface="Arial"/>
                <a:cs typeface="Arial"/>
              </a:rPr>
              <a:t> ≈ </a:t>
            </a:r>
            <a:r>
              <a:rPr lang="en-US" sz="2400" dirty="0" smtClean="0">
                <a:latin typeface="Arial"/>
                <a:cs typeface="Arial"/>
              </a:rPr>
              <a:t>λ</a:t>
            </a:r>
            <a:r>
              <a:rPr lang="en-US" sz="2400" baseline="-25000" dirty="0" smtClean="0">
                <a:latin typeface="Arial"/>
                <a:cs typeface="Arial"/>
              </a:rPr>
              <a:t>3</a:t>
            </a:r>
            <a:endParaRPr lang="en-US" sz="2400" baseline="-25000" dirty="0">
              <a:latin typeface="Arial"/>
              <a:cs typeface="Arial"/>
            </a:endParaRPr>
          </a:p>
        </p:txBody>
      </p:sp>
      <p:pic>
        <p:nvPicPr>
          <p:cNvPr id="5" name="Picture 4" descr="SEIAD_PGR-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7470" y="1676400"/>
            <a:ext cx="7850930" cy="7468362"/>
          </a:xfrm>
          <a:prstGeom prst="rect">
            <a:avLst/>
          </a:prstGeom>
          <a:ln>
            <a:noFill/>
          </a:ln>
        </p:spPr>
      </p:pic>
      <p:sp>
        <p:nvSpPr>
          <p:cNvPr id="30724" name="TextBox 1"/>
          <p:cNvSpPr txBox="1">
            <a:spLocks noChangeArrowheads="1"/>
          </p:cNvSpPr>
          <p:nvPr/>
        </p:nvSpPr>
        <p:spPr bwMode="auto">
          <a:xfrm>
            <a:off x="651209" y="7826514"/>
            <a:ext cx="3581400" cy="707886"/>
          </a:xfrm>
          <a:prstGeom prst="rect">
            <a:avLst/>
          </a:prstGeom>
          <a:noFill/>
          <a:ln w="9525">
            <a:noFill/>
            <a:miter lim="800000"/>
            <a:headEnd/>
            <a:tailEnd/>
          </a:ln>
          <a:effectLst/>
        </p:spPr>
        <p:txBody>
          <a:bodyPr wrap="square">
            <a:spAutoFit/>
          </a:bodyPr>
          <a:lstStyle>
            <a:lvl1pPr eaLnBrk="0" hangingPunct="0">
              <a:defRPr sz="42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2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9pPr>
          </a:lstStyle>
          <a:p>
            <a:pPr algn="l" eaLnBrk="1" hangingPunct="1"/>
            <a:r>
              <a:rPr lang="en-US" sz="2000" dirty="0">
                <a:latin typeface="Arial"/>
                <a:cs typeface="Arial"/>
              </a:rPr>
              <a:t>PGR eigenvalue analysis, following </a:t>
            </a:r>
            <a:r>
              <a:rPr lang="en-US" sz="2000" i="1" dirty="0">
                <a:latin typeface="Arial"/>
                <a:cs typeface="Arial"/>
              </a:rPr>
              <a:t>Vollmer</a:t>
            </a:r>
            <a:r>
              <a:rPr lang="en-US" sz="2000" dirty="0">
                <a:latin typeface="Arial"/>
                <a:cs typeface="Arial"/>
              </a:rPr>
              <a:t> (1990)</a:t>
            </a:r>
          </a:p>
        </p:txBody>
      </p:sp>
      <p:pic>
        <p:nvPicPr>
          <p:cNvPr id="8" name="Picture 7" descr="Rep CPO's GSA talk-0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999" y="1554784"/>
            <a:ext cx="6654801" cy="3719693"/>
          </a:xfrm>
          <a:prstGeom prst="rect">
            <a:avLst/>
          </a:prstGeom>
          <a:solidFill>
            <a:srgbClr val="FFFFFF"/>
          </a:solidFill>
          <a:ln>
            <a:noFill/>
          </a:ln>
        </p:spPr>
      </p:pic>
      <p:sp>
        <p:nvSpPr>
          <p:cNvPr id="9" name="Rectangle 8"/>
          <p:cNvSpPr/>
          <p:nvPr/>
        </p:nvSpPr>
        <p:spPr bwMode="auto">
          <a:xfrm>
            <a:off x="635000" y="2438400"/>
            <a:ext cx="3962400" cy="1143000"/>
          </a:xfrm>
          <a:prstGeom prst="rect">
            <a:avLst/>
          </a:prstGeom>
          <a:noFill/>
          <a:ln w="28575" cmpd="sng">
            <a:solidFill>
              <a:srgbClr val="FF0000"/>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2" name="Rectangle 1"/>
          <p:cNvSpPr/>
          <p:nvPr/>
        </p:nvSpPr>
        <p:spPr bwMode="auto">
          <a:xfrm>
            <a:off x="635000" y="4038600"/>
            <a:ext cx="3962400" cy="1143000"/>
          </a:xfrm>
          <a:prstGeom prst="rect">
            <a:avLst/>
          </a:prstGeom>
          <a:noFill/>
          <a:ln w="28575" cmpd="sng">
            <a:solidFill>
              <a:srgbClr val="5BB7F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terlayered_metaseds-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516" y="1464174"/>
            <a:ext cx="10747768" cy="8060826"/>
          </a:xfrm>
          <a:prstGeom prst="rect">
            <a:avLst/>
          </a:prstGeom>
        </p:spPr>
      </p:pic>
      <p:sp>
        <p:nvSpPr>
          <p:cNvPr id="2" name="TextBox 1"/>
          <p:cNvSpPr txBox="1"/>
          <p:nvPr/>
        </p:nvSpPr>
        <p:spPr>
          <a:xfrm>
            <a:off x="1073304" y="685800"/>
            <a:ext cx="8781896" cy="738664"/>
          </a:xfrm>
          <a:prstGeom prst="rect">
            <a:avLst/>
          </a:prstGeom>
          <a:noFill/>
        </p:spPr>
        <p:txBody>
          <a:bodyPr wrap="none" rtlCol="0">
            <a:spAutoFit/>
          </a:bodyPr>
          <a:lstStyle/>
          <a:p>
            <a:r>
              <a:rPr lang="en-US" dirty="0" smtClean="0"/>
              <a:t>But how to constrain stress architecture?</a:t>
            </a:r>
            <a:endParaRPr lang="en-US" dirty="0"/>
          </a:p>
        </p:txBody>
      </p:sp>
    </p:spTree>
    <p:extLst>
      <p:ext uri="{BB962C8B-B14F-4D97-AF65-F5344CB8AC3E}">
        <p14:creationId xmlns:p14="http://schemas.microsoft.com/office/powerpoint/2010/main" val="38417283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516" y="1464174"/>
            <a:ext cx="10747768" cy="8060826"/>
          </a:xfrm>
          <a:prstGeom prst="rect">
            <a:avLst/>
          </a:prstGeom>
        </p:spPr>
      </p:pic>
      <p:sp>
        <p:nvSpPr>
          <p:cNvPr id="3" name="Rectangle 2"/>
          <p:cNvSpPr/>
          <p:nvPr/>
        </p:nvSpPr>
        <p:spPr bwMode="auto">
          <a:xfrm>
            <a:off x="4826000" y="4969374"/>
            <a:ext cx="152400" cy="152400"/>
          </a:xfrm>
          <a:prstGeom prst="rect">
            <a:avLst/>
          </a:prstGeom>
          <a:solidFill>
            <a:srgbClr val="FF0000"/>
          </a:solidFill>
          <a:ln w="12700" cmpd="sng">
            <a:solidFill>
              <a:srgbClr val="333399"/>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5" name="Rectangle 4"/>
          <p:cNvSpPr/>
          <p:nvPr/>
        </p:nvSpPr>
        <p:spPr bwMode="auto">
          <a:xfrm>
            <a:off x="5283200" y="4740774"/>
            <a:ext cx="152400" cy="152400"/>
          </a:xfrm>
          <a:prstGeom prst="rect">
            <a:avLst/>
          </a:prstGeom>
          <a:solidFill>
            <a:srgbClr val="FF0000"/>
          </a:solidFill>
          <a:ln w="12700" cmpd="sng">
            <a:solidFill>
              <a:srgbClr val="333399"/>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2" name="TextBox 1"/>
          <p:cNvSpPr txBox="1"/>
          <p:nvPr/>
        </p:nvSpPr>
        <p:spPr>
          <a:xfrm>
            <a:off x="2082800" y="5655174"/>
            <a:ext cx="4114800" cy="1015663"/>
          </a:xfrm>
          <a:prstGeom prst="rect">
            <a:avLst/>
          </a:prstGeom>
          <a:solidFill>
            <a:schemeClr val="bg1"/>
          </a:solidFill>
          <a:ln>
            <a:solidFill>
              <a:schemeClr val="tx1">
                <a:lumMod val="50000"/>
              </a:schemeClr>
            </a:solidFill>
          </a:ln>
        </p:spPr>
        <p:txBody>
          <a:bodyPr wrap="square" rtlCol="0">
            <a:spAutoFit/>
          </a:bodyPr>
          <a:lstStyle/>
          <a:p>
            <a:pPr algn="l"/>
            <a:r>
              <a:rPr lang="en-US" sz="2000" dirty="0" smtClean="0">
                <a:latin typeface="Arial"/>
                <a:cs typeface="Arial"/>
              </a:rPr>
              <a:t>Calcite </a:t>
            </a:r>
            <a:r>
              <a:rPr lang="en-US" sz="2000" dirty="0" err="1" smtClean="0">
                <a:latin typeface="Arial"/>
                <a:cs typeface="Arial"/>
              </a:rPr>
              <a:t>piezometry</a:t>
            </a:r>
            <a:r>
              <a:rPr lang="en-US" sz="2000" dirty="0" smtClean="0">
                <a:latin typeface="Arial"/>
                <a:cs typeface="Arial"/>
              </a:rPr>
              <a:t>, twin analysis, calcite + dolomite thermometry, microstructure, kinematics</a:t>
            </a:r>
          </a:p>
        </p:txBody>
      </p:sp>
      <p:sp>
        <p:nvSpPr>
          <p:cNvPr id="7" name="TextBox 6"/>
          <p:cNvSpPr txBox="1"/>
          <p:nvPr/>
        </p:nvSpPr>
        <p:spPr>
          <a:xfrm>
            <a:off x="2768600" y="2683374"/>
            <a:ext cx="3429000" cy="1323439"/>
          </a:xfrm>
          <a:prstGeom prst="rect">
            <a:avLst/>
          </a:prstGeom>
          <a:solidFill>
            <a:schemeClr val="bg1"/>
          </a:solidFill>
          <a:ln>
            <a:solidFill>
              <a:schemeClr val="tx1">
                <a:lumMod val="50000"/>
              </a:schemeClr>
            </a:solidFill>
          </a:ln>
        </p:spPr>
        <p:txBody>
          <a:bodyPr wrap="square" rtlCol="0">
            <a:spAutoFit/>
          </a:bodyPr>
          <a:lstStyle/>
          <a:p>
            <a:pPr algn="l"/>
            <a:r>
              <a:rPr lang="en-US" sz="2000" dirty="0" smtClean="0">
                <a:latin typeface="Arial"/>
                <a:cs typeface="Arial"/>
              </a:rPr>
              <a:t>Quartz recrystallized grain size </a:t>
            </a:r>
            <a:r>
              <a:rPr lang="en-US" sz="2000" dirty="0" err="1" smtClean="0">
                <a:latin typeface="Arial"/>
                <a:cs typeface="Arial"/>
              </a:rPr>
              <a:t>piezometry</a:t>
            </a:r>
            <a:r>
              <a:rPr lang="en-US" sz="2000" dirty="0" smtClean="0">
                <a:latin typeface="Arial"/>
                <a:cs typeface="Arial"/>
              </a:rPr>
              <a:t>, Ti-in-Quartz thermometry, microstructure, kinematics</a:t>
            </a:r>
          </a:p>
        </p:txBody>
      </p:sp>
      <p:cxnSp>
        <p:nvCxnSpPr>
          <p:cNvPr id="9" name="Straight Connector 8"/>
          <p:cNvCxnSpPr/>
          <p:nvPr/>
        </p:nvCxnSpPr>
        <p:spPr bwMode="auto">
          <a:xfrm flipV="1">
            <a:off x="4521200" y="5045574"/>
            <a:ext cx="381000" cy="533400"/>
          </a:xfrm>
          <a:prstGeom prst="line">
            <a:avLst/>
          </a:prstGeom>
          <a:solidFill>
            <a:srgbClr val="6C7472"/>
          </a:solidFill>
          <a:ln w="38100" cap="flat" cmpd="sng" algn="ctr">
            <a:solidFill>
              <a:srgbClr val="000000"/>
            </a:solidFill>
            <a:prstDash val="solid"/>
            <a:round/>
            <a:headEnd type="none"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p:cNvCxnSpPr>
            <a:endCxn id="5" idx="0"/>
          </p:cNvCxnSpPr>
          <p:nvPr/>
        </p:nvCxnSpPr>
        <p:spPr bwMode="auto">
          <a:xfrm>
            <a:off x="4978400" y="4054974"/>
            <a:ext cx="381000" cy="685800"/>
          </a:xfrm>
          <a:prstGeom prst="line">
            <a:avLst/>
          </a:prstGeom>
          <a:solidFill>
            <a:srgbClr val="6C7472"/>
          </a:solidFill>
          <a:ln w="38100" cap="flat" cmpd="sng" algn="ctr">
            <a:solidFill>
              <a:srgbClr val="000000"/>
            </a:solidFill>
            <a:prstDash val="solid"/>
            <a:round/>
            <a:headEnd type="none"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 name="TextBox 16"/>
          <p:cNvSpPr txBox="1"/>
          <p:nvPr/>
        </p:nvSpPr>
        <p:spPr>
          <a:xfrm>
            <a:off x="1073304" y="685800"/>
            <a:ext cx="8781896" cy="738664"/>
          </a:xfrm>
          <a:prstGeom prst="rect">
            <a:avLst/>
          </a:prstGeom>
          <a:noFill/>
        </p:spPr>
        <p:txBody>
          <a:bodyPr wrap="none" rtlCol="0">
            <a:spAutoFit/>
          </a:bodyPr>
          <a:lstStyle/>
          <a:p>
            <a:r>
              <a:rPr lang="en-US" dirty="0" smtClean="0"/>
              <a:t>But how to constrain stress architecture?</a:t>
            </a:r>
            <a:endParaRPr lang="en-US" dirty="0"/>
          </a:p>
        </p:txBody>
      </p:sp>
    </p:spTree>
    <p:extLst>
      <p:ext uri="{BB962C8B-B14F-4D97-AF65-F5344CB8AC3E}">
        <p14:creationId xmlns:p14="http://schemas.microsoft.com/office/powerpoint/2010/main" val="27954659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533400"/>
            <a:ext cx="12293600" cy="1257300"/>
          </a:xfrm>
        </p:spPr>
        <p:txBody>
          <a:bodyPr/>
          <a:lstStyle/>
          <a:p>
            <a:r>
              <a:rPr lang="en-US" sz="5400" b="1" u="sng" dirty="0" smtClean="0">
                <a:latin typeface="Arial"/>
                <a:cs typeface="Arial"/>
              </a:rPr>
              <a:t>Conclusions</a:t>
            </a:r>
            <a:endParaRPr lang="en-US" sz="5400" b="1" u="sng" dirty="0">
              <a:latin typeface="Arial"/>
              <a:cs typeface="Arial"/>
            </a:endParaRPr>
          </a:p>
        </p:txBody>
      </p:sp>
      <p:sp>
        <p:nvSpPr>
          <p:cNvPr id="3" name="TextBox 2"/>
          <p:cNvSpPr txBox="1"/>
          <p:nvPr/>
        </p:nvSpPr>
        <p:spPr>
          <a:xfrm>
            <a:off x="558801" y="2459533"/>
            <a:ext cx="11963400" cy="5693867"/>
          </a:xfrm>
          <a:prstGeom prst="rect">
            <a:avLst/>
          </a:prstGeom>
          <a:noFill/>
        </p:spPr>
        <p:txBody>
          <a:bodyPr wrap="square" rtlCol="0">
            <a:spAutoFit/>
          </a:bodyPr>
          <a:lstStyle/>
          <a:p>
            <a:pPr marL="571500" indent="-571500" algn="l">
              <a:buFont typeface="Arial"/>
              <a:buChar char="•"/>
            </a:pPr>
            <a:r>
              <a:rPr lang="en-US" sz="2800" dirty="0" smtClean="0">
                <a:latin typeface="Ara"/>
                <a:cs typeface="Ara"/>
              </a:rPr>
              <a:t>Different scales of lower crustal heterogeneity interact to encourage localization and redistribution of stresses and strain-rates.</a:t>
            </a:r>
          </a:p>
          <a:p>
            <a:pPr marL="571500" indent="-571500" algn="l">
              <a:buFont typeface="Arial"/>
              <a:buChar char="•"/>
            </a:pPr>
            <a:endParaRPr lang="en-US" sz="2800" dirty="0" smtClean="0">
              <a:latin typeface="Ara"/>
              <a:cs typeface="Ara"/>
            </a:endParaRPr>
          </a:p>
          <a:p>
            <a:pPr marL="571500" indent="-571500" algn="l">
              <a:buFont typeface="Arial"/>
              <a:buChar char="•"/>
            </a:pPr>
            <a:r>
              <a:rPr lang="en-US" sz="2800" dirty="0" smtClean="0">
                <a:latin typeface="Ara"/>
                <a:cs typeface="Ara"/>
              </a:rPr>
              <a:t>The Seiad ultramafic complex preserves a deep-crustal detachment architecture characterized by domainal rheology at outcrop- to kilometer-scales, and will be the site for ongoing and future research into the influence of relative rheology in convergent tectonics.</a:t>
            </a:r>
            <a:endParaRPr lang="en-US" sz="2800" dirty="0">
              <a:latin typeface="Ara"/>
              <a:cs typeface="Ara"/>
            </a:endParaRPr>
          </a:p>
          <a:p>
            <a:pPr marL="571500" indent="-571500" algn="l">
              <a:buFont typeface="Arial"/>
              <a:buChar char="•"/>
            </a:pPr>
            <a:endParaRPr lang="en-US" sz="2800" dirty="0" smtClean="0">
              <a:latin typeface="Ara"/>
              <a:cs typeface="Ara"/>
            </a:endParaRPr>
          </a:p>
          <a:p>
            <a:pPr marL="571500" indent="-571500" algn="l">
              <a:buFont typeface="Arial"/>
              <a:buChar char="•"/>
            </a:pPr>
            <a:endParaRPr lang="en-US" sz="2800" dirty="0" smtClean="0">
              <a:latin typeface="Ara"/>
              <a:cs typeface="Ara"/>
            </a:endParaRPr>
          </a:p>
          <a:p>
            <a:pPr marL="457200" indent="-457200" algn="l">
              <a:buFont typeface="Arial"/>
              <a:buChar char="•"/>
            </a:pPr>
            <a:r>
              <a:rPr lang="en-US" sz="2800" dirty="0" smtClean="0">
                <a:latin typeface="Ara"/>
                <a:cs typeface="Ara"/>
              </a:rPr>
              <a:t>How </a:t>
            </a:r>
            <a:r>
              <a:rPr lang="en-US" sz="2800" dirty="0" smtClean="0">
                <a:solidFill>
                  <a:srgbClr val="800000"/>
                </a:solidFill>
                <a:latin typeface="Ara"/>
                <a:cs typeface="Ara"/>
              </a:rPr>
              <a:t>h</a:t>
            </a:r>
            <a:r>
              <a:rPr lang="en-US" sz="2800" dirty="0" smtClean="0">
                <a:solidFill>
                  <a:srgbClr val="FF0000"/>
                </a:solidFill>
                <a:latin typeface="Ara"/>
                <a:cs typeface="Ara"/>
              </a:rPr>
              <a:t>e</a:t>
            </a:r>
            <a:r>
              <a:rPr lang="en-US" sz="2800" dirty="0" smtClean="0">
                <a:solidFill>
                  <a:srgbClr val="FF6600"/>
                </a:solidFill>
                <a:latin typeface="Ara"/>
                <a:cs typeface="Ara"/>
              </a:rPr>
              <a:t>t</a:t>
            </a:r>
            <a:r>
              <a:rPr lang="en-US" sz="2800" dirty="0" smtClean="0">
                <a:solidFill>
                  <a:srgbClr val="AFAF00"/>
                </a:solidFill>
                <a:latin typeface="Ara"/>
                <a:cs typeface="Ara"/>
              </a:rPr>
              <a:t>e</a:t>
            </a:r>
            <a:r>
              <a:rPr lang="en-US" sz="2800" dirty="0" smtClean="0">
                <a:solidFill>
                  <a:srgbClr val="008000"/>
                </a:solidFill>
                <a:latin typeface="Ara"/>
                <a:cs typeface="Ara"/>
              </a:rPr>
              <a:t>r</a:t>
            </a:r>
            <a:r>
              <a:rPr lang="en-US" sz="2800" dirty="0" smtClean="0">
                <a:solidFill>
                  <a:srgbClr val="3366FF"/>
                </a:solidFill>
                <a:latin typeface="Ara"/>
                <a:cs typeface="Ara"/>
              </a:rPr>
              <a:t>o</a:t>
            </a:r>
            <a:r>
              <a:rPr lang="en-US" sz="2800" dirty="0" smtClean="0">
                <a:latin typeface="Ara"/>
                <a:cs typeface="Ara"/>
              </a:rPr>
              <a:t>geneous is strength?</a:t>
            </a:r>
          </a:p>
          <a:p>
            <a:pPr marL="457200" indent="-457200" algn="l">
              <a:buFont typeface="Arial"/>
              <a:buChar char="•"/>
            </a:pPr>
            <a:r>
              <a:rPr lang="en-US" sz="2800" dirty="0">
                <a:latin typeface="Ara"/>
                <a:cs typeface="Ara"/>
              </a:rPr>
              <a:t>At what scale do strength </a:t>
            </a:r>
            <a:r>
              <a:rPr lang="en-US" sz="2800" dirty="0" smtClean="0">
                <a:latin typeface="Ara"/>
                <a:cs typeface="Ara"/>
              </a:rPr>
              <a:t>contrasts </a:t>
            </a:r>
            <a:r>
              <a:rPr lang="en-US" sz="2800" dirty="0">
                <a:latin typeface="Ara"/>
                <a:cs typeface="Ara"/>
              </a:rPr>
              <a:t>have implications for plate margin mechanics</a:t>
            </a:r>
            <a:r>
              <a:rPr lang="en-US" sz="2800" dirty="0" smtClean="0">
                <a:latin typeface="Ara"/>
                <a:cs typeface="Ara"/>
              </a:rPr>
              <a:t>?</a:t>
            </a:r>
          </a:p>
          <a:p>
            <a:pPr marL="457200" indent="-457200" algn="l">
              <a:buFont typeface="Arial"/>
              <a:buChar char="•"/>
            </a:pPr>
            <a:r>
              <a:rPr lang="en-US" sz="2800" dirty="0" smtClean="0">
                <a:latin typeface="Ara"/>
                <a:cs typeface="Ara"/>
              </a:rPr>
              <a:t>What is the strength of the mantle-removed?</a:t>
            </a:r>
          </a:p>
        </p:txBody>
      </p:sp>
    </p:spTree>
    <p:extLst>
      <p:ext uri="{BB962C8B-B14F-4D97-AF65-F5344CB8AC3E}">
        <p14:creationId xmlns:p14="http://schemas.microsoft.com/office/powerpoint/2010/main" val="4194575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181600"/>
            <a:ext cx="13004800" cy="4572000"/>
          </a:xfrm>
          <a:prstGeom prst="rect">
            <a:avLst/>
          </a:prstGeom>
          <a:solidFill>
            <a:srgbClr val="FFFFFF"/>
          </a:solidFill>
          <a:ln>
            <a:solidFill>
              <a:srgbClr val="000000"/>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4" name="TextBox 3"/>
          <p:cNvSpPr txBox="1"/>
          <p:nvPr/>
        </p:nvSpPr>
        <p:spPr>
          <a:xfrm>
            <a:off x="1091170" y="3100864"/>
            <a:ext cx="11506200" cy="1754327"/>
          </a:xfrm>
          <a:prstGeom prst="rect">
            <a:avLst/>
          </a:prstGeom>
          <a:noFill/>
        </p:spPr>
        <p:txBody>
          <a:bodyPr wrap="square" rtlCol="0">
            <a:spAutoFit/>
          </a:bodyPr>
          <a:lstStyle/>
          <a:p>
            <a:pPr algn="l"/>
            <a:r>
              <a:rPr lang="en-US" sz="3600" dirty="0" smtClean="0">
                <a:latin typeface="Arial"/>
                <a:cs typeface="Arial"/>
              </a:rPr>
              <a:t>How does the </a:t>
            </a:r>
            <a:r>
              <a:rPr lang="en-US" sz="3600" b="1" i="1" dirty="0" smtClean="0">
                <a:solidFill>
                  <a:srgbClr val="38BD60"/>
                </a:solidFill>
                <a:latin typeface="Arial"/>
                <a:cs typeface="Arial"/>
              </a:rPr>
              <a:t>relative</a:t>
            </a:r>
            <a:r>
              <a:rPr lang="en-US" sz="3600" dirty="0" smtClean="0">
                <a:latin typeface="Arial"/>
                <a:cs typeface="Arial"/>
              </a:rPr>
              <a:t> rheology of mechanically distinct materials at depth </a:t>
            </a:r>
            <a:r>
              <a:rPr lang="en-US" sz="3600" b="1" dirty="0" smtClean="0">
                <a:solidFill>
                  <a:srgbClr val="9646C6"/>
                </a:solidFill>
                <a:latin typeface="Arial"/>
                <a:cs typeface="Arial"/>
              </a:rPr>
              <a:t>influence</a:t>
            </a:r>
            <a:r>
              <a:rPr lang="en-US" sz="3600" dirty="0" smtClean="0">
                <a:latin typeface="Arial"/>
                <a:cs typeface="Arial"/>
              </a:rPr>
              <a:t> the development of convergent margins and continental growth?</a:t>
            </a:r>
            <a:endParaRPr lang="en-US" sz="3600" dirty="0">
              <a:latin typeface="Arial"/>
              <a:cs typeface="Arial"/>
            </a:endParaRPr>
          </a:p>
        </p:txBody>
      </p:sp>
      <p:sp>
        <p:nvSpPr>
          <p:cNvPr id="5" name="TextBox 4"/>
          <p:cNvSpPr txBox="1"/>
          <p:nvPr/>
        </p:nvSpPr>
        <p:spPr>
          <a:xfrm>
            <a:off x="1091170" y="1500664"/>
            <a:ext cx="11507230" cy="1200331"/>
          </a:xfrm>
          <a:prstGeom prst="rect">
            <a:avLst/>
          </a:prstGeom>
          <a:noFill/>
        </p:spPr>
        <p:txBody>
          <a:bodyPr wrap="square" rtlCol="0">
            <a:spAutoFit/>
          </a:bodyPr>
          <a:lstStyle/>
          <a:p>
            <a:pPr algn="l"/>
            <a:r>
              <a:rPr lang="en-US" sz="3600" dirty="0" smtClean="0">
                <a:solidFill>
                  <a:schemeClr val="tx1"/>
                </a:solidFill>
                <a:latin typeface="Arial"/>
                <a:cs typeface="Arial"/>
              </a:rPr>
              <a:t>How </a:t>
            </a:r>
            <a:r>
              <a:rPr lang="en-US" sz="3600" b="1" dirty="0" smtClean="0">
                <a:solidFill>
                  <a:srgbClr val="FF1F2C"/>
                </a:solidFill>
                <a:latin typeface="Arial"/>
                <a:cs typeface="Arial"/>
              </a:rPr>
              <a:t>variable</a:t>
            </a:r>
            <a:r>
              <a:rPr lang="en-US" sz="3600" dirty="0" smtClean="0">
                <a:solidFill>
                  <a:schemeClr val="tx1"/>
                </a:solidFill>
                <a:latin typeface="Arial"/>
                <a:cs typeface="Arial"/>
              </a:rPr>
              <a:t> is the </a:t>
            </a:r>
            <a:r>
              <a:rPr lang="en-US" sz="3600" b="1" dirty="0" smtClean="0">
                <a:solidFill>
                  <a:srgbClr val="5387DD"/>
                </a:solidFill>
                <a:latin typeface="Arial"/>
                <a:cs typeface="Arial"/>
              </a:rPr>
              <a:t>strength</a:t>
            </a:r>
            <a:r>
              <a:rPr lang="en-US" sz="3600" dirty="0" smtClean="0">
                <a:solidFill>
                  <a:schemeClr val="tx1"/>
                </a:solidFill>
                <a:latin typeface="Arial"/>
                <a:cs typeface="Arial"/>
              </a:rPr>
              <a:t> architecture of the lower crust in accretionary settings?</a:t>
            </a:r>
            <a:endParaRPr lang="en-US" sz="3600" dirty="0">
              <a:solidFill>
                <a:schemeClr val="tx1"/>
              </a:solidFill>
              <a:latin typeface="Arial"/>
              <a:cs typeface="Arial"/>
            </a:endParaRPr>
          </a:p>
        </p:txBody>
      </p:sp>
      <p:sp>
        <p:nvSpPr>
          <p:cNvPr id="7" name="TextBox 6"/>
          <p:cNvSpPr txBox="1"/>
          <p:nvPr/>
        </p:nvSpPr>
        <p:spPr>
          <a:xfrm>
            <a:off x="2214844" y="381000"/>
            <a:ext cx="8564664" cy="738664"/>
          </a:xfrm>
          <a:prstGeom prst="rect">
            <a:avLst/>
          </a:prstGeom>
          <a:noFill/>
        </p:spPr>
        <p:txBody>
          <a:bodyPr wrap="none" rtlCol="0">
            <a:spAutoFit/>
          </a:bodyPr>
          <a:lstStyle/>
          <a:p>
            <a:r>
              <a:rPr lang="en-US" b="1" u="sng" dirty="0" smtClean="0">
                <a:latin typeface="Arial"/>
                <a:cs typeface="Arial"/>
              </a:rPr>
              <a:t>Long-term goals of the research</a:t>
            </a:r>
            <a:endParaRPr lang="en-US" b="1" u="sng" dirty="0">
              <a:latin typeface="Arial"/>
              <a:cs typeface="Arial"/>
            </a:endParaRPr>
          </a:p>
        </p:txBody>
      </p:sp>
      <p:sp>
        <p:nvSpPr>
          <p:cNvPr id="6" name="TextBox 2"/>
          <p:cNvSpPr txBox="1">
            <a:spLocks noChangeArrowheads="1"/>
          </p:cNvSpPr>
          <p:nvPr/>
        </p:nvSpPr>
        <p:spPr bwMode="auto">
          <a:xfrm>
            <a:off x="3835400" y="9296400"/>
            <a:ext cx="39559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2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r>
              <a:rPr lang="en-US" sz="1800" dirty="0" smtClean="0">
                <a:latin typeface="Arial"/>
                <a:cs typeface="Arial"/>
              </a:rPr>
              <a:t>After </a:t>
            </a:r>
            <a:r>
              <a:rPr lang="en-US" sz="1800" b="1" i="1" dirty="0" err="1" smtClean="0">
                <a:latin typeface="Arial"/>
                <a:cs typeface="Arial"/>
              </a:rPr>
              <a:t>Bürgmann</a:t>
            </a:r>
            <a:r>
              <a:rPr lang="en-US" sz="1800" b="1" i="1" dirty="0" smtClean="0">
                <a:latin typeface="Arial"/>
                <a:cs typeface="Arial"/>
              </a:rPr>
              <a:t> and </a:t>
            </a:r>
            <a:r>
              <a:rPr lang="en-US" sz="1800" b="1" i="1" dirty="0" err="1" smtClean="0">
                <a:latin typeface="Arial"/>
                <a:cs typeface="Arial"/>
              </a:rPr>
              <a:t>Dresen</a:t>
            </a:r>
            <a:r>
              <a:rPr lang="en-US" sz="1800" b="1" i="1" dirty="0" smtClean="0">
                <a:latin typeface="Arial"/>
                <a:cs typeface="Arial"/>
              </a:rPr>
              <a:t> </a:t>
            </a:r>
            <a:r>
              <a:rPr lang="en-US" sz="1800" dirty="0" smtClean="0">
                <a:latin typeface="Arial"/>
                <a:cs typeface="Arial"/>
              </a:rPr>
              <a:t>(2008)</a:t>
            </a:r>
            <a:endParaRPr lang="en-US" sz="1800" dirty="0">
              <a:latin typeface="Arial"/>
              <a:cs typeface="Arial"/>
            </a:endParaRPr>
          </a:p>
        </p:txBody>
      </p:sp>
      <p:grpSp>
        <p:nvGrpSpPr>
          <p:cNvPr id="9" name="Group 8"/>
          <p:cNvGrpSpPr/>
          <p:nvPr/>
        </p:nvGrpSpPr>
        <p:grpSpPr>
          <a:xfrm>
            <a:off x="591128" y="5528049"/>
            <a:ext cx="11822545" cy="3649839"/>
            <a:chOff x="0" y="5345557"/>
            <a:chExt cx="13004800" cy="4014823"/>
          </a:xfrm>
        </p:grpSpPr>
        <p:pic>
          <p:nvPicPr>
            <p:cNvPr id="2" name="Picture 1" descr="Rheology_Culinar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715000"/>
              <a:ext cx="13004800" cy="3645380"/>
            </a:xfrm>
            <a:prstGeom prst="rect">
              <a:avLst/>
            </a:prstGeom>
            <a:solidFill>
              <a:srgbClr val="FFFFFF"/>
            </a:solidFill>
            <a:ln>
              <a:noFill/>
            </a:ln>
          </p:spPr>
        </p:pic>
        <p:pic>
          <p:nvPicPr>
            <p:cNvPr id="3" name="Picture 2" descr="DIfferential_Stres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54600" y="5345557"/>
              <a:ext cx="3242437" cy="445643"/>
            </a:xfrm>
            <a:prstGeom prst="rect">
              <a:avLst/>
            </a:prstGeom>
            <a:solidFill>
              <a:srgbClr val="FFFFFF"/>
            </a:solidFill>
          </p:spPr>
        </p:pic>
      </p:grpSp>
      <p:sp>
        <p:nvSpPr>
          <p:cNvPr id="12" name="TextBox 11"/>
          <p:cNvSpPr txBox="1"/>
          <p:nvPr/>
        </p:nvSpPr>
        <p:spPr>
          <a:xfrm>
            <a:off x="3759200" y="6324600"/>
            <a:ext cx="755235" cy="1323439"/>
          </a:xfrm>
          <a:prstGeom prst="rect">
            <a:avLst/>
          </a:prstGeom>
          <a:noFill/>
          <a:ln>
            <a:noFill/>
          </a:ln>
        </p:spPr>
        <p:txBody>
          <a:bodyPr wrap="none" rtlCol="0">
            <a:spAutoFit/>
          </a:bodyPr>
          <a:lstStyle/>
          <a:p>
            <a:r>
              <a:rPr lang="en-US" sz="8000" dirty="0" smtClean="0">
                <a:solidFill>
                  <a:srgbClr val="0000FF"/>
                </a:solidFill>
                <a:latin typeface="Arial"/>
                <a:cs typeface="Arial"/>
              </a:rPr>
              <a:t>?</a:t>
            </a:r>
            <a:endParaRPr lang="en-US" sz="8000" dirty="0">
              <a:solidFill>
                <a:srgbClr val="0000FF"/>
              </a:solidFill>
              <a:latin typeface="Arial"/>
              <a:cs typeface="Arial"/>
            </a:endParaRPr>
          </a:p>
        </p:txBody>
      </p:sp>
      <p:sp>
        <p:nvSpPr>
          <p:cNvPr id="13" name="TextBox 12"/>
          <p:cNvSpPr txBox="1"/>
          <p:nvPr/>
        </p:nvSpPr>
        <p:spPr>
          <a:xfrm>
            <a:off x="7874000" y="6096000"/>
            <a:ext cx="755235" cy="1323439"/>
          </a:xfrm>
          <a:prstGeom prst="rect">
            <a:avLst/>
          </a:prstGeom>
          <a:noFill/>
          <a:ln>
            <a:noFill/>
          </a:ln>
        </p:spPr>
        <p:txBody>
          <a:bodyPr wrap="none" rtlCol="0">
            <a:spAutoFit/>
          </a:bodyPr>
          <a:lstStyle/>
          <a:p>
            <a:r>
              <a:rPr lang="en-US" sz="8000" dirty="0" smtClean="0">
                <a:solidFill>
                  <a:srgbClr val="0000FF"/>
                </a:solidFill>
                <a:latin typeface="Arial"/>
                <a:cs typeface="Arial"/>
              </a:rPr>
              <a:t>?</a:t>
            </a:r>
            <a:endParaRPr lang="en-US" sz="8000" dirty="0">
              <a:solidFill>
                <a:srgbClr val="0000FF"/>
              </a:solidFill>
              <a:latin typeface="Arial"/>
              <a:cs typeface="Arial"/>
            </a:endParaRPr>
          </a:p>
        </p:txBody>
      </p:sp>
      <p:sp>
        <p:nvSpPr>
          <p:cNvPr id="14" name="TextBox 13"/>
          <p:cNvSpPr txBox="1"/>
          <p:nvPr/>
        </p:nvSpPr>
        <p:spPr>
          <a:xfrm>
            <a:off x="5892800" y="7848600"/>
            <a:ext cx="755235" cy="1323439"/>
          </a:xfrm>
          <a:prstGeom prst="rect">
            <a:avLst/>
          </a:prstGeom>
          <a:noFill/>
          <a:ln>
            <a:noFill/>
          </a:ln>
        </p:spPr>
        <p:txBody>
          <a:bodyPr wrap="none" rtlCol="0">
            <a:spAutoFit/>
          </a:bodyPr>
          <a:lstStyle/>
          <a:p>
            <a:r>
              <a:rPr lang="en-US" sz="8000" dirty="0" smtClean="0">
                <a:solidFill>
                  <a:srgbClr val="0000FF"/>
                </a:solidFill>
                <a:latin typeface="Arial"/>
                <a:cs typeface="Arial"/>
              </a:rPr>
              <a:t>?</a:t>
            </a:r>
            <a:endParaRPr lang="en-US" sz="8000" dirty="0">
              <a:solidFill>
                <a:srgbClr val="0000FF"/>
              </a:solidFill>
              <a:latin typeface="Arial"/>
              <a:cs typeface="Arial"/>
            </a:endParaRPr>
          </a:p>
        </p:txBody>
      </p:sp>
      <p:sp>
        <p:nvSpPr>
          <p:cNvPr id="15" name="TextBox 14"/>
          <p:cNvSpPr txBox="1"/>
          <p:nvPr/>
        </p:nvSpPr>
        <p:spPr>
          <a:xfrm>
            <a:off x="10388600" y="5410200"/>
            <a:ext cx="755235" cy="1323439"/>
          </a:xfrm>
          <a:prstGeom prst="rect">
            <a:avLst/>
          </a:prstGeom>
          <a:noFill/>
          <a:ln>
            <a:noFill/>
          </a:ln>
        </p:spPr>
        <p:txBody>
          <a:bodyPr wrap="none" rtlCol="0">
            <a:spAutoFit/>
          </a:bodyPr>
          <a:lstStyle/>
          <a:p>
            <a:r>
              <a:rPr lang="en-US" sz="8000" dirty="0" smtClean="0">
                <a:solidFill>
                  <a:srgbClr val="0000FF"/>
                </a:solidFill>
                <a:latin typeface="Arial"/>
                <a:cs typeface="Arial"/>
              </a:rPr>
              <a:t>?</a:t>
            </a:r>
            <a:endParaRPr lang="en-US" sz="8000" dirty="0">
              <a:solidFill>
                <a:srgbClr val="0000FF"/>
              </a:solidFill>
              <a:latin typeface="Arial"/>
              <a:cs typeface="Arial"/>
            </a:endParaRPr>
          </a:p>
        </p:txBody>
      </p:sp>
    </p:spTree>
    <p:extLst>
      <p:ext uri="{BB962C8B-B14F-4D97-AF65-F5344CB8AC3E}">
        <p14:creationId xmlns:p14="http://schemas.microsoft.com/office/powerpoint/2010/main" val="8188457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TextBox 1"/>
          <p:cNvSpPr txBox="1">
            <a:spLocks noChangeArrowheads="1"/>
          </p:cNvSpPr>
          <p:nvPr/>
        </p:nvSpPr>
        <p:spPr bwMode="auto">
          <a:xfrm>
            <a:off x="3775075" y="0"/>
            <a:ext cx="54546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eaLnBrk="0" hangingPunct="0">
              <a:defRPr sz="42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2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b="1" dirty="0" smtClean="0">
                <a:latin typeface="Arial"/>
                <a:cs typeface="Arial"/>
              </a:rPr>
              <a:t>Tectonic Setting</a:t>
            </a:r>
            <a:endParaRPr lang="en-US" b="1" dirty="0">
              <a:latin typeface="Arial"/>
              <a:cs typeface="Arial"/>
            </a:endParaRPr>
          </a:p>
        </p:txBody>
      </p:sp>
      <p:grpSp>
        <p:nvGrpSpPr>
          <p:cNvPr id="3" name="Group 2"/>
          <p:cNvGrpSpPr/>
          <p:nvPr/>
        </p:nvGrpSpPr>
        <p:grpSpPr>
          <a:xfrm>
            <a:off x="787400" y="801469"/>
            <a:ext cx="10287000" cy="8827532"/>
            <a:chOff x="787400" y="801469"/>
            <a:chExt cx="10287000" cy="8827532"/>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2796" y="801469"/>
              <a:ext cx="5411932" cy="8458708"/>
            </a:xfrm>
            <a:prstGeom prst="rect">
              <a:avLst/>
            </a:prstGeom>
            <a:solidFill>
              <a:schemeClr val="bg1"/>
            </a:solidFill>
            <a:ln w="9525">
              <a:solidFill>
                <a:srgbClr val="000000"/>
              </a:solidFill>
              <a:miter lim="800000"/>
              <a:headEnd/>
              <a:tailEnd/>
            </a:ln>
            <a:effectLst>
              <a:outerShdw blurRad="50800" dist="38100" dir="2700000" algn="tl" rotWithShape="0">
                <a:srgbClr val="000000">
                  <a:alpha val="43000"/>
                </a:srgbClr>
              </a:outerShdw>
            </a:effec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45400" y="1487269"/>
              <a:ext cx="3429000" cy="6668457"/>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1507" name="Line 4"/>
            <p:cNvSpPr>
              <a:spLocks noChangeShapeType="1"/>
            </p:cNvSpPr>
            <p:nvPr/>
          </p:nvSpPr>
          <p:spPr bwMode="auto">
            <a:xfrm>
              <a:off x="4140200" y="953869"/>
              <a:ext cx="4648200" cy="2590800"/>
            </a:xfrm>
            <a:prstGeom prst="line">
              <a:avLst/>
            </a:prstGeom>
            <a:noFill/>
            <a:ln w="38100">
              <a:solidFill>
                <a:srgbClr val="B61C17"/>
              </a:solidFill>
              <a:prstDash val="sysDash"/>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1513" name="Line 3"/>
            <p:cNvSpPr>
              <a:spLocks noChangeShapeType="1"/>
            </p:cNvSpPr>
            <p:nvPr/>
          </p:nvSpPr>
          <p:spPr bwMode="auto">
            <a:xfrm rot="10800000" flipH="1">
              <a:off x="6502400" y="4535268"/>
              <a:ext cx="2362200" cy="3313332"/>
            </a:xfrm>
            <a:prstGeom prst="line">
              <a:avLst/>
            </a:prstGeom>
            <a:noFill/>
            <a:ln w="38100">
              <a:solidFill>
                <a:srgbClr val="B61C17"/>
              </a:solidFill>
              <a:prstDash val="sysDash"/>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1515" name="TextBox 2"/>
            <p:cNvSpPr txBox="1">
              <a:spLocks noChangeArrowheads="1"/>
            </p:cNvSpPr>
            <p:nvPr/>
          </p:nvSpPr>
          <p:spPr bwMode="auto">
            <a:xfrm>
              <a:off x="7877976" y="8116669"/>
              <a:ext cx="2891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2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r>
                <a:rPr lang="en-US" sz="1800" dirty="0">
                  <a:latin typeface="Arial"/>
                  <a:cs typeface="Arial"/>
                </a:rPr>
                <a:t>Adapted from </a:t>
              </a:r>
              <a:r>
                <a:rPr lang="en-US" sz="1800" b="1" i="1" dirty="0">
                  <a:latin typeface="Arial"/>
                  <a:cs typeface="Arial"/>
                </a:rPr>
                <a:t>King</a:t>
              </a:r>
              <a:r>
                <a:rPr lang="en-US" sz="1800" dirty="0">
                  <a:latin typeface="Arial"/>
                  <a:cs typeface="Arial"/>
                </a:rPr>
                <a:t> (1970)</a:t>
              </a:r>
            </a:p>
          </p:txBody>
        </p:sp>
        <p:sp>
          <p:nvSpPr>
            <p:cNvPr id="21516" name="TextBox 3"/>
            <p:cNvSpPr txBox="1">
              <a:spLocks noChangeArrowheads="1"/>
            </p:cNvSpPr>
            <p:nvPr/>
          </p:nvSpPr>
          <p:spPr bwMode="auto">
            <a:xfrm>
              <a:off x="787400" y="9259669"/>
              <a:ext cx="632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42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42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42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800" dirty="0">
                  <a:latin typeface="Arial"/>
                  <a:cs typeface="Arial"/>
                </a:rPr>
                <a:t>Modified after</a:t>
              </a:r>
              <a:r>
                <a:rPr lang="en-US" sz="1800" b="1" dirty="0">
                  <a:latin typeface="Arial"/>
                  <a:cs typeface="Arial"/>
                </a:rPr>
                <a:t> </a:t>
              </a:r>
              <a:r>
                <a:rPr lang="en-US" sz="1800" b="1" i="1" dirty="0">
                  <a:latin typeface="Arial"/>
                  <a:cs typeface="Arial"/>
                </a:rPr>
                <a:t>Irwin</a:t>
              </a:r>
              <a:r>
                <a:rPr lang="en-US" sz="1800" dirty="0">
                  <a:latin typeface="Arial"/>
                  <a:cs typeface="Arial"/>
                </a:rPr>
                <a:t> (1994), and </a:t>
              </a:r>
              <a:r>
                <a:rPr lang="en-US" sz="1800" b="1" i="1" dirty="0" err="1">
                  <a:latin typeface="Arial"/>
                  <a:cs typeface="Arial"/>
                </a:rPr>
                <a:t>Snoke</a:t>
              </a:r>
              <a:r>
                <a:rPr lang="en-US" sz="1800" b="1" i="1" dirty="0">
                  <a:latin typeface="Arial"/>
                  <a:cs typeface="Arial"/>
                </a:rPr>
                <a:t> and </a:t>
              </a:r>
              <a:r>
                <a:rPr lang="en-US" sz="1800" b="1" i="1" dirty="0" smtClean="0">
                  <a:latin typeface="Arial"/>
                  <a:cs typeface="Arial"/>
                </a:rPr>
                <a:t>Barnes</a:t>
              </a:r>
              <a:r>
                <a:rPr lang="en-US" sz="1800" dirty="0">
                  <a:latin typeface="Arial"/>
                  <a:cs typeface="Arial"/>
                </a:rPr>
                <a:t> </a:t>
              </a:r>
              <a:r>
                <a:rPr lang="en-US" sz="1800" dirty="0" smtClean="0">
                  <a:latin typeface="Arial"/>
                  <a:cs typeface="Arial"/>
                </a:rPr>
                <a:t>(</a:t>
              </a:r>
              <a:r>
                <a:rPr lang="en-US" sz="1800" dirty="0">
                  <a:latin typeface="Arial"/>
                  <a:cs typeface="Arial"/>
                </a:rPr>
                <a:t>2006)</a:t>
              </a:r>
            </a:p>
          </p:txBody>
        </p:sp>
        <p:sp>
          <p:nvSpPr>
            <p:cNvPr id="2" name="TextBox 1"/>
            <p:cNvSpPr txBox="1"/>
            <p:nvPr/>
          </p:nvSpPr>
          <p:spPr>
            <a:xfrm>
              <a:off x="1549400" y="8802469"/>
              <a:ext cx="1698038" cy="406265"/>
            </a:xfrm>
            <a:prstGeom prst="rect">
              <a:avLst/>
            </a:prstGeom>
            <a:noFill/>
          </p:spPr>
          <p:txBody>
            <a:bodyPr wrap="none" rtlCol="0">
              <a:spAutoFit/>
            </a:bodyPr>
            <a:lstStyle/>
            <a:p>
              <a:r>
                <a:rPr lang="en-US" sz="1800" b="1" dirty="0" smtClean="0">
                  <a:latin typeface="Arial"/>
                  <a:cs typeface="Arial"/>
                </a:rPr>
                <a:t>Klamath </a:t>
              </a:r>
              <a:r>
                <a:rPr lang="en-US" sz="1800" b="1" dirty="0" err="1" smtClean="0">
                  <a:latin typeface="Arial"/>
                  <a:cs typeface="Arial"/>
                </a:rPr>
                <a:t>Mtns</a:t>
              </a:r>
              <a:endParaRPr lang="en-US" sz="1800" b="1" dirty="0">
                <a:latin typeface="Arial"/>
                <a:cs typeface="Arial"/>
              </a:endParaRPr>
            </a:p>
          </p:txBody>
        </p:sp>
        <p:sp>
          <p:nvSpPr>
            <p:cNvPr id="15" name="TextBox 14"/>
            <p:cNvSpPr txBox="1"/>
            <p:nvPr/>
          </p:nvSpPr>
          <p:spPr>
            <a:xfrm>
              <a:off x="9474200" y="7659469"/>
              <a:ext cx="1475998" cy="369332"/>
            </a:xfrm>
            <a:prstGeom prst="rect">
              <a:avLst/>
            </a:prstGeom>
            <a:noFill/>
          </p:spPr>
          <p:txBody>
            <a:bodyPr wrap="none" rtlCol="0">
              <a:spAutoFit/>
            </a:bodyPr>
            <a:lstStyle/>
            <a:p>
              <a:r>
                <a:rPr lang="en-US" sz="1800" b="1" dirty="0" smtClean="0">
                  <a:latin typeface="Arial"/>
                  <a:cs typeface="Arial"/>
                </a:rPr>
                <a:t>Western US</a:t>
              </a:r>
              <a:endParaRPr lang="en-US" sz="1800" b="1" dirty="0">
                <a:latin typeface="Arial"/>
                <a:cs typeface="Arial"/>
              </a:endParaRPr>
            </a:p>
          </p:txBody>
        </p:sp>
      </p:grpSp>
      <p:cxnSp>
        <p:nvCxnSpPr>
          <p:cNvPr id="5" name="Straight Arrow Connector 4"/>
          <p:cNvCxnSpPr/>
          <p:nvPr/>
        </p:nvCxnSpPr>
        <p:spPr bwMode="auto">
          <a:xfrm>
            <a:off x="2159000" y="4267200"/>
            <a:ext cx="2895600" cy="2133600"/>
          </a:xfrm>
          <a:prstGeom prst="straightConnector1">
            <a:avLst/>
          </a:prstGeom>
          <a:solidFill>
            <a:srgbClr val="6C7472"/>
          </a:solidFill>
          <a:ln w="57150" cap="flat" cmpd="sng" algn="ctr">
            <a:solidFill>
              <a:schemeClr val="tx2"/>
            </a:solidFill>
            <a:prstDash val="solid"/>
            <a:round/>
            <a:headEnd type="arrow"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a:off x="5130800" y="6553200"/>
            <a:ext cx="813043" cy="400110"/>
          </a:xfrm>
          <a:prstGeom prst="rect">
            <a:avLst/>
          </a:prstGeom>
          <a:solidFill>
            <a:schemeClr val="bg1"/>
          </a:solidFill>
          <a:ln>
            <a:solidFill>
              <a:srgbClr val="000000"/>
            </a:solidFill>
          </a:ln>
        </p:spPr>
        <p:txBody>
          <a:bodyPr wrap="none" rtlCol="0">
            <a:spAutoFit/>
          </a:bodyPr>
          <a:lstStyle/>
          <a:p>
            <a:r>
              <a:rPr lang="en-US" sz="2000" b="1" dirty="0" smtClean="0">
                <a:latin typeface="Arial"/>
                <a:cs typeface="Arial"/>
              </a:rPr>
              <a:t>older</a:t>
            </a:r>
            <a:endParaRPr lang="en-US" sz="2000" b="1" dirty="0">
              <a:latin typeface="Arial"/>
              <a:cs typeface="Arial"/>
            </a:endParaRPr>
          </a:p>
        </p:txBody>
      </p:sp>
      <p:sp>
        <p:nvSpPr>
          <p:cNvPr id="17" name="TextBox 16"/>
          <p:cNvSpPr txBox="1"/>
          <p:nvPr/>
        </p:nvSpPr>
        <p:spPr>
          <a:xfrm>
            <a:off x="817228" y="3810000"/>
            <a:ext cx="1210588" cy="400110"/>
          </a:xfrm>
          <a:prstGeom prst="rect">
            <a:avLst/>
          </a:prstGeom>
          <a:solidFill>
            <a:schemeClr val="bg1"/>
          </a:solidFill>
          <a:ln>
            <a:solidFill>
              <a:srgbClr val="000000"/>
            </a:solidFill>
          </a:ln>
        </p:spPr>
        <p:txBody>
          <a:bodyPr wrap="none" rtlCol="0">
            <a:spAutoFit/>
          </a:bodyPr>
          <a:lstStyle/>
          <a:p>
            <a:r>
              <a:rPr lang="en-US" sz="2000" b="1" dirty="0" smtClean="0">
                <a:latin typeface="Arial"/>
                <a:cs typeface="Arial"/>
              </a:rPr>
              <a:t>younger</a:t>
            </a:r>
            <a:endParaRPr lang="en-US" sz="2000" b="1" dirty="0">
              <a:latin typeface="Arial"/>
              <a:cs typeface="Arial"/>
            </a:endParaRPr>
          </a:p>
        </p:txBody>
      </p:sp>
      <p:sp>
        <p:nvSpPr>
          <p:cNvPr id="10" name="TextBox 9"/>
          <p:cNvSpPr txBox="1"/>
          <p:nvPr/>
        </p:nvSpPr>
        <p:spPr>
          <a:xfrm>
            <a:off x="2402599" y="2971800"/>
            <a:ext cx="2103460" cy="461665"/>
          </a:xfrm>
          <a:prstGeom prst="rect">
            <a:avLst/>
          </a:prstGeom>
          <a:solidFill>
            <a:srgbClr val="FFFFFF"/>
          </a:solidFill>
          <a:ln>
            <a:solidFill>
              <a:srgbClr val="000000"/>
            </a:solidFill>
          </a:ln>
        </p:spPr>
        <p:txBody>
          <a:bodyPr wrap="none" rtlCol="0">
            <a:spAutoFit/>
          </a:bodyPr>
          <a:lstStyle/>
          <a:p>
            <a:r>
              <a:rPr lang="en-US" sz="2400" dirty="0" smtClean="0">
                <a:solidFill>
                  <a:srgbClr val="FF0000"/>
                </a:solidFill>
                <a:latin typeface="Arial"/>
                <a:cs typeface="Arial"/>
              </a:rPr>
              <a:t>RCT ~164 Ma</a:t>
            </a:r>
            <a:endParaRPr lang="en-US" sz="2400" dirty="0">
              <a:solidFill>
                <a:srgbClr val="FF0000"/>
              </a:solidFill>
              <a:latin typeface="Arial"/>
              <a:cs typeface="Arial"/>
            </a:endParaRPr>
          </a:p>
        </p:txBody>
      </p:sp>
      <p:cxnSp>
        <p:nvCxnSpPr>
          <p:cNvPr id="12" name="Straight Connector 11"/>
          <p:cNvCxnSpPr>
            <a:stCxn id="10" idx="2"/>
          </p:cNvCxnSpPr>
          <p:nvPr/>
        </p:nvCxnSpPr>
        <p:spPr bwMode="auto">
          <a:xfrm flipH="1">
            <a:off x="3302001" y="3433465"/>
            <a:ext cx="152328" cy="528935"/>
          </a:xfrm>
          <a:prstGeom prst="line">
            <a:avLst/>
          </a:prstGeom>
          <a:solidFill>
            <a:srgbClr val="6C7472"/>
          </a:solidFill>
          <a:ln w="38100"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 y="1409700"/>
            <a:ext cx="13004801" cy="7124700"/>
          </a:xfrm>
          <a:prstGeom prst="rect">
            <a:avLst/>
          </a:prstGeom>
          <a:solidFill>
            <a:srgbClr val="FFFFFF"/>
          </a:solidFill>
          <a:ln>
            <a:solidFill>
              <a:schemeClr val="tx1">
                <a:lumMod val="50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00" y="1765801"/>
            <a:ext cx="8382000" cy="6415180"/>
          </a:xfrm>
          <a:prstGeom prst="rect">
            <a:avLst/>
          </a:prstGeom>
          <a:ln>
            <a:solidFill>
              <a:srgbClr val="414141"/>
            </a:solidFill>
          </a:ln>
        </p:spPr>
      </p:pic>
      <p:sp>
        <p:nvSpPr>
          <p:cNvPr id="2" name="TextBox 1"/>
          <p:cNvSpPr txBox="1"/>
          <p:nvPr/>
        </p:nvSpPr>
        <p:spPr>
          <a:xfrm>
            <a:off x="4576235" y="457200"/>
            <a:ext cx="3852337" cy="738664"/>
          </a:xfrm>
          <a:prstGeom prst="rect">
            <a:avLst/>
          </a:prstGeom>
          <a:noFill/>
        </p:spPr>
        <p:txBody>
          <a:bodyPr wrap="none" rtlCol="0">
            <a:spAutoFit/>
          </a:bodyPr>
          <a:lstStyle/>
          <a:p>
            <a:r>
              <a:rPr lang="en-US" u="sng" dirty="0" smtClean="0">
                <a:latin typeface="Arial"/>
                <a:cs typeface="Arial"/>
              </a:rPr>
              <a:t>Seiad Complex</a:t>
            </a:r>
            <a:endParaRPr lang="en-US" u="sng" dirty="0">
              <a:latin typeface="Arial"/>
              <a:cs typeface="Arial"/>
            </a:endParaRPr>
          </a:p>
        </p:txBody>
      </p:sp>
      <p:pic>
        <p:nvPicPr>
          <p:cNvPr id="5" name="Picture 4" descr="Seiad_simplified_explanation-0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6800" y="2209800"/>
            <a:ext cx="4064000" cy="3023978"/>
          </a:xfrm>
          <a:prstGeom prst="rect">
            <a:avLst/>
          </a:prstGeom>
        </p:spPr>
      </p:pic>
      <p:sp>
        <p:nvSpPr>
          <p:cNvPr id="8" name="TextBox 7"/>
          <p:cNvSpPr txBox="1"/>
          <p:nvPr/>
        </p:nvSpPr>
        <p:spPr>
          <a:xfrm>
            <a:off x="6807200" y="2971800"/>
            <a:ext cx="1548546" cy="523220"/>
          </a:xfrm>
          <a:prstGeom prst="rect">
            <a:avLst/>
          </a:prstGeom>
          <a:solidFill>
            <a:srgbClr val="FFFFFF"/>
          </a:solidFill>
          <a:ln>
            <a:solidFill>
              <a:srgbClr val="000000"/>
            </a:solidFill>
          </a:ln>
        </p:spPr>
        <p:txBody>
          <a:bodyPr wrap="none" rtlCol="0">
            <a:spAutoFit/>
          </a:bodyPr>
          <a:lstStyle/>
          <a:p>
            <a:r>
              <a:rPr lang="en-US" sz="2800" dirty="0" smtClean="0">
                <a:solidFill>
                  <a:srgbClr val="FF6600"/>
                </a:solidFill>
                <a:latin typeface="Arial"/>
                <a:cs typeface="Arial"/>
              </a:rPr>
              <a:t>Higher T</a:t>
            </a:r>
            <a:endParaRPr lang="en-US" sz="2800" dirty="0">
              <a:solidFill>
                <a:srgbClr val="FF6600"/>
              </a:solidFill>
              <a:latin typeface="Arial"/>
              <a:cs typeface="Arial"/>
            </a:endParaRPr>
          </a:p>
        </p:txBody>
      </p:sp>
      <p:sp>
        <p:nvSpPr>
          <p:cNvPr id="9" name="TextBox 8"/>
          <p:cNvSpPr txBox="1"/>
          <p:nvPr/>
        </p:nvSpPr>
        <p:spPr>
          <a:xfrm>
            <a:off x="1299828" y="4343400"/>
            <a:ext cx="1468772" cy="523220"/>
          </a:xfrm>
          <a:prstGeom prst="rect">
            <a:avLst/>
          </a:prstGeom>
          <a:solidFill>
            <a:srgbClr val="FFFFFF"/>
          </a:solidFill>
          <a:ln>
            <a:solidFill>
              <a:srgbClr val="000000"/>
            </a:solidFill>
          </a:ln>
        </p:spPr>
        <p:txBody>
          <a:bodyPr wrap="none" rtlCol="0">
            <a:spAutoFit/>
          </a:bodyPr>
          <a:lstStyle/>
          <a:p>
            <a:r>
              <a:rPr lang="en-US" sz="2800" dirty="0" smtClean="0">
                <a:solidFill>
                  <a:srgbClr val="29A5A6"/>
                </a:solidFill>
                <a:latin typeface="Arial"/>
                <a:cs typeface="Arial"/>
              </a:rPr>
              <a:t>Lower T</a:t>
            </a:r>
            <a:endParaRPr lang="en-US" sz="2800" dirty="0">
              <a:solidFill>
                <a:srgbClr val="29A5A6"/>
              </a:solidFill>
              <a:latin typeface="Arial"/>
              <a:cs typeface="Arial"/>
            </a:endParaRPr>
          </a:p>
        </p:txBody>
      </p:sp>
      <p:cxnSp>
        <p:nvCxnSpPr>
          <p:cNvPr id="10" name="Straight Connector 9"/>
          <p:cNvCxnSpPr/>
          <p:nvPr/>
        </p:nvCxnSpPr>
        <p:spPr bwMode="auto">
          <a:xfrm flipH="1">
            <a:off x="2692400" y="2133600"/>
            <a:ext cx="4495800" cy="4495800"/>
          </a:xfrm>
          <a:prstGeom prst="line">
            <a:avLst/>
          </a:prstGeom>
          <a:solidFill>
            <a:srgbClr val="6C7472"/>
          </a:solidFill>
          <a:ln w="88900" cap="flat" cmpd="sng" algn="ctr">
            <a:solidFill>
              <a:srgbClr val="FF0000"/>
            </a:solidFill>
            <a:prstDash val="sysDash"/>
            <a:round/>
            <a:headEnd type="stealth" w="lg" len="lg"/>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TextBox 10"/>
          <p:cNvSpPr txBox="1"/>
          <p:nvPr/>
        </p:nvSpPr>
        <p:spPr>
          <a:xfrm rot="18892777">
            <a:off x="3499134" y="4945641"/>
            <a:ext cx="2208958" cy="400110"/>
          </a:xfrm>
          <a:prstGeom prst="rect">
            <a:avLst/>
          </a:prstGeom>
          <a:solidFill>
            <a:schemeClr val="bg1"/>
          </a:solidFill>
          <a:ln>
            <a:solidFill>
              <a:schemeClr val="tx1"/>
            </a:solidFill>
          </a:ln>
        </p:spPr>
        <p:txBody>
          <a:bodyPr wrap="none" rtlCol="0">
            <a:spAutoFit/>
          </a:bodyPr>
          <a:lstStyle/>
          <a:p>
            <a:r>
              <a:rPr lang="en-US" sz="2000" dirty="0">
                <a:solidFill>
                  <a:srgbClr val="FF0000"/>
                </a:solidFill>
                <a:latin typeface="Arial"/>
                <a:cs typeface="Arial"/>
              </a:rPr>
              <a:t>d</a:t>
            </a:r>
            <a:r>
              <a:rPr lang="en-US" sz="2000" dirty="0" smtClean="0">
                <a:solidFill>
                  <a:srgbClr val="FF0000"/>
                </a:solidFill>
                <a:latin typeface="Arial"/>
                <a:cs typeface="Arial"/>
              </a:rPr>
              <a:t>etachment strike</a:t>
            </a:r>
            <a:endParaRPr lang="en-US" sz="2000" dirty="0">
              <a:solidFill>
                <a:srgbClr val="FF0000"/>
              </a:solidFill>
              <a:latin typeface="Arial"/>
              <a:cs typeface="Arial"/>
            </a:endParaRPr>
          </a:p>
        </p:txBody>
      </p:sp>
      <p:cxnSp>
        <p:nvCxnSpPr>
          <p:cNvPr id="7" name="Straight Arrow Connector 6"/>
          <p:cNvCxnSpPr/>
          <p:nvPr/>
        </p:nvCxnSpPr>
        <p:spPr bwMode="auto">
          <a:xfrm flipH="1">
            <a:off x="2844800" y="3581400"/>
            <a:ext cx="4267200" cy="1066800"/>
          </a:xfrm>
          <a:prstGeom prst="straightConnector1">
            <a:avLst/>
          </a:prstGeom>
          <a:solidFill>
            <a:srgbClr val="6C7472"/>
          </a:solidFill>
          <a:ln w="57150" cap="flat" cmpd="sng" algn="ctr">
            <a:gradFill flip="none" rotWithShape="1">
              <a:gsLst>
                <a:gs pos="0">
                  <a:srgbClr val="FF0000"/>
                </a:gs>
                <a:gs pos="100000">
                  <a:srgbClr val="0000FF"/>
                </a:gs>
              </a:gsLst>
              <a:lin ang="0" scaled="1"/>
              <a:tileRect/>
            </a:gradFill>
            <a:prstDash val="sysDash"/>
            <a:round/>
            <a:headEnd type="none"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2429627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1"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9" grpId="1"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2876.jp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tretch>
            <a:fillRect/>
          </a:stretch>
        </p:blipFill>
        <p:spPr>
          <a:xfrm>
            <a:off x="0" y="1607423"/>
            <a:ext cx="13004800" cy="6538755"/>
          </a:xfrm>
          <a:prstGeom prst="rect">
            <a:avLst/>
          </a:prstGeom>
        </p:spPr>
      </p:pic>
      <p:sp>
        <p:nvSpPr>
          <p:cNvPr id="8" name="TextBox 7"/>
          <p:cNvSpPr txBox="1"/>
          <p:nvPr/>
        </p:nvSpPr>
        <p:spPr>
          <a:xfrm>
            <a:off x="4944015" y="457200"/>
            <a:ext cx="3116771" cy="738664"/>
          </a:xfrm>
          <a:prstGeom prst="rect">
            <a:avLst/>
          </a:prstGeom>
          <a:noFill/>
        </p:spPr>
        <p:txBody>
          <a:bodyPr wrap="none" rtlCol="0">
            <a:spAutoFit/>
          </a:bodyPr>
          <a:lstStyle/>
          <a:p>
            <a:r>
              <a:rPr lang="en-US" b="1" u="sng" dirty="0" smtClean="0">
                <a:latin typeface="Arial"/>
                <a:cs typeface="Arial"/>
              </a:rPr>
              <a:t>Field Photo</a:t>
            </a:r>
            <a:endParaRPr lang="en-US" b="1" u="sng" dirty="0">
              <a:latin typeface="Arial"/>
              <a:cs typeface="Arial"/>
            </a:endParaRPr>
          </a:p>
        </p:txBody>
      </p:sp>
    </p:spTree>
    <p:extLst>
      <p:ext uri="{BB962C8B-B14F-4D97-AF65-F5344CB8AC3E}">
        <p14:creationId xmlns:p14="http://schemas.microsoft.com/office/powerpoint/2010/main" val="17243535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eld_photo_annotated-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 y="1607820"/>
            <a:ext cx="13003677" cy="6537960"/>
          </a:xfrm>
          <a:prstGeom prst="rect">
            <a:avLst/>
          </a:prstGeom>
        </p:spPr>
      </p:pic>
      <p:sp>
        <p:nvSpPr>
          <p:cNvPr id="5" name="TextBox 4"/>
          <p:cNvSpPr txBox="1"/>
          <p:nvPr/>
        </p:nvSpPr>
        <p:spPr>
          <a:xfrm>
            <a:off x="4944015" y="457200"/>
            <a:ext cx="3116771" cy="738664"/>
          </a:xfrm>
          <a:prstGeom prst="rect">
            <a:avLst/>
          </a:prstGeom>
          <a:noFill/>
        </p:spPr>
        <p:txBody>
          <a:bodyPr wrap="none" rtlCol="0">
            <a:spAutoFit/>
          </a:bodyPr>
          <a:lstStyle/>
          <a:p>
            <a:r>
              <a:rPr lang="en-US" b="1" u="sng" dirty="0" smtClean="0">
                <a:latin typeface="Arial"/>
                <a:cs typeface="Arial"/>
              </a:rPr>
              <a:t>Field Photo</a:t>
            </a:r>
            <a:endParaRPr lang="en-US" b="1" u="sng" dirty="0">
              <a:latin typeface="Arial"/>
              <a:cs typeface="Arial"/>
            </a:endParaRPr>
          </a:p>
        </p:txBody>
      </p:sp>
      <p:sp>
        <p:nvSpPr>
          <p:cNvPr id="6" name="TextBox 5"/>
          <p:cNvSpPr txBox="1"/>
          <p:nvPr/>
        </p:nvSpPr>
        <p:spPr>
          <a:xfrm>
            <a:off x="2382905" y="1981200"/>
            <a:ext cx="4356431" cy="523220"/>
          </a:xfrm>
          <a:prstGeom prst="rect">
            <a:avLst/>
          </a:prstGeom>
          <a:solidFill>
            <a:srgbClr val="FFFFFF"/>
          </a:solidFill>
          <a:ln>
            <a:solidFill>
              <a:schemeClr val="tx1">
                <a:lumMod val="50000"/>
              </a:schemeClr>
            </a:solidFill>
          </a:ln>
        </p:spPr>
        <p:txBody>
          <a:bodyPr wrap="none" rtlCol="0">
            <a:spAutoFit/>
          </a:bodyPr>
          <a:lstStyle/>
          <a:p>
            <a:r>
              <a:rPr lang="en-US" sz="2800" dirty="0" smtClean="0">
                <a:solidFill>
                  <a:srgbClr val="FF0000"/>
                </a:solidFill>
                <a:latin typeface="Arial"/>
                <a:cs typeface="Arial"/>
              </a:rPr>
              <a:t>upper detachment surface</a:t>
            </a:r>
            <a:endParaRPr lang="en-US" sz="2800" dirty="0">
              <a:solidFill>
                <a:srgbClr val="FF0000"/>
              </a:solidFill>
              <a:latin typeface="Arial"/>
              <a:cs typeface="Arial"/>
            </a:endParaRPr>
          </a:p>
        </p:txBody>
      </p:sp>
      <p:cxnSp>
        <p:nvCxnSpPr>
          <p:cNvPr id="7" name="Straight Connector 6"/>
          <p:cNvCxnSpPr/>
          <p:nvPr/>
        </p:nvCxnSpPr>
        <p:spPr bwMode="auto">
          <a:xfrm flipH="1">
            <a:off x="3378200" y="2514600"/>
            <a:ext cx="762000" cy="304800"/>
          </a:xfrm>
          <a:prstGeom prst="line">
            <a:avLst/>
          </a:prstGeom>
          <a:solidFill>
            <a:srgbClr val="6C7472"/>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650421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eld_view_blank-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7051" y="1558124"/>
            <a:ext cx="9770698" cy="7031725"/>
          </a:xfrm>
          <a:prstGeom prst="rect">
            <a:avLst/>
          </a:prstGeom>
        </p:spPr>
      </p:pic>
      <p:sp>
        <p:nvSpPr>
          <p:cNvPr id="6" name="TextBox 5"/>
          <p:cNvSpPr txBox="1"/>
          <p:nvPr/>
        </p:nvSpPr>
        <p:spPr>
          <a:xfrm>
            <a:off x="4749800" y="609600"/>
            <a:ext cx="3328480" cy="738664"/>
          </a:xfrm>
          <a:prstGeom prst="rect">
            <a:avLst/>
          </a:prstGeom>
          <a:noFill/>
        </p:spPr>
        <p:txBody>
          <a:bodyPr wrap="none" rtlCol="0">
            <a:spAutoFit/>
          </a:bodyPr>
          <a:lstStyle/>
          <a:p>
            <a:r>
              <a:rPr lang="en-US" u="sng" dirty="0" smtClean="0">
                <a:latin typeface="Arial"/>
                <a:cs typeface="Arial"/>
              </a:rPr>
              <a:t>Looking west</a:t>
            </a:r>
            <a:endParaRPr lang="en-US" u="sng" dirty="0">
              <a:latin typeface="Arial"/>
              <a:cs typeface="Arial"/>
            </a:endParaRPr>
          </a:p>
        </p:txBody>
      </p:sp>
    </p:spTree>
    <p:extLst>
      <p:ext uri="{BB962C8B-B14F-4D97-AF65-F5344CB8AC3E}">
        <p14:creationId xmlns:p14="http://schemas.microsoft.com/office/powerpoint/2010/main" val="9426871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7051" y="1558124"/>
            <a:ext cx="9770697" cy="7031725"/>
          </a:xfrm>
          <a:prstGeom prst="rect">
            <a:avLst/>
          </a:prstGeom>
        </p:spPr>
      </p:pic>
      <p:sp>
        <p:nvSpPr>
          <p:cNvPr id="3" name="TextBox 2"/>
          <p:cNvSpPr txBox="1"/>
          <p:nvPr/>
        </p:nvSpPr>
        <p:spPr>
          <a:xfrm>
            <a:off x="4749800" y="609600"/>
            <a:ext cx="3328480" cy="738664"/>
          </a:xfrm>
          <a:prstGeom prst="rect">
            <a:avLst/>
          </a:prstGeom>
          <a:noFill/>
        </p:spPr>
        <p:txBody>
          <a:bodyPr wrap="none" rtlCol="0">
            <a:spAutoFit/>
          </a:bodyPr>
          <a:lstStyle/>
          <a:p>
            <a:r>
              <a:rPr lang="en-US" u="sng" dirty="0" smtClean="0">
                <a:latin typeface="Arial"/>
                <a:cs typeface="Arial"/>
              </a:rPr>
              <a:t>Looking west</a:t>
            </a:r>
            <a:endParaRPr lang="en-US" u="sng" dirty="0">
              <a:latin typeface="Arial"/>
              <a:cs typeface="Arial"/>
            </a:endParaRPr>
          </a:p>
        </p:txBody>
      </p:sp>
      <p:sp>
        <p:nvSpPr>
          <p:cNvPr id="10" name="TextBox 9"/>
          <p:cNvSpPr txBox="1"/>
          <p:nvPr/>
        </p:nvSpPr>
        <p:spPr>
          <a:xfrm>
            <a:off x="7950200" y="5486400"/>
            <a:ext cx="2057400" cy="1384995"/>
          </a:xfrm>
          <a:prstGeom prst="rect">
            <a:avLst/>
          </a:prstGeom>
          <a:solidFill>
            <a:srgbClr val="FFFFFF"/>
          </a:solidFill>
          <a:ln>
            <a:solidFill>
              <a:schemeClr val="tx1">
                <a:lumMod val="50000"/>
              </a:schemeClr>
            </a:solidFill>
          </a:ln>
        </p:spPr>
        <p:txBody>
          <a:bodyPr wrap="square" rtlCol="0">
            <a:spAutoFit/>
          </a:bodyPr>
          <a:lstStyle/>
          <a:p>
            <a:r>
              <a:rPr lang="en-US" sz="2800" dirty="0">
                <a:solidFill>
                  <a:srgbClr val="FF0000"/>
                </a:solidFill>
                <a:latin typeface="Arial"/>
                <a:cs typeface="Arial"/>
              </a:rPr>
              <a:t>u</a:t>
            </a:r>
            <a:r>
              <a:rPr lang="en-US" sz="2800" dirty="0" smtClean="0">
                <a:solidFill>
                  <a:srgbClr val="FF0000"/>
                </a:solidFill>
                <a:latin typeface="Arial"/>
                <a:cs typeface="Arial"/>
              </a:rPr>
              <a:t>pper detachment surface</a:t>
            </a:r>
            <a:endParaRPr lang="en-US" sz="2800" dirty="0">
              <a:solidFill>
                <a:srgbClr val="FF0000"/>
              </a:solidFill>
              <a:latin typeface="Arial"/>
              <a:cs typeface="Arial"/>
            </a:endParaRPr>
          </a:p>
        </p:txBody>
      </p:sp>
      <p:cxnSp>
        <p:nvCxnSpPr>
          <p:cNvPr id="12" name="Straight Connector 11"/>
          <p:cNvCxnSpPr/>
          <p:nvPr/>
        </p:nvCxnSpPr>
        <p:spPr bwMode="auto">
          <a:xfrm flipH="1" flipV="1">
            <a:off x="7569200" y="5029200"/>
            <a:ext cx="685800" cy="457200"/>
          </a:xfrm>
          <a:prstGeom prst="line">
            <a:avLst/>
          </a:prstGeom>
          <a:solidFill>
            <a:srgbClr val="6C7472"/>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p:cNvCxnSpPr>
            <a:stCxn id="10" idx="0"/>
          </p:cNvCxnSpPr>
          <p:nvPr/>
        </p:nvCxnSpPr>
        <p:spPr bwMode="auto">
          <a:xfrm flipV="1">
            <a:off x="8978900" y="4953000"/>
            <a:ext cx="38100" cy="533400"/>
          </a:xfrm>
          <a:prstGeom prst="line">
            <a:avLst/>
          </a:prstGeom>
          <a:solidFill>
            <a:srgbClr val="6C7472"/>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2355502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1" y="1051974"/>
            <a:ext cx="12999919" cy="7908722"/>
          </a:xfrm>
          <a:prstGeom prst="rect">
            <a:avLst/>
          </a:prstGeom>
          <a:ln w="12700" cmpd="sng">
            <a:solidFill>
              <a:schemeClr val="accent2"/>
            </a:solidFill>
          </a:ln>
        </p:spPr>
      </p:pic>
      <p:sp>
        <p:nvSpPr>
          <p:cNvPr id="7" name="TextBox 6"/>
          <p:cNvSpPr txBox="1"/>
          <p:nvPr/>
        </p:nvSpPr>
        <p:spPr>
          <a:xfrm>
            <a:off x="1473200" y="1371600"/>
            <a:ext cx="7620000" cy="461665"/>
          </a:xfrm>
          <a:prstGeom prst="rect">
            <a:avLst/>
          </a:prstGeom>
          <a:solidFill>
            <a:schemeClr val="bg1"/>
          </a:solidFill>
          <a:ln>
            <a:solidFill>
              <a:srgbClr val="202020"/>
            </a:solidFill>
          </a:ln>
        </p:spPr>
        <p:txBody>
          <a:bodyPr wrap="square" rtlCol="0">
            <a:spAutoFit/>
          </a:bodyPr>
          <a:lstStyle/>
          <a:p>
            <a:pPr algn="l"/>
            <a:r>
              <a:rPr lang="en-US" sz="2400" dirty="0" smtClean="0">
                <a:latin typeface="Arial"/>
                <a:cs typeface="Arial"/>
              </a:rPr>
              <a:t>Relict mantle fabrics that survived obduction and burial</a:t>
            </a:r>
            <a:endParaRPr lang="en-US" sz="2400" dirty="0">
              <a:latin typeface="Arial"/>
              <a:cs typeface="Arial"/>
            </a:endParaRPr>
          </a:p>
        </p:txBody>
      </p:sp>
      <p:sp>
        <p:nvSpPr>
          <p:cNvPr id="8" name="TextBox 7"/>
          <p:cNvSpPr txBox="1"/>
          <p:nvPr/>
        </p:nvSpPr>
        <p:spPr>
          <a:xfrm>
            <a:off x="9779000" y="5399544"/>
            <a:ext cx="3048000" cy="1200328"/>
          </a:xfrm>
          <a:prstGeom prst="rect">
            <a:avLst/>
          </a:prstGeom>
          <a:solidFill>
            <a:srgbClr val="FFFFFF"/>
          </a:solidFill>
          <a:ln>
            <a:solidFill>
              <a:srgbClr val="202020"/>
            </a:solidFill>
          </a:ln>
        </p:spPr>
        <p:txBody>
          <a:bodyPr wrap="square" rtlCol="0">
            <a:spAutoFit/>
          </a:bodyPr>
          <a:lstStyle/>
          <a:p>
            <a:pPr algn="l"/>
            <a:r>
              <a:rPr lang="en-US" sz="2400" dirty="0" smtClean="0">
                <a:latin typeface="Arial"/>
                <a:cs typeface="Arial"/>
              </a:rPr>
              <a:t>Ultramafic rocks that were </a:t>
            </a:r>
            <a:r>
              <a:rPr lang="en-US" sz="2400" dirty="0" err="1" smtClean="0">
                <a:latin typeface="Arial"/>
                <a:cs typeface="Arial"/>
              </a:rPr>
              <a:t>penetratively</a:t>
            </a:r>
            <a:r>
              <a:rPr lang="en-US" sz="2400" dirty="0" smtClean="0">
                <a:latin typeface="Arial"/>
                <a:cs typeface="Arial"/>
              </a:rPr>
              <a:t> deformed</a:t>
            </a:r>
            <a:endParaRPr lang="en-US" sz="2400" dirty="0">
              <a:latin typeface="Arial"/>
              <a:cs typeface="Arial"/>
            </a:endParaRPr>
          </a:p>
        </p:txBody>
      </p:sp>
      <p:cxnSp>
        <p:nvCxnSpPr>
          <p:cNvPr id="13" name="Straight Connector 12"/>
          <p:cNvCxnSpPr/>
          <p:nvPr/>
        </p:nvCxnSpPr>
        <p:spPr bwMode="auto">
          <a:xfrm flipH="1" flipV="1">
            <a:off x="8940800" y="4800600"/>
            <a:ext cx="838200" cy="609600"/>
          </a:xfrm>
          <a:prstGeom prst="line">
            <a:avLst/>
          </a:prstGeom>
          <a:solidFill>
            <a:srgbClr val="6C7472"/>
          </a:solidFill>
          <a:ln w="57150" cap="flat" cmpd="sng" algn="ctr">
            <a:solidFill>
              <a:srgbClr val="CCFFCC"/>
            </a:solidFill>
            <a:prstDash val="solid"/>
            <a:round/>
            <a:headEnd type="none"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p:cNvCxnSpPr>
            <a:endCxn id="7" idx="2"/>
          </p:cNvCxnSpPr>
          <p:nvPr/>
        </p:nvCxnSpPr>
        <p:spPr bwMode="auto">
          <a:xfrm flipH="1" flipV="1">
            <a:off x="5283200" y="1833265"/>
            <a:ext cx="457200" cy="452735"/>
          </a:xfrm>
          <a:prstGeom prst="line">
            <a:avLst/>
          </a:prstGeom>
          <a:solidFill>
            <a:srgbClr val="6C7472"/>
          </a:solidFill>
          <a:ln w="57150" cap="flat" cmpd="sng" algn="ctr">
            <a:solidFill>
              <a:srgbClr val="CCFFCC"/>
            </a:solidFill>
            <a:prstDash val="solid"/>
            <a:round/>
            <a:headEnd type="arrow"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TextBox 22"/>
          <p:cNvSpPr txBox="1"/>
          <p:nvPr/>
        </p:nvSpPr>
        <p:spPr>
          <a:xfrm>
            <a:off x="3073400" y="3810000"/>
            <a:ext cx="3733800" cy="830997"/>
          </a:xfrm>
          <a:prstGeom prst="rect">
            <a:avLst/>
          </a:prstGeom>
          <a:solidFill>
            <a:schemeClr val="bg1"/>
          </a:solidFill>
          <a:ln>
            <a:solidFill>
              <a:srgbClr val="202020"/>
            </a:solidFill>
          </a:ln>
        </p:spPr>
        <p:txBody>
          <a:bodyPr wrap="square" rtlCol="0">
            <a:spAutoFit/>
          </a:bodyPr>
          <a:lstStyle/>
          <a:p>
            <a:pPr algn="l"/>
            <a:r>
              <a:rPr lang="en-US" sz="2400" dirty="0" smtClean="0">
                <a:latin typeface="Arial"/>
                <a:cs typeface="Arial"/>
              </a:rPr>
              <a:t>Highly strained marbles, </a:t>
            </a:r>
            <a:r>
              <a:rPr lang="en-US" sz="2400" dirty="0" err="1" smtClean="0">
                <a:latin typeface="Arial"/>
                <a:cs typeface="Arial"/>
              </a:rPr>
              <a:t>quartzites</a:t>
            </a:r>
            <a:r>
              <a:rPr lang="en-US" sz="2400" dirty="0" smtClean="0">
                <a:latin typeface="Arial"/>
                <a:cs typeface="Arial"/>
              </a:rPr>
              <a:t>, </a:t>
            </a:r>
            <a:r>
              <a:rPr lang="en-US" sz="2400" dirty="0" err="1" smtClean="0">
                <a:latin typeface="Arial"/>
                <a:cs typeface="Arial"/>
              </a:rPr>
              <a:t>metavolcanics</a:t>
            </a:r>
            <a:endParaRPr lang="en-US" sz="2400" dirty="0">
              <a:latin typeface="Arial"/>
              <a:cs typeface="Arial"/>
            </a:endParaRPr>
          </a:p>
        </p:txBody>
      </p:sp>
      <p:cxnSp>
        <p:nvCxnSpPr>
          <p:cNvPr id="24" name="Straight Connector 23"/>
          <p:cNvCxnSpPr>
            <a:endCxn id="23" idx="0"/>
          </p:cNvCxnSpPr>
          <p:nvPr/>
        </p:nvCxnSpPr>
        <p:spPr bwMode="auto">
          <a:xfrm flipH="1">
            <a:off x="4940300" y="2971800"/>
            <a:ext cx="1257300" cy="838200"/>
          </a:xfrm>
          <a:prstGeom prst="line">
            <a:avLst/>
          </a:prstGeom>
          <a:solidFill>
            <a:srgbClr val="6C7472"/>
          </a:solidFill>
          <a:ln w="57150" cap="flat" cmpd="sng" algn="ctr">
            <a:solidFill>
              <a:srgbClr val="CCFFCC"/>
            </a:solidFill>
            <a:prstDash val="solid"/>
            <a:round/>
            <a:headEnd type="arrow"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p:cNvSpPr txBox="1"/>
          <p:nvPr/>
        </p:nvSpPr>
        <p:spPr>
          <a:xfrm>
            <a:off x="3759200" y="251936"/>
            <a:ext cx="4924057" cy="738664"/>
          </a:xfrm>
          <a:prstGeom prst="rect">
            <a:avLst/>
          </a:prstGeom>
          <a:noFill/>
        </p:spPr>
        <p:txBody>
          <a:bodyPr wrap="none" rtlCol="0">
            <a:spAutoFit/>
          </a:bodyPr>
          <a:lstStyle/>
          <a:p>
            <a:r>
              <a:rPr lang="en-US" b="1" dirty="0" smtClean="0">
                <a:latin typeface="Arial"/>
                <a:cs typeface="Arial"/>
              </a:rPr>
              <a:t>Seiad Architecture</a:t>
            </a:r>
            <a:endParaRPr lang="en-US" b="1" dirty="0">
              <a:latin typeface="Arial"/>
              <a:cs typeface="Arial"/>
            </a:endParaRPr>
          </a:p>
        </p:txBody>
      </p:sp>
      <p:sp>
        <p:nvSpPr>
          <p:cNvPr id="31" name="TextBox 30"/>
          <p:cNvSpPr txBox="1"/>
          <p:nvPr/>
        </p:nvSpPr>
        <p:spPr>
          <a:xfrm>
            <a:off x="5816600" y="2057400"/>
            <a:ext cx="777777" cy="584776"/>
          </a:xfrm>
          <a:prstGeom prst="rect">
            <a:avLst/>
          </a:prstGeom>
          <a:noFill/>
        </p:spPr>
        <p:txBody>
          <a:bodyPr wrap="none" rtlCol="0">
            <a:spAutoFit/>
          </a:bodyPr>
          <a:lstStyle/>
          <a:p>
            <a:r>
              <a:rPr lang="en-US" sz="3200" b="1" dirty="0" smtClean="0">
                <a:latin typeface="Arial"/>
                <a:cs typeface="Arial"/>
              </a:rPr>
              <a:t>km</a:t>
            </a:r>
            <a:endParaRPr lang="en-US" sz="3200" b="1" dirty="0">
              <a:latin typeface="Arial"/>
              <a:cs typeface="Arial"/>
            </a:endParaRPr>
          </a:p>
        </p:txBody>
      </p:sp>
      <p:sp>
        <p:nvSpPr>
          <p:cNvPr id="32" name="TextBox 31"/>
          <p:cNvSpPr txBox="1"/>
          <p:nvPr/>
        </p:nvSpPr>
        <p:spPr>
          <a:xfrm>
            <a:off x="7721600" y="3657600"/>
            <a:ext cx="891189" cy="584776"/>
          </a:xfrm>
          <a:prstGeom prst="rect">
            <a:avLst/>
          </a:prstGeom>
          <a:noFill/>
        </p:spPr>
        <p:txBody>
          <a:bodyPr wrap="none" rtlCol="0">
            <a:spAutoFit/>
          </a:bodyPr>
          <a:lstStyle/>
          <a:p>
            <a:r>
              <a:rPr lang="en-US" sz="3200" b="1" dirty="0" err="1" smtClean="0">
                <a:latin typeface="Arial"/>
                <a:cs typeface="Arial"/>
              </a:rPr>
              <a:t>wfu</a:t>
            </a:r>
            <a:endParaRPr lang="en-US" sz="3200" b="1" dirty="0">
              <a:latin typeface="Arial"/>
              <a:cs typeface="Arial"/>
            </a:endParaRPr>
          </a:p>
        </p:txBody>
      </p:sp>
      <p:sp>
        <p:nvSpPr>
          <p:cNvPr id="33" name="TextBox 32"/>
          <p:cNvSpPr txBox="1"/>
          <p:nvPr/>
        </p:nvSpPr>
        <p:spPr>
          <a:xfrm>
            <a:off x="3911600" y="4800600"/>
            <a:ext cx="412893" cy="584776"/>
          </a:xfrm>
          <a:prstGeom prst="rect">
            <a:avLst/>
          </a:prstGeom>
          <a:noFill/>
        </p:spPr>
        <p:txBody>
          <a:bodyPr wrap="none" rtlCol="0">
            <a:spAutoFit/>
          </a:bodyPr>
          <a:lstStyle/>
          <a:p>
            <a:r>
              <a:rPr lang="en-US" sz="3200" b="1" dirty="0" smtClean="0">
                <a:latin typeface="Arial"/>
                <a:cs typeface="Arial"/>
              </a:rPr>
              <a:t>a</a:t>
            </a:r>
            <a:endParaRPr lang="en-US" sz="3200" b="1" dirty="0">
              <a:latin typeface="Arial"/>
              <a:cs typeface="Arial"/>
            </a:endParaRPr>
          </a:p>
        </p:txBody>
      </p:sp>
      <p:sp>
        <p:nvSpPr>
          <p:cNvPr id="34" name="TextBox 33"/>
          <p:cNvSpPr txBox="1"/>
          <p:nvPr/>
        </p:nvSpPr>
        <p:spPr>
          <a:xfrm>
            <a:off x="5854953" y="2539424"/>
            <a:ext cx="1028447" cy="584776"/>
          </a:xfrm>
          <a:prstGeom prst="rect">
            <a:avLst/>
          </a:prstGeom>
          <a:noFill/>
        </p:spPr>
        <p:txBody>
          <a:bodyPr wrap="none" rtlCol="0">
            <a:spAutoFit/>
          </a:bodyPr>
          <a:lstStyle/>
          <a:p>
            <a:r>
              <a:rPr lang="en-US" sz="3200" b="1" dirty="0" err="1" smtClean="0">
                <a:latin typeface="Arial"/>
                <a:cs typeface="Arial"/>
              </a:rPr>
              <a:t>msu</a:t>
            </a:r>
            <a:endParaRPr lang="en-US" sz="3200" b="1" dirty="0">
              <a:latin typeface="Arial"/>
              <a:cs typeface="Arial"/>
            </a:endParaRPr>
          </a:p>
        </p:txBody>
      </p:sp>
      <p:sp>
        <p:nvSpPr>
          <p:cNvPr id="2" name="TextBox 1"/>
          <p:cNvSpPr txBox="1"/>
          <p:nvPr/>
        </p:nvSpPr>
        <p:spPr>
          <a:xfrm>
            <a:off x="-21463" y="937736"/>
            <a:ext cx="1082348" cy="738664"/>
          </a:xfrm>
          <a:prstGeom prst="rect">
            <a:avLst/>
          </a:prstGeom>
          <a:noFill/>
        </p:spPr>
        <p:txBody>
          <a:bodyPr wrap="none" rtlCol="0">
            <a:spAutoFit/>
          </a:bodyPr>
          <a:lstStyle/>
          <a:p>
            <a:r>
              <a:rPr lang="en-US" dirty="0" smtClean="0">
                <a:latin typeface="Arial"/>
                <a:cs typeface="Arial"/>
              </a:rPr>
              <a:t>SW</a:t>
            </a:r>
            <a:endParaRPr lang="en-US" dirty="0">
              <a:latin typeface="Arial"/>
              <a:cs typeface="Arial"/>
            </a:endParaRPr>
          </a:p>
        </p:txBody>
      </p:sp>
      <p:sp>
        <p:nvSpPr>
          <p:cNvPr id="15" name="TextBox 14"/>
          <p:cNvSpPr txBox="1"/>
          <p:nvPr/>
        </p:nvSpPr>
        <p:spPr>
          <a:xfrm>
            <a:off x="12033634" y="937736"/>
            <a:ext cx="932880" cy="738664"/>
          </a:xfrm>
          <a:prstGeom prst="rect">
            <a:avLst/>
          </a:prstGeom>
          <a:noFill/>
        </p:spPr>
        <p:txBody>
          <a:bodyPr wrap="none" rtlCol="0">
            <a:spAutoFit/>
          </a:bodyPr>
          <a:lstStyle/>
          <a:p>
            <a:r>
              <a:rPr lang="en-US" dirty="0" smtClean="0">
                <a:latin typeface="Arial"/>
                <a:cs typeface="Arial"/>
              </a:rPr>
              <a:t>NE</a:t>
            </a:r>
            <a:endParaRPr lang="en-US" dirty="0">
              <a:latin typeface="Arial"/>
              <a:cs typeface="Arial"/>
            </a:endParaRPr>
          </a:p>
        </p:txBody>
      </p:sp>
    </p:spTree>
    <p:extLst>
      <p:ext uri="{BB962C8B-B14F-4D97-AF65-F5344CB8AC3E}">
        <p14:creationId xmlns:p14="http://schemas.microsoft.com/office/powerpoint/2010/main" val="40299977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3" grpId="0" animBg="1"/>
    </p:bldLst>
  </p:timing>
</p:sld>
</file>

<file path=ppt/theme/theme1.xml><?xml version="1.0" encoding="utf-8"?>
<a:theme xmlns:a="http://schemas.openxmlformats.org/drawingml/2006/main" name="Title &amp; Subtitle - Photo">
  <a:themeElements>
    <a:clrScheme name="">
      <a:dk1>
        <a:srgbClr val="414141"/>
      </a:dk1>
      <a:lt1>
        <a:srgbClr val="FFFFFF"/>
      </a:lt1>
      <a:dk2>
        <a:srgbClr val="000000"/>
      </a:dk2>
      <a:lt2>
        <a:srgbClr val="00000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Subtitle - Photo">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 Right">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Bullets - Right">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2 Column">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Bullets - 2 Column">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Left">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Bullets - Left">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Bullets &amp; Photo">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Bullets &amp; Photo">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ullets">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Bullets">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Blank">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 Dark">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Blank - Dark">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Blank -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Photo - Vertical">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Photo - Vertical">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 Top - Dark">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 Top - Dark">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 Top -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Subtitle">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Subtitle">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Top">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 Top">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Vertical - Dark">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Photo - Vertical - Dark">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Photo - Vertical -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 Center">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 Center">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Photo - Horizontal">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Horizontal - Dark">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Photo - Horizontal - Dark">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Photo - Horizontal -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amp; Bullets">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Bullets">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amp; Subtitle - Photo - Dark">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Subtitle - Photo - Dark">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amp; Subtitle - Photo -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6348</TotalTime>
  <Pages>0</Pages>
  <Words>1213</Words>
  <Characters>0</Characters>
  <Application>Microsoft Macintosh PowerPoint</Application>
  <PresentationFormat>Custom</PresentationFormat>
  <Lines>0</Lines>
  <Paragraphs>139</Paragraphs>
  <Slides>19</Slides>
  <Notes>18</Notes>
  <HiddenSlides>0</HiddenSlides>
  <MMClips>0</MMClips>
  <ScaleCrop>false</ScaleCrop>
  <HeadingPairs>
    <vt:vector size="4" baseType="variant">
      <vt:variant>
        <vt:lpstr>Theme</vt:lpstr>
      </vt:variant>
      <vt:variant>
        <vt:i4>18</vt:i4>
      </vt:variant>
      <vt:variant>
        <vt:lpstr>Slide Titles</vt:lpstr>
      </vt:variant>
      <vt:variant>
        <vt:i4>19</vt:i4>
      </vt:variant>
    </vt:vector>
  </HeadingPairs>
  <TitlesOfParts>
    <vt:vector size="37" baseType="lpstr">
      <vt:lpstr>Title &amp; Subtitle - Photo</vt:lpstr>
      <vt:lpstr>Title &amp; Subtitle</vt:lpstr>
      <vt:lpstr>Title - Top</vt:lpstr>
      <vt:lpstr>Photo - Vertical - Dark</vt:lpstr>
      <vt:lpstr>Title - Center</vt:lpstr>
      <vt:lpstr>Photo - Horizontal</vt:lpstr>
      <vt:lpstr>Photo - Horizontal - Dark</vt:lpstr>
      <vt:lpstr>Title &amp; Bullets</vt:lpstr>
      <vt:lpstr>Title &amp; Subtitle - Photo - Dark</vt:lpstr>
      <vt:lpstr>Title &amp; Bullets - Right</vt:lpstr>
      <vt:lpstr>Title &amp; Bullets - 2 Column</vt:lpstr>
      <vt:lpstr>Title &amp; Bullets - Left</vt:lpstr>
      <vt:lpstr>Title, Bullets &amp; Photo</vt:lpstr>
      <vt:lpstr>Bullets</vt:lpstr>
      <vt:lpstr>Blank</vt:lpstr>
      <vt:lpstr>Blank - Dark</vt:lpstr>
      <vt:lpstr>Photo - Vertical</vt:lpstr>
      <vt:lpstr>Title - Top - Dark</vt:lpstr>
      <vt:lpstr>Crustal-scale detachment within an accretionary setting, Seiad complex, Rattlesnake Creek terrane, Klamath Mountains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Crustal-scale detachment within an accretionary setting, Seiad complex, Rattlesnake Creek terrane, Klamath Mountains</dc:title>
  <dc:subject/>
  <dc:creator/>
  <cp:keywords/>
  <dc:description/>
  <cp:lastModifiedBy>Zachary Michels</cp:lastModifiedBy>
  <cp:revision>382</cp:revision>
  <dcterms:modified xsi:type="dcterms:W3CDTF">2013-11-08T17:46:08Z</dcterms:modified>
</cp:coreProperties>
</file>