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777777"/>
    <a:srgbClr val="34164A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70E4-4FDE-4D9C-B5C1-155786BC04FF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9B88-FC21-4147-A0C6-EF31FF18A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895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70E4-4FDE-4D9C-B5C1-155786BC04FF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9B88-FC21-4147-A0C6-EF31FF18A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96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70E4-4FDE-4D9C-B5C1-155786BC04FF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9B88-FC21-4147-A0C6-EF31FF18A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95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70E4-4FDE-4D9C-B5C1-155786BC04FF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9B88-FC21-4147-A0C6-EF31FF18A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17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70E4-4FDE-4D9C-B5C1-155786BC04FF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9B88-FC21-4147-A0C6-EF31FF18A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6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70E4-4FDE-4D9C-B5C1-155786BC04FF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9B88-FC21-4147-A0C6-EF31FF18A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94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70E4-4FDE-4D9C-B5C1-155786BC04FF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9B88-FC21-4147-A0C6-EF31FF18A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524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70E4-4FDE-4D9C-B5C1-155786BC04FF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9B88-FC21-4147-A0C6-EF31FF18A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17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70E4-4FDE-4D9C-B5C1-155786BC04FF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9B88-FC21-4147-A0C6-EF31FF18A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315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70E4-4FDE-4D9C-B5C1-155786BC04FF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9B88-FC21-4147-A0C6-EF31FF18A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735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70E4-4FDE-4D9C-B5C1-155786BC04FF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9B88-FC21-4147-A0C6-EF31FF18A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19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370E4-4FDE-4D9C-B5C1-155786BC04FF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69B88-FC21-4147-A0C6-EF31FF18A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713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barrow@ivytech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42000">
              <a:srgbClr val="66008F"/>
            </a:gs>
            <a:gs pos="64999">
              <a:srgbClr val="BA0066"/>
            </a:gs>
            <a:gs pos="89999">
              <a:srgbClr val="FF0000">
                <a:lumMod val="69000"/>
                <a:lumOff val="31000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657600"/>
          </a:xfrm>
        </p:spPr>
        <p:txBody>
          <a:bodyPr>
            <a:noAutofit/>
          </a:bodyPr>
          <a:lstStyle/>
          <a:p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Successes and Challenges of Implementing a Student-Centered </a:t>
            </a:r>
            <a:b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</a:b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Earth Science Curriculum at the Nation’s Largest Singly-Accredited Statewide Community College System</a:t>
            </a:r>
            <a:endParaRPr lang="en-US" sz="3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48200"/>
            <a:ext cx="9144000" cy="1981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Erica Barrow</a:t>
            </a:r>
          </a:p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Ivy Tech Community College</a:t>
            </a:r>
          </a:p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Indianapolis, IN</a:t>
            </a:r>
          </a:p>
          <a:p>
            <a:pPr>
              <a:spcBef>
                <a:spcPts val="0"/>
              </a:spcBef>
            </a:pPr>
            <a:r>
              <a:rPr lang="en-US" sz="2800" b="1" dirty="0" smtClean="0">
                <a:hlinkClick r:id="rId2"/>
              </a:rPr>
              <a:t>ebarrow@ivytech.edu</a:t>
            </a: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66051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67938" y="2967335"/>
            <a:ext cx="580812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3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Questions?</a:t>
            </a:r>
            <a:endParaRPr lang="en-US" sz="8800" b="1" cap="none" spc="30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698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05000"/>
          </a:xfrm>
          <a:ln w="76200"/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 smtClean="0"/>
              <a:t>Lofty Educational Goal: </a:t>
            </a:r>
            <a:br>
              <a:rPr lang="en-US" sz="4800" dirty="0" smtClean="0"/>
            </a:br>
            <a:r>
              <a:rPr lang="en-US" sz="4800" dirty="0" smtClean="0">
                <a:solidFill>
                  <a:srgbClr val="FFC000"/>
                </a:solidFill>
              </a:rPr>
              <a:t>Student-Centered Learning</a:t>
            </a:r>
            <a:endParaRPr lang="en-US" sz="48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057400"/>
            <a:ext cx="8915400" cy="46482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What = Educational focus on each student’s needs, abilities, interests, and learning preferences </a:t>
            </a:r>
          </a:p>
          <a:p>
            <a:endParaRPr lang="en-US" b="1" dirty="0" smtClean="0"/>
          </a:p>
          <a:p>
            <a:r>
              <a:rPr lang="en-US" b="1" dirty="0" smtClean="0"/>
              <a:t>Why = Parallels Ivy Tech’s stated mission of </a:t>
            </a:r>
            <a:r>
              <a:rPr lang="en-US" b="1" i="1" dirty="0" smtClean="0"/>
              <a:t>Accelerating Greatness</a:t>
            </a:r>
            <a:r>
              <a:rPr lang="en-US" b="1" dirty="0" smtClean="0"/>
              <a:t> &amp; is research supported</a:t>
            </a:r>
            <a:endParaRPr lang="en-US" b="1" i="1" dirty="0" smtClean="0"/>
          </a:p>
          <a:p>
            <a:endParaRPr lang="en-US" b="1" dirty="0" smtClean="0"/>
          </a:p>
          <a:p>
            <a:r>
              <a:rPr lang="en-US" b="1" dirty="0" smtClean="0"/>
              <a:t>How = Requires students to be active, responsible participants in their own learning</a:t>
            </a:r>
          </a:p>
        </p:txBody>
      </p:sp>
    </p:spTree>
    <p:extLst>
      <p:ext uri="{BB962C8B-B14F-4D97-AF65-F5344CB8AC3E}">
        <p14:creationId xmlns:p14="http://schemas.microsoft.com/office/powerpoint/2010/main" val="38522633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81200"/>
          </a:xfrm>
          <a:ln w="508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5400" b="1" dirty="0" smtClean="0"/>
              <a:t>Lofty Educational Goal </a:t>
            </a:r>
            <a:br>
              <a:rPr lang="en-US" sz="5400" b="1" dirty="0" smtClean="0"/>
            </a:br>
            <a:r>
              <a:rPr lang="en-US" sz="5400" b="1" dirty="0" smtClean="0"/>
              <a:t>in a </a:t>
            </a:r>
            <a:r>
              <a:rPr lang="en-US" sz="5400" b="1" dirty="0" smtClean="0">
                <a:ln w="3175"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Challenging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smtClean="0">
                <a:solidFill>
                  <a:schemeClr val="tx1"/>
                </a:solidFill>
              </a:rPr>
              <a:t>Environment</a:t>
            </a: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09800"/>
            <a:ext cx="8534400" cy="4572000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0066"/>
              </a:buClr>
            </a:pPr>
            <a:r>
              <a:rPr lang="en-US" sz="4000" b="1" dirty="0" smtClean="0"/>
              <a:t>Ivy Tech Community College:</a:t>
            </a:r>
          </a:p>
          <a:p>
            <a:pPr lvl="1"/>
            <a:endParaRPr lang="en-US" sz="1800" b="1" dirty="0" smtClean="0"/>
          </a:p>
          <a:p>
            <a:pPr lvl="1"/>
            <a:r>
              <a:rPr lang="en-US" sz="3200" b="1" dirty="0" smtClean="0"/>
              <a:t>Indiana’s largest public institution</a:t>
            </a:r>
          </a:p>
          <a:p>
            <a:pPr lvl="1"/>
            <a:endParaRPr lang="en-US" sz="2000" b="1" dirty="0" smtClean="0"/>
          </a:p>
          <a:p>
            <a:pPr lvl="1"/>
            <a:r>
              <a:rPr lang="en-US" sz="3200" b="1" dirty="0" smtClean="0"/>
              <a:t>The nation’s largest </a:t>
            </a:r>
            <a:r>
              <a:rPr lang="en-US" sz="3200" b="1" u="wavy" dirty="0" smtClean="0"/>
              <a:t>statewide</a:t>
            </a:r>
            <a:r>
              <a:rPr lang="en-US" sz="3200" b="1" dirty="0" smtClean="0"/>
              <a:t> community college system (200,000+ students per year)</a:t>
            </a:r>
          </a:p>
          <a:p>
            <a:pPr lvl="2"/>
            <a:r>
              <a:rPr lang="en-US" b="1" dirty="0" smtClean="0"/>
              <a:t>Indianapolis campus = 26,000+ students</a:t>
            </a:r>
          </a:p>
          <a:p>
            <a:pPr lvl="1"/>
            <a:endParaRPr lang="en-US" sz="2000" b="1" dirty="0" smtClean="0"/>
          </a:p>
          <a:p>
            <a:pPr lvl="1"/>
            <a:r>
              <a:rPr lang="en-US" sz="3200" b="1" dirty="0" smtClean="0"/>
              <a:t>Statewide system mandates standardized objectives, syllabi, and tests for all classes</a:t>
            </a:r>
          </a:p>
        </p:txBody>
      </p:sp>
    </p:spTree>
    <p:extLst>
      <p:ext uri="{BB962C8B-B14F-4D97-AF65-F5344CB8AC3E}">
        <p14:creationId xmlns:p14="http://schemas.microsoft.com/office/powerpoint/2010/main" val="20180067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133600"/>
            <a:ext cx="8915400" cy="4724400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0066"/>
              </a:buClr>
            </a:pPr>
            <a:r>
              <a:rPr lang="en-US" sz="3600" b="1" dirty="0" smtClean="0"/>
              <a:t>Earth Science (SCIN 100)</a:t>
            </a:r>
          </a:p>
          <a:p>
            <a:pPr lvl="1"/>
            <a:endParaRPr lang="en-US" sz="1100" b="1" dirty="0" smtClean="0"/>
          </a:p>
          <a:p>
            <a:pPr lvl="1"/>
            <a:r>
              <a:rPr lang="en-US" b="1" dirty="0" smtClean="0"/>
              <a:t>4-Credit lecture/laboratory </a:t>
            </a:r>
            <a:r>
              <a:rPr lang="en-US" b="1" u="wavy" dirty="0" smtClean="0">
                <a:uFill>
                  <a:solidFill>
                    <a:srgbClr val="FF6600"/>
                  </a:solidFill>
                </a:uFill>
              </a:rPr>
              <a:t>elective</a:t>
            </a:r>
            <a:r>
              <a:rPr lang="en-US" b="1" dirty="0" smtClean="0"/>
              <a:t> science course</a:t>
            </a:r>
          </a:p>
          <a:p>
            <a:pPr lvl="1"/>
            <a:endParaRPr lang="en-US" sz="1800" b="1" dirty="0" smtClean="0"/>
          </a:p>
          <a:p>
            <a:pPr lvl="1"/>
            <a:r>
              <a:rPr lang="en-US" b="1" dirty="0" smtClean="0"/>
              <a:t>No additional courses in geoscience</a:t>
            </a:r>
          </a:p>
          <a:p>
            <a:pPr lvl="1"/>
            <a:endParaRPr lang="en-US" sz="1800" b="1" dirty="0" smtClean="0"/>
          </a:p>
          <a:p>
            <a:pPr lvl="1"/>
            <a:r>
              <a:rPr lang="en-US" b="1" dirty="0" smtClean="0"/>
              <a:t>1 Full-time faculty member oversees numerous adjuncts at various campuses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24:1 student / teacher ratio</a:t>
            </a:r>
          </a:p>
          <a:p>
            <a:pPr lvl="1"/>
            <a:endParaRPr lang="en-US" sz="1900" b="1" dirty="0" smtClean="0"/>
          </a:p>
          <a:p>
            <a:pPr lvl="1"/>
            <a:r>
              <a:rPr lang="en-US" b="1" dirty="0" smtClean="0"/>
              <a:t>Noted student challenges = personal motivation, scientific literacy, critical thinking skills, student life factors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1981200"/>
          </a:xfrm>
          <a:prstGeom prst="rect">
            <a:avLst/>
          </a:prstGeom>
          <a:ln w="50800" cap="rnd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b="1" dirty="0" smtClean="0"/>
              <a:t>Lofty Educational Goal </a:t>
            </a:r>
            <a:br>
              <a:rPr lang="en-US" sz="5400" b="1" dirty="0" smtClean="0"/>
            </a:br>
            <a:r>
              <a:rPr lang="en-US" sz="5400" b="1" dirty="0" smtClean="0"/>
              <a:t>in a </a:t>
            </a:r>
            <a:r>
              <a:rPr lang="en-US" sz="5400" b="1" dirty="0" smtClean="0">
                <a:ln w="3175"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Challenging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smtClean="0">
                <a:solidFill>
                  <a:schemeClr val="tx1"/>
                </a:solidFill>
              </a:rPr>
              <a:t>Environment</a:t>
            </a:r>
            <a:endParaRPr lang="en-US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63312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416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  <a:ln w="635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Proposed Strategies to Achieve 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Student-Centered Learning: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52578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Clr>
                <a:srgbClr val="FF0066"/>
              </a:buClr>
              <a:buSzPct val="110000"/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 smaller, more frequent student-determined projects &amp; assessments in lecture &amp; lab</a:t>
            </a:r>
          </a:p>
          <a:p>
            <a:pPr marL="514350" indent="-514350">
              <a:buClr>
                <a:srgbClr val="FF0066"/>
              </a:buClr>
              <a:buSzPct val="110000"/>
              <a:buFont typeface="+mj-lt"/>
              <a:buAutoNum type="arabicPeriod"/>
            </a:pP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Clr>
                <a:srgbClr val="FF0066"/>
              </a:buClr>
              <a:buSzPct val="110000"/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Increase variety of learning preferences utilized in lecture</a:t>
            </a:r>
          </a:p>
          <a:p>
            <a:pPr marL="514350" indent="-514350">
              <a:buClr>
                <a:srgbClr val="FF0066"/>
              </a:buClr>
              <a:buSzPct val="110000"/>
              <a:buFont typeface="+mj-lt"/>
              <a:buAutoNum type="arabicPeriod"/>
            </a:pP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Clr>
                <a:srgbClr val="FF0066"/>
              </a:buClr>
              <a:buSzPct val="110000"/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 formal and informal opportunities for student self-reflection in lecture &amp; lab</a:t>
            </a:r>
          </a:p>
          <a:p>
            <a:pPr marL="514350" indent="-514350">
              <a:buClr>
                <a:srgbClr val="FF0066"/>
              </a:buClr>
              <a:buSzPct val="110000"/>
              <a:buFont typeface="+mj-lt"/>
              <a:buAutoNum type="arabicPeriod"/>
            </a:pP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Clr>
                <a:srgbClr val="FF0066"/>
              </a:buClr>
              <a:buSzPct val="110000"/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Increase amount of hands-on activities during lecture</a:t>
            </a:r>
          </a:p>
          <a:p>
            <a:pPr marL="514350" indent="-514350">
              <a:buClr>
                <a:srgbClr val="FF0066"/>
              </a:buClr>
              <a:buSzPct val="110000"/>
              <a:buFont typeface="+mj-lt"/>
              <a:buAutoNum type="arabicPeriod"/>
            </a:pP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Clr>
                <a:srgbClr val="FF0066"/>
              </a:buClr>
              <a:buSzPct val="110000"/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Encourage out-of-classroom experiences</a:t>
            </a:r>
          </a:p>
          <a:p>
            <a:pPr marL="514350" indent="-514350">
              <a:buClr>
                <a:srgbClr val="FF0066"/>
              </a:buClr>
              <a:buSzPct val="110000"/>
              <a:buFont typeface="+mj-lt"/>
              <a:buAutoNum type="arabicPeriod"/>
            </a:pPr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Clr>
                <a:srgbClr val="FF0066"/>
              </a:buClr>
              <a:buSzPct val="110000"/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Incorporate additional current geoscience research into lecture &amp; lab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44281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2880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Preliminary Results </a:t>
            </a:r>
            <a:b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after 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 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semester: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81200"/>
            <a:ext cx="8686800" cy="4754563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</a:rPr>
              <a:t>Pre- and Post-Semester Surveys: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</a:rPr>
              <a:t>10 question multiple-choice quiz given on first &amp; last day of class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</a:rPr>
              <a:t>3 classes of SCIN 100, Summer 2013</a:t>
            </a:r>
          </a:p>
          <a:p>
            <a:pPr lvl="1"/>
            <a:endParaRPr lang="en-US" dirty="0">
              <a:latin typeface="Arial Rounded MT Bold" panose="020F0704030504030204" pitchFamily="34" charset="0"/>
            </a:endParaRPr>
          </a:p>
          <a:p>
            <a:pPr lvl="1"/>
            <a:endParaRPr lang="en-US" dirty="0"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latin typeface="Arial Rounded MT Bold" panose="020F0704030504030204" pitchFamily="34" charset="0"/>
              </a:rPr>
              <a:t>Average score on First Day = </a:t>
            </a:r>
            <a:r>
              <a:rPr lang="en-US" sz="3200" dirty="0" smtClean="0">
                <a:solidFill>
                  <a:schemeClr val="bg1"/>
                </a:solidFill>
              </a:rPr>
              <a:t>5.7 / 10</a:t>
            </a:r>
          </a:p>
          <a:p>
            <a:pPr lvl="1"/>
            <a:r>
              <a:rPr lang="en-US" dirty="0" smtClean="0">
                <a:latin typeface="Arial Rounded MT Bold" panose="020F0704030504030204" pitchFamily="34" charset="0"/>
              </a:rPr>
              <a:t>Average score on Last Day = </a:t>
            </a:r>
            <a:r>
              <a:rPr lang="en-US" sz="3200" dirty="0" smtClean="0">
                <a:solidFill>
                  <a:schemeClr val="bg1"/>
                </a:solidFill>
              </a:rPr>
              <a:t>7.6 / 10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34327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2880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Preliminary Results </a:t>
            </a:r>
            <a:b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after 1 semester: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50292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500" dirty="0" smtClean="0">
                <a:solidFill>
                  <a:schemeClr val="bg1"/>
                </a:solidFill>
              </a:rPr>
              <a:t>Samples of Student Reflections: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n-US" sz="3700" dirty="0"/>
              <a:t>I liked this class because our </a:t>
            </a:r>
            <a:r>
              <a:rPr lang="en-US" sz="3700" dirty="0" smtClean="0"/>
              <a:t>professor’s </a:t>
            </a:r>
            <a:r>
              <a:rPr lang="en-US" sz="3700" dirty="0"/>
              <a:t>teaching style captured my attention and helped me understand the material better by providing nice </a:t>
            </a:r>
            <a:r>
              <a:rPr lang="en-US" sz="3700" dirty="0" smtClean="0"/>
              <a:t>examples </a:t>
            </a:r>
            <a:r>
              <a:rPr lang="en-US" sz="2900" dirty="0" smtClean="0"/>
              <a:t>(8/3/2013)</a:t>
            </a:r>
          </a:p>
          <a:p>
            <a:pPr>
              <a:buClr>
                <a:schemeClr val="bg1"/>
              </a:buClr>
            </a:pPr>
            <a:endParaRPr lang="en-US" sz="2600" dirty="0" smtClean="0"/>
          </a:p>
          <a:p>
            <a:pPr>
              <a:buClr>
                <a:schemeClr val="bg1"/>
              </a:buClr>
            </a:pPr>
            <a:r>
              <a:rPr lang="en-US" sz="3700" dirty="0" smtClean="0"/>
              <a:t>Erica </a:t>
            </a:r>
            <a:r>
              <a:rPr lang="en-US" sz="3700" dirty="0"/>
              <a:t>made the topics really easy to understand by using everyday examples. </a:t>
            </a:r>
            <a:r>
              <a:rPr lang="en-US" sz="3700" dirty="0" smtClean="0"/>
              <a:t>She </a:t>
            </a:r>
            <a:r>
              <a:rPr lang="en-US" sz="3700" dirty="0"/>
              <a:t>really made us think and asked us to explain things to her to make sure we understood what we were doing and why we got the answers that we </a:t>
            </a:r>
            <a:r>
              <a:rPr lang="en-US" sz="3700" dirty="0" smtClean="0"/>
              <a:t>did. </a:t>
            </a:r>
            <a:r>
              <a:rPr lang="en-US" sz="2900" dirty="0" smtClean="0"/>
              <a:t>(7/26/2013)</a:t>
            </a:r>
          </a:p>
          <a:p>
            <a:pPr>
              <a:buClr>
                <a:schemeClr val="bg1"/>
              </a:buClr>
            </a:pPr>
            <a:endParaRPr lang="en-US" sz="2900" dirty="0" smtClean="0"/>
          </a:p>
          <a:p>
            <a:pPr>
              <a:buClr>
                <a:schemeClr val="bg1"/>
              </a:buClr>
            </a:pPr>
            <a:r>
              <a:rPr lang="en-US" sz="3700" dirty="0" smtClean="0"/>
              <a:t>I </a:t>
            </a:r>
            <a:r>
              <a:rPr lang="en-US" sz="3700" dirty="0"/>
              <a:t>learned things that can be applied to everyday life</a:t>
            </a:r>
            <a:r>
              <a:rPr lang="en-US" sz="3700" dirty="0" smtClean="0"/>
              <a:t>. </a:t>
            </a:r>
            <a:r>
              <a:rPr lang="en-US" sz="2900" dirty="0" smtClean="0"/>
              <a:t>(7/31/2013)</a:t>
            </a:r>
          </a:p>
          <a:p>
            <a:pPr>
              <a:buClr>
                <a:schemeClr val="bg1"/>
              </a:buClr>
            </a:pPr>
            <a:endParaRPr lang="en-US" sz="2900" dirty="0" smtClean="0"/>
          </a:p>
          <a:p>
            <a:pPr>
              <a:buClr>
                <a:schemeClr val="bg1"/>
              </a:buClr>
            </a:pPr>
            <a:r>
              <a:rPr lang="en-US" sz="3700" dirty="0" smtClean="0"/>
              <a:t>It </a:t>
            </a:r>
            <a:r>
              <a:rPr lang="en-US" sz="3700" dirty="0"/>
              <a:t>was more than I bargained for and a bit much </a:t>
            </a:r>
            <a:r>
              <a:rPr lang="en-US" sz="3700" dirty="0" smtClean="0"/>
              <a:t>too </a:t>
            </a:r>
            <a:r>
              <a:rPr lang="en-US" sz="3700" dirty="0"/>
              <a:t>remember but I learned a lot and believe that your teaching methods contributed to </a:t>
            </a:r>
            <a:r>
              <a:rPr lang="en-US" sz="3700" dirty="0" smtClean="0"/>
              <a:t>that. </a:t>
            </a:r>
            <a:r>
              <a:rPr lang="en-US" sz="2900" dirty="0" smtClean="0"/>
              <a:t>(7/23/2013)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16541311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5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5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2880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Preliminary Results </a:t>
            </a:r>
            <a:b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after 1 semester: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05000"/>
            <a:ext cx="8991600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Overall Student Achievement Rates: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Same </a:t>
            </a:r>
            <a:r>
              <a:rPr lang="en-US" dirty="0" smtClean="0">
                <a:solidFill>
                  <a:schemeClr val="bg1"/>
                </a:solidFill>
              </a:rPr>
              <a:t>instructor &amp; </a:t>
            </a:r>
            <a:r>
              <a:rPr lang="en-US" dirty="0" smtClean="0">
                <a:solidFill>
                  <a:schemeClr val="bg1"/>
                </a:solidFill>
              </a:rPr>
              <a:t>same course objectives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3 classes each summer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9784" y="3811012"/>
            <a:ext cx="401361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spc="300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Traditional Methodology</a:t>
            </a:r>
          </a:p>
          <a:p>
            <a:pPr algn="ctr"/>
            <a:r>
              <a:rPr lang="en-US" sz="2800" u="sng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SUMMER </a:t>
            </a:r>
            <a:r>
              <a:rPr lang="en-US" sz="2800" u="sng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2012</a:t>
            </a:r>
          </a:p>
          <a:p>
            <a:pPr algn="ctr"/>
            <a:r>
              <a:rPr lang="en-US" sz="28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 = 16%</a:t>
            </a:r>
          </a:p>
          <a:p>
            <a:pPr algn="ctr"/>
            <a:r>
              <a:rPr lang="en-US" sz="28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B = 44%</a:t>
            </a:r>
          </a:p>
          <a:p>
            <a:pPr algn="ctr"/>
            <a:r>
              <a:rPr lang="en-US" sz="28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 = 32%</a:t>
            </a:r>
          </a:p>
          <a:p>
            <a:pPr algn="ctr"/>
            <a:r>
              <a:rPr lang="en-US" sz="28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 = 3%</a:t>
            </a:r>
          </a:p>
          <a:p>
            <a:pPr algn="ctr"/>
            <a:r>
              <a:rPr lang="en-US" sz="28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 = 6%</a:t>
            </a:r>
            <a:endParaRPr lang="en-US" sz="28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86792" y="3808514"/>
            <a:ext cx="3723808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spc="300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Updated Methodology</a:t>
            </a:r>
          </a:p>
          <a:p>
            <a:pPr algn="ctr"/>
            <a:r>
              <a:rPr lang="en-US" sz="2800" u="sng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SUMMER </a:t>
            </a:r>
            <a:r>
              <a:rPr lang="en-US" sz="2800" u="sng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2013</a:t>
            </a:r>
          </a:p>
          <a:p>
            <a:pPr algn="ctr"/>
            <a:r>
              <a:rPr lang="en-US" sz="28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 = 35%</a:t>
            </a:r>
          </a:p>
          <a:p>
            <a:pPr algn="ctr"/>
            <a:r>
              <a:rPr lang="en-US" sz="28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B = 37%</a:t>
            </a:r>
          </a:p>
          <a:p>
            <a:pPr algn="ctr"/>
            <a:r>
              <a:rPr lang="en-US" sz="28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 = 23%</a:t>
            </a:r>
          </a:p>
          <a:p>
            <a:pPr algn="ctr"/>
            <a:r>
              <a:rPr lang="en-US" sz="28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 = 2%</a:t>
            </a:r>
          </a:p>
          <a:p>
            <a:pPr algn="ctr"/>
            <a:r>
              <a:rPr lang="en-US" sz="28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 = 2%</a:t>
            </a:r>
            <a:endParaRPr lang="en-US" sz="28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2525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50000"/>
              </a:schemeClr>
            </a:gs>
            <a:gs pos="13000">
              <a:schemeClr val="tx1">
                <a:lumMod val="65000"/>
                <a:lumOff val="35000"/>
              </a:schemeClr>
            </a:gs>
            <a:gs pos="100000">
              <a:schemeClr val="tx1">
                <a:lumMod val="85000"/>
                <a:lumOff val="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u="sng" dirty="0" smtClean="0">
                <a:uFill>
                  <a:solidFill>
                    <a:srgbClr val="FF0066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Future Goals:</a:t>
            </a:r>
            <a:endParaRPr lang="en-US" sz="6000" u="sng" dirty="0">
              <a:uFill>
                <a:solidFill>
                  <a:srgbClr val="FF0066"/>
                </a:solidFill>
              </a:u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029200"/>
          </a:xfrm>
        </p:spPr>
        <p:txBody>
          <a:bodyPr>
            <a:noAutofit/>
          </a:bodyPr>
          <a:lstStyle/>
          <a:p>
            <a:pPr marL="742950" indent="-742950">
              <a:buClr>
                <a:srgbClr val="FF0066"/>
              </a:buClr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Increase use of </a:t>
            </a:r>
            <a:r>
              <a:rPr lang="en-US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Relevancy, Relationship, and Rigor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Philosophy into course</a:t>
            </a:r>
          </a:p>
          <a:p>
            <a:pPr marL="742950" indent="-742950">
              <a:buClr>
                <a:srgbClr val="FF0066"/>
              </a:buClr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Increase formal and informal opportunities for </a:t>
            </a:r>
            <a:r>
              <a:rPr lang="en-US" sz="4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Teacher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Reflection</a:t>
            </a:r>
          </a:p>
          <a:p>
            <a:pPr marL="742950" indent="-742950">
              <a:buClr>
                <a:srgbClr val="FF0066"/>
              </a:buClr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Incorporate community and/or career-related activities into course</a:t>
            </a:r>
          </a:p>
        </p:txBody>
      </p:sp>
    </p:spTree>
    <p:extLst>
      <p:ext uri="{BB962C8B-B14F-4D97-AF65-F5344CB8AC3E}">
        <p14:creationId xmlns:p14="http://schemas.microsoft.com/office/powerpoint/2010/main" val="222209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485</Words>
  <Application>Microsoft Office PowerPoint</Application>
  <PresentationFormat>On-screen Show (4:3)</PresentationFormat>
  <Paragraphs>85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Successes and Challenges of Implementing a Student-Centered  Earth Science Curriculum at the Nation’s Largest Singly-Accredited Statewide Community College System</vt:lpstr>
      <vt:lpstr>Lofty Educational Goal:  Student-Centered Learning</vt:lpstr>
      <vt:lpstr>Lofty Educational Goal  in a Challenging Environment</vt:lpstr>
      <vt:lpstr>PowerPoint Presentation</vt:lpstr>
      <vt:lpstr>Proposed Strategies to Achieve  Student-Centered Learning:</vt:lpstr>
      <vt:lpstr>Preliminary Results  after 1 semester:</vt:lpstr>
      <vt:lpstr>Preliminary Results  after 1 semester:</vt:lpstr>
      <vt:lpstr>Preliminary Results  after 1 semester:</vt:lpstr>
      <vt:lpstr>Future Goals: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Successes and Challenges of Implementing a Student-Centered Earth Science Curriculum at the Nation’s Largest Singly-Accredited Statewide Community College System</dc:title>
  <dc:creator>Ivy Tech</dc:creator>
  <cp:lastModifiedBy>Ivy Tech</cp:lastModifiedBy>
  <cp:revision>35</cp:revision>
  <dcterms:created xsi:type="dcterms:W3CDTF">2013-10-14T18:39:04Z</dcterms:created>
  <dcterms:modified xsi:type="dcterms:W3CDTF">2013-10-21T15:30:37Z</dcterms:modified>
</cp:coreProperties>
</file>