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21"/>
  </p:notesMasterIdLst>
  <p:sldIdLst>
    <p:sldId id="256" r:id="rId2"/>
    <p:sldId id="257" r:id="rId3"/>
    <p:sldId id="261" r:id="rId4"/>
    <p:sldId id="262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5" r:id="rId15"/>
    <p:sldId id="272" r:id="rId16"/>
    <p:sldId id="274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70" d="100"/>
          <a:sy n="170" d="100"/>
        </p:scale>
        <p:origin x="-93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230EF-BC91-3248-940A-8E7398AE377F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F3228-1510-0C47-9348-C19D40F4F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ヒラギノ角ゴ Pro W3" charset="0"/>
                <a:cs typeface="ヒラギノ角ゴ Pro W3" charset="0"/>
              </a:rPr>
              <a:t>Looked to the Granites in Marathon County first.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F53BC20-AE50-214D-BB82-3C82EF775B52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ヒラギノ角ゴ Pro W3" charset="0"/>
                <a:cs typeface="ヒラギノ角ゴ Pro W3" charset="0"/>
              </a:rPr>
              <a:t>Looked to the Granites in Marathon County first.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F53BC20-AE50-214D-BB82-3C82EF775B52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19DF4DE-7A55-5048-ADF2-50F79D6A291E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702DDD1-0107-E44C-8DD0-2823603091D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95" y="3445345"/>
            <a:ext cx="7772400" cy="978408"/>
          </a:xfrm>
        </p:spPr>
        <p:txBody>
          <a:bodyPr/>
          <a:lstStyle/>
          <a:p>
            <a:pPr algn="l"/>
            <a:r>
              <a:rPr lang="en-US" sz="2800" b="1" dirty="0" smtClean="0"/>
              <a:t>Fracture </a:t>
            </a:r>
            <a:r>
              <a:rPr lang="en-US" sz="2800" b="1" dirty="0" err="1" smtClean="0"/>
              <a:t>Transmissivities</a:t>
            </a:r>
            <a:r>
              <a:rPr lang="en-US" sz="2800" b="1" dirty="0" smtClean="0"/>
              <a:t> Before And After </a:t>
            </a:r>
            <a:r>
              <a:rPr lang="en-US" sz="2800" b="1" dirty="0" err="1" smtClean="0"/>
              <a:t>Hydrofracturing</a:t>
            </a:r>
            <a:r>
              <a:rPr lang="en-US" sz="2800" b="1" dirty="0" smtClean="0"/>
              <a:t> Water Wells In Granitic Bedrock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07871"/>
            <a:ext cx="7772400" cy="877824"/>
          </a:xfrm>
        </p:spPr>
        <p:txBody>
          <a:bodyPr/>
          <a:lstStyle/>
          <a:p>
            <a:pPr algn="l"/>
            <a:r>
              <a:rPr lang="en-US" dirty="0" smtClean="0"/>
              <a:t>David Hart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7281"/>
            <a:ext cx="9144000" cy="1639229"/>
          </a:xfrm>
          <a:prstGeom prst="rect">
            <a:avLst/>
          </a:prstGeom>
        </p:spPr>
      </p:pic>
      <p:pic>
        <p:nvPicPr>
          <p:cNvPr id="6" name="Picture 1" descr="DSCN01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5" y="78554"/>
            <a:ext cx="41275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Lauren\Desktop\Research\Geothermal\Pictures\092911_geothermal well #1\DSCN19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6941" b="17873"/>
          <a:stretch>
            <a:fillRect/>
          </a:stretch>
        </p:blipFill>
        <p:spPr bwMode="auto">
          <a:xfrm>
            <a:off x="4913095" y="78554"/>
            <a:ext cx="41275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052" y="4649603"/>
            <a:ext cx="2943412" cy="5345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11207" b="39071"/>
          <a:stretch/>
        </p:blipFill>
        <p:spPr>
          <a:xfrm>
            <a:off x="7341348" y="4512299"/>
            <a:ext cx="1802652" cy="6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6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250816467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3224" y="5982448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020048" y="6025778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72872" y="6074337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9640" y="3772656"/>
            <a:ext cx="3024960" cy="2957140"/>
            <a:chOff x="231589" y="3630707"/>
            <a:chExt cx="3024960" cy="2957140"/>
          </a:xfrm>
        </p:grpSpPr>
        <p:sp>
          <p:nvSpPr>
            <p:cNvPr id="7" name="Oval 6"/>
            <p:cNvSpPr/>
            <p:nvPr/>
          </p:nvSpPr>
          <p:spPr>
            <a:xfrm>
              <a:off x="782918" y="6367929"/>
              <a:ext cx="94129" cy="119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8875" y="6218515"/>
              <a:ext cx="233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Lithostatic</a:t>
              </a:r>
              <a:r>
                <a:rPr lang="en-US" dirty="0" smtClean="0">
                  <a:solidFill>
                    <a:schemeClr val="bg1"/>
                  </a:solidFill>
                </a:rPr>
                <a:t> Stress (psi)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1589" y="3630707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10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7451" y="4784161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5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0213" y="106083"/>
            <a:ext cx="15403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Geothermal 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4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Hydrofracture</a:t>
            </a:r>
            <a:r>
              <a:rPr lang="en-US" dirty="0" smtClean="0"/>
              <a:t>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Geothermal 1 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More Fractures ( 423 identified)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Lower cracking pressures &lt; 1700 psi (11 MPa) 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Unlikely any new fractures formed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Geothermal 3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Fewer Fractures (90 identified)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Higher cracking pressures 3000 psi (21 MPa)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Possibly creating new fractures.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Lab tensile strengths </a:t>
            </a:r>
            <a:r>
              <a:rPr lang="en-US" sz="1500" dirty="0" smtClean="0"/>
              <a:t>(Goodman, 1989)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Nevada Test Site granite 	1700 psi (11.7 MPa)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Pikes Peak granite 		1730 psi (11.9 MPa)	</a:t>
            </a:r>
          </a:p>
          <a:p>
            <a:pPr marL="349250" lvl="1" indent="0">
              <a:buNone/>
            </a:pP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18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/>
              <a:t>Transmissivities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6082"/>
            <a:ext cx="7770813" cy="223221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Flow Logging - Weighted </a:t>
            </a:r>
            <a:r>
              <a:rPr lang="en-US" dirty="0" err="1" smtClean="0"/>
              <a:t>Transmissivities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assumes</a:t>
            </a:r>
            <a:r>
              <a:rPr lang="en-US" dirty="0"/>
              <a:t>: steady state, horizontal flow during pumping, and no ambient </a:t>
            </a:r>
            <a:r>
              <a:rPr lang="en-US" dirty="0" smtClean="0"/>
              <a:t>flow</a:t>
            </a:r>
          </a:p>
          <a:p>
            <a:pPr lvl="1">
              <a:buFont typeface="Wingdings" charset="2"/>
              <a:buChar char="§"/>
            </a:pPr>
            <a:r>
              <a:rPr lang="en-US" dirty="0" err="1"/>
              <a:t>Transmissivity</a:t>
            </a:r>
            <a:r>
              <a:rPr lang="en-US" dirty="0"/>
              <a:t> of an interval is proportional to the flow from that interval.</a:t>
            </a:r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37871" y="1133756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000" dirty="0">
              <a:latin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3068172" y="3608294"/>
            <a:ext cx="1927412" cy="1038412"/>
            <a:chOff x="3272118" y="4101726"/>
            <a:chExt cx="1927412" cy="1038412"/>
          </a:xfrm>
        </p:grpSpPr>
        <p:sp>
          <p:nvSpPr>
            <p:cNvPr id="16" name="Rectangle 15"/>
            <p:cNvSpPr/>
            <p:nvPr/>
          </p:nvSpPr>
          <p:spPr>
            <a:xfrm>
              <a:off x="3272118" y="4101726"/>
              <a:ext cx="1927412" cy="1038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118374"/>
                </p:ext>
              </p:extLst>
            </p:nvPr>
          </p:nvGraphicFramePr>
          <p:xfrm>
            <a:off x="3376707" y="4186424"/>
            <a:ext cx="1720850" cy="84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1" name="Equation" r:id="rId4" imgW="901700" imgH="444500" progId="Equation.3">
                    <p:embed/>
                  </p:oleObj>
                </mc:Choice>
                <mc:Fallback>
                  <p:oleObj name="Equation" r:id="rId4" imgW="9017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6707" y="4186424"/>
                          <a:ext cx="1720850" cy="844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3" descr="hpf_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553" y="3482788"/>
            <a:ext cx="1244338" cy="2743200"/>
          </a:xfrm>
          <a:prstGeom prst="rect">
            <a:avLst/>
          </a:prstGeom>
          <a:noFill/>
        </p:spPr>
      </p:pic>
      <p:pic>
        <p:nvPicPr>
          <p:cNvPr id="18" name="Picture 17" descr="UWGBshorewoodlogging3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819681" y="4297363"/>
            <a:ext cx="2445795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8553" y="6364942"/>
            <a:ext cx="1946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Heat Pulse Flow Meter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040529" y="6398444"/>
            <a:ext cx="6103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For more background on flow logging:</a:t>
            </a:r>
          </a:p>
          <a:p>
            <a:pPr algn="r"/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water.usgs.gov</a:t>
            </a:r>
            <a:r>
              <a:rPr lang="en-US" sz="1200" dirty="0"/>
              <a:t>/</a:t>
            </a:r>
            <a:r>
              <a:rPr lang="en-US" sz="1200" dirty="0" err="1"/>
              <a:t>ogw</a:t>
            </a:r>
            <a:r>
              <a:rPr lang="en-US" sz="1200" dirty="0"/>
              <a:t>/</a:t>
            </a:r>
            <a:r>
              <a:rPr lang="en-US" sz="1200" dirty="0" err="1"/>
              <a:t>bgas</a:t>
            </a:r>
            <a:r>
              <a:rPr lang="en-US" sz="1200" dirty="0"/>
              <a:t>/</a:t>
            </a:r>
            <a:r>
              <a:rPr lang="en-US" sz="1200" dirty="0" err="1"/>
              <a:t>flowmeter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5046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21" y="-125506"/>
            <a:ext cx="7770813" cy="1429871"/>
          </a:xfrm>
        </p:spPr>
        <p:txBody>
          <a:bodyPr/>
          <a:lstStyle/>
          <a:p>
            <a:pPr algn="l"/>
            <a:r>
              <a:rPr lang="en-US" dirty="0" smtClean="0"/>
              <a:t>Geothermal 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2493932"/>
            <a:ext cx="3972958" cy="3822534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99509"/>
              </p:ext>
            </p:extLst>
          </p:nvPr>
        </p:nvGraphicFramePr>
        <p:xfrm>
          <a:off x="319839" y="1304365"/>
          <a:ext cx="618704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338"/>
                <a:gridCol w="2097973"/>
                <a:gridCol w="242173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Pre-</a:t>
                      </a:r>
                      <a:r>
                        <a:rPr lang="en-US" dirty="0" err="1" smtClean="0"/>
                        <a:t>Hydrofracture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Post-</a:t>
                      </a:r>
                      <a:r>
                        <a:rPr lang="en-US" dirty="0" err="1" smtClean="0"/>
                        <a:t>Hydrofracture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total</a:t>
                      </a:r>
                      <a:r>
                        <a:rPr lang="en-US" baseline="0" dirty="0" smtClean="0"/>
                        <a:t> (ft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/day)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029128" y="1165412"/>
            <a:ext cx="1927412" cy="1038412"/>
            <a:chOff x="5460399" y="5267138"/>
            <a:chExt cx="1927412" cy="1038412"/>
          </a:xfrm>
        </p:grpSpPr>
        <p:sp>
          <p:nvSpPr>
            <p:cNvPr id="15" name="Rectangle 14"/>
            <p:cNvSpPr/>
            <p:nvPr/>
          </p:nvSpPr>
          <p:spPr>
            <a:xfrm>
              <a:off x="5460399" y="5267138"/>
              <a:ext cx="1927412" cy="1038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384867"/>
                </p:ext>
              </p:extLst>
            </p:nvPr>
          </p:nvGraphicFramePr>
          <p:xfrm>
            <a:off x="5563680" y="5355813"/>
            <a:ext cx="1720850" cy="84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8" name="Equation" r:id="rId4" imgW="901700" imgH="444500" progId="Equation.3">
                    <p:embed/>
                  </p:oleObj>
                </mc:Choice>
                <mc:Fallback>
                  <p:oleObj name="Equation" r:id="rId4" imgW="9017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3680" y="5355813"/>
                          <a:ext cx="1720850" cy="844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/>
          <p:cNvSpPr txBox="1"/>
          <p:nvPr/>
        </p:nvSpPr>
        <p:spPr>
          <a:xfrm>
            <a:off x="4840847" y="6285728"/>
            <a:ext cx="388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x overall increase post-</a:t>
            </a:r>
            <a:r>
              <a:rPr lang="en-US" dirty="0" err="1" smtClean="0"/>
              <a:t>hydrofracture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73" y="2493933"/>
            <a:ext cx="3848303" cy="38225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3149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0" y="888999"/>
            <a:ext cx="2944537" cy="29248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470" y="141941"/>
            <a:ext cx="58230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2906059" y="2569882"/>
            <a:ext cx="1718236" cy="2480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906059" y="2569882"/>
            <a:ext cx="1800412" cy="1023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3294" y="4325471"/>
            <a:ext cx="258595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Two fractures at 201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Create provide most of the yield in this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7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/>
              <a:t>Transmissivities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6082"/>
            <a:ext cx="7770813" cy="223221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Packer Testing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Isolate depth interval of interest (2 feet in this study)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Conduct Slug test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37871" y="1133756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000" dirty="0">
              <a:latin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 smtClean="0"/>
          </a:p>
        </p:txBody>
      </p:sp>
      <p:pic>
        <p:nvPicPr>
          <p:cNvPr id="12" name="Picture 11" descr="DSCN2944.JPG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1670" y="3127160"/>
            <a:ext cx="3173506" cy="2380130"/>
          </a:xfrm>
          <a:prstGeom prst="rect">
            <a:avLst/>
          </a:prstGeom>
        </p:spPr>
      </p:pic>
      <p:pic>
        <p:nvPicPr>
          <p:cNvPr id="13" name="Picture 12" descr="packerdiagra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298" y="2647473"/>
            <a:ext cx="4031315" cy="33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0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70" y="-149412"/>
            <a:ext cx="7770813" cy="1429871"/>
          </a:xfrm>
        </p:spPr>
        <p:txBody>
          <a:bodyPr/>
          <a:lstStyle/>
          <a:p>
            <a:pPr algn="l"/>
            <a:r>
              <a:rPr lang="en-US" dirty="0" smtClean="0"/>
              <a:t>Geothermal 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635" y="301810"/>
            <a:ext cx="4501777" cy="450177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3" y="1143000"/>
            <a:ext cx="3801446" cy="3521078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19726"/>
              </p:ext>
            </p:extLst>
          </p:nvPr>
        </p:nvGraphicFramePr>
        <p:xfrm>
          <a:off x="1589838" y="5199530"/>
          <a:ext cx="6187043" cy="743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338"/>
                <a:gridCol w="2097973"/>
                <a:gridCol w="2421732"/>
              </a:tblGrid>
              <a:tr h="372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Pre-</a:t>
                      </a:r>
                      <a:r>
                        <a:rPr lang="en-US" dirty="0" err="1" smtClean="0"/>
                        <a:t>Hydrofracture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Post-</a:t>
                      </a:r>
                      <a:r>
                        <a:rPr lang="en-US" dirty="0" err="1" smtClean="0"/>
                        <a:t>Hydrofracture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total</a:t>
                      </a:r>
                      <a:r>
                        <a:rPr lang="en-US" baseline="0" dirty="0" smtClean="0"/>
                        <a:t> (ft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/day)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69882" y="6184757"/>
            <a:ext cx="343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 x overall increase post fracture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4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28" y="0"/>
            <a:ext cx="573357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7" y="918879"/>
            <a:ext cx="3055474" cy="305547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8" name="Straight Connector 7"/>
          <p:cNvCxnSpPr/>
          <p:nvPr/>
        </p:nvCxnSpPr>
        <p:spPr>
          <a:xfrm>
            <a:off x="2076824" y="2151529"/>
            <a:ext cx="2771588" cy="3391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34882" y="1247586"/>
            <a:ext cx="2988236" cy="8516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7117" y="4332942"/>
            <a:ext cx="260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two fracture are more </a:t>
            </a:r>
            <a:r>
              <a:rPr lang="en-US" dirty="0" err="1" smtClean="0"/>
              <a:t>transmissive</a:t>
            </a:r>
            <a:r>
              <a:rPr lang="en-US" dirty="0" smtClean="0"/>
              <a:t> than most in this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1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3435"/>
            <a:ext cx="7770813" cy="477221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 err="1" smtClean="0"/>
              <a:t>Hydrofracturing</a:t>
            </a:r>
            <a:r>
              <a:rPr lang="en-US" dirty="0" smtClean="0"/>
              <a:t> increased well yields by 1 to 2 orders of magnitude.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 Fractures present from surface to 1000 feet.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Lots of fractures (Geothermal 1) – no new fractures generated during </a:t>
            </a:r>
            <a:r>
              <a:rPr lang="en-US" dirty="0" err="1" smtClean="0"/>
              <a:t>hydrofracture</a:t>
            </a:r>
            <a:r>
              <a:rPr lang="en-US" dirty="0" smtClean="0"/>
              <a:t> process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Few fractures (Geothermal 3) – some new fractures generated but not important for well yield.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Variation or shape of </a:t>
            </a:r>
            <a:r>
              <a:rPr lang="en-US" dirty="0" err="1" smtClean="0"/>
              <a:t>transmissivities</a:t>
            </a:r>
            <a:r>
              <a:rPr lang="en-US" dirty="0" smtClean="0"/>
              <a:t> with depth remained relatively constant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All the </a:t>
            </a:r>
            <a:r>
              <a:rPr lang="en-US" dirty="0" err="1"/>
              <a:t>transmissivities</a:t>
            </a:r>
            <a:r>
              <a:rPr lang="en-US" dirty="0"/>
              <a:t> </a:t>
            </a:r>
            <a:r>
              <a:rPr lang="en-US" dirty="0" smtClean="0"/>
              <a:t>shifted </a:t>
            </a:r>
            <a:r>
              <a:rPr lang="en-US" dirty="0"/>
              <a:t>or </a:t>
            </a:r>
            <a:r>
              <a:rPr lang="en-US" dirty="0" smtClean="0"/>
              <a:t>increased.</a:t>
            </a: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Low T zones moved higher but remained low T zones relative the high T zones. 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Recommendation - Spend time and effort on high T zones in upper part of the well</a:t>
            </a:r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007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83267"/>
            <a:ext cx="7770813" cy="1429871"/>
          </a:xfrm>
        </p:spPr>
        <p:txBody>
          <a:bodyPr/>
          <a:lstStyle/>
          <a:p>
            <a:r>
              <a:rPr lang="en-US" dirty="0" smtClean="0"/>
              <a:t>Geology of Boring Locations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556"/>
            <a:ext cx="9144000" cy="56824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88267" y="3749675"/>
            <a:ext cx="211554" cy="232496"/>
          </a:xfrm>
          <a:prstGeom prst="ellips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23140" y="2096206"/>
            <a:ext cx="211554" cy="232496"/>
          </a:xfrm>
          <a:prstGeom prst="ellips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90931" y="4053833"/>
            <a:ext cx="465219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Geothermal 3 – Granite &amp; Quartz </a:t>
            </a:r>
            <a:r>
              <a:rPr lang="en-US" dirty="0" err="1" smtClean="0">
                <a:solidFill>
                  <a:schemeClr val="bg1"/>
                </a:solidFill>
              </a:rPr>
              <a:t>Monzonite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2544" y="1639908"/>
            <a:ext cx="247788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Geothermal 1 - Granite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8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14400"/>
            <a:ext cx="795496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326188" y="3749675"/>
            <a:ext cx="103187" cy="93663"/>
          </a:xfrm>
          <a:prstGeom prst="ellips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96050" y="3559175"/>
            <a:ext cx="103188" cy="92075"/>
          </a:xfrm>
          <a:prstGeom prst="ellips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81171" cy="153522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838031" y="3474243"/>
            <a:ext cx="976313" cy="550863"/>
          </a:xfrm>
          <a:custGeom>
            <a:avLst/>
            <a:gdLst>
              <a:gd name="connsiteX0" fmla="*/ 88776 w 976543"/>
              <a:gd name="connsiteY0" fmla="*/ 0 h 550416"/>
              <a:gd name="connsiteX1" fmla="*/ 88776 w 976543"/>
              <a:gd name="connsiteY1" fmla="*/ 106532 h 550416"/>
              <a:gd name="connsiteX2" fmla="*/ 0 w 976543"/>
              <a:gd name="connsiteY2" fmla="*/ 106532 h 550416"/>
              <a:gd name="connsiteX3" fmla="*/ 0 w 976543"/>
              <a:gd name="connsiteY3" fmla="*/ 550416 h 550416"/>
              <a:gd name="connsiteX4" fmla="*/ 976543 w 976543"/>
              <a:gd name="connsiteY4" fmla="*/ 550416 h 550416"/>
              <a:gd name="connsiteX5" fmla="*/ 958788 w 976543"/>
              <a:gd name="connsiteY5" fmla="*/ 17756 h 550416"/>
              <a:gd name="connsiteX6" fmla="*/ 88776 w 976543"/>
              <a:gd name="connsiteY6" fmla="*/ 0 h 550416"/>
              <a:gd name="connsiteX0" fmla="*/ 88776 w 976543"/>
              <a:gd name="connsiteY0" fmla="*/ 0 h 550416"/>
              <a:gd name="connsiteX1" fmla="*/ 88776 w 976543"/>
              <a:gd name="connsiteY1" fmla="*/ 106532 h 550416"/>
              <a:gd name="connsiteX2" fmla="*/ 0 w 976543"/>
              <a:gd name="connsiteY2" fmla="*/ 106532 h 550416"/>
              <a:gd name="connsiteX3" fmla="*/ 0 w 976543"/>
              <a:gd name="connsiteY3" fmla="*/ 550416 h 550416"/>
              <a:gd name="connsiteX4" fmla="*/ 976543 w 976543"/>
              <a:gd name="connsiteY4" fmla="*/ 550416 h 550416"/>
              <a:gd name="connsiteX5" fmla="*/ 976543 w 976543"/>
              <a:gd name="connsiteY5" fmla="*/ 8878 h 550416"/>
              <a:gd name="connsiteX6" fmla="*/ 88776 w 976543"/>
              <a:gd name="connsiteY6" fmla="*/ 0 h 55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6543" h="550416">
                <a:moveTo>
                  <a:pt x="88776" y="0"/>
                </a:moveTo>
                <a:lnTo>
                  <a:pt x="88776" y="106532"/>
                </a:lnTo>
                <a:lnTo>
                  <a:pt x="0" y="106532"/>
                </a:lnTo>
                <a:lnTo>
                  <a:pt x="0" y="550416"/>
                </a:lnTo>
                <a:lnTo>
                  <a:pt x="976543" y="550416"/>
                </a:lnTo>
                <a:lnTo>
                  <a:pt x="976543" y="8878"/>
                </a:lnTo>
                <a:lnTo>
                  <a:pt x="88776" y="0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19340" y="-32724"/>
            <a:ext cx="5743575" cy="1027195"/>
          </a:xfrm>
        </p:spPr>
        <p:txBody>
          <a:bodyPr/>
          <a:lstStyle/>
          <a:p>
            <a:pPr algn="r"/>
            <a:r>
              <a:rPr lang="en-US" dirty="0" smtClean="0"/>
              <a:t>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6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" y="2454294"/>
            <a:ext cx="6014713" cy="41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hickness_unconsolidated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t="10882" r="4497" b="14091"/>
          <a:stretch/>
        </p:blipFill>
        <p:spPr>
          <a:xfrm>
            <a:off x="5840783" y="0"/>
            <a:ext cx="3303217" cy="37261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51715" y="4445437"/>
            <a:ext cx="78019" cy="65777"/>
          </a:xfrm>
          <a:prstGeom prst="ellips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80147" y="4311654"/>
            <a:ext cx="78020" cy="64662"/>
          </a:xfrm>
          <a:prstGeom prst="ellips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888841" y="1553319"/>
            <a:ext cx="814354" cy="47084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5356" y="-252099"/>
            <a:ext cx="7770813" cy="142987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Motivation</a:t>
            </a:r>
            <a:endParaRPr lang="en-US" sz="40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6797" y="802104"/>
            <a:ext cx="7770813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Low yields from crystalline bedrock.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Glacial material thin.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Wells </a:t>
            </a:r>
            <a:r>
              <a:rPr lang="en-US" dirty="0" err="1" smtClean="0"/>
              <a:t>hydrofractured</a:t>
            </a:r>
            <a:r>
              <a:rPr lang="en-US" dirty="0" smtClean="0"/>
              <a:t> to increase yield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115786" y="4008565"/>
            <a:ext cx="1157794" cy="735502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0301" y="4188048"/>
            <a:ext cx="29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Hydrofracturing</a:t>
            </a:r>
            <a:r>
              <a:rPr lang="en-US" dirty="0" smtClean="0"/>
              <a:t> done in this region since the 1970s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193" y="5192698"/>
            <a:ext cx="2104375" cy="1388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26193" y="6581001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National Driller (2005) - </a:t>
            </a:r>
            <a:r>
              <a:rPr lang="en-US" sz="1200" dirty="0" err="1" smtClean="0"/>
              <a:t>Haupt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937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62" y="-364587"/>
            <a:ext cx="7770813" cy="142987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Geothermal 1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2855" y="669371"/>
            <a:ext cx="3467845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Many fractures over entire depth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Gamma spikes correlate (uranium)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Orthogonal fracture sets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12" y="0"/>
            <a:ext cx="535308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973293"/>
            <a:ext cx="3167529" cy="38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7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94" y="0"/>
            <a:ext cx="53400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62" y="-364587"/>
            <a:ext cx="7770813" cy="142987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Geothermal 3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2855" y="669371"/>
            <a:ext cx="3467845" cy="425702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Fewer fractures over entire depth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Gamma spikes correlate (uranium)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Homogeneous lithology</a:t>
            </a:r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49" y="3068959"/>
            <a:ext cx="3152589" cy="3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Hydrofracturing</a:t>
            </a:r>
            <a:r>
              <a:rPr lang="en-US" dirty="0" smtClean="0"/>
              <a:t> Record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37871" y="1133756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000" dirty="0">
              <a:latin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 smtClean="0"/>
          </a:p>
        </p:txBody>
      </p:sp>
      <p:pic>
        <p:nvPicPr>
          <p:cNvPr id="13" name="Picture 12" descr="20121210154838449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200" y="-990600"/>
            <a:ext cx="6629399" cy="8763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29765" y="4205941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37871" y="5296647"/>
            <a:ext cx="94129" cy="119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88785" y="5528234"/>
            <a:ext cx="89647" cy="11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946421" y="5460999"/>
            <a:ext cx="89647" cy="11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44619" y="5605924"/>
            <a:ext cx="89647" cy="11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82531" y="5680634"/>
            <a:ext cx="89647" cy="11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35385" y="5762815"/>
            <a:ext cx="89647" cy="11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80314" y="5810621"/>
            <a:ext cx="89647" cy="11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89111" y="5381808"/>
            <a:ext cx="94129" cy="119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31589" y="3630707"/>
            <a:ext cx="3024960" cy="2957140"/>
            <a:chOff x="231589" y="3630707"/>
            <a:chExt cx="3024960" cy="2957140"/>
          </a:xfrm>
        </p:grpSpPr>
        <p:sp>
          <p:nvSpPr>
            <p:cNvPr id="27" name="Oval 26"/>
            <p:cNvSpPr/>
            <p:nvPr/>
          </p:nvSpPr>
          <p:spPr>
            <a:xfrm>
              <a:off x="782918" y="6367929"/>
              <a:ext cx="94129" cy="119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8875" y="6218515"/>
              <a:ext cx="233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Lithostatic</a:t>
              </a:r>
              <a:r>
                <a:rPr lang="en-US" dirty="0" smtClean="0">
                  <a:solidFill>
                    <a:schemeClr val="bg1"/>
                  </a:solidFill>
                </a:rPr>
                <a:t> Stress (psi)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1589" y="3630707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10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7451" y="4784161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5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00213" y="106083"/>
            <a:ext cx="15403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Geothermal 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2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310250816467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25177" y="4445000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06283" y="5389283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96566" y="5437842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16730" y="5510308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36894" y="5527489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92706" y="5549902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9408" y="3802535"/>
            <a:ext cx="3024960" cy="2957140"/>
            <a:chOff x="231589" y="3630707"/>
            <a:chExt cx="3024960" cy="2957140"/>
          </a:xfrm>
        </p:grpSpPr>
        <p:sp>
          <p:nvSpPr>
            <p:cNvPr id="13" name="Oval 12"/>
            <p:cNvSpPr/>
            <p:nvPr/>
          </p:nvSpPr>
          <p:spPr>
            <a:xfrm>
              <a:off x="782918" y="6367929"/>
              <a:ext cx="94129" cy="119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8875" y="6218515"/>
              <a:ext cx="233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Lithostatic</a:t>
              </a:r>
              <a:r>
                <a:rPr lang="en-US" dirty="0" smtClean="0">
                  <a:solidFill>
                    <a:schemeClr val="bg1"/>
                  </a:solidFill>
                </a:rPr>
                <a:t> Stress (psi)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1589" y="3630707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10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451" y="4784161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5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0213" y="106083"/>
            <a:ext cx="15403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Geothermal 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5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10250816467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07247" y="5474449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42352" y="5549154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12999" y="5610416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1118" y="5638801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72223" y="5658975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07224" y="5720977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27390" y="5769536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2053" y="3742772"/>
            <a:ext cx="3024960" cy="2957140"/>
            <a:chOff x="231589" y="3630707"/>
            <a:chExt cx="3024960" cy="2957140"/>
          </a:xfrm>
        </p:grpSpPr>
        <p:sp>
          <p:nvSpPr>
            <p:cNvPr id="13" name="Oval 12"/>
            <p:cNvSpPr/>
            <p:nvPr/>
          </p:nvSpPr>
          <p:spPr>
            <a:xfrm>
              <a:off x="782918" y="6367929"/>
              <a:ext cx="94129" cy="119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8875" y="6218515"/>
              <a:ext cx="233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Lithostatic</a:t>
              </a:r>
              <a:r>
                <a:rPr lang="en-US" dirty="0" smtClean="0">
                  <a:solidFill>
                    <a:schemeClr val="bg1"/>
                  </a:solidFill>
                </a:rPr>
                <a:t> Stress (psi)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1589" y="3630707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10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451" y="4784161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5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0213" y="106083"/>
            <a:ext cx="15403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Geothermal 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1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250816467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05754" y="5754594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766048" y="5803153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57930" y="5844241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64753" y="5892800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71577" y="5936130"/>
            <a:ext cx="104588" cy="97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640" y="3720359"/>
            <a:ext cx="3024960" cy="2957140"/>
            <a:chOff x="231589" y="3630707"/>
            <a:chExt cx="3024960" cy="2957140"/>
          </a:xfrm>
        </p:grpSpPr>
        <p:sp>
          <p:nvSpPr>
            <p:cNvPr id="9" name="Oval 8"/>
            <p:cNvSpPr/>
            <p:nvPr/>
          </p:nvSpPr>
          <p:spPr>
            <a:xfrm>
              <a:off x="782918" y="6367929"/>
              <a:ext cx="94129" cy="119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8875" y="6218515"/>
              <a:ext cx="233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Lithostatic</a:t>
              </a:r>
              <a:r>
                <a:rPr lang="en-US" dirty="0" smtClean="0">
                  <a:solidFill>
                    <a:schemeClr val="bg1"/>
                  </a:solidFill>
                </a:rPr>
                <a:t> Stress (psi)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589" y="3630707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10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7451" y="4784161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5 MPa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0213" y="106083"/>
            <a:ext cx="15403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Geothermal 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5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1678</TotalTime>
  <Words>478</Words>
  <Application>Microsoft Macintosh PowerPoint</Application>
  <PresentationFormat>On-screen Show (4:3)</PresentationFormat>
  <Paragraphs>96</Paragraphs>
  <Slides>19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Theme</vt:lpstr>
      <vt:lpstr>Equation</vt:lpstr>
      <vt:lpstr>Fracture Transmissivities Before And After Hydrofracturing Water Wells In Granitic Bedrock</vt:lpstr>
      <vt:lpstr>Location</vt:lpstr>
      <vt:lpstr>Motivation</vt:lpstr>
      <vt:lpstr>Geothermal 1</vt:lpstr>
      <vt:lpstr>Geothermal 3</vt:lpstr>
      <vt:lpstr>Hydrofracturing Record</vt:lpstr>
      <vt:lpstr>PowerPoint Presentation</vt:lpstr>
      <vt:lpstr>PowerPoint Presentation</vt:lpstr>
      <vt:lpstr>PowerPoint Presentation</vt:lpstr>
      <vt:lpstr>PowerPoint Presentation</vt:lpstr>
      <vt:lpstr>Hydrofracture Reports</vt:lpstr>
      <vt:lpstr>Measuring Transmissivities</vt:lpstr>
      <vt:lpstr>Geothermal 1</vt:lpstr>
      <vt:lpstr>PowerPoint Presentation</vt:lpstr>
      <vt:lpstr>Measuring Transmissivities</vt:lpstr>
      <vt:lpstr>Geothermal 3</vt:lpstr>
      <vt:lpstr>PowerPoint Presentation</vt:lpstr>
      <vt:lpstr>Conclusions</vt:lpstr>
      <vt:lpstr>Geology of Boring Locations</vt:lpstr>
    </vt:vector>
  </TitlesOfParts>
  <Company>WGNHS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Fracture Transmissivities Before And After Hydrofracturing Water Wells In Granitic Bedrock</dc:title>
  <dc:creator>David Hart</dc:creator>
  <cp:lastModifiedBy>David Hart</cp:lastModifiedBy>
  <cp:revision>37</cp:revision>
  <dcterms:created xsi:type="dcterms:W3CDTF">2013-10-24T16:13:32Z</dcterms:created>
  <dcterms:modified xsi:type="dcterms:W3CDTF">2013-10-25T20:12:06Z</dcterms:modified>
</cp:coreProperties>
</file>