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3" r:id="rId5"/>
    <p:sldId id="257" r:id="rId6"/>
    <p:sldId id="258" r:id="rId7"/>
    <p:sldId id="265" r:id="rId8"/>
    <p:sldId id="264" r:id="rId9"/>
    <p:sldId id="266" r:id="rId10"/>
    <p:sldId id="267" r:id="rId11"/>
    <p:sldId id="268" r:id="rId12"/>
    <p:sldId id="272" r:id="rId13"/>
    <p:sldId id="273" r:id="rId14"/>
    <p:sldId id="274" r:id="rId15"/>
    <p:sldId id="269" r:id="rId16"/>
    <p:sldId id="270" r:id="rId17"/>
    <p:sldId id="271" r:id="rId18"/>
    <p:sldId id="277" r:id="rId19"/>
    <p:sldId id="278" r:id="rId20"/>
    <p:sldId id="276" r:id="rId21"/>
    <p:sldId id="280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5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7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8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0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8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1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4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1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9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2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14483-2751-4425-908F-69D703E4CAB4}" type="datetimeFigureOut">
              <a:rPr lang="en-US" smtClean="0"/>
              <a:t>10/26/2013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3D45B-A8EF-439C-B741-513D649C9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9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ater.weather.gov/resources/hydrographs/acyn4_hg.pn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117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Hurricane Sandy storm </a:t>
            </a:r>
            <a:r>
              <a:rPr lang="en-US" b="1" dirty="0"/>
              <a:t>s</a:t>
            </a:r>
            <a:r>
              <a:rPr lang="en-US" b="1" dirty="0" smtClean="0"/>
              <a:t>urge </a:t>
            </a:r>
            <a:r>
              <a:rPr lang="en-US" b="1" dirty="0"/>
              <a:t>d</a:t>
            </a:r>
            <a:r>
              <a:rPr lang="en-US" b="1" dirty="0" smtClean="0"/>
              <a:t>amage and the legacy of development on historical coastal marshes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95800"/>
            <a:ext cx="7772400" cy="2286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Joshua C. Galster,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Lahra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Dooner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Diana Flores, Joseph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Bernaducci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Earth and Environmental Studies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Montclair State University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6" descr="http://upload.wikimedia.org/wikipedia/commons/6/65/Montcla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02" y="4587726"/>
            <a:ext cx="2195347" cy="20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20636" r="30556" b="54552"/>
          <a:stretch/>
        </p:blipFill>
        <p:spPr bwMode="auto">
          <a:xfrm>
            <a:off x="4343400" y="1923910"/>
            <a:ext cx="455581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urricane Sand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t="50784" r="29196" b="8520"/>
          <a:stretch/>
        </p:blipFill>
        <p:spPr bwMode="auto">
          <a:xfrm>
            <a:off x="256812" y="1923910"/>
            <a:ext cx="3934188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4277" y="4038600"/>
            <a:ext cx="358432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earthobservatory.nasa.gov/IOTD</a:t>
            </a:r>
          </a:p>
        </p:txBody>
      </p:sp>
    </p:spTree>
    <p:extLst>
      <p:ext uri="{BB962C8B-B14F-4D97-AF65-F5344CB8AC3E}">
        <p14:creationId xmlns:p14="http://schemas.microsoft.com/office/powerpoint/2010/main" val="21403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Present-day roads on marshes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r>
              <a:rPr lang="en-US" dirty="0" smtClean="0"/>
              <a:t>In GIS selected current roads built on these marshes</a:t>
            </a:r>
          </a:p>
          <a:p>
            <a:r>
              <a:rPr lang="en-US" dirty="0" smtClean="0"/>
              <a:t>1320 km of roads in New Jersey and </a:t>
            </a:r>
            <a:r>
              <a:rPr lang="en-US" dirty="0" smtClean="0"/>
              <a:t>Delaware built on submerged marshes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3" t="27881" r="22554" b="14600"/>
          <a:stretch/>
        </p:blipFill>
        <p:spPr bwMode="auto">
          <a:xfrm>
            <a:off x="0" y="3039840"/>
            <a:ext cx="4572000" cy="381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3" t="27881" r="22554" b="14600"/>
          <a:stretch/>
        </p:blipFill>
        <p:spPr bwMode="auto">
          <a:xfrm>
            <a:off x="4572000" y="3039840"/>
            <a:ext cx="4572000" cy="381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74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 as a proxy for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5" descr="Google Map house and mar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t="34560" r="16846" b="9711"/>
          <a:stretch>
            <a:fillRect/>
          </a:stretch>
        </p:blipFill>
        <p:spPr bwMode="auto">
          <a:xfrm>
            <a:off x="0" y="1600200"/>
            <a:ext cx="9144000" cy="39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1524000"/>
            <a:ext cx="4753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Development on historic marsh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861900" y="2060839"/>
            <a:ext cx="2282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Historic marsh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531473" y="6172200"/>
            <a:ext cx="3612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Image from Google Maps </a:t>
            </a:r>
            <a:r>
              <a:rPr lang="en-US" dirty="0" err="1" smtClean="0"/>
              <a:t>Streetview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63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Hurricane Sandy’s rotation and landfall: worst surge in NJ/NY</a:t>
            </a:r>
            <a:endParaRPr lang="en-US" dirty="0"/>
          </a:p>
        </p:txBody>
      </p:sp>
      <p:pic>
        <p:nvPicPr>
          <p:cNvPr id="7170" name="Picture 2" descr="https://news.slac.stanford.edu/sites/default/files/images/image/sand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600200"/>
            <a:ext cx="641032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8200" y="6352673"/>
            <a:ext cx="3843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Image courtesy ISRO/NASA/JPL-Caltech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Storm surge and local high tides coincided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6211669"/>
            <a:ext cx="6580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u="sng" dirty="0" smtClean="0">
                <a:hlinkClick r:id="rId2"/>
              </a:rPr>
              <a:t>water.weather.gov/resources/hydrographs/acyn4_hg.png</a:t>
            </a:r>
            <a:endParaRPr lang="en-US" dirty="0"/>
          </a:p>
        </p:txBody>
      </p:sp>
      <p:pic>
        <p:nvPicPr>
          <p:cNvPr id="2050" name="Picture 2" descr="acyn4_h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13" y="1445452"/>
            <a:ext cx="6091238" cy="472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7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22594" b="11229"/>
          <a:stretch/>
        </p:blipFill>
        <p:spPr bwMode="auto">
          <a:xfrm>
            <a:off x="23648" y="1512453"/>
            <a:ext cx="9144000" cy="535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6179" y="23254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Pre-Sandy </a:t>
            </a:r>
            <a:endParaRPr lang="en-US" sz="4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22462" b="11229"/>
          <a:stretch/>
        </p:blipFill>
        <p:spPr bwMode="auto">
          <a:xfrm>
            <a:off x="23648" y="1512453"/>
            <a:ext cx="9144000" cy="534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22462" b="11229"/>
          <a:stretch/>
        </p:blipFill>
        <p:spPr bwMode="auto">
          <a:xfrm>
            <a:off x="23648" y="1521564"/>
            <a:ext cx="9144000" cy="534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83476" y="240425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Sandy + 3 days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181600" y="240425"/>
            <a:ext cx="3528848" cy="11430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dirty="0" smtClean="0">
                <a:solidFill>
                  <a:schemeClr val="tx1"/>
                </a:solidFill>
              </a:rPr>
              <a:t>Sandy + 7 days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76" y="1752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google.org/</a:t>
            </a:r>
            <a:r>
              <a:rPr lang="en-US" dirty="0" err="1" smtClean="0">
                <a:solidFill>
                  <a:schemeClr val="bg1"/>
                </a:solidFill>
              </a:rPr>
              <a:t>crisismap</a:t>
            </a:r>
            <a:r>
              <a:rPr lang="en-US" dirty="0" smtClean="0">
                <a:solidFill>
                  <a:schemeClr val="bg1"/>
                </a:solidFill>
              </a:rPr>
              <a:t>/sandy-2012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7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 smtClean="0"/>
              <a:t>istoric marshes and </a:t>
            </a:r>
            <a:br>
              <a:rPr lang="en-US" dirty="0" smtClean="0"/>
            </a:br>
            <a:r>
              <a:rPr lang="en-US" dirty="0" smtClean="0"/>
              <a:t>USGS-mapped Sandy storm surge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t="16862" r="7628" b="14411"/>
          <a:stretch/>
        </p:blipFill>
        <p:spPr bwMode="auto">
          <a:xfrm>
            <a:off x="228600" y="1447800"/>
            <a:ext cx="8686800" cy="529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6" t="16862" r="7614" b="14411"/>
          <a:stretch/>
        </p:blipFill>
        <p:spPr bwMode="auto">
          <a:xfrm>
            <a:off x="209266" y="1447800"/>
            <a:ext cx="8686800" cy="529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C:\Josh\Historic_Marshes\historic_topos\GIS\Historic Marshes and Sandy coverage Long Beac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t="78936" r="12668" b="9042"/>
          <a:stretch/>
        </p:blipFill>
        <p:spPr bwMode="auto">
          <a:xfrm>
            <a:off x="4552666" y="5896684"/>
            <a:ext cx="4628866" cy="9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0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Correlation between storm surge &amp; historic marshes &amp;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5096852"/>
            <a:ext cx="4724400" cy="160874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70% of New Jersey historic marshes </a:t>
            </a:r>
            <a:r>
              <a:rPr lang="en-US" dirty="0" smtClean="0"/>
              <a:t>(mean 1.2 </a:t>
            </a:r>
            <a:r>
              <a:rPr lang="en-US" dirty="0" smtClean="0"/>
              <a:t>m ASL) were covered by the Sandy storm surge (up to 2.7 m ASL)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24" descr="C:\Josh\Historic_Marshes\historic_topos\GIS\Historic Marshes and Sandy coverage Long Beac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t="29631" r="12318" b="9053"/>
          <a:stretch/>
        </p:blipFill>
        <p:spPr bwMode="auto">
          <a:xfrm>
            <a:off x="-13542" y="1600199"/>
            <a:ext cx="4572000" cy="482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7" t="33211" r="11714" b="5590"/>
          <a:stretch/>
        </p:blipFill>
        <p:spPr bwMode="auto">
          <a:xfrm>
            <a:off x="4572000" y="1600199"/>
            <a:ext cx="4572000" cy="349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1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use patterns on </a:t>
            </a:r>
            <a:br>
              <a:rPr lang="en-US" dirty="0" smtClean="0"/>
            </a:br>
            <a:r>
              <a:rPr lang="en-US" dirty="0" smtClean="0"/>
              <a:t>these historic marshes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55606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81800" y="3791634"/>
            <a:ext cx="2337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1972-1995 data from CRSSA at Rutgers</a:t>
            </a:r>
          </a:p>
          <a:p>
            <a:pPr algn="ctr"/>
            <a:r>
              <a:rPr lang="en-US" dirty="0" smtClean="0"/>
              <a:t>2007 data from NJDEP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1930’s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 t="20485" r="57439" b="34006"/>
          <a:stretch/>
        </p:blipFill>
        <p:spPr bwMode="auto">
          <a:xfrm>
            <a:off x="0" y="13650"/>
            <a:ext cx="4572000" cy="372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 t="20318" r="57439" b="34005"/>
          <a:stretch/>
        </p:blipFill>
        <p:spPr bwMode="auto">
          <a:xfrm>
            <a:off x="4572000" y="1"/>
            <a:ext cx="4572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86600" y="685800"/>
            <a:ext cx="2057400" cy="9906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14600" y="677839"/>
            <a:ext cx="2057400" cy="9906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497724" y="3521123"/>
            <a:ext cx="6148552" cy="3336878"/>
            <a:chOff x="1497724" y="3521123"/>
            <a:chExt cx="6148552" cy="333687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62" r="22594" b="12819"/>
            <a:stretch/>
          </p:blipFill>
          <p:spPr bwMode="auto">
            <a:xfrm>
              <a:off x="1497724" y="3521123"/>
              <a:ext cx="6148552" cy="3336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531842" y="3526810"/>
              <a:ext cx="6114433" cy="333119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1000" y="22860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1930’s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6800" y="2461146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2007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31842" y="3526810"/>
            <a:ext cx="4164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Hurricane Sandy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2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Undeveloped portions still remain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3" t="20335" r="25316" b="14739"/>
          <a:stretch/>
        </p:blipFill>
        <p:spPr bwMode="auto">
          <a:xfrm>
            <a:off x="572813" y="1371600"/>
            <a:ext cx="79615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C:\Josh\Historic_Marshes\historic_topos\GIS\Historic Marshes and Sandy coverage Long Bea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t="78936" r="12668" b="9042"/>
          <a:stretch/>
        </p:blipFill>
        <p:spPr bwMode="auto">
          <a:xfrm>
            <a:off x="609600" y="5867400"/>
            <a:ext cx="4628866" cy="9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33800" y="2362200"/>
            <a:ext cx="2296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Modern roads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37494" y="3596185"/>
            <a:ext cx="1697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State Park</a:t>
            </a:r>
            <a:endParaRPr lang="en-US" sz="28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334818" y="2885420"/>
            <a:ext cx="589982" cy="9723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339224" y="3869196"/>
            <a:ext cx="585576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334818" y="3869197"/>
            <a:ext cx="447391" cy="138860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03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Jersey Shore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15596" r="7038" b="4763"/>
          <a:stretch/>
        </p:blipFill>
        <p:spPr bwMode="auto">
          <a:xfrm>
            <a:off x="25021" y="1419366"/>
            <a:ext cx="9144001" cy="491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2200" y="2895600"/>
            <a:ext cx="381000" cy="457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6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510 km</a:t>
            </a:r>
            <a:r>
              <a:rPr lang="en-US" baseline="30000" dirty="0" smtClean="0"/>
              <a:t>2</a:t>
            </a:r>
            <a:r>
              <a:rPr lang="en-US" dirty="0" smtClean="0"/>
              <a:t> of historic marshes on which are now built 1320 km of roads in New Jersey and Delaware</a:t>
            </a:r>
          </a:p>
          <a:p>
            <a:r>
              <a:rPr lang="en-US" dirty="0" smtClean="0"/>
              <a:t>Hurricane Sandy storm surge (up to 2.7 m ASL) covered 70% of these historic submerged marshes (average elevation 1.2 m ASL)</a:t>
            </a:r>
          </a:p>
          <a:p>
            <a:r>
              <a:rPr lang="en-US" dirty="0" smtClean="0"/>
              <a:t>~2/3 of the development  on these marshes have occurred since </a:t>
            </a:r>
            <a:r>
              <a:rPr lang="en-US" dirty="0" smtClean="0"/>
              <a:t>1995</a:t>
            </a:r>
            <a:endParaRPr lang="en-US" dirty="0" smtClean="0"/>
          </a:p>
          <a:p>
            <a:r>
              <a:rPr lang="en-US" dirty="0" smtClean="0"/>
              <a:t>~30 cm of regional sea level rise</a:t>
            </a:r>
          </a:p>
        </p:txBody>
      </p:sp>
    </p:spTree>
    <p:extLst>
      <p:ext uri="{BB962C8B-B14F-4D97-AF65-F5344CB8AC3E}">
        <p14:creationId xmlns:p14="http://schemas.microsoft.com/office/powerpoint/2010/main" val="116803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Marshes have the ability to adjust to sea level rise</a:t>
            </a:r>
            <a:br>
              <a:rPr lang="en-US" sz="3200" dirty="0" smtClean="0"/>
            </a:br>
            <a:r>
              <a:rPr lang="en-US" sz="3200" dirty="0" smtClean="0"/>
              <a:t>Urban areas static or sinking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5" descr="Google Map house and mar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t="34560" r="16846" b="9711"/>
          <a:stretch>
            <a:fillRect/>
          </a:stretch>
        </p:blipFill>
        <p:spPr bwMode="auto">
          <a:xfrm>
            <a:off x="0" y="1600200"/>
            <a:ext cx="9144000" cy="39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1524000"/>
            <a:ext cx="4753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Development on historic marsh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542903" y="2322449"/>
            <a:ext cx="2601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Historic marshes</a:t>
            </a:r>
            <a:endParaRPr lang="en-US" sz="2800" dirty="0"/>
          </a:p>
        </p:txBody>
      </p:sp>
      <p:cxnSp>
        <p:nvCxnSpPr>
          <p:cNvPr id="11" name="Straight Arrow Connector 10"/>
          <p:cNvCxnSpPr>
            <a:stCxn id="6" idx="0"/>
          </p:cNvCxnSpPr>
          <p:nvPr/>
        </p:nvCxnSpPr>
        <p:spPr>
          <a:xfrm flipH="1" flipV="1">
            <a:off x="7843451" y="1600200"/>
            <a:ext cx="1" cy="722249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2833876" y="2047220"/>
            <a:ext cx="1" cy="536840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08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510 km</a:t>
            </a:r>
            <a:r>
              <a:rPr lang="en-US" baseline="30000" dirty="0" smtClean="0"/>
              <a:t>2</a:t>
            </a:r>
            <a:r>
              <a:rPr lang="en-US" dirty="0" smtClean="0"/>
              <a:t> of historic marshes on which are now built 1320 km of roads in New Jersey and Delaware</a:t>
            </a:r>
          </a:p>
          <a:p>
            <a:r>
              <a:rPr lang="en-US" dirty="0" smtClean="0"/>
              <a:t>Hurricane Sandy storm surge (up to 2.7 m ASL) covered 70% of these historic submerged marshes (average elevation 1.2 m ASL)</a:t>
            </a:r>
          </a:p>
          <a:p>
            <a:r>
              <a:rPr lang="en-US" dirty="0" smtClean="0"/>
              <a:t>~2/3 of the development  on these marshes have occurred since 1972</a:t>
            </a:r>
          </a:p>
          <a:p>
            <a:r>
              <a:rPr lang="en-US" dirty="0" smtClean="0"/>
              <a:t>~30 cm of regional sea level rise</a:t>
            </a:r>
          </a:p>
          <a:p>
            <a:r>
              <a:rPr lang="en-US" dirty="0" smtClean="0"/>
              <a:t>Legacy of misguided development patterns leaves us where we are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5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Jersey Shore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 r="25097" b="5242"/>
          <a:stretch/>
        </p:blipFill>
        <p:spPr bwMode="auto">
          <a:xfrm>
            <a:off x="0" y="1432335"/>
            <a:ext cx="9144000" cy="542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438400" y="2667000"/>
            <a:ext cx="5867400" cy="1478168"/>
            <a:chOff x="2438400" y="2667000"/>
            <a:chExt cx="5867400" cy="1478168"/>
          </a:xfrm>
        </p:grpSpPr>
        <p:sp>
          <p:nvSpPr>
            <p:cNvPr id="4" name="TextBox 3"/>
            <p:cNvSpPr txBox="1"/>
            <p:nvPr/>
          </p:nvSpPr>
          <p:spPr>
            <a:xfrm>
              <a:off x="6400800" y="3244334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New York City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38400" y="3068429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Philadelphia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4" idx="1"/>
            </p:cNvCxnSpPr>
            <p:nvPr/>
          </p:nvCxnSpPr>
          <p:spPr>
            <a:xfrm flipH="1" flipV="1">
              <a:off x="5486400" y="2667000"/>
              <a:ext cx="914400" cy="80816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6" idx="2"/>
            </p:cNvCxnSpPr>
            <p:nvPr/>
          </p:nvCxnSpPr>
          <p:spPr>
            <a:xfrm>
              <a:off x="3390900" y="3530094"/>
              <a:ext cx="114300" cy="61507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3810000" y="3916568"/>
            <a:ext cx="1637731" cy="2560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 island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6" r="45560" b="8255"/>
          <a:stretch/>
        </p:blipFill>
        <p:spPr bwMode="auto">
          <a:xfrm>
            <a:off x="1147549" y="1284026"/>
            <a:ext cx="7083188" cy="553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5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Increased coastal development on barrier islands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1930’s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13021" r="52677" b="15104"/>
          <a:stretch/>
        </p:blipFill>
        <p:spPr bwMode="auto">
          <a:xfrm>
            <a:off x="0" y="2285999"/>
            <a:ext cx="4572000" cy="398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13021" r="52677" b="15104"/>
          <a:stretch/>
        </p:blipFill>
        <p:spPr bwMode="auto">
          <a:xfrm>
            <a:off x="4572000" y="2286000"/>
            <a:ext cx="4572000" cy="398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38400" y="6488668"/>
            <a:ext cx="6701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NJ </a:t>
            </a:r>
            <a:r>
              <a:rPr lang="en-US" dirty="0" err="1" smtClean="0"/>
              <a:t>GeoWeb</a:t>
            </a:r>
            <a:r>
              <a:rPr lang="en-US" dirty="0" smtClean="0"/>
              <a:t>: http://www.nj.gov/dep/gis/geowebsplash.htm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786" y="274638"/>
            <a:ext cx="45230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Historical topographic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343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Downloaded from </a:t>
            </a:r>
            <a:r>
              <a:rPr lang="en-US" sz="2800" dirty="0" smtClean="0"/>
              <a:t>historical.mytopo.com</a:t>
            </a:r>
          </a:p>
          <a:p>
            <a:r>
              <a:rPr lang="en-US" dirty="0" err="1" smtClean="0"/>
              <a:t>Georeferenced</a:t>
            </a:r>
            <a:r>
              <a:rPr lang="en-US" dirty="0" smtClean="0"/>
              <a:t> using modern road networks where they overlapped with historic roads</a:t>
            </a:r>
          </a:p>
          <a:p>
            <a:r>
              <a:rPr lang="en-US" dirty="0" smtClean="0"/>
              <a:t>Digitized “submerged marsh or swamp”</a:t>
            </a:r>
            <a:endParaRPr lang="en-US" dirty="0"/>
          </a:p>
        </p:txBody>
      </p:sp>
      <p:pic>
        <p:nvPicPr>
          <p:cNvPr id="5122" name="Picture 2" descr="C:\Users\jg10\Dropbox\Joe_B\GIS\Historictopo\asbury01S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/>
          <a:stretch/>
        </p:blipFill>
        <p:spPr bwMode="auto">
          <a:xfrm>
            <a:off x="0" y="-15726"/>
            <a:ext cx="4419600" cy="68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9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Digitized historical submerged marshes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5" t="17108" r="12507" b="14755"/>
          <a:stretch/>
        </p:blipFill>
        <p:spPr bwMode="auto">
          <a:xfrm>
            <a:off x="-4549" y="1295400"/>
            <a:ext cx="9144000" cy="522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 t="17206" r="12438" b="14656"/>
          <a:stretch/>
        </p:blipFill>
        <p:spPr bwMode="auto">
          <a:xfrm>
            <a:off x="0" y="1295402"/>
            <a:ext cx="9144000" cy="522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5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New Jersey Shore and Delaware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21238" r="25207" b="28397"/>
          <a:stretch/>
        </p:blipFill>
        <p:spPr bwMode="auto">
          <a:xfrm>
            <a:off x="0" y="2039055"/>
            <a:ext cx="9144000" cy="481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t="21114" r="25207" b="28519"/>
          <a:stretch/>
        </p:blipFill>
        <p:spPr bwMode="auto">
          <a:xfrm>
            <a:off x="0" y="2039055"/>
            <a:ext cx="9144000" cy="481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30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area of historic marshes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291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Twelve historic 15’ USGS topographic maps</a:t>
            </a:r>
          </a:p>
          <a:p>
            <a:pPr lvl="1"/>
            <a:r>
              <a:rPr lang="en-US" dirty="0" smtClean="0"/>
              <a:t>Published from 1883 to 1918</a:t>
            </a:r>
          </a:p>
          <a:p>
            <a:endParaRPr lang="en-US" dirty="0"/>
          </a:p>
          <a:p>
            <a:r>
              <a:rPr lang="en-US" dirty="0" smtClean="0"/>
              <a:t>Digitized submerged marsh</a:t>
            </a:r>
          </a:p>
          <a:p>
            <a:endParaRPr lang="en-US" dirty="0"/>
          </a:p>
          <a:p>
            <a:r>
              <a:rPr lang="en-US" dirty="0" smtClean="0"/>
              <a:t>Produces a conservative estimate of marsh/wetlands</a:t>
            </a:r>
          </a:p>
          <a:p>
            <a:endParaRPr lang="en-US" dirty="0" smtClean="0"/>
          </a:p>
          <a:p>
            <a:r>
              <a:rPr lang="en-US" dirty="0" smtClean="0"/>
              <a:t>510 km</a:t>
            </a:r>
            <a:r>
              <a:rPr lang="en-US" baseline="30000" dirty="0" smtClean="0"/>
              <a:t>2</a:t>
            </a:r>
            <a:r>
              <a:rPr lang="en-US" dirty="0" smtClean="0"/>
              <a:t> of marshes in New Jersey &amp; Delaware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1" t="16978" r="15037" b="14553"/>
          <a:stretch/>
        </p:blipFill>
        <p:spPr bwMode="auto">
          <a:xfrm>
            <a:off x="4495800" y="1600199"/>
            <a:ext cx="42069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2" t="17117" r="21021" b="14599"/>
          <a:stretch/>
        </p:blipFill>
        <p:spPr bwMode="auto">
          <a:xfrm>
            <a:off x="4495800" y="1600199"/>
            <a:ext cx="455835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6682</TotalTime>
  <Words>431</Words>
  <Application>Microsoft Office PowerPoint</Application>
  <PresentationFormat>On-screen Show (4:3)</PresentationFormat>
  <Paragraphs>81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Hurricane Sandy storm surge damage and the legacy of development on historical coastal marshes </vt:lpstr>
      <vt:lpstr>New Jersey Shore</vt:lpstr>
      <vt:lpstr>New Jersey Shore</vt:lpstr>
      <vt:lpstr>Barrier island system</vt:lpstr>
      <vt:lpstr>Increased coastal development on barrier islands</vt:lpstr>
      <vt:lpstr>Historical topographic maps</vt:lpstr>
      <vt:lpstr>Digitized historical submerged marshes</vt:lpstr>
      <vt:lpstr>For New Jersey Shore and Delaware</vt:lpstr>
      <vt:lpstr>Total area of historic marshes</vt:lpstr>
      <vt:lpstr>Present-day roads on marshes</vt:lpstr>
      <vt:lpstr>Roads as a proxy for development</vt:lpstr>
      <vt:lpstr>Hurricane Sandy’s rotation and landfall: worst surge in NJ/NY</vt:lpstr>
      <vt:lpstr>Storm surge and local high tides coincided</vt:lpstr>
      <vt:lpstr>Pre-Sandy </vt:lpstr>
      <vt:lpstr>Historic marshes and  USGS-mapped Sandy storm surge</vt:lpstr>
      <vt:lpstr>Correlation between storm surge &amp; historic marshes &amp; development</vt:lpstr>
      <vt:lpstr>Land use patterns on  these historic marshes</vt:lpstr>
      <vt:lpstr>PowerPoint Presentation</vt:lpstr>
      <vt:lpstr>Undeveloped portions still remain</vt:lpstr>
      <vt:lpstr>Conclusions</vt:lpstr>
      <vt:lpstr>Marshes have the ability to adjust to sea level rise Urban areas static or sinking</vt:lpstr>
      <vt:lpstr>Conclusions</vt:lpstr>
    </vt:vector>
  </TitlesOfParts>
  <Company>Montclair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Sandy storm surge damage and the legacy of development on historical coastal marshes</dc:title>
  <dc:creator>Joshua Galster</dc:creator>
  <cp:lastModifiedBy>Joshua Galster</cp:lastModifiedBy>
  <cp:revision>29</cp:revision>
  <dcterms:created xsi:type="dcterms:W3CDTF">2013-10-22T12:41:27Z</dcterms:created>
  <dcterms:modified xsi:type="dcterms:W3CDTF">2013-10-27T05:04:48Z</dcterms:modified>
</cp:coreProperties>
</file>