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7" r:id="rId4"/>
    <p:sldId id="261" r:id="rId5"/>
    <p:sldId id="262" r:id="rId6"/>
    <p:sldId id="268" r:id="rId7"/>
    <p:sldId id="269" r:id="rId8"/>
    <p:sldId id="264" r:id="rId9"/>
    <p:sldId id="265" r:id="rId10"/>
    <p:sldId id="266" r:id="rId11"/>
    <p:sldId id="270" r:id="rId12"/>
    <p:sldId id="258" r:id="rId13"/>
    <p:sldId id="288" r:id="rId14"/>
    <p:sldId id="289" r:id="rId15"/>
    <p:sldId id="271" r:id="rId16"/>
    <p:sldId id="273" r:id="rId17"/>
    <p:sldId id="272" r:id="rId18"/>
    <p:sldId id="275" r:id="rId19"/>
    <p:sldId id="276" r:id="rId20"/>
    <p:sldId id="278" r:id="rId21"/>
    <p:sldId id="287" r:id="rId22"/>
    <p:sldId id="279" r:id="rId23"/>
    <p:sldId id="281" r:id="rId24"/>
    <p:sldId id="285" r:id="rId25"/>
    <p:sldId id="282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AC566-9D24-4F4A-B606-F6FCD8F05933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02388-59C0-4C60-A886-E997FFBE6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3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02388-59C0-4C60-A886-E997FFBE66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3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02388-59C0-4C60-A886-E997FFBE66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6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02388-59C0-4C60-A886-E997FFBE66F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47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08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0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9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7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6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3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6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6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1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6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8BC0-0237-4966-9AD0-0D2A6B09D8B2}" type="datetimeFigureOut">
              <a:rPr lang="en-US" smtClean="0"/>
              <a:t>10/25/2013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09BD-767F-4C64-95A6-2D2D57C19A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7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tiff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4682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Geoarchaeology in Oklahoma:</a:t>
            </a:r>
          </a:p>
          <a:p>
            <a:r>
              <a:rPr lang="en-US" sz="2800" b="1" dirty="0" smtClean="0"/>
              <a:t>A Historical Perspective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4114800"/>
            <a:ext cx="313207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 G. Wyckoff</a:t>
            </a:r>
          </a:p>
          <a:p>
            <a:r>
              <a:rPr lang="en-US" dirty="0" smtClean="0"/>
              <a:t>Curator Emeritus</a:t>
            </a:r>
          </a:p>
          <a:p>
            <a:r>
              <a:rPr lang="en-US" dirty="0" smtClean="0"/>
              <a:t>Sam Noble Oklahoma Museum</a:t>
            </a:r>
          </a:p>
          <a:p>
            <a:r>
              <a:rPr lang="en-US" dirty="0"/>
              <a:t> </a:t>
            </a:r>
            <a:r>
              <a:rPr lang="en-US" dirty="0" smtClean="0"/>
              <a:t>   of Natural History</a:t>
            </a:r>
          </a:p>
          <a:p>
            <a:r>
              <a:rPr lang="en-US" dirty="0" smtClean="0"/>
              <a:t>Oklahoma University</a:t>
            </a:r>
          </a:p>
          <a:p>
            <a:endParaRPr lang="en-US" sz="1600" i="1" dirty="0"/>
          </a:p>
          <a:p>
            <a:r>
              <a:rPr lang="en-US" sz="1600" i="1" dirty="0" smtClean="0"/>
              <a:t>With the kind assistance of </a:t>
            </a:r>
          </a:p>
          <a:p>
            <a:r>
              <a:rPr lang="en-US" sz="1600" i="1" dirty="0" smtClean="0"/>
              <a:t>Lee Bement, Neil Suneson, Brian</a:t>
            </a:r>
          </a:p>
          <a:p>
            <a:r>
              <a:rPr lang="en-US" sz="1600" i="1" dirty="0" smtClean="0"/>
              <a:t>Carter,  Elsbeth Dowd and Marc</a:t>
            </a:r>
          </a:p>
          <a:p>
            <a:r>
              <a:rPr lang="en-US" sz="1600" i="1" dirty="0" smtClean="0"/>
              <a:t>Levine of SNOMNH.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" y="4724400"/>
            <a:ext cx="2684275" cy="1782208"/>
          </a:xfrm>
          <a:prstGeom prst="rect">
            <a:avLst/>
          </a:prstGeom>
        </p:spPr>
      </p:pic>
      <p:pic>
        <p:nvPicPr>
          <p:cNvPr id="7" name="Picture 2" descr="holloman105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18" y="2927596"/>
            <a:ext cx="2667000" cy="17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SC_01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41" y="381000"/>
            <a:ext cx="2950059" cy="196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6477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0" y="46598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10057" y="2819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77200" y="2438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2" y="2372603"/>
            <a:ext cx="2428785" cy="16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7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domebo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29441"/>
            <a:ext cx="5410200" cy="325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omebopoll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1838"/>
            <a:ext cx="5257800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486400" y="304800"/>
            <a:ext cx="29798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The Domebo site deposits as</a:t>
            </a:r>
          </a:p>
          <a:p>
            <a:r>
              <a:rPr lang="en-US" altLang="en-US" b="1" dirty="0"/>
              <a:t>  recorded and interpreted by</a:t>
            </a:r>
          </a:p>
          <a:p>
            <a:r>
              <a:rPr lang="en-US" altLang="en-US" b="1" dirty="0"/>
              <a:t>  Claude C. Albritton</a:t>
            </a:r>
          </a:p>
          <a:p>
            <a:r>
              <a:rPr lang="en-US" alt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812925" y="4837113"/>
            <a:ext cx="2101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The pollen record</a:t>
            </a:r>
          </a:p>
          <a:p>
            <a:r>
              <a:rPr lang="en-US" altLang="en-US" b="1" dirty="0"/>
              <a:t> as extracted and</a:t>
            </a:r>
          </a:p>
          <a:p>
            <a:r>
              <a:rPr lang="en-US" altLang="en-US" b="1" dirty="0"/>
              <a:t> counted by</a:t>
            </a:r>
          </a:p>
          <a:p>
            <a:r>
              <a:rPr lang="en-US" altLang="en-US" b="1" dirty="0"/>
              <a:t> L.R. Wilson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6507" r="62593" b="71314"/>
          <a:stretch/>
        </p:blipFill>
        <p:spPr>
          <a:xfrm>
            <a:off x="149424" y="4439320"/>
            <a:ext cx="1499551" cy="18921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4366"/>
          <a:stretch/>
        </p:blipFill>
        <p:spPr bwMode="auto">
          <a:xfrm>
            <a:off x="5791200" y="1295400"/>
            <a:ext cx="17970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510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steve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431925" y="88306"/>
            <a:ext cx="68498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Stephen A. </a:t>
            </a:r>
            <a:r>
              <a:rPr lang="en-US" altLang="en-US" dirty="0" smtClean="0"/>
              <a:t>Hall</a:t>
            </a:r>
            <a:endParaRPr lang="en-US" altLang="en-US" dirty="0"/>
          </a:p>
          <a:p>
            <a:pPr marL="342900" indent="-342900">
              <a:buAutoNum type="arabicPlain" startAt="1968"/>
            </a:pPr>
            <a:r>
              <a:rPr lang="en-US" altLang="en-US" dirty="0" smtClean="0"/>
              <a:t> A Paleosol in Central Oklahoma and Its Archaeological Significance</a:t>
            </a:r>
            <a:endParaRPr lang="en-US" altLang="en-US" dirty="0"/>
          </a:p>
          <a:p>
            <a:r>
              <a:rPr lang="en-US" altLang="en-US" dirty="0" smtClean="0"/>
              <a:t>	</a:t>
            </a:r>
            <a:r>
              <a:rPr lang="en-US" altLang="en-US" i="1" dirty="0" smtClean="0"/>
              <a:t>Bulletin of the Oklahoma Anthropological Society16:151-154.</a:t>
            </a:r>
            <a:endParaRPr lang="en-US" altLang="en-US" dirty="0" smtClean="0"/>
          </a:p>
        </p:txBody>
      </p:sp>
      <p:pic>
        <p:nvPicPr>
          <p:cNvPr id="9" name="Picture 8" descr="oklamap00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5553" b="6462"/>
          <a:stretch/>
        </p:blipFill>
        <p:spPr bwMode="auto">
          <a:xfrm>
            <a:off x="2309" y="1447800"/>
            <a:ext cx="2577669" cy="14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0624" y="2156936"/>
            <a:ext cx="11101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x Cleveland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County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Paleosol</a:t>
            </a:r>
            <a:endParaRPr lang="en-US" sz="1400" dirty="0"/>
          </a:p>
        </p:txBody>
      </p:sp>
      <p:pic>
        <p:nvPicPr>
          <p:cNvPr id="6" name="Picture 5" descr="oklamap00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5553" b="6462"/>
          <a:stretch/>
        </p:blipFill>
        <p:spPr bwMode="auto">
          <a:xfrm>
            <a:off x="13131" y="3968120"/>
            <a:ext cx="2577669" cy="14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elawarecany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4071251"/>
            <a:ext cx="4858327" cy="27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4572000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Delaware Creek</a:t>
            </a:r>
          </a:p>
          <a:p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             paleosol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010400" y="4833610"/>
            <a:ext cx="152400" cy="26161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00" y="6248400"/>
            <a:ext cx="189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Caddo County paleosol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858000" y="5334000"/>
            <a:ext cx="457200" cy="91440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01965" y="4800600"/>
            <a:ext cx="1308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X Delaware Creek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6" name="Picture 4" descr="aubry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85292"/>
            <a:ext cx="1310488" cy="195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t="5998" r="55218" b="57368"/>
          <a:stretch/>
        </p:blipFill>
        <p:spPr>
          <a:xfrm rot="5400000">
            <a:off x="3237345" y="785092"/>
            <a:ext cx="1828802" cy="2512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4" t="48558" r="12592" b="13569"/>
          <a:stretch/>
        </p:blipFill>
        <p:spPr>
          <a:xfrm rot="5400000">
            <a:off x="6305420" y="587147"/>
            <a:ext cx="1794232" cy="28226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3581400"/>
            <a:ext cx="804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Reid Ferring:  1982, The Late Holocene Prehistory of Delaware Canyon, Oklahoma.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5943538"/>
            <a:ext cx="4087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Delaware Creek Paleosol: 600 rcybp</a:t>
            </a:r>
          </a:p>
          <a:p>
            <a:r>
              <a:rPr lang="en-US" dirty="0" smtClean="0"/>
              <a:t>Caddo County Paleosol: 1325-1025 rcybp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54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MGP13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4"/>
          <a:stretch>
            <a:fillRect/>
          </a:stretch>
        </p:blipFill>
        <p:spPr bwMode="auto">
          <a:xfrm>
            <a:off x="0" y="3716338"/>
            <a:ext cx="5029200" cy="308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IMGP133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6" t="37808" r="34513" b="36141"/>
          <a:stretch/>
        </p:blipFill>
        <p:spPr bwMode="auto">
          <a:xfrm>
            <a:off x="3505200" y="4953000"/>
            <a:ext cx="1371600" cy="157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GP04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16338"/>
            <a:ext cx="3810000" cy="2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ildhors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9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37819" y="408801"/>
            <a:ext cx="801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600 rcybp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157037" y="685800"/>
            <a:ext cx="996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1200 rcybp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06409" y="1219200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Cut and Fill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990600"/>
            <a:ext cx="996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3000 rcybp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102423"/>
            <a:ext cx="996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3000 rcybp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57600" y="5742934"/>
            <a:ext cx="996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6500 rcybp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2898775"/>
            <a:ext cx="518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Johnson Exposure,  Wild Horse Creek, Garvin County</a:t>
            </a:r>
          </a:p>
          <a:p>
            <a:r>
              <a:rPr lang="en-US" b="1" dirty="0" smtClean="0"/>
              <a:t>2010 Geoarch Class, University of Oklahoma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5257800"/>
            <a:ext cx="1524000" cy="408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48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klamap00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5553" b="6462"/>
          <a:stretch/>
        </p:blipFill>
        <p:spPr bwMode="auto">
          <a:xfrm>
            <a:off x="13131" y="457200"/>
            <a:ext cx="2577669" cy="14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6200" y="0"/>
            <a:ext cx="74718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Paleoindian Bison Kills along the Beaver River, Harper County. 1991 to Present</a:t>
            </a:r>
          </a:p>
          <a:p>
            <a:r>
              <a:rPr lang="en-US" dirty="0" smtClean="0"/>
              <a:t>:                                                 Lee Bement, Okla. Arch. Survey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Brian Carter, O. S. U.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681335"/>
            <a:ext cx="1147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X Beaver River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Investigations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5" descr="C:\PHOTO\IMAGES\JAKEAR6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/>
          <a:stretch/>
        </p:blipFill>
        <p:spPr bwMode="auto">
          <a:xfrm>
            <a:off x="13131" y="2835680"/>
            <a:ext cx="5638800" cy="39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:\Coring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8573" y="457200"/>
            <a:ext cx="2667000" cy="17239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838200"/>
            <a:ext cx="3383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Although remote sensing equipment did not yield results, systematic coring in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aeolian and colluvial sediments on a</a:t>
            </a:r>
          </a:p>
          <a:p>
            <a:r>
              <a:rPr lang="en-US" sz="1400" dirty="0" smtClean="0"/>
              <a:t> terrace north of the river has found 6 prehistoric gullies, 2 with bison bones and, usually, Folsom or Clovis artifacts.</a:t>
            </a:r>
            <a:endParaRPr lang="en-US" sz="1400" dirty="0"/>
          </a:p>
        </p:txBody>
      </p:sp>
      <p:pic>
        <p:nvPicPr>
          <p:cNvPr id="9" name="Picture 6" descr="C:\My Documents\Cooper\CORED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7854" y="2218064"/>
            <a:ext cx="2895600" cy="2171700"/>
          </a:xfrm>
          <a:prstGeom prst="rect">
            <a:avLst/>
          </a:prstGeom>
        </p:spPr>
      </p:pic>
      <p:pic>
        <p:nvPicPr>
          <p:cNvPr id="14" name="Picture 6" descr="C:\My Documents\Cooper\AERIA95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2748" y="4495800"/>
            <a:ext cx="3201978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32531" y="3657600"/>
            <a:ext cx="2706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Cooper Bison Kill (Folsom)</a:t>
            </a:r>
          </a:p>
          <a:p>
            <a:endParaRPr lang="en-US" dirty="0"/>
          </a:p>
          <a:p>
            <a:r>
              <a:rPr lang="en-US" dirty="0" smtClean="0"/>
              <a:t>Jake Bluff Bison Kill (Clovis)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6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oper 3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1"/>
            <a:ext cx="2743200" cy="1815484"/>
          </a:xfrm>
          <a:prstGeom prst="rect">
            <a:avLst/>
          </a:prstGeom>
        </p:spPr>
      </p:pic>
      <p:pic>
        <p:nvPicPr>
          <p:cNvPr id="3" name="Picture 6" descr="Cooper 6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27" y="3124876"/>
            <a:ext cx="2199831" cy="3352124"/>
          </a:xfrm>
          <a:prstGeom prst="rect">
            <a:avLst/>
          </a:prstGeom>
        </p:spPr>
      </p:pic>
      <p:pic>
        <p:nvPicPr>
          <p:cNvPr id="4" name="Picture 6" descr="Cooper 8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420" y="4053858"/>
            <a:ext cx="3684380" cy="2423142"/>
          </a:xfrm>
          <a:prstGeom prst="rect">
            <a:avLst/>
          </a:prstGeom>
        </p:spPr>
      </p:pic>
      <p:pic>
        <p:nvPicPr>
          <p:cNvPr id="5" name="Picture 6" descr="Cooper 12p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362200"/>
            <a:ext cx="2829490" cy="430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12889" r="4320" b="10286"/>
          <a:stretch/>
        </p:blipFill>
        <p:spPr>
          <a:xfrm>
            <a:off x="5912853" y="42635"/>
            <a:ext cx="3195783" cy="2298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76200"/>
            <a:ext cx="563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Cooper Site, Harper County: Issue of stratified 3 bone beds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6443246"/>
            <a:ext cx="344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Trampled bones in lowest 2 bone beds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8400" y="6172200"/>
            <a:ext cx="2580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Trampled painted </a:t>
            </a:r>
            <a:r>
              <a:rPr lang="en-US" sz="1400" i="1" dirty="0" smtClean="0"/>
              <a:t>Bison antiquus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kull in lowest bone bed.</a:t>
            </a:r>
            <a:endParaRPr lang="en-US" sz="1400" dirty="0"/>
          </a:p>
        </p:txBody>
      </p:sp>
      <p:sp>
        <p:nvSpPr>
          <p:cNvPr id="10" name="Arc 9"/>
          <p:cNvSpPr/>
          <p:nvPr/>
        </p:nvSpPr>
        <p:spPr>
          <a:xfrm rot="10382329">
            <a:off x="909840" y="782507"/>
            <a:ext cx="1693299" cy="416521"/>
          </a:xfrm>
          <a:prstGeom prst="arc">
            <a:avLst>
              <a:gd name="adj1" fmla="val 10595799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12853" y="1676400"/>
            <a:ext cx="64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Folsom</a:t>
            </a:r>
          </a:p>
          <a:p>
            <a:r>
              <a:rPr lang="en-US" sz="1000" b="1" dirty="0"/>
              <a:t> </a:t>
            </a:r>
            <a:r>
              <a:rPr lang="en-US" sz="1000" b="1" dirty="0" smtClean="0"/>
              <a:t>points </a:t>
            </a:r>
          </a:p>
          <a:p>
            <a:r>
              <a:rPr lang="en-US" sz="1000" b="1" dirty="0"/>
              <a:t> </a:t>
            </a:r>
            <a:r>
              <a:rPr lang="en-US" sz="1000" b="1" dirty="0" smtClean="0"/>
              <a:t>by bone</a:t>
            </a:r>
          </a:p>
          <a:p>
            <a:r>
              <a:rPr lang="en-US" sz="1000" b="1" dirty="0"/>
              <a:t> </a:t>
            </a:r>
            <a:r>
              <a:rPr lang="en-US" sz="1000" b="1" dirty="0" smtClean="0"/>
              <a:t> bed</a:t>
            </a:r>
            <a:endParaRPr lang="en-US" sz="1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29" y="762001"/>
            <a:ext cx="2972097" cy="203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48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ajny1705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9613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ajny205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76200" y="685800"/>
            <a:ext cx="70866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3318" name="Picture 6" descr="hajny305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2938"/>
            <a:ext cx="3581400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ajny1605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78225"/>
            <a:ext cx="2152650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ajny405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4681538"/>
            <a:ext cx="3260725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715000" y="3211513"/>
            <a:ext cx="301274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 smtClean="0"/>
              <a:t>Hajny Mammoth Site, </a:t>
            </a:r>
          </a:p>
          <a:p>
            <a:r>
              <a:rPr lang="en-US" altLang="en-US" sz="2000" b="1" dirty="0" smtClean="0"/>
              <a:t>Dewey County</a:t>
            </a:r>
          </a:p>
          <a:p>
            <a:r>
              <a:rPr lang="en-US" altLang="en-US" sz="2000" b="1" dirty="0" smtClean="0"/>
              <a:t>1985-1986</a:t>
            </a:r>
            <a:endParaRPr lang="en-US" altLang="en-US" sz="2000" b="1" dirty="0"/>
          </a:p>
          <a:p>
            <a:r>
              <a:rPr lang="en-US" altLang="en-US" sz="2000" b="1" dirty="0"/>
              <a:t>Okla. Archeological Survey</a:t>
            </a:r>
          </a:p>
          <a:p>
            <a:endParaRPr lang="en-US" alt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54"/>
            <a:ext cx="3194304" cy="1612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276600"/>
            <a:ext cx="1902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X Hajny Mammoth Site</a:t>
            </a:r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4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ajny1905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929785" cy="25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81400"/>
            <a:ext cx="2176272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90723"/>
            <a:ext cx="3273552" cy="218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6" y="1065645"/>
            <a:ext cx="3704983" cy="2357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190723"/>
            <a:ext cx="3249168" cy="2145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28600"/>
            <a:ext cx="746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Hajny Mammoth Site, 2</a:t>
            </a:r>
            <a:r>
              <a:rPr lang="en-US" b="1" baseline="30000" dirty="0" smtClean="0"/>
              <a:t>nd</a:t>
            </a:r>
            <a:r>
              <a:rPr lang="en-US" b="1" dirty="0" smtClean="0"/>
              <a:t> Terrace, Canadian River, Dewey County, Oklahoma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352800"/>
            <a:ext cx="382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Before excavation, gleyed spring deposits contrast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markedly with surrounding sediments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3200400"/>
            <a:ext cx="2742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Aerial view of site and excavations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76200" y="6324600"/>
            <a:ext cx="3647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Spring vent through cross bedded fluvial sands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88318" y="6324600"/>
            <a:ext cx="463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Uncovering mammoth bones adjacent to and in spring vent.</a:t>
            </a:r>
          </a:p>
          <a:p>
            <a:r>
              <a:rPr lang="en-US" sz="1400" b="1" dirty="0" smtClean="0"/>
              <a:t>U/Th dating of teeth: 150,000 bp.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48761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urnham setB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"/>
            <a:ext cx="3733800" cy="24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76200"/>
            <a:ext cx="494706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The Burnham Site</a:t>
            </a:r>
          </a:p>
          <a:p>
            <a:r>
              <a:rPr lang="en-US" altLang="en-US" sz="2400" b="1" dirty="0"/>
              <a:t>Woods </a:t>
            </a:r>
            <a:r>
              <a:rPr lang="en-US" altLang="en-US" sz="2400" b="1" dirty="0" smtClean="0"/>
              <a:t>County, Oklahoma</a:t>
            </a:r>
          </a:p>
          <a:p>
            <a:r>
              <a:rPr lang="en-US" altLang="en-US" sz="2400" b="1" dirty="0" smtClean="0"/>
              <a:t>1986-1992 </a:t>
            </a:r>
            <a:r>
              <a:rPr lang="en-US" altLang="en-US" sz="1600" b="1" dirty="0" smtClean="0"/>
              <a:t>(NGS, NSF, OASurvey, and OASociety)</a:t>
            </a:r>
          </a:p>
          <a:p>
            <a:r>
              <a:rPr lang="en-US" altLang="en-US" sz="1600" b="1" dirty="0" smtClean="0"/>
              <a:t>Don G. Wyckoff, Kent Buehler, Brian Carter, </a:t>
            </a:r>
          </a:p>
          <a:p>
            <a:r>
              <a:rPr lang="en-US" altLang="en-US" sz="1600" b="1" dirty="0" smtClean="0"/>
              <a:t>G. Robert Brakenridge, Wakefield Dort, Nick Czaplewski, </a:t>
            </a:r>
          </a:p>
          <a:p>
            <a:r>
              <a:rPr lang="en-US" altLang="en-US" sz="1600" b="1" dirty="0" smtClean="0"/>
              <a:t>Larry Martin, Larry Todd, and Jim Theler</a:t>
            </a:r>
          </a:p>
          <a:p>
            <a:endParaRPr lang="en-US" altLang="en-US" sz="2400" b="1" dirty="0"/>
          </a:p>
        </p:txBody>
      </p:sp>
      <p:pic>
        <p:nvPicPr>
          <p:cNvPr id="14341" name="Picture 5" descr="burnham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981200"/>
            <a:ext cx="3657600" cy="211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6200" y="3733800"/>
            <a:ext cx="1107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View East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318125" y="2438400"/>
            <a:ext cx="390207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/>
              <a:t> </a:t>
            </a:r>
            <a:r>
              <a:rPr lang="en-US" altLang="en-US" sz="1400" b="1" dirty="0"/>
              <a:t>South edge of </a:t>
            </a:r>
            <a:r>
              <a:rPr lang="en-US" altLang="en-US" sz="1400" b="1" dirty="0" smtClean="0"/>
              <a:t>Fenneman’s “</a:t>
            </a:r>
            <a:r>
              <a:rPr lang="en-US" altLang="en-US" sz="1400" b="1" dirty="0"/>
              <a:t>Red Hills”, isolated remnants </a:t>
            </a:r>
            <a:r>
              <a:rPr lang="en-US" altLang="en-US" sz="1400" b="1" dirty="0" smtClean="0"/>
              <a:t>of the </a:t>
            </a:r>
            <a:r>
              <a:rPr lang="en-US" altLang="en-US" sz="1400" b="1" dirty="0"/>
              <a:t>High Plains with Permian</a:t>
            </a:r>
          </a:p>
          <a:p>
            <a:r>
              <a:rPr lang="en-US" altLang="en-US" sz="1400" b="1" dirty="0"/>
              <a:t>red beds capped by </a:t>
            </a:r>
            <a:r>
              <a:rPr lang="en-US" altLang="en-US" sz="1400" b="1" dirty="0" smtClean="0"/>
              <a:t>chert-bearing  dolomite which </a:t>
            </a:r>
            <a:r>
              <a:rPr lang="en-US" altLang="en-US" sz="1400" b="1" dirty="0"/>
              <a:t>is overlain by thin </a:t>
            </a:r>
            <a:r>
              <a:rPr lang="en-US" altLang="en-US" sz="1400" b="1" dirty="0" smtClean="0"/>
              <a:t>Ogallala Formation </a:t>
            </a:r>
            <a:endParaRPr lang="en-US" altLang="en-US" sz="1400" b="1" dirty="0"/>
          </a:p>
        </p:txBody>
      </p:sp>
      <p:pic>
        <p:nvPicPr>
          <p:cNvPr id="9" name="Picture 2" descr="burnha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4343400"/>
            <a:ext cx="3429000" cy="22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burnham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73" y="4343400"/>
            <a:ext cx="3689193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5269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73530" y="533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97069" y="5257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4648200"/>
            <a:ext cx="18533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Three exposures of</a:t>
            </a:r>
          </a:p>
          <a:p>
            <a:r>
              <a:rPr lang="en-US" sz="1400" b="1" dirty="0"/>
              <a:t>g</a:t>
            </a:r>
            <a:r>
              <a:rPr lang="en-US" sz="1400" b="1" dirty="0" smtClean="0"/>
              <a:t>leyed lacustrine 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ediments with bones</a:t>
            </a:r>
          </a:p>
          <a:p>
            <a:r>
              <a:rPr lang="en-US" sz="1400" b="1" dirty="0" smtClean="0"/>
              <a:t>of horse, camel, sloth,</a:t>
            </a:r>
          </a:p>
          <a:p>
            <a:r>
              <a:rPr lang="en-US" sz="1400" b="1" dirty="0" smtClean="0"/>
              <a:t>and bison.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41653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urnham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bisonchaneyi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3"/>
          <a:stretch>
            <a:fillRect/>
          </a:stretch>
        </p:blipFill>
        <p:spPr bwMode="auto">
          <a:xfrm>
            <a:off x="5334000" y="4335463"/>
            <a:ext cx="3810000" cy="23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burnham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4191000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burnham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25"/>
            <a:ext cx="4495800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724400" y="0"/>
            <a:ext cx="358950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October –November 1986</a:t>
            </a:r>
          </a:p>
          <a:p>
            <a:r>
              <a:rPr lang="en-US" altLang="en-US" sz="2400" b="1" dirty="0"/>
              <a:t>recovery of bison skull and</a:t>
            </a:r>
          </a:p>
          <a:p>
            <a:r>
              <a:rPr lang="en-US" altLang="en-US" sz="2400" b="1" dirty="0"/>
              <a:t>deposit sampling</a:t>
            </a:r>
          </a:p>
          <a:p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0" y="2971800"/>
            <a:ext cx="35693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2x2 meter grid laid over  bison skull and</a:t>
            </a:r>
          </a:p>
          <a:p>
            <a:r>
              <a:rPr lang="en-US" altLang="en-US" sz="1600" b="1" dirty="0"/>
              <a:t>removed in 10 cm levels and water</a:t>
            </a:r>
          </a:p>
          <a:p>
            <a:r>
              <a:rPr lang="en-US" altLang="en-US" sz="1600" b="1" dirty="0"/>
              <a:t>screened through 2 mm mesh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470525" y="5522913"/>
            <a:ext cx="9013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 dirty="0"/>
              <a:t>Bison</a:t>
            </a:r>
          </a:p>
          <a:p>
            <a:r>
              <a:rPr lang="en-US" altLang="en-US" i="1" dirty="0"/>
              <a:t>chaneyi</a:t>
            </a:r>
          </a:p>
          <a:p>
            <a:r>
              <a:rPr lang="en-US" altLang="en-US" dirty="0"/>
              <a:t> or</a:t>
            </a:r>
          </a:p>
          <a:p>
            <a:r>
              <a:rPr lang="en-US" altLang="en-US" i="1" dirty="0"/>
              <a:t>alleni</a:t>
            </a:r>
          </a:p>
        </p:txBody>
      </p:sp>
    </p:spTree>
    <p:extLst>
      <p:ext uri="{BB962C8B-B14F-4D97-AF65-F5344CB8AC3E}">
        <p14:creationId xmlns:p14="http://schemas.microsoft.com/office/powerpoint/2010/main" val="185270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ebris0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724400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12725" y="39688"/>
            <a:ext cx="56271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Subsequent sorting of water-screen residue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953000" y="838200"/>
            <a:ext cx="397506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/>
              <a:t>By June of 1987:</a:t>
            </a:r>
          </a:p>
          <a:p>
            <a:r>
              <a:rPr lang="en-US" altLang="en-US" sz="2400" dirty="0"/>
              <a:t>4 flint flakes with flaked</a:t>
            </a:r>
          </a:p>
          <a:p>
            <a:r>
              <a:rPr lang="en-US" altLang="en-US" sz="2400" dirty="0"/>
              <a:t>dorsal faces, 3 with platforms.</a:t>
            </a:r>
          </a:p>
          <a:p>
            <a:r>
              <a:rPr lang="en-US" altLang="en-US" sz="2400" dirty="0"/>
              <a:t>None larger than 1.5cm in</a:t>
            </a:r>
          </a:p>
          <a:p>
            <a:r>
              <a:rPr lang="en-US" altLang="en-US" sz="2400" dirty="0"/>
              <a:t>maximum length.</a:t>
            </a:r>
          </a:p>
          <a:p>
            <a:r>
              <a:rPr lang="en-US" altLang="en-US" sz="2400" dirty="0"/>
              <a:t>All from gray sediment around</a:t>
            </a:r>
          </a:p>
          <a:p>
            <a:r>
              <a:rPr lang="en-US" altLang="en-US" sz="2400" dirty="0"/>
              <a:t>bison skull.</a:t>
            </a:r>
          </a:p>
        </p:txBody>
      </p:sp>
      <p:pic>
        <p:nvPicPr>
          <p:cNvPr id="18437" name="Picture 5" descr="firstflakes0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06838"/>
            <a:ext cx="4572000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burnham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r="26044"/>
          <a:stretch>
            <a:fillRect/>
          </a:stretch>
        </p:blipFill>
        <p:spPr bwMode="auto">
          <a:xfrm>
            <a:off x="5181600" y="3521075"/>
            <a:ext cx="190500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burnham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r="29257"/>
          <a:stretch>
            <a:fillRect/>
          </a:stretch>
        </p:blipFill>
        <p:spPr bwMode="auto">
          <a:xfrm>
            <a:off x="7162800" y="3521075"/>
            <a:ext cx="1600200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791200" y="5791200"/>
            <a:ext cx="2216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Biface trimming flake</a:t>
            </a: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828800" y="42672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676400" y="390048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1cm</a:t>
            </a: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4267200" y="4495800"/>
            <a:ext cx="10668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981200" y="4191000"/>
            <a:ext cx="311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5000" y="3962400"/>
            <a:ext cx="460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 cm</a:t>
            </a:r>
            <a:endParaRPr lang="en-US" sz="11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00600" y="6705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26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klah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/>
          <a:stretch>
            <a:fillRect/>
          </a:stretch>
        </p:blipFill>
        <p:spPr bwMode="auto">
          <a:xfrm>
            <a:off x="0" y="762000"/>
            <a:ext cx="9144000" cy="43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786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Oklahoma Surface Geology: Exposures and Geological Times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5105400"/>
            <a:ext cx="21650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Sporadic </a:t>
            </a:r>
            <a:r>
              <a:rPr lang="en-US" sz="1400" dirty="0" smtClean="0"/>
              <a:t>research </a:t>
            </a:r>
            <a:r>
              <a:rPr lang="en-US" sz="1400" dirty="0" smtClean="0"/>
              <a:t>of</a:t>
            </a:r>
          </a:p>
          <a:p>
            <a:r>
              <a:rPr lang="en-US" sz="1400" dirty="0"/>
              <a:t>v</a:t>
            </a:r>
            <a:r>
              <a:rPr lang="en-US" sz="1400" dirty="0" smtClean="0"/>
              <a:t>alley fills and terraces</a:t>
            </a:r>
          </a:p>
          <a:p>
            <a:r>
              <a:rPr lang="en-US" sz="1400" dirty="0" smtClean="0"/>
              <a:t>in this </a:t>
            </a:r>
            <a:r>
              <a:rPr lang="en-US" sz="1400" dirty="0" smtClean="0"/>
              <a:t>part of </a:t>
            </a:r>
            <a:r>
              <a:rPr lang="en-US" sz="1400" dirty="0" smtClean="0"/>
              <a:t>Oklahoma by</a:t>
            </a:r>
          </a:p>
          <a:p>
            <a:r>
              <a:rPr lang="en-US" sz="1400" dirty="0" smtClean="0"/>
              <a:t>Joe </a:t>
            </a:r>
            <a:r>
              <a:rPr lang="en-US" sz="1400" dirty="0" smtClean="0"/>
              <a:t>Artz</a:t>
            </a:r>
            <a:r>
              <a:rPr lang="en-US" sz="1400" dirty="0" smtClean="0"/>
              <a:t>, Reid </a:t>
            </a:r>
            <a:r>
              <a:rPr lang="en-US" sz="1400" dirty="0" smtClean="0"/>
              <a:t>Ferring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Peggy </a:t>
            </a:r>
            <a:r>
              <a:rPr lang="en-US" sz="1400" dirty="0" smtClean="0"/>
              <a:t>Guccione</a:t>
            </a:r>
            <a:r>
              <a:rPr lang="en-US" sz="1400" dirty="0" smtClean="0"/>
              <a:t>, Luther</a:t>
            </a:r>
          </a:p>
          <a:p>
            <a:r>
              <a:rPr lang="en-US" sz="1400" dirty="0" smtClean="0"/>
              <a:t>Leith</a:t>
            </a:r>
            <a:r>
              <a:rPr lang="en-US" sz="1400" dirty="0" smtClean="0"/>
              <a:t> </a:t>
            </a:r>
            <a:r>
              <a:rPr lang="en-US" sz="1400" dirty="0" smtClean="0"/>
              <a:t>and </a:t>
            </a:r>
            <a:r>
              <a:rPr lang="en-US" sz="1400" dirty="0" smtClean="0"/>
              <a:t>Don Wyckoff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5334000"/>
            <a:ext cx="5293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Majority of past and current geoarchaeological studies</a:t>
            </a:r>
          </a:p>
          <a:p>
            <a:r>
              <a:rPr lang="en-US" dirty="0"/>
              <a:t>o</a:t>
            </a:r>
            <a:r>
              <a:rPr lang="en-US" dirty="0" smtClean="0"/>
              <a:t>ccur in western 2/3rds of </a:t>
            </a:r>
            <a:r>
              <a:rPr lang="en-US" dirty="0" smtClean="0"/>
              <a:t>Oklahoma.  Permian</a:t>
            </a:r>
          </a:p>
          <a:p>
            <a:r>
              <a:rPr lang="en-US" dirty="0"/>
              <a:t>s</a:t>
            </a:r>
            <a:r>
              <a:rPr lang="en-US" dirty="0" smtClean="0"/>
              <a:t>andstones and </a:t>
            </a:r>
            <a:r>
              <a:rPr lang="en-US" dirty="0" smtClean="0"/>
              <a:t>shales</a:t>
            </a:r>
            <a:r>
              <a:rPr lang="en-US" dirty="0" smtClean="0"/>
              <a:t> more erodible and help create</a:t>
            </a:r>
          </a:p>
          <a:p>
            <a:r>
              <a:rPr lang="en-US" dirty="0"/>
              <a:t>d</a:t>
            </a:r>
            <a:r>
              <a:rPr lang="en-US" dirty="0" smtClean="0"/>
              <a:t>eeply stratified exposures of </a:t>
            </a:r>
            <a:r>
              <a:rPr lang="en-US" dirty="0" smtClean="0"/>
              <a:t>paleosols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/>
              <a:t>gleyed</a:t>
            </a:r>
            <a:endParaRPr lang="en-US" dirty="0" smtClean="0"/>
          </a:p>
          <a:p>
            <a:r>
              <a:rPr lang="en-US" dirty="0" smtClean="0"/>
              <a:t>Pleistocene sediments.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46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992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r="8188"/>
          <a:stretch>
            <a:fillRect/>
          </a:stretch>
        </p:blipFill>
        <p:spPr bwMode="auto">
          <a:xfrm>
            <a:off x="0" y="0"/>
            <a:ext cx="428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1992ma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7806"/>
          <a:stretch>
            <a:fillRect/>
          </a:stretch>
        </p:blipFill>
        <p:spPr bwMode="auto">
          <a:xfrm>
            <a:off x="4800600" y="76200"/>
            <a:ext cx="43434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81200" y="-15875"/>
            <a:ext cx="22701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rgbClr val="CC3300"/>
                </a:solidFill>
              </a:rPr>
              <a:t>1986-1992</a:t>
            </a:r>
          </a:p>
          <a:p>
            <a:r>
              <a:rPr lang="en-US" altLang="en-US" sz="1600" b="1" dirty="0">
                <a:solidFill>
                  <a:srgbClr val="CC3300"/>
                </a:solidFill>
              </a:rPr>
              <a:t>Manual, Coring &amp;</a:t>
            </a:r>
          </a:p>
          <a:p>
            <a:r>
              <a:rPr lang="en-US" altLang="en-US" sz="1600" b="1" dirty="0">
                <a:solidFill>
                  <a:srgbClr val="CC3300"/>
                </a:solidFill>
              </a:rPr>
              <a:t>Backhoe Excavations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879975" y="60325"/>
            <a:ext cx="411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rgbClr val="CC3300"/>
                </a:solidFill>
              </a:rPr>
              <a:t>1992 Backhoe and Bulldozer Exploration</a:t>
            </a:r>
          </a:p>
        </p:txBody>
      </p:sp>
    </p:spTree>
    <p:extLst>
      <p:ext uri="{BB962C8B-B14F-4D97-AF65-F5344CB8AC3E}">
        <p14:creationId xmlns:p14="http://schemas.microsoft.com/office/powerpoint/2010/main" val="1784280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lakebven0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1828800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lakeha01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8765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flakehb01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28225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flakeadors00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517650" cy="16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flakeavent00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15113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flakec009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07" y="3471830"/>
            <a:ext cx="1676400" cy="165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flakefa010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r="15151" b="39189"/>
          <a:stretch/>
        </p:blipFill>
        <p:spPr bwMode="auto">
          <a:xfrm>
            <a:off x="3200400" y="2120755"/>
            <a:ext cx="2066636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flakedeb01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11" y="2055553"/>
            <a:ext cx="1905000" cy="14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flakega010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4" r="27683" b="44539"/>
          <a:stretch/>
        </p:blipFill>
        <p:spPr bwMode="auto">
          <a:xfrm>
            <a:off x="7573680" y="5274831"/>
            <a:ext cx="1505527" cy="14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696200" y="136525"/>
            <a:ext cx="139730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Some of </a:t>
            </a:r>
            <a:r>
              <a:rPr lang="en-US" altLang="en-US" sz="1600" b="1" dirty="0" smtClean="0"/>
              <a:t>54</a:t>
            </a:r>
            <a:endParaRPr lang="en-US" altLang="en-US" sz="1600" b="1" dirty="0"/>
          </a:p>
          <a:p>
            <a:r>
              <a:rPr lang="en-US" altLang="en-US" sz="1600" b="1" dirty="0" smtClean="0"/>
              <a:t>Flaked objects</a:t>
            </a:r>
          </a:p>
          <a:p>
            <a:r>
              <a:rPr lang="en-US" altLang="en-US" sz="1600" b="1" dirty="0" smtClean="0"/>
              <a:t> </a:t>
            </a:r>
            <a:r>
              <a:rPr lang="en-US" altLang="en-US" sz="1600" b="1" dirty="0"/>
              <a:t>from</a:t>
            </a:r>
          </a:p>
          <a:p>
            <a:r>
              <a:rPr lang="en-US" altLang="en-US" sz="1600" b="1" dirty="0"/>
              <a:t> the Burnham</a:t>
            </a:r>
          </a:p>
          <a:p>
            <a:r>
              <a:rPr lang="en-US" altLang="en-US" sz="1600" b="1" dirty="0"/>
              <a:t> </a:t>
            </a:r>
            <a:r>
              <a:rPr lang="en-US" altLang="en-US" sz="1600" b="1" dirty="0" smtClean="0"/>
              <a:t>Site.</a:t>
            </a:r>
          </a:p>
          <a:p>
            <a:endParaRPr lang="en-US" altLang="en-US" sz="1600" b="1" dirty="0"/>
          </a:p>
          <a:p>
            <a:r>
              <a:rPr lang="en-US" altLang="en-US" sz="1600" b="1" dirty="0" smtClean="0"/>
              <a:t>All recovered</a:t>
            </a:r>
          </a:p>
          <a:p>
            <a:r>
              <a:rPr lang="en-US" altLang="en-US" sz="1600" b="1" dirty="0"/>
              <a:t>w</a:t>
            </a:r>
            <a:r>
              <a:rPr lang="en-US" altLang="en-US" sz="1600" b="1" dirty="0" smtClean="0"/>
              <a:t>ithin 2 m of</a:t>
            </a:r>
          </a:p>
          <a:p>
            <a:r>
              <a:rPr lang="en-US" altLang="en-US" sz="1600" b="1" dirty="0"/>
              <a:t>b</a:t>
            </a:r>
            <a:r>
              <a:rPr lang="en-US" altLang="en-US" sz="1600" b="1" dirty="0" smtClean="0"/>
              <a:t>ison remains</a:t>
            </a:r>
          </a:p>
          <a:p>
            <a:r>
              <a:rPr lang="en-US" altLang="en-US" sz="1600" b="1" dirty="0" smtClean="0"/>
              <a:t>And in same</a:t>
            </a:r>
          </a:p>
          <a:p>
            <a:r>
              <a:rPr lang="en-US" altLang="en-US" sz="1600" b="1" dirty="0" smtClean="0"/>
              <a:t>stratum</a:t>
            </a:r>
            <a:endParaRPr lang="en-US" altLang="en-US" sz="16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457200"/>
            <a:ext cx="2286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burnham setB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/>
          <a:stretch>
            <a:fillRect/>
          </a:stretch>
        </p:blipFill>
        <p:spPr bwMode="auto">
          <a:xfrm>
            <a:off x="69850" y="4501933"/>
            <a:ext cx="2895600" cy="220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50" y="6019800"/>
            <a:ext cx="5661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Flaked</a:t>
            </a:r>
          </a:p>
          <a:p>
            <a:r>
              <a:rPr lang="en-US" sz="1050" dirty="0" smtClean="0"/>
              <a:t>Cobble</a:t>
            </a:r>
            <a:endParaRPr lang="en-US" sz="105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28800" y="6553200"/>
            <a:ext cx="76200" cy="156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38200" y="4800600"/>
            <a:ext cx="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1" descr="tools009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36" y="4046395"/>
            <a:ext cx="2835275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7600" y="3775502"/>
            <a:ext cx="966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Multi-purpose</a:t>
            </a:r>
          </a:p>
          <a:p>
            <a:r>
              <a:rPr lang="en-US" sz="1050" dirty="0"/>
              <a:t> </a:t>
            </a:r>
            <a:r>
              <a:rPr lang="en-US" sz="1050" dirty="0" smtClean="0"/>
              <a:t>flaked tool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5448011" y="4046395"/>
            <a:ext cx="9332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Wedge out of</a:t>
            </a:r>
          </a:p>
          <a:p>
            <a:r>
              <a:rPr lang="en-US" sz="1050" dirty="0" smtClean="0"/>
              <a:t>biface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10218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36525" y="-36513"/>
            <a:ext cx="63005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Lowest Deposit in Broader Stratigraphic Context</a:t>
            </a:r>
          </a:p>
        </p:txBody>
      </p:sp>
      <p:pic>
        <p:nvPicPr>
          <p:cNvPr id="21507" name="Picture 3" descr="brakridgeprofile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763"/>
            <a:ext cx="9144000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89trench00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"/>
            <a:ext cx="3200400" cy="21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hanedge00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2319338" cy="1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burnham setB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/>
          <a:stretch>
            <a:fillRect/>
          </a:stretch>
        </p:blipFill>
        <p:spPr bwMode="auto">
          <a:xfrm>
            <a:off x="7010400" y="2703513"/>
            <a:ext cx="2133600" cy="16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paleosol00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3303588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upperpond00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37807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pawpaw00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9"/>
          <a:stretch>
            <a:fillRect/>
          </a:stretch>
        </p:blipFill>
        <p:spPr bwMode="auto">
          <a:xfrm>
            <a:off x="3657600" y="5132388"/>
            <a:ext cx="2971800" cy="17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613525" y="5967413"/>
            <a:ext cx="18004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i="1" dirty="0">
                <a:solidFill>
                  <a:schemeClr val="bg1"/>
                </a:solidFill>
              </a:rPr>
              <a:t>Asimina</a:t>
            </a:r>
          </a:p>
          <a:p>
            <a:r>
              <a:rPr lang="en-US" altLang="en-US" sz="1600" b="1" i="1" dirty="0">
                <a:solidFill>
                  <a:schemeClr val="bg1"/>
                </a:solidFill>
              </a:rPr>
              <a:t>triloba, &gt;38,000 BP</a:t>
            </a:r>
          </a:p>
          <a:p>
            <a:r>
              <a:rPr lang="en-US" altLang="en-US" sz="1600" b="1" i="1" dirty="0">
                <a:solidFill>
                  <a:schemeClr val="bg1"/>
                </a:solidFill>
              </a:rPr>
              <a:t>             34,500 BP</a:t>
            </a: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2971800" y="4800600"/>
            <a:ext cx="35814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76200" y="6553200"/>
            <a:ext cx="27883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chemeClr val="bg1"/>
                </a:solidFill>
              </a:rPr>
              <a:t>Paleosol, 36,000 to 38,000+ BP</a:t>
            </a: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H="1">
            <a:off x="7848600" y="4114800"/>
            <a:ext cx="762000" cy="914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>
            <a:off x="3886200" y="2209800"/>
            <a:ext cx="1371600" cy="2133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381000" y="1295400"/>
            <a:ext cx="1066800" cy="1447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6324600" y="1524000"/>
            <a:ext cx="1143000" cy="12350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7223125" y="1752600"/>
            <a:ext cx="130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chemeClr val="bg1"/>
                </a:solidFill>
              </a:rPr>
              <a:t>Uppermost</a:t>
            </a:r>
          </a:p>
          <a:p>
            <a:r>
              <a:rPr lang="en-US" altLang="en-US" sz="1600" b="1" dirty="0" smtClean="0">
                <a:solidFill>
                  <a:schemeClr val="bg1"/>
                </a:solidFill>
              </a:rPr>
              <a:t>Pond </a:t>
            </a:r>
            <a:r>
              <a:rPr lang="en-US" altLang="en-US" sz="1600" b="1" dirty="0">
                <a:solidFill>
                  <a:schemeClr val="bg1"/>
                </a:solidFill>
              </a:rPr>
              <a:t>deposit</a:t>
            </a:r>
          </a:p>
          <a:p>
            <a:r>
              <a:rPr lang="en-US" altLang="en-US" sz="1600" b="1" dirty="0">
                <a:solidFill>
                  <a:schemeClr val="bg1"/>
                </a:solidFill>
              </a:rPr>
              <a:t>11,000 BP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7527925" y="4327525"/>
            <a:ext cx="14128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Calcic horizons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974725" y="1965325"/>
            <a:ext cx="1273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chemeClr val="bg1"/>
                </a:solidFill>
              </a:rPr>
              <a:t>West Edge</a:t>
            </a:r>
          </a:p>
          <a:p>
            <a:r>
              <a:rPr lang="en-US" altLang="en-US" sz="1600" b="1" dirty="0">
                <a:solidFill>
                  <a:schemeClr val="bg1"/>
                </a:solidFill>
              </a:rPr>
              <a:t>Lowest pond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3184525" y="2422525"/>
            <a:ext cx="16081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chemeClr val="bg1"/>
                </a:solidFill>
              </a:rPr>
              <a:t>3</a:t>
            </a:r>
            <a:r>
              <a:rPr lang="en-US" altLang="en-US" sz="1600" b="1" baseline="30000" dirty="0">
                <a:solidFill>
                  <a:schemeClr val="bg1"/>
                </a:solidFill>
              </a:rPr>
              <a:t>nd</a:t>
            </a:r>
            <a:r>
              <a:rPr lang="en-US" altLang="en-US" sz="1600" b="1" dirty="0">
                <a:solidFill>
                  <a:schemeClr val="bg1"/>
                </a:solidFill>
              </a:rPr>
              <a:t> pond deposit</a:t>
            </a:r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V="1">
            <a:off x="6629400" y="5562600"/>
            <a:ext cx="1676400" cy="3810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21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sprofile00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ates0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"/>
          <a:stretch>
            <a:fillRect/>
          </a:stretch>
        </p:blipFill>
        <p:spPr bwMode="auto">
          <a:xfrm>
            <a:off x="5238750" y="2133600"/>
            <a:ext cx="3852863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927725" y="39688"/>
            <a:ext cx="21882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Dating the</a:t>
            </a:r>
          </a:p>
          <a:p>
            <a:r>
              <a:rPr lang="en-US" altLang="en-US" sz="2400" b="1" dirty="0"/>
              <a:t>Artifact Bearing</a:t>
            </a:r>
          </a:p>
          <a:p>
            <a:r>
              <a:rPr lang="en-US" altLang="en-US" sz="2400" b="1" dirty="0"/>
              <a:t>Stratum</a:t>
            </a:r>
          </a:p>
        </p:txBody>
      </p:sp>
      <p:pic>
        <p:nvPicPr>
          <p:cNvPr id="24581" name="Picture 5" descr="burnham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50"/>
            <a:ext cx="50292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156325" y="3922713"/>
            <a:ext cx="2635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Charcoal washed in 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between 1988 and 1989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3581400" y="1676400"/>
            <a:ext cx="1219200" cy="2895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867400" y="3962400"/>
            <a:ext cx="2971800" cy="685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2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owell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895850"/>
            <a:ext cx="2024062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powel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2971800"/>
            <a:ext cx="2017712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GP1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3" t="30380" r="22784" b="22784"/>
          <a:stretch>
            <a:fillRect/>
          </a:stretch>
        </p:blipFill>
        <p:spPr bwMode="auto">
          <a:xfrm>
            <a:off x="304800" y="4572000"/>
            <a:ext cx="16573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mastodon milk too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99"/>
          <a:stretch>
            <a:fillRect/>
          </a:stretch>
        </p:blipFill>
        <p:spPr bwMode="auto">
          <a:xfrm>
            <a:off x="0" y="0"/>
            <a:ext cx="26066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mammothM3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2" b="11569"/>
          <a:stretch>
            <a:fillRect/>
          </a:stretch>
        </p:blipFill>
        <p:spPr bwMode="auto">
          <a:xfrm>
            <a:off x="3657600" y="1219200"/>
            <a:ext cx="2438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mammothM3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r="15271" b="4984"/>
          <a:stretch>
            <a:fillRect/>
          </a:stretch>
        </p:blipFill>
        <p:spPr bwMode="auto">
          <a:xfrm>
            <a:off x="4038600" y="3603625"/>
            <a:ext cx="2286000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457200" y="3200400"/>
            <a:ext cx="14854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Mastodon (juv.)   </a:t>
            </a:r>
          </a:p>
          <a:p>
            <a:r>
              <a:rPr lang="en-US" altLang="en-US" sz="1400" b="1" dirty="0"/>
              <a:t>15,000 rcybp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288925" y="6335713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Camel</a:t>
            </a: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4098925" y="3214688"/>
            <a:ext cx="1412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17,000 rcybp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4298950" y="5675313"/>
            <a:ext cx="14125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19,000 rcybp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4451350" y="613251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Mammoth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7146925" y="20939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Artifact Age ?</a:t>
            </a:r>
          </a:p>
        </p:txBody>
      </p:sp>
      <p:pic>
        <p:nvPicPr>
          <p:cNvPr id="14" name="Picture 13" descr="oklamap002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5553" b="6462"/>
          <a:stretch/>
        </p:blipFill>
        <p:spPr bwMode="auto">
          <a:xfrm>
            <a:off x="6172200" y="161170"/>
            <a:ext cx="2806269" cy="161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3800" y="866001"/>
            <a:ext cx="1066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X Powell </a:t>
            </a:r>
            <a:r>
              <a:rPr lang="en-US" sz="1200" dirty="0">
                <a:solidFill>
                  <a:schemeClr val="bg1"/>
                </a:solidFill>
              </a:rPr>
              <a:t>F</a:t>
            </a:r>
            <a:r>
              <a:rPr lang="en-US" sz="1200" dirty="0" smtClean="0">
                <a:solidFill>
                  <a:schemeClr val="bg1"/>
                </a:solidFill>
              </a:rPr>
              <a:t>arm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61170"/>
            <a:ext cx="320953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Powell Farm Investigations-2007</a:t>
            </a:r>
          </a:p>
          <a:p>
            <a:r>
              <a:rPr lang="en-US" dirty="0" smtClean="0"/>
              <a:t>Canadian County, Oklahoma</a:t>
            </a:r>
          </a:p>
          <a:p>
            <a:r>
              <a:rPr lang="en-US" sz="1400" dirty="0" smtClean="0"/>
              <a:t>Don G. Wyckoff, Nick Czaplewski, and</a:t>
            </a:r>
          </a:p>
          <a:p>
            <a:r>
              <a:rPr lang="en-US" sz="1400" dirty="0" smtClean="0"/>
              <a:t>Brian Carter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3717925"/>
            <a:ext cx="17515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1949</a:t>
            </a:r>
          </a:p>
          <a:p>
            <a:r>
              <a:rPr lang="en-US" sz="2000" b="1" dirty="0" smtClean="0"/>
              <a:t>Materials</a:t>
            </a:r>
          </a:p>
          <a:p>
            <a:r>
              <a:rPr lang="en-US" sz="2000" b="1" dirty="0"/>
              <a:t>r</a:t>
            </a:r>
            <a:r>
              <a:rPr lang="en-US" sz="2000" b="1" dirty="0" smtClean="0"/>
              <a:t>ecovered</a:t>
            </a:r>
          </a:p>
          <a:p>
            <a:r>
              <a:rPr lang="en-US" sz="2000" b="1" dirty="0"/>
              <a:t>b</a:t>
            </a:r>
            <a:r>
              <a:rPr lang="en-US" sz="2000" b="1" dirty="0" smtClean="0"/>
              <a:t>y </a:t>
            </a:r>
          </a:p>
          <a:p>
            <a:r>
              <a:rPr lang="en-US" sz="2000" b="1" dirty="0" smtClean="0"/>
              <a:t>J. Willis Stovall</a:t>
            </a:r>
          </a:p>
          <a:p>
            <a:r>
              <a:rPr lang="en-US" sz="2000" b="1" dirty="0" smtClean="0"/>
              <a:t>investigations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48383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0"/>
            <a:ext cx="73229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2007 Field Work at </a:t>
            </a:r>
            <a:r>
              <a:rPr lang="en-US" altLang="en-US" sz="2400" b="1" dirty="0" smtClean="0"/>
              <a:t>Powell </a:t>
            </a:r>
            <a:r>
              <a:rPr lang="en-US" altLang="en-US" sz="2400" b="1" dirty="0"/>
              <a:t>Farm</a:t>
            </a:r>
            <a:r>
              <a:rPr lang="en-US" altLang="en-US" sz="2400" b="1" dirty="0" smtClean="0"/>
              <a:t>, Canadian </a:t>
            </a:r>
            <a:r>
              <a:rPr lang="en-US" altLang="en-US" sz="2400" b="1" dirty="0"/>
              <a:t>County, Okla.</a:t>
            </a:r>
            <a:endParaRPr lang="en-US" altLang="en-US" b="1" dirty="0"/>
          </a:p>
        </p:txBody>
      </p:sp>
      <p:pic>
        <p:nvPicPr>
          <p:cNvPr id="33795" name="Picture 3" descr="DSC_01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0"/>
            <a:ext cx="4572000" cy="30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DSC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4419600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DSC_00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953000" cy="32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334000" y="4800600"/>
            <a:ext cx="32286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Mid-Wisconsinan lacustrine deposit</a:t>
            </a:r>
          </a:p>
          <a:p>
            <a:r>
              <a:rPr lang="en-US" altLang="en-US" sz="1600" b="1" dirty="0"/>
              <a:t>33,000 to 37,000 rcybp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2133600" y="5181600"/>
            <a:ext cx="3276600" cy="4572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2819400" y="2743200"/>
            <a:ext cx="2667000" cy="22098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5638800" y="2895600"/>
            <a:ext cx="914400" cy="19812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6705600" y="1752600"/>
            <a:ext cx="1143000" cy="19812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7451725" y="3794125"/>
            <a:ext cx="16779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Fluvial deposit</a:t>
            </a:r>
          </a:p>
          <a:p>
            <a:r>
              <a:rPr lang="en-US" altLang="en-US" sz="1600" b="1" dirty="0"/>
              <a:t> with mammoth</a:t>
            </a:r>
          </a:p>
          <a:p>
            <a:r>
              <a:rPr lang="en-US" altLang="en-US" sz="1600" b="1" dirty="0"/>
              <a:t> 15-16,000 BP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-92075" y="-1079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124200"/>
            <a:ext cx="96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Pit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297180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 Pit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6296799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 Pit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251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IMGP05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62200"/>
            <a:ext cx="3371850" cy="449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IMGP05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5318125" y="420688"/>
            <a:ext cx="260455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New Zealand (Rafter Lab)</a:t>
            </a:r>
          </a:p>
          <a:p>
            <a:r>
              <a:rPr lang="en-US" altLang="en-US" b="1" dirty="0"/>
              <a:t>AMS dating of mammoth</a:t>
            </a:r>
          </a:p>
          <a:p>
            <a:r>
              <a:rPr lang="en-US" altLang="en-US" b="1" dirty="0"/>
              <a:t>teeth: 16,000 rcybp</a:t>
            </a:r>
          </a:p>
        </p:txBody>
      </p:sp>
    </p:spTree>
    <p:extLst>
      <p:ext uri="{BB962C8B-B14F-4D97-AF65-F5344CB8AC3E}">
        <p14:creationId xmlns:p14="http://schemas.microsoft.com/office/powerpoint/2010/main" val="230756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3" b="50000"/>
          <a:stretch/>
        </p:blipFill>
        <p:spPr>
          <a:xfrm>
            <a:off x="5029200" y="521855"/>
            <a:ext cx="2130693" cy="1981200"/>
          </a:xfrm>
          <a:prstGeom prst="rect">
            <a:avLst/>
          </a:prstGeom>
        </p:spPr>
      </p:pic>
      <p:pic>
        <p:nvPicPr>
          <p:cNvPr id="5" name="Picture 4" descr="oklamap00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5553" b="6462"/>
          <a:stretch/>
        </p:blipFill>
        <p:spPr bwMode="auto">
          <a:xfrm>
            <a:off x="0" y="457200"/>
            <a:ext cx="3801914" cy="219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0593" y="609600"/>
            <a:ext cx="100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Peoria x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Quarries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76200"/>
            <a:ext cx="887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Study of the Peoria Flint Quarries, 1894, by William Henry Holmes, Smithsonian  Institution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7609" r="13455" b="21375"/>
          <a:stretch/>
        </p:blipFill>
        <p:spPr>
          <a:xfrm>
            <a:off x="304800" y="2819400"/>
            <a:ext cx="2921165" cy="3879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50018" r="20497" b="17109"/>
          <a:stretch/>
        </p:blipFill>
        <p:spPr>
          <a:xfrm rot="10800000">
            <a:off x="3379021" y="2868085"/>
            <a:ext cx="3375718" cy="2282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25597" r="12040" b="56962"/>
          <a:stretch/>
        </p:blipFill>
        <p:spPr>
          <a:xfrm rot="10800000">
            <a:off x="3379022" y="5392130"/>
            <a:ext cx="4097051" cy="1196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5"/>
          <a:stretch/>
        </p:blipFill>
        <p:spPr>
          <a:xfrm>
            <a:off x="6934200" y="2679116"/>
            <a:ext cx="2096976" cy="25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8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holmes0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6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ftonsps20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15462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aftonsps30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4"/>
          <a:stretch>
            <a:fillRect/>
          </a:stretch>
        </p:blipFill>
        <p:spPr bwMode="auto">
          <a:xfrm>
            <a:off x="4953000" y="685800"/>
            <a:ext cx="419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aftonsps805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2745"/>
            <a:ext cx="343135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aftonsps505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11985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aftonsps605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87" y="3276600"/>
            <a:ext cx="1449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aftonsps705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41" y="3352800"/>
            <a:ext cx="281116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117725" y="-65088"/>
            <a:ext cx="662732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dirty="0"/>
              <a:t>1901, W.H. Holmes of Smithsonian comes to Afton </a:t>
            </a:r>
          </a:p>
          <a:p>
            <a:pPr eaLnBrk="1" hangingPunct="1"/>
            <a:r>
              <a:rPr lang="en-US" altLang="en-US" sz="2000" b="1" dirty="0"/>
              <a:t>Springs, Indian Territory to assess artifacts </a:t>
            </a:r>
            <a:r>
              <a:rPr lang="en-US" altLang="en-US" sz="2000" b="1" dirty="0" smtClean="0"/>
              <a:t>possibly </a:t>
            </a:r>
            <a:endParaRPr lang="en-US" altLang="en-US" sz="2000" b="1" dirty="0"/>
          </a:p>
          <a:p>
            <a:pPr eaLnBrk="1" hangingPunct="1"/>
            <a:r>
              <a:rPr lang="en-US" altLang="en-US" sz="2000" b="1" dirty="0"/>
              <a:t>with ice age animals.</a:t>
            </a:r>
          </a:p>
        </p:txBody>
      </p:sp>
      <p:pic>
        <p:nvPicPr>
          <p:cNvPr id="5130" name="Picture 10" descr="afton#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2388" r="2675" b="16495"/>
          <a:stretch>
            <a:fillRect/>
          </a:stretch>
        </p:blipFill>
        <p:spPr bwMode="auto">
          <a:xfrm>
            <a:off x="6248400" y="5213350"/>
            <a:ext cx="28956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52400" y="5903913"/>
            <a:ext cx="5492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Conclusion: pulses of spring flow mixing ice age</a:t>
            </a:r>
          </a:p>
          <a:p>
            <a:pPr eaLnBrk="1" hangingPunct="1"/>
            <a:r>
              <a:rPr lang="en-US" altLang="en-US" b="1" dirty="0"/>
              <a:t> animal bones with prehistoric artifacts being </a:t>
            </a:r>
          </a:p>
          <a:p>
            <a:pPr eaLnBrk="1" hangingPunct="1"/>
            <a:r>
              <a:rPr lang="en-US" altLang="en-US" b="1" dirty="0"/>
              <a:t>tossed into spring</a:t>
            </a:r>
          </a:p>
        </p:txBody>
      </p:sp>
    </p:spTree>
    <p:extLst>
      <p:ext uri="{BB962C8B-B14F-4D97-AF65-F5344CB8AC3E}">
        <p14:creationId xmlns:p14="http://schemas.microsoft.com/office/powerpoint/2010/main" val="196629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lloman10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28" y="0"/>
            <a:ext cx="4529972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olloman1005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651150" cy="257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olloman3052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2962" r="2957" b="33922"/>
          <a:stretch/>
        </p:blipFill>
        <p:spPr bwMode="auto">
          <a:xfrm>
            <a:off x="4964546" y="4258865"/>
            <a:ext cx="4167909" cy="200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olloman805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4"/>
          <a:stretch>
            <a:fillRect/>
          </a:stretch>
        </p:blipFill>
        <p:spPr bwMode="auto">
          <a:xfrm>
            <a:off x="1371808" y="1410878"/>
            <a:ext cx="3024879" cy="20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olloman405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/>
          <a:stretch>
            <a:fillRect/>
          </a:stretch>
        </p:blipFill>
        <p:spPr bwMode="auto">
          <a:xfrm>
            <a:off x="1787748" y="4038600"/>
            <a:ext cx="1625450" cy="26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olloman905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6785" y="2236895"/>
            <a:ext cx="2566482" cy="9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0" y="0"/>
            <a:ext cx="37629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/>
              <a:t>Holloman Gravel Pit, </a:t>
            </a:r>
            <a:endParaRPr lang="en-US" altLang="en-US" sz="2000" b="1" dirty="0" smtClean="0"/>
          </a:p>
          <a:p>
            <a:r>
              <a:rPr lang="en-US" altLang="en-US" sz="2000" b="1" dirty="0" smtClean="0"/>
              <a:t>Tillman </a:t>
            </a:r>
            <a:r>
              <a:rPr lang="en-US" altLang="en-US" sz="2000" b="1" dirty="0"/>
              <a:t>County, </a:t>
            </a:r>
            <a:r>
              <a:rPr lang="en-US" altLang="en-US" sz="2000" b="1" dirty="0" smtClean="0"/>
              <a:t>1926-1929</a:t>
            </a:r>
          </a:p>
          <a:p>
            <a:endParaRPr lang="en-US" altLang="en-US" sz="2000" b="1" dirty="0"/>
          </a:p>
          <a:p>
            <a:r>
              <a:rPr lang="en-US" altLang="en-US" sz="2000" b="1" dirty="0" smtClean="0"/>
              <a:t>Claims of association by H.J. Cook</a:t>
            </a:r>
            <a:endParaRPr lang="en-US" altLang="en-US" sz="2000" b="1" dirty="0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953000" y="6248400"/>
            <a:ext cx="41696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Oren Evans </a:t>
            </a:r>
            <a:r>
              <a:rPr lang="en-US" altLang="en-US" b="1" dirty="0" smtClean="0"/>
              <a:t>1930 reconstruction </a:t>
            </a:r>
            <a:r>
              <a:rPr lang="en-US" altLang="en-US" b="1" dirty="0"/>
              <a:t>of </a:t>
            </a:r>
            <a:r>
              <a:rPr lang="en-US" altLang="en-US" b="1" dirty="0" smtClean="0"/>
              <a:t>setting</a:t>
            </a:r>
          </a:p>
          <a:p>
            <a:r>
              <a:rPr lang="en-US" altLang="en-US" sz="1400" b="1" dirty="0" smtClean="0"/>
              <a:t>(</a:t>
            </a:r>
            <a:r>
              <a:rPr lang="en-US" altLang="en-US" sz="1400" b="1" i="1" dirty="0" smtClean="0"/>
              <a:t>Journal of Washington Academy of Science</a:t>
            </a:r>
            <a:r>
              <a:rPr lang="en-US" altLang="en-US" sz="1400" b="1" dirty="0" smtClean="0"/>
              <a:t>)</a:t>
            </a:r>
            <a:endParaRPr lang="en-US" alt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5" t="52234" r="24553" b="37406"/>
          <a:stretch/>
        </p:blipFill>
        <p:spPr>
          <a:xfrm>
            <a:off x="3469121" y="4655692"/>
            <a:ext cx="1495425" cy="1215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4174" y="5791200"/>
            <a:ext cx="12650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Oren F. Evans</a:t>
            </a:r>
          </a:p>
          <a:p>
            <a:r>
              <a:rPr lang="en-US" sz="1400" dirty="0" smtClean="0"/>
              <a:t>1927 Ph.D.</a:t>
            </a:r>
          </a:p>
          <a:p>
            <a:r>
              <a:rPr lang="en-US" sz="1400" dirty="0" smtClean="0"/>
              <a:t>U. Of Michigan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962400" y="3657600"/>
            <a:ext cx="3828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Interpretation of co-occurrence by </a:t>
            </a:r>
          </a:p>
          <a:p>
            <a:r>
              <a:rPr lang="en-US" dirty="0" smtClean="0"/>
              <a:t>Oren Evans, Geology Department, O.U.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581001"/>
            <a:ext cx="3440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Fossils are forms extant 600,000 bp; W.W. Dalquest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5816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aul-bigelow-sears--119--t-232x250xffffff-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8621"/>
          <a:stretch>
            <a:fillRect/>
          </a:stretch>
        </p:blipFill>
        <p:spPr bwMode="auto">
          <a:xfrm>
            <a:off x="0" y="0"/>
            <a:ext cx="15208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11113"/>
            <a:ext cx="38979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/>
              <a:t>Paul B. Sears, Oklahoma </a:t>
            </a:r>
            <a:r>
              <a:rPr lang="en-US" altLang="en-US" sz="2000" b="1" dirty="0" smtClean="0"/>
              <a:t>University</a:t>
            </a:r>
            <a:endParaRPr lang="en-US" altLang="en-US" sz="2000" b="1" dirty="0"/>
          </a:p>
          <a:p>
            <a:r>
              <a:rPr lang="en-US" altLang="en-US" sz="2000" b="1" dirty="0"/>
              <a:t>1927-1938</a:t>
            </a:r>
          </a:p>
        </p:txBody>
      </p:sp>
      <p:pic>
        <p:nvPicPr>
          <p:cNvPr id="6151" name="Picture 7" descr="searsspi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7943"/>
            <a:ext cx="3962400" cy="306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257800" y="6096000"/>
            <a:ext cx="3886200" cy="228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153" name="Picture 9" descr="spiro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295619"/>
            <a:ext cx="2476499" cy="16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pirosloughbyB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987691"/>
            <a:ext cx="2441575" cy="18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1143001" y="6057900"/>
            <a:ext cx="4168774" cy="1524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160" name="Picture 16" descr="searscou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 bwMode="auto">
          <a:xfrm>
            <a:off x="6400800" y="76200"/>
            <a:ext cx="2568575" cy="267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 descr="sears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40731"/>
            <a:ext cx="3337214" cy="161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792413" y="3349823"/>
            <a:ext cx="29987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b="1" dirty="0" smtClean="0"/>
              <a:t>Palynology at Spiro </a:t>
            </a:r>
            <a:r>
              <a:rPr lang="en-US" altLang="en-US" sz="1400" b="1" dirty="0"/>
              <a:t>Mounds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0" y="2438400"/>
            <a:ext cx="5192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Central Oklahoma buried soils and implications of the past: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447800" y="6019800"/>
            <a:ext cx="1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560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hedge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" y="2590800"/>
            <a:ext cx="3094182" cy="41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edge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5653" r="4312" b="4321"/>
          <a:stretch>
            <a:fillRect/>
          </a:stretch>
        </p:blipFill>
        <p:spPr bwMode="auto">
          <a:xfrm>
            <a:off x="3200400" y="1844842"/>
            <a:ext cx="3657600" cy="25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hedge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3806" r="6384" b="6906"/>
          <a:stretch>
            <a:fillRect/>
          </a:stretch>
        </p:blipFill>
        <p:spPr bwMode="auto">
          <a:xfrm>
            <a:off x="6892220" y="1861024"/>
            <a:ext cx="2175580" cy="25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hedges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612663"/>
            <a:ext cx="2667000" cy="209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896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Paul Sears’ influenced research: study of gastropods recovered from stratified buried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                              soils in Canadian River drainage, McClain County, Oklahoma</a:t>
            </a:r>
            <a:endParaRPr lang="en-US" b="1" dirty="0"/>
          </a:p>
        </p:txBody>
      </p:sp>
      <p:pic>
        <p:nvPicPr>
          <p:cNvPr id="7" name="Picture 6" descr="oklamap002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5553" b="6462"/>
          <a:stretch/>
        </p:blipFill>
        <p:spPr bwMode="auto">
          <a:xfrm>
            <a:off x="2309" y="874931"/>
            <a:ext cx="2577669" cy="14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600200" y="1447800"/>
            <a:ext cx="1752601" cy="3970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9000" y="1371600"/>
            <a:ext cx="362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Frank Hedges M.A. research, 1935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1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mebo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7" r="10923" b="-1"/>
          <a:stretch/>
        </p:blipFill>
        <p:spPr bwMode="auto">
          <a:xfrm>
            <a:off x="55027" y="776740"/>
            <a:ext cx="3297773" cy="279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omeb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32797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12725" y="112713"/>
            <a:ext cx="297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Domebo Site, </a:t>
            </a:r>
          </a:p>
          <a:p>
            <a:pPr eaLnBrk="1" hangingPunct="1"/>
            <a:r>
              <a:rPr lang="en-US" altLang="en-US" b="1" dirty="0"/>
              <a:t>Caddo County, Oklahoma</a:t>
            </a:r>
          </a:p>
        </p:txBody>
      </p:sp>
      <p:pic>
        <p:nvPicPr>
          <p:cNvPr id="8197" name="Picture 5" descr="domeb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" y="3714750"/>
            <a:ext cx="43100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domeb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14750"/>
            <a:ext cx="47244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626225" y="0"/>
            <a:ext cx="254108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 dirty="0"/>
              <a:t>A multidiscipline</a:t>
            </a:r>
          </a:p>
          <a:p>
            <a:pPr eaLnBrk="1" hangingPunct="1"/>
            <a:r>
              <a:rPr lang="en-US" altLang="en-US" sz="1400" b="1" dirty="0"/>
              <a:t> project undertaken</a:t>
            </a:r>
          </a:p>
          <a:p>
            <a:pPr eaLnBrk="1" hangingPunct="1"/>
            <a:r>
              <a:rPr lang="en-US" altLang="en-US" sz="1400" b="1" dirty="0"/>
              <a:t> in 1962 by the</a:t>
            </a:r>
          </a:p>
          <a:p>
            <a:pPr eaLnBrk="1" hangingPunct="1"/>
            <a:r>
              <a:rPr lang="en-US" altLang="en-US" sz="1400" b="1" dirty="0"/>
              <a:t>Museum of the Great </a:t>
            </a:r>
            <a:r>
              <a:rPr lang="en-US" altLang="en-US" sz="1400" b="1" dirty="0" smtClean="0"/>
              <a:t>Plains</a:t>
            </a:r>
          </a:p>
          <a:p>
            <a:pPr eaLnBrk="1" hangingPunct="1"/>
            <a:r>
              <a:rPr lang="en-US" altLang="en-US" sz="1400" b="1" dirty="0" smtClean="0"/>
              <a:t>Lawton, Oklahoma</a:t>
            </a:r>
            <a:endParaRPr lang="en-US" altLang="en-US" sz="1400" b="1" dirty="0"/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 flipH="1" flipV="1">
            <a:off x="5562600" y="1828800"/>
            <a:ext cx="7620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6232525" y="2955925"/>
            <a:ext cx="2679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/>
              <a:t>Note stratified alluvial</a:t>
            </a:r>
          </a:p>
          <a:p>
            <a:pPr eaLnBrk="1" hangingPunct="1"/>
            <a:r>
              <a:rPr lang="en-US" altLang="en-US" sz="1600" b="1" dirty="0"/>
              <a:t>deposits over the organic</a:t>
            </a:r>
          </a:p>
          <a:p>
            <a:pPr eaLnBrk="1" hangingPunct="1"/>
            <a:r>
              <a:rPr lang="en-US" altLang="en-US" sz="1600" b="1" dirty="0"/>
              <a:t>rich “Domebo Formation”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553200"/>
            <a:ext cx="4396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“Domebo Formation” as it was being excavated 1962.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992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7564" y="0"/>
            <a:ext cx="27751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/>
              <a:t>Domebo Site, </a:t>
            </a:r>
            <a:r>
              <a:rPr lang="en-US" altLang="en-US" sz="2000" b="1" dirty="0" smtClean="0"/>
              <a:t>Oklahoma</a:t>
            </a:r>
          </a:p>
          <a:p>
            <a:r>
              <a:rPr lang="en-US" altLang="en-US" sz="2000" b="1" dirty="0" smtClean="0"/>
              <a:t>January 1962</a:t>
            </a:r>
            <a:endParaRPr lang="en-US" altLang="en-US" sz="2000" b="1" dirty="0"/>
          </a:p>
        </p:txBody>
      </p:sp>
      <p:pic>
        <p:nvPicPr>
          <p:cNvPr id="12291" name="Picture 3" descr="domebo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"/>
            <a:ext cx="3236913" cy="2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omebo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0750"/>
            <a:ext cx="3108325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omebo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2971800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omebo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0"/>
            <a:ext cx="29114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omebo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08500"/>
            <a:ext cx="29718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260725" y="5040313"/>
            <a:ext cx="257955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 dirty="0"/>
              <a:t>Domebo mammoth bones used</a:t>
            </a:r>
          </a:p>
          <a:p>
            <a:r>
              <a:rPr lang="en-US" altLang="en-US" sz="1400" b="1" dirty="0"/>
              <a:t> by Tom Stafford to assess</a:t>
            </a:r>
          </a:p>
          <a:p>
            <a:r>
              <a:rPr lang="en-US" altLang="en-US" sz="1400" b="1" dirty="0"/>
              <a:t> which bone proteins were most</a:t>
            </a:r>
          </a:p>
          <a:p>
            <a:r>
              <a:rPr lang="en-US" altLang="en-US" sz="1400" b="1" dirty="0"/>
              <a:t> reliable for AMS dating.</a:t>
            </a:r>
          </a:p>
          <a:p>
            <a:endParaRPr lang="en-US" altLang="en-US" sz="1400" b="1" dirty="0"/>
          </a:p>
          <a:p>
            <a:r>
              <a:rPr lang="en-US" altLang="en-US" sz="1400" b="1" dirty="0"/>
              <a:t>He assessed Domebo mammoth</a:t>
            </a:r>
          </a:p>
          <a:p>
            <a:r>
              <a:rPr lang="en-US" altLang="en-US" sz="1400" b="1" dirty="0"/>
              <a:t> at 11,100 rcybp.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461125" y="4251325"/>
            <a:ext cx="2500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The associated artifacts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" y="856961"/>
            <a:ext cx="1676400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09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1078</Words>
  <Application>Microsoft Office PowerPoint</Application>
  <PresentationFormat>On-screen Show (4:3)</PresentationFormat>
  <Paragraphs>246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Wyckoff</dc:creator>
  <cp:lastModifiedBy>Don Wyckoff</cp:lastModifiedBy>
  <cp:revision>45</cp:revision>
  <dcterms:created xsi:type="dcterms:W3CDTF">2013-10-22T11:03:55Z</dcterms:created>
  <dcterms:modified xsi:type="dcterms:W3CDTF">2013-10-26T04:29:23Z</dcterms:modified>
</cp:coreProperties>
</file>