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91" r:id="rId3"/>
    <p:sldId id="271" r:id="rId4"/>
    <p:sldId id="401" r:id="rId5"/>
    <p:sldId id="307" r:id="rId6"/>
    <p:sldId id="312" r:id="rId7"/>
    <p:sldId id="402" r:id="rId8"/>
    <p:sldId id="404" r:id="rId9"/>
    <p:sldId id="263" r:id="rId10"/>
    <p:sldId id="395" r:id="rId11"/>
    <p:sldId id="408" r:id="rId12"/>
    <p:sldId id="410" r:id="rId13"/>
    <p:sldId id="390" r:id="rId14"/>
    <p:sldId id="389" r:id="rId15"/>
    <p:sldId id="387" r:id="rId16"/>
    <p:sldId id="388" r:id="rId17"/>
    <p:sldId id="386" r:id="rId18"/>
    <p:sldId id="411" r:id="rId19"/>
    <p:sldId id="412" r:id="rId20"/>
    <p:sldId id="418" r:id="rId21"/>
    <p:sldId id="415" r:id="rId22"/>
    <p:sldId id="417" r:id="rId23"/>
    <p:sldId id="413" r:id="rId24"/>
    <p:sldId id="414" r:id="rId25"/>
    <p:sldId id="416" r:id="rId26"/>
    <p:sldId id="373" r:id="rId27"/>
    <p:sldId id="364" r:id="rId28"/>
    <p:sldId id="38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8628" autoAdjust="0"/>
  </p:normalViewPr>
  <p:slideViewPr>
    <p:cSldViewPr>
      <p:cViewPr varScale="1">
        <p:scale>
          <a:sx n="80" d="100"/>
          <a:sy n="80" d="100"/>
        </p:scale>
        <p:origin x="-53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A0C343-7CEA-46D5-BBEA-EF16C5BCA7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31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B8E6E-3858-41CC-868B-47886B9F576B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08A15-C325-4176-A066-AB7CB0DD7638}" type="slidenum">
              <a:rPr lang="en-US"/>
              <a:pPr/>
              <a:t>27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05D8A-6BB5-4418-8726-B058B4311064}" type="slidenum">
              <a:rPr lang="en-US"/>
              <a:pPr/>
              <a:t>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05D8A-6BB5-4418-8726-B058B4311064}" type="slidenum">
              <a:rPr lang="en-US"/>
              <a:pPr/>
              <a:t>4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76079-7E8B-4EF2-AE68-67230773B873}" type="slidenum">
              <a:rPr lang="en-US"/>
              <a:pPr/>
              <a:t>5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35E03-A04B-4E85-90AA-87B74715BED6}" type="slidenum">
              <a:rPr lang="en-US"/>
              <a:pPr/>
              <a:t>6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9438D-9755-401E-9837-E2E3357F1179}" type="slidenum">
              <a:rPr lang="en-US"/>
              <a:pPr/>
              <a:t>9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8FF46-8B40-48DA-A318-95105A67C889}" type="slidenum">
              <a:rPr lang="en-US"/>
              <a:pPr/>
              <a:t>11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48AA9-0BFF-4046-BBD2-52FDB0C801E6}" type="slidenum">
              <a:rPr lang="en-US"/>
              <a:pPr/>
              <a:t>18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437813-BA8E-4303-A0B1-3C7C74BFA282}" type="slidenum">
              <a:rPr lang="en-US"/>
              <a:pPr/>
              <a:t>26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E4207-3B06-4CA0-AC02-9B9D70D7F6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7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3A560-8C45-4531-B563-ADAE1C7B72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0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B88AB-44A6-49D5-9533-7C028D9A70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2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DF927-6091-4A57-B1B6-4813609633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7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B347C-C6F0-43DE-BE27-079BF9DADB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3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2EACC-611F-465C-A97B-4E567795A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3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9CFD8-8905-4CDA-BBFA-FAEE0B03AA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1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E1034-5861-46CA-90A8-CD0CD12DF0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0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8BC5D-5D88-4D64-B11B-1529854B04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4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44185-83B3-4C2A-A6CF-3F0380077C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9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26E46-F831-4EB0-BCE5-A2ABF0AD69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5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A55F56-8587-42A4-8580-D1899AEDD8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8001000" cy="2971800"/>
          </a:xfrm>
        </p:spPr>
        <p:txBody>
          <a:bodyPr/>
          <a:lstStyle/>
          <a:p>
            <a:pPr algn="l"/>
            <a:r>
              <a:rPr lang="en-US" sz="4000" b="1" dirty="0" smtClean="0"/>
              <a:t>The Effect of Surface Lithology on Arsenic and other Heavy Metals in Surface Water and Groundwater in Mustang Valley, Nepal Himalaya</a:t>
            </a:r>
            <a:endParaRPr 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10000"/>
            <a:ext cx="8077200" cy="2514600"/>
          </a:xfrm>
        </p:spPr>
        <p:txBody>
          <a:bodyPr/>
          <a:lstStyle/>
          <a:p>
            <a:pPr algn="l"/>
            <a:r>
              <a:rPr lang="en-US" sz="2400" dirty="0" smtClean="0"/>
              <a:t>Steven H. Emerman</a:t>
            </a:r>
            <a:r>
              <a:rPr lang="en-US" sz="2400" baseline="30000" dirty="0" smtClean="0"/>
              <a:t>1</a:t>
            </a:r>
            <a:r>
              <a:rPr lang="en-US" sz="2400" dirty="0"/>
              <a:t>, </a:t>
            </a:r>
            <a:r>
              <a:rPr lang="en-US" sz="2400" dirty="0" smtClean="0"/>
              <a:t>Janae R. Nelson</a:t>
            </a:r>
            <a:r>
              <a:rPr lang="en-US" sz="2400" baseline="30000" dirty="0" smtClean="0"/>
              <a:t>1</a:t>
            </a:r>
            <a:r>
              <a:rPr lang="en-US" sz="2400" dirty="0"/>
              <a:t>, </a:t>
            </a:r>
            <a:r>
              <a:rPr lang="en-US" sz="2400" dirty="0" smtClean="0"/>
              <a:t>J. Kade </a:t>
            </a:r>
            <a:r>
              <a:rPr lang="en-US" sz="2400" dirty="0"/>
              <a:t>Carlson</a:t>
            </a:r>
            <a:r>
              <a:rPr lang="en-US" sz="2400" baseline="30000" dirty="0"/>
              <a:t>1</a:t>
            </a:r>
            <a:r>
              <a:rPr lang="en-US" sz="2400" dirty="0" smtClean="0"/>
              <a:t> Tracy Kemp Anderson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/>
              <a:t>Anusha Sharma</a:t>
            </a:r>
            <a:r>
              <a:rPr lang="en-US" sz="2400" baseline="30000" dirty="0"/>
              <a:t>2</a:t>
            </a:r>
            <a:r>
              <a:rPr lang="en-US" sz="2400" dirty="0"/>
              <a:t>, Basanta </a:t>
            </a:r>
            <a:r>
              <a:rPr lang="en-US" sz="2400" dirty="0" smtClean="0"/>
              <a:t>Raj Adhikari</a:t>
            </a:r>
            <a:r>
              <a:rPr lang="en-US" sz="2400" baseline="30000" dirty="0" smtClean="0"/>
              <a:t>2</a:t>
            </a:r>
          </a:p>
          <a:p>
            <a:pPr algn="l"/>
            <a:r>
              <a:rPr lang="en-US" sz="2400" baseline="30000" dirty="0" smtClean="0"/>
              <a:t>1</a:t>
            </a:r>
            <a:r>
              <a:rPr lang="en-US" sz="2400" dirty="0" smtClean="0"/>
              <a:t>Department of Earth Science, Utah </a:t>
            </a:r>
            <a:r>
              <a:rPr lang="en-US" sz="2400" dirty="0"/>
              <a:t>Valley University</a:t>
            </a:r>
          </a:p>
          <a:p>
            <a:pPr algn="l"/>
            <a:r>
              <a:rPr lang="en-US" sz="2400" baseline="30000" dirty="0" smtClean="0"/>
              <a:t>2</a:t>
            </a:r>
            <a:r>
              <a:rPr lang="en-US" sz="2400" dirty="0" smtClean="0"/>
              <a:t>Department of Geology, Tri-Chandra Campus, Tribhuvan </a:t>
            </a:r>
            <a:r>
              <a:rPr lang="en-US" sz="2400" dirty="0"/>
              <a:t>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0"/>
            <a:ext cx="67375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1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000" dirty="0" smtClean="0"/>
              <a:t>Methods: Mustang Valley</a:t>
            </a:r>
            <a:endParaRPr lang="en-US" sz="4000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</a:t>
            </a:r>
            <a:r>
              <a:rPr lang="en-US" dirty="0" smtClean="0"/>
              <a:t>ater </a:t>
            </a:r>
            <a:r>
              <a:rPr lang="en-US" dirty="0"/>
              <a:t>samples were collected </a:t>
            </a:r>
            <a:r>
              <a:rPr lang="en-US" dirty="0" smtClean="0"/>
              <a:t>from 24 </a:t>
            </a:r>
            <a:r>
              <a:rPr lang="en-US" dirty="0"/>
              <a:t>streams, </a:t>
            </a:r>
            <a:r>
              <a:rPr lang="en-US" dirty="0" smtClean="0"/>
              <a:t>four canals or pipes </a:t>
            </a:r>
            <a:r>
              <a:rPr lang="en-US" dirty="0"/>
              <a:t>fed by streams, </a:t>
            </a:r>
            <a:r>
              <a:rPr lang="en-US" dirty="0" smtClean="0"/>
              <a:t>five </a:t>
            </a:r>
            <a:r>
              <a:rPr lang="en-US" dirty="0"/>
              <a:t>public faucets fed by streams, 10 springs, and 14 public faucets fed by springs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There are no wells in Mustang Valley.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pH</a:t>
            </a:r>
            <a:r>
              <a:rPr lang="en-US" dirty="0"/>
              <a:t>, electrical conductivity and temperature measured on-site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As, transition </a:t>
            </a:r>
            <a:r>
              <a:rPr lang="en-US" dirty="0"/>
              <a:t>elements (Fe, Cu, Ni, Co, Mn, Zn, Cr</a:t>
            </a:r>
            <a:r>
              <a:rPr lang="en-US" dirty="0" smtClean="0"/>
              <a:t>) and SO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measured with Hach DR-2700 Portable Spectrophotometer</a:t>
            </a:r>
          </a:p>
        </p:txBody>
      </p:sp>
    </p:spTree>
    <p:extLst>
      <p:ext uri="{BB962C8B-B14F-4D97-AF65-F5344CB8AC3E}">
        <p14:creationId xmlns:p14="http://schemas.microsoft.com/office/powerpoint/2010/main" val="10131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t="9471" r="12489" b="25110"/>
          <a:stretch/>
        </p:blipFill>
        <p:spPr bwMode="auto">
          <a:xfrm>
            <a:off x="1600200" y="77787"/>
            <a:ext cx="5943600" cy="6702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82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C:\Steve's Stuff\My Pictures\Nepal2011\Nepal2011 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"/>
            <a:ext cx="9169400" cy="68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0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C:\Steve's Stuff\My Pictures\Nepal2011\Nepal2011 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4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C:\Steve's Stuff\My Pictures\Nepal2011\Nepal2011 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C:\Steve's Stuff\My Pictures\Nepal2011\Nepal2011 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3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C:\Steve's Stuff\My Pictures\Nepal2011\Nepal2011 1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775" y="-554037"/>
            <a:ext cx="9883775" cy="741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2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0772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Nepal Interim Arsenic Standard (As = 0.05 mg/L) was exceeded in: </a:t>
            </a:r>
          </a:p>
          <a:p>
            <a:pPr marL="0" indent="0">
              <a:buNone/>
            </a:pPr>
            <a:r>
              <a:rPr lang="en-US" dirty="0" smtClean="0"/>
              <a:t>31% of surface water sites</a:t>
            </a:r>
          </a:p>
          <a:p>
            <a:pPr marL="0" indent="0">
              <a:buNone/>
            </a:pPr>
            <a:r>
              <a:rPr lang="en-US" dirty="0" smtClean="0"/>
              <a:t>63% of groundwater sites</a:t>
            </a:r>
          </a:p>
          <a:p>
            <a:pPr marL="0" indent="0">
              <a:buNone/>
            </a:pPr>
            <a:r>
              <a:rPr lang="en-US" dirty="0" smtClean="0"/>
              <a:t>all nine public faucets in Lo-</a:t>
            </a:r>
            <a:r>
              <a:rPr lang="en-US" dirty="0" err="1" smtClean="0"/>
              <a:t>Manthang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 other public faucets in Mustang Valley did not exceed Nepal Interim Arsenic Standard.</a:t>
            </a:r>
          </a:p>
        </p:txBody>
      </p:sp>
    </p:spTree>
    <p:extLst>
      <p:ext uri="{BB962C8B-B14F-4D97-AF65-F5344CB8AC3E}">
        <p14:creationId xmlns:p14="http://schemas.microsoft.com/office/powerpoint/2010/main" val="33672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0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6" t="9444" r="11894" b="45926"/>
          <a:stretch/>
        </p:blipFill>
        <p:spPr>
          <a:xfrm>
            <a:off x="25400" y="0"/>
            <a:ext cx="9020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8" t="9581" r="12489" b="13216"/>
          <a:stretch/>
        </p:blipFill>
        <p:spPr bwMode="auto">
          <a:xfrm>
            <a:off x="2362200" y="1"/>
            <a:ext cx="457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20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88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2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617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624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8" t="9581" r="12489" b="13216"/>
          <a:stretch/>
        </p:blipFill>
        <p:spPr bwMode="auto">
          <a:xfrm>
            <a:off x="2362200" y="1"/>
            <a:ext cx="457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5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Tentative Conclusions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r>
              <a:rPr lang="en-US" sz="2600" dirty="0" smtClean="0"/>
              <a:t>Arsenic contamination of groundwater in south Asia is not confined to the Ganges-Brahmaputra floodplain.</a:t>
            </a:r>
          </a:p>
          <a:p>
            <a:r>
              <a:rPr lang="en-US" sz="2600" dirty="0" smtClean="0"/>
              <a:t>The dominant reductive-dissolution model is not supported by the geochemical data in the Himalaya.</a:t>
            </a:r>
            <a:endParaRPr lang="en-US" sz="2600" dirty="0"/>
          </a:p>
          <a:p>
            <a:r>
              <a:rPr lang="en-US" sz="2600" dirty="0" smtClean="0"/>
              <a:t>Arsenic contamination of groundwater in the Himalaya results from accelerated erosion.</a:t>
            </a:r>
            <a:endParaRPr lang="en-US" sz="2600" dirty="0"/>
          </a:p>
          <a:p>
            <a:r>
              <a:rPr lang="en-US" sz="2600" dirty="0"/>
              <a:t>Arsenic contamination of groundwater in the </a:t>
            </a:r>
            <a:r>
              <a:rPr lang="en-US" sz="2600" dirty="0" smtClean="0"/>
              <a:t>Himalaya cannot </a:t>
            </a:r>
            <a:r>
              <a:rPr lang="en-US" sz="2600" dirty="0"/>
              <a:t>be addressed without addressing the </a:t>
            </a:r>
            <a:r>
              <a:rPr lang="en-US" sz="2600" dirty="0" smtClean="0"/>
              <a:t>problems </a:t>
            </a:r>
            <a:r>
              <a:rPr lang="en-US" sz="2600" dirty="0"/>
              <a:t>of </a:t>
            </a:r>
            <a:r>
              <a:rPr lang="en-US" sz="2600" dirty="0" smtClean="0"/>
              <a:t>deforestation and rangeland degradation.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Center </a:t>
            </a:r>
            <a:r>
              <a:rPr lang="en-US" sz="2800" dirty="0"/>
              <a:t>for Engaged Learning </a:t>
            </a:r>
            <a:r>
              <a:rPr lang="en-US" sz="2800" dirty="0" smtClean="0"/>
              <a:t>(UVU)</a:t>
            </a:r>
          </a:p>
          <a:p>
            <a:r>
              <a:rPr lang="en-US" sz="2800" dirty="0" smtClean="0"/>
              <a:t>Presidential Faculty Scholarly Activities Award (UVU)</a:t>
            </a:r>
            <a:endParaRPr lang="en-US" sz="2800" dirty="0"/>
          </a:p>
          <a:p>
            <a:r>
              <a:rPr lang="en-US" sz="2800" dirty="0" smtClean="0"/>
              <a:t>Department </a:t>
            </a:r>
            <a:r>
              <a:rPr lang="en-US" sz="2800" dirty="0"/>
              <a:t>of Earth </a:t>
            </a:r>
            <a:r>
              <a:rPr lang="en-US" sz="2800" dirty="0" smtClean="0"/>
              <a:t>Science (UVU)</a:t>
            </a:r>
          </a:p>
          <a:p>
            <a:r>
              <a:rPr lang="en-US" sz="2800" dirty="0" smtClean="0"/>
              <a:t>Institute for Professional Engagement (UVU)</a:t>
            </a:r>
          </a:p>
          <a:p>
            <a:r>
              <a:rPr lang="en-US" sz="2800" dirty="0" smtClean="0"/>
              <a:t>Student Scholarly and Creative Opportunities (SCOP) Award (UVU)</a:t>
            </a:r>
          </a:p>
          <a:p>
            <a:r>
              <a:rPr lang="en-US" sz="2800" dirty="0" smtClean="0"/>
              <a:t>Student Scholarly Activities Committee (SAC) Award (College of Science and Health, UVU)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C:\Steve's Stuff\My Pictures\Nepal2010\Nepal2010 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901987"/>
            <a:ext cx="6477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Script MT Bold" pitchFamily="66" charset="0"/>
              </a:rPr>
              <a:t>Thanks for listening! Any questions?</a:t>
            </a:r>
            <a:endParaRPr lang="en-US" sz="3200" dirty="0"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8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1782762"/>
          </a:xfrm>
        </p:spPr>
        <p:txBody>
          <a:bodyPr/>
          <a:lstStyle/>
          <a:p>
            <a:pPr algn="l"/>
            <a:r>
              <a:rPr lang="en-US" sz="4000" dirty="0" smtClean="0"/>
              <a:t>Dominant Paradigm for Arsenic Contamination of Groundwater in South Asia</a:t>
            </a:r>
            <a:endParaRPr lang="en-US" sz="40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7848600" cy="3276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strongly reducing conditions of thick sedimentary package, micro-organisms break down iron oxyhydroxides for energy (reductive-dissolution model</a:t>
            </a:r>
            <a:r>
              <a:rPr lang="en-US" dirty="0" smtClean="0"/>
              <a:t>).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model assigns </a:t>
            </a:r>
            <a:r>
              <a:rPr lang="en-US" dirty="0"/>
              <a:t>no responsibility </a:t>
            </a:r>
            <a:r>
              <a:rPr lang="en-US" dirty="0" smtClean="0"/>
              <a:t>to any human activity.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1782762"/>
          </a:xfrm>
        </p:spPr>
        <p:txBody>
          <a:bodyPr/>
          <a:lstStyle/>
          <a:p>
            <a:pPr algn="l"/>
            <a:r>
              <a:rPr lang="en-US" sz="4000" dirty="0" smtClean="0"/>
              <a:t>Competing Sulfide-Oxidation Model for Arsenic Contamination of Groundwater</a:t>
            </a:r>
            <a:endParaRPr lang="en-US" sz="40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7696200" cy="2362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Oxidation of sulfide minerals results in release of co-precipitated arsenic.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Sulfide oxidation could result from overpumping of aquifers.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Comparison of Fluvial As between Higher Himalayan and other Zones</a:t>
            </a:r>
          </a:p>
        </p:txBody>
      </p:sp>
      <p:graphicFrame>
        <p:nvGraphicFramePr>
          <p:cNvPr id="11571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33400" y="1676400"/>
          <a:ext cx="8001000" cy="474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7" name="Chart" r:id="rId4" imgW="4943321" imgH="2933580" progId="Excel.Chart.8">
                  <p:embed/>
                </p:oleObj>
              </mc:Choice>
              <mc:Fallback>
                <p:oleObj name="Chart" r:id="rId4" imgW="4943321" imgH="293358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8001000" cy="474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Fluvial Recharge Model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the </a:t>
            </a:r>
            <a:r>
              <a:rPr lang="en-US" dirty="0" smtClean="0"/>
              <a:t>existing </a:t>
            </a:r>
            <a:r>
              <a:rPr lang="en-US" dirty="0"/>
              <a:t>models are thermodynamically plausible, but the kinetics are too slow.</a:t>
            </a:r>
          </a:p>
          <a:p>
            <a:r>
              <a:rPr lang="en-US" dirty="0"/>
              <a:t>Groundwater is recharged by losing streams with elevated arsenic due to </a:t>
            </a:r>
            <a:r>
              <a:rPr lang="en-US" dirty="0" smtClean="0"/>
              <a:t>accelerated </a:t>
            </a:r>
            <a:r>
              <a:rPr lang="en-US" dirty="0"/>
              <a:t>erosion caused by monsoon climate, tectonic </a:t>
            </a:r>
            <a:r>
              <a:rPr lang="en-US" dirty="0" smtClean="0"/>
              <a:t>uplift, deforestation and rangeland degradation.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076451"/>
          </a:xfrm>
        </p:spPr>
        <p:txBody>
          <a:bodyPr/>
          <a:lstStyle/>
          <a:p>
            <a:pPr algn="l"/>
            <a:r>
              <a:rPr lang="en-US" dirty="0" smtClean="0"/>
              <a:t>Why does Accelerated Erosion cause Elevated Arsenic in Surface Water?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667000"/>
            <a:ext cx="8001000" cy="37338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Accelerated erosion results in higher concentration of dissolved solids in overland flow.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In rapid overland flow, the large As oxyanion has too much kinetic energy to attach to sorption sites and not enough residence time at a sorption site.</a:t>
            </a:r>
          </a:p>
          <a:p>
            <a:pPr algn="l"/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1"/>
            <a:ext cx="76962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848600" cy="41910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Document the occurrence of elevated arsenic in the three major tectonic valleys of Nepal Himalaya (Kathmandu Valley, Pokhara Valley and Mustang Valley) with particular attention to sources of drinking water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Test the fluvial recharge, reductive-dissolution and sulfide-oxidation models in these tectonic valleys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81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813"/>
            <a:ext cx="73152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553</Words>
  <Application>Microsoft Office PowerPoint</Application>
  <PresentationFormat>On-screen Show (4:3)</PresentationFormat>
  <Paragraphs>54</Paragraphs>
  <Slides>28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 Design</vt:lpstr>
      <vt:lpstr>Chart</vt:lpstr>
      <vt:lpstr>The Effect of Surface Lithology on Arsenic and other Heavy Metals in Surface Water and Groundwater in Mustang Valley, Nepal Himalaya</vt:lpstr>
      <vt:lpstr>PowerPoint Presentation</vt:lpstr>
      <vt:lpstr>Dominant Paradigm for Arsenic Contamination of Groundwater in South Asia</vt:lpstr>
      <vt:lpstr>Competing Sulfide-Oxidation Model for Arsenic Contamination of Groundwater</vt:lpstr>
      <vt:lpstr>Comparison of Fluvial As between Higher Himalayan and other Zones</vt:lpstr>
      <vt:lpstr>Fluvial Recharge Model</vt:lpstr>
      <vt:lpstr>Why does Accelerated Erosion cause Elevated Arsenic in Surface Water?</vt:lpstr>
      <vt:lpstr>Objectives</vt:lpstr>
      <vt:lpstr>PowerPoint Presentation</vt:lpstr>
      <vt:lpstr>PowerPoint Presentation</vt:lpstr>
      <vt:lpstr>Methods: Mustang Valley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Tentative Conclusions</vt:lpstr>
      <vt:lpstr>Acknowledgements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Arsenic Contamination of Groundwater in Kathmandu Valley, Nepal, as a Consequence of Rapid Erosion</dc:title>
  <dc:creator>Steven H. Emerman</dc:creator>
  <cp:lastModifiedBy>Steven Emerman</cp:lastModifiedBy>
  <cp:revision>69</cp:revision>
  <dcterms:created xsi:type="dcterms:W3CDTF">2010-02-07T16:52:23Z</dcterms:created>
  <dcterms:modified xsi:type="dcterms:W3CDTF">2013-10-23T15:16:38Z</dcterms:modified>
</cp:coreProperties>
</file>