
<file path=[Content_Types].xml><?xml version="1.0" encoding="utf-8"?>
<Types xmlns="http://schemas.openxmlformats.org/package/2006/content-types"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18"/>
  </p:notesMasterIdLst>
  <p:sldIdLst>
    <p:sldId id="256" r:id="rId2"/>
    <p:sldId id="259" r:id="rId3"/>
    <p:sldId id="260" r:id="rId4"/>
    <p:sldId id="262" r:id="rId5"/>
    <p:sldId id="263" r:id="rId6"/>
    <p:sldId id="265" r:id="rId7"/>
    <p:sldId id="269" r:id="rId8"/>
    <p:sldId id="270" r:id="rId9"/>
    <p:sldId id="274" r:id="rId10"/>
    <p:sldId id="271" r:id="rId11"/>
    <p:sldId id="272" r:id="rId12"/>
    <p:sldId id="273" r:id="rId13"/>
    <p:sldId id="275" r:id="rId14"/>
    <p:sldId id="278" r:id="rId15"/>
    <p:sldId id="276" r:id="rId16"/>
    <p:sldId id="277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434" autoAdjust="0"/>
    <p:restoredTop sz="96457" autoAdjust="0"/>
  </p:normalViewPr>
  <p:slideViewPr>
    <p:cSldViewPr>
      <p:cViewPr>
        <p:scale>
          <a:sx n="120" d="100"/>
          <a:sy n="120" d="100"/>
        </p:scale>
        <p:origin x="-13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Documented Events by Season</a:t>
            </a:r>
          </a:p>
        </c:rich>
      </c:tx>
      <c:layout>
        <c:manualLayout>
          <c:xMode val="edge"/>
          <c:yMode val="edge"/>
          <c:x val="0.1600776902887139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67926509186352"/>
          <c:y val="0.23755560160243128"/>
          <c:w val="0.65876355129521857"/>
          <c:h val="0.589469355989077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Documented Events by Season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Winter/Spring</c:v>
                </c:pt>
                <c:pt idx="1">
                  <c:v>Summer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</c:v>
                </c:pt>
                <c:pt idx="1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480128"/>
        <c:axId val="52122752"/>
      </c:barChart>
      <c:catAx>
        <c:axId val="404801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52122752"/>
        <c:crosses val="autoZero"/>
        <c:auto val="1"/>
        <c:lblAlgn val="ctr"/>
        <c:lblOffset val="100"/>
        <c:noMultiLvlLbl val="0"/>
      </c:catAx>
      <c:valAx>
        <c:axId val="52122752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40480128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Events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Bright Angel Trail</c:v>
                </c:pt>
                <c:pt idx="1">
                  <c:v>North Kaibab Trail</c:v>
                </c:pt>
                <c:pt idx="2">
                  <c:v>South Kaibab Trail</c:v>
                </c:pt>
                <c:pt idx="3">
                  <c:v>River Trail</c:v>
                </c:pt>
                <c:pt idx="4">
                  <c:v>Low Use Trails</c:v>
                </c:pt>
                <c:pt idx="5">
                  <c:v>Off trail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18</c:v>
                </c:pt>
                <c:pt idx="2">
                  <c:v>4</c:v>
                </c:pt>
                <c:pt idx="3">
                  <c:v>2</c:v>
                </c:pt>
                <c:pt idx="4">
                  <c:v>3</c:v>
                </c:pt>
                <c:pt idx="5">
                  <c:v>8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Bright Angel Trail</c:v>
                </c:pt>
                <c:pt idx="1">
                  <c:v>North Kaibab Trail</c:v>
                </c:pt>
                <c:pt idx="2">
                  <c:v>South Kaibab Trail</c:v>
                </c:pt>
                <c:pt idx="3">
                  <c:v>River Trail</c:v>
                </c:pt>
                <c:pt idx="4">
                  <c:v>Low Use Trails</c:v>
                </c:pt>
                <c:pt idx="5">
                  <c:v>Off trail</c:v>
                </c:pt>
              </c:strCache>
            </c:strRef>
          </c:cat>
          <c:val>
            <c:numRef>
              <c:f>Sheet1!$D$2:$D$7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157440"/>
        <c:axId val="111805184"/>
      </c:barChart>
      <c:catAx>
        <c:axId val="5215744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11805184"/>
        <c:crosses val="autoZero"/>
        <c:auto val="1"/>
        <c:lblAlgn val="ctr"/>
        <c:lblOffset val="100"/>
        <c:noMultiLvlLbl val="0"/>
      </c:catAx>
      <c:valAx>
        <c:axId val="11180518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52157440"/>
        <c:crosses val="autoZero"/>
        <c:crossBetween val="between"/>
      </c:valAx>
      <c:spPr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72464004499437573"/>
          <c:y val="0.36205373596917412"/>
          <c:w val="0.26515587337297125"/>
          <c:h val="6.844571955101357E-2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543175853018369E-2"/>
          <c:y val="3.7472581552305963E-2"/>
          <c:w val="0.90146161417322834"/>
          <c:h val="0.834169537401574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Events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1992</c:v>
                </c:pt>
                <c:pt idx="1">
                  <c:v>1993</c:v>
                </c:pt>
                <c:pt idx="2">
                  <c:v>2001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4</c:v>
                </c:pt>
                <c:pt idx="9">
                  <c:v>1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1992</c:v>
                </c:pt>
                <c:pt idx="1">
                  <c:v>1993</c:v>
                </c:pt>
                <c:pt idx="2">
                  <c:v>2001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Sheet1!$C$2:$C$14</c:f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1992</c:v>
                </c:pt>
                <c:pt idx="1">
                  <c:v>1993</c:v>
                </c:pt>
                <c:pt idx="2">
                  <c:v>2001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Sheet1!$D$2:$D$14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14848"/>
        <c:axId val="126816640"/>
      </c:barChart>
      <c:catAx>
        <c:axId val="126814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26816640"/>
        <c:crosses val="autoZero"/>
        <c:auto val="1"/>
        <c:lblAlgn val="ctr"/>
        <c:lblOffset val="100"/>
        <c:noMultiLvlLbl val="0"/>
      </c:catAx>
      <c:valAx>
        <c:axId val="12681664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26814848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99D24-8CF4-4189-9603-9C3560D325A0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F5A33-1E6D-4C55-AAC1-8C628020ED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F5A33-1E6D-4C55-AAC1-8C628020ED0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84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F5A33-1E6D-4C55-AAC1-8C628020ED0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9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66EF3-6AC4-47AD-BA56-C109EDB562E2}" type="datetimeFigureOut">
              <a:rPr lang="en-US" smtClean="0"/>
              <a:t>10/23/2013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Geohazards Evaluation of Mass Movements in Grand Canyon National Park, Arizona</a:t>
            </a:r>
            <a:endParaRPr lang="en-US" sz="32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3815"/>
            <a:ext cx="5130800" cy="384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56388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Kaytan Kelkar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Mosaics in Science Program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2013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56836"/>
            <a:ext cx="1668957" cy="188656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101154"/>
              </p:ext>
            </p:extLst>
          </p:nvPr>
        </p:nvGraphicFramePr>
        <p:xfrm>
          <a:off x="7203472" y="2430038"/>
          <a:ext cx="1913361" cy="191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6" imgW="2981187" imgH="2981070" progId="AcroExch.Document.11">
                  <p:embed/>
                </p:oleObj>
              </mc:Choice>
              <mc:Fallback>
                <p:oleObj name="Acrobat Document" r:id="rId6" imgW="2981187" imgH="29810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03472" y="2430038"/>
                        <a:ext cx="1913361" cy="1913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69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762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Observations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7620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Total number of documented events: 45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087235436"/>
              </p:ext>
            </p:extLst>
          </p:nvPr>
        </p:nvGraphicFramePr>
        <p:xfrm>
          <a:off x="1371600" y="1295401"/>
          <a:ext cx="7010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60863" y="5722203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Monsoon season spans from mid July to early September.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334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Documented Events by Trail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255364464"/>
              </p:ext>
            </p:extLst>
          </p:nvPr>
        </p:nvGraphicFramePr>
        <p:xfrm>
          <a:off x="990600" y="1397000"/>
          <a:ext cx="7467600" cy="477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33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91662677"/>
              </p:ext>
            </p:extLst>
          </p:nvPr>
        </p:nvGraphicFramePr>
        <p:xfrm>
          <a:off x="685800" y="609600"/>
          <a:ext cx="7620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76200"/>
            <a:ext cx="518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Documented Events Per Year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771114"/>
              </p:ext>
            </p:extLst>
          </p:nvPr>
        </p:nvGraphicFramePr>
        <p:xfrm>
          <a:off x="37395" y="4953000"/>
          <a:ext cx="906778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  <a:endParaRPr lang="en-US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en-US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11.5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10.9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9.27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9.21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15.4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12.9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11.3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8.14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8.52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6.33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8.63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9.55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4.19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51.5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82.8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29.3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22.8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17.4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52.8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43.2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52.8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50.7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21.2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43000" y="6172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AP: Annual Precipitation (in), AS: Annual Snowfall (in)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0" y="3810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Unstable lithologic contacts are Coconino Sandstone-Hermit Shale and Redwall/Muav Limestone- Bright Angel Shale.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369403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Numerous unstable units responsible for propagating mass movements.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377" y="350073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Several active areas identified on corridor trails.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190999"/>
            <a:ext cx="731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377" y="44151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Fluctuations in temperature preceding events were observed.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211" y="5329535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Three very interesting finds.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67000" y="1524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114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research required to consolidate database.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19812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Acquiring data from more sources within the national park.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28956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Trans-canyon pipeline work orders need to be examined closely.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" y="37338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of earthquake records to pin point possible propagation.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" y="48768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data collection on the South Kaibab Trail.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5710535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 mapping of satellite imagery.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317212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Acknowledgments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 am grateful to the Geological Society of America and the National Park Service for giving me this excellent opportunity.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514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 would like to thank Deanna Greco for her support and expertise towards this project.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057" y="3657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 would like to thank Russell Rosenberg, Bil Vandergraff, Brian Gatlin, Chris Brothers and the Museum Collection at GRCA for their guidance.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5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961382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Oltrogge, Maureen. “National Park  Service closes another  section of the South Kaibab Trail in Grand Canyon National Park to repair damage caused by storm.” GRCA Park Management Information 4 November, 2004. NPS Press Release. nps.gov. 25 July 2013.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993376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Oltrogge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Maureen.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“Third Pipeline Break in Grand Canyon Closes Section of North Kaibab Trail.”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GRCA Park Management Information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31 May, 2012.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NPS Press Release. nps.gov. 25 July 2013.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914400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Griffiths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Peter G., Robert H. Webb, and Theodore S. Melis.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Initiation and frequency of debris flows in Grand Canyon, Arizona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No. USGS-OFR-96-491. DEPARTMENT OF THE INTERIOR WASHINGTON DC,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1996.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1524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Works Cited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525780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Photos of the Tanner Trail slide and Indian Gardens flash flood damage were provided by Chris Brothers of trail crew.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862" y="6004560"/>
            <a:ext cx="7454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Trail locality maps were provided by Ellen Brennan of Cultural Resources.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991618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National Geographic Maps. Grand Canyon National Park Trails Illustrated. [ca. 1: 73,530]. Evergreen, CO: National Geographic Maps, 1987. Print.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7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380999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Project Goals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2192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start the compilation of a database of known documented mass movements.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571" y="2226973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Identification of damage to park infrastructure.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884" y="4114800"/>
            <a:ext cx="7802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collect GPS coordinates of potential and documented sites for mass movements.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346" y="3048000"/>
            <a:ext cx="7993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acquisition of weather data to pinpoint pertinent causes for events.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643" y="5192443"/>
            <a:ext cx="7769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provide park planning with information on highly active areas.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0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3048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Study Area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7899" y="206235"/>
            <a:ext cx="4648200" cy="718358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971800" y="5893527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298372" y="5257801"/>
            <a:ext cx="816428" cy="914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09800" y="628826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South Rim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6862" y="6122127"/>
            <a:ext cx="2349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Bright Angel Trail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086497" y="5286107"/>
            <a:ext cx="1925685" cy="10776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43600" y="6128658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South Kaibab Trail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057400" y="1295400"/>
            <a:ext cx="2527665" cy="21933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62400" y="9144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North Rim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>
            <a:stCxn id="26" idx="2"/>
          </p:cNvCxnSpPr>
          <p:nvPr/>
        </p:nvCxnSpPr>
        <p:spPr>
          <a:xfrm flipH="1">
            <a:off x="4789716" y="1376065"/>
            <a:ext cx="10884" cy="5169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11432" y="642929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North Kaibab Trail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6150431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National Geographic Maps, 1987.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762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Background Research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11_4_2004_NPS Closes Another Section of SKT to repair storm damage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7672" r="25588"/>
          <a:stretch/>
        </p:blipFill>
        <p:spPr>
          <a:xfrm>
            <a:off x="179294" y="857163"/>
            <a:ext cx="4899212" cy="556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72635" y="2438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Significant source of information.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72635" y="3638463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Provided vital clues regarding specific events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81600" y="861645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Provided organization to the compilation of database.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0383" y="493122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Lacked specific geologic data.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357" y="6444734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NPS Press Release South Kaibab Trail November 4, 2004.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52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Photos and Photo Interpretation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t="13465" r="-787" b="7250"/>
          <a:stretch/>
        </p:blipFill>
        <p:spPr>
          <a:xfrm>
            <a:off x="304800" y="1066800"/>
            <a:ext cx="5474318" cy="426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3600" y="1143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Photos obtained from various sources within park.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600" y="2743198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Accurate location of event.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4133671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Possible identification of cause for event.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6222328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 of photo interpretation for additional data.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349520"/>
            <a:ext cx="547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Chris Brothers (trail crew) Tanner Trail slide October 27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2007.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21970" y="1532809"/>
            <a:ext cx="4054918" cy="3795071"/>
          </a:xfrm>
          <a:custGeom>
            <a:avLst/>
            <a:gdLst>
              <a:gd name="connsiteX0" fmla="*/ 2918922 w 4054918"/>
              <a:gd name="connsiteY0" fmla="*/ 0 h 3795071"/>
              <a:gd name="connsiteX1" fmla="*/ 3072203 w 4054918"/>
              <a:gd name="connsiteY1" fmla="*/ 63427 h 3795071"/>
              <a:gd name="connsiteX2" fmla="*/ 2813212 w 4054918"/>
              <a:gd name="connsiteY2" fmla="*/ 169138 h 3795071"/>
              <a:gd name="connsiteX3" fmla="*/ 2406224 w 4054918"/>
              <a:gd name="connsiteY3" fmla="*/ 322419 h 3795071"/>
              <a:gd name="connsiteX4" fmla="*/ 2089091 w 4054918"/>
              <a:gd name="connsiteY4" fmla="*/ 428130 h 3795071"/>
              <a:gd name="connsiteX5" fmla="*/ 1925239 w 4054918"/>
              <a:gd name="connsiteY5" fmla="*/ 491556 h 3795071"/>
              <a:gd name="connsiteX6" fmla="*/ 2279371 w 4054918"/>
              <a:gd name="connsiteY6" fmla="*/ 517984 h 3795071"/>
              <a:gd name="connsiteX7" fmla="*/ 2622932 w 4054918"/>
              <a:gd name="connsiteY7" fmla="*/ 554983 h 3795071"/>
              <a:gd name="connsiteX8" fmla="*/ 2855496 w 4054918"/>
              <a:gd name="connsiteY8" fmla="*/ 591982 h 3795071"/>
              <a:gd name="connsiteX9" fmla="*/ 2755070 w 4054918"/>
              <a:gd name="connsiteY9" fmla="*/ 702978 h 3795071"/>
              <a:gd name="connsiteX10" fmla="*/ 2200088 w 4054918"/>
              <a:gd name="connsiteY10" fmla="*/ 771690 h 3795071"/>
              <a:gd name="connsiteX11" fmla="*/ 1761387 w 4054918"/>
              <a:gd name="connsiteY11" fmla="*/ 856259 h 3795071"/>
              <a:gd name="connsiteX12" fmla="*/ 1153549 w 4054918"/>
              <a:gd name="connsiteY12" fmla="*/ 935542 h 3795071"/>
              <a:gd name="connsiteX13" fmla="*/ 831131 w 4054918"/>
              <a:gd name="connsiteY13" fmla="*/ 998969 h 3795071"/>
              <a:gd name="connsiteX14" fmla="*/ 656707 w 4054918"/>
              <a:gd name="connsiteY14" fmla="*/ 1014826 h 3795071"/>
              <a:gd name="connsiteX15" fmla="*/ 1058409 w 4054918"/>
              <a:gd name="connsiteY15" fmla="*/ 1099394 h 3795071"/>
              <a:gd name="connsiteX16" fmla="*/ 1544680 w 4054918"/>
              <a:gd name="connsiteY16" fmla="*/ 1205105 h 3795071"/>
              <a:gd name="connsiteX17" fmla="*/ 1956953 w 4054918"/>
              <a:gd name="connsiteY17" fmla="*/ 1279103 h 3795071"/>
              <a:gd name="connsiteX18" fmla="*/ 2136661 w 4054918"/>
              <a:gd name="connsiteY18" fmla="*/ 1342530 h 3795071"/>
              <a:gd name="connsiteX19" fmla="*/ 1296259 w 4054918"/>
              <a:gd name="connsiteY19" fmla="*/ 1347815 h 3795071"/>
              <a:gd name="connsiteX20" fmla="*/ 831131 w 4054918"/>
              <a:gd name="connsiteY20" fmla="*/ 1437670 h 3795071"/>
              <a:gd name="connsiteX21" fmla="*/ 466428 w 4054918"/>
              <a:gd name="connsiteY21" fmla="*/ 1585665 h 3795071"/>
              <a:gd name="connsiteX22" fmla="*/ 249720 w 4054918"/>
              <a:gd name="connsiteY22" fmla="*/ 1749517 h 3795071"/>
              <a:gd name="connsiteX23" fmla="*/ 350146 w 4054918"/>
              <a:gd name="connsiteY23" fmla="*/ 1828800 h 3795071"/>
              <a:gd name="connsiteX24" fmla="*/ 693706 w 4054918"/>
              <a:gd name="connsiteY24" fmla="*/ 1908083 h 3795071"/>
              <a:gd name="connsiteX25" fmla="*/ 1174691 w 4054918"/>
              <a:gd name="connsiteY25" fmla="*/ 1897512 h 3795071"/>
              <a:gd name="connsiteX26" fmla="*/ 1798386 w 4054918"/>
              <a:gd name="connsiteY26" fmla="*/ 1791801 h 3795071"/>
              <a:gd name="connsiteX27" fmla="*/ 2237087 w 4054918"/>
              <a:gd name="connsiteY27" fmla="*/ 2045508 h 3795071"/>
              <a:gd name="connsiteX28" fmla="*/ 2416795 w 4054918"/>
              <a:gd name="connsiteY28" fmla="*/ 2225216 h 3795071"/>
              <a:gd name="connsiteX29" fmla="*/ 2089091 w 4054918"/>
              <a:gd name="connsiteY29" fmla="*/ 2256930 h 3795071"/>
              <a:gd name="connsiteX30" fmla="*/ 1486539 w 4054918"/>
              <a:gd name="connsiteY30" fmla="*/ 2357355 h 3795071"/>
              <a:gd name="connsiteX31" fmla="*/ 1047838 w 4054918"/>
              <a:gd name="connsiteY31" fmla="*/ 2589919 h 3795071"/>
              <a:gd name="connsiteX32" fmla="*/ 535140 w 4054918"/>
              <a:gd name="connsiteY32" fmla="*/ 2759057 h 3795071"/>
              <a:gd name="connsiteX33" fmla="*/ 207436 w 4054918"/>
              <a:gd name="connsiteY33" fmla="*/ 2949337 h 3795071"/>
              <a:gd name="connsiteX34" fmla="*/ 38298 w 4054918"/>
              <a:gd name="connsiteY34" fmla="*/ 3197757 h 3795071"/>
              <a:gd name="connsiteX35" fmla="*/ 952698 w 4054918"/>
              <a:gd name="connsiteY35" fmla="*/ 3393323 h 3795071"/>
              <a:gd name="connsiteX36" fmla="*/ 1671533 w 4054918"/>
              <a:gd name="connsiteY36" fmla="*/ 3530747 h 3795071"/>
              <a:gd name="connsiteX37" fmla="*/ 2406224 w 4054918"/>
              <a:gd name="connsiteY37" fmla="*/ 3615316 h 3795071"/>
              <a:gd name="connsiteX38" fmla="*/ 3019348 w 4054918"/>
              <a:gd name="connsiteY38" fmla="*/ 3588888 h 3795071"/>
              <a:gd name="connsiteX39" fmla="*/ 3933748 w 4054918"/>
              <a:gd name="connsiteY39" fmla="*/ 3763311 h 3795071"/>
              <a:gd name="connsiteX40" fmla="*/ 4044744 w 4054918"/>
              <a:gd name="connsiteY40" fmla="*/ 3795025 h 379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054918" h="3795071">
                <a:moveTo>
                  <a:pt x="2918922" y="0"/>
                </a:moveTo>
                <a:cubicBezTo>
                  <a:pt x="3004371" y="17618"/>
                  <a:pt x="3089821" y="35237"/>
                  <a:pt x="3072203" y="63427"/>
                </a:cubicBezTo>
                <a:cubicBezTo>
                  <a:pt x="3054585" y="91617"/>
                  <a:pt x="2924208" y="125973"/>
                  <a:pt x="2813212" y="169138"/>
                </a:cubicBezTo>
                <a:cubicBezTo>
                  <a:pt x="2702216" y="212303"/>
                  <a:pt x="2526911" y="279254"/>
                  <a:pt x="2406224" y="322419"/>
                </a:cubicBezTo>
                <a:cubicBezTo>
                  <a:pt x="2285537" y="365584"/>
                  <a:pt x="2169255" y="399941"/>
                  <a:pt x="2089091" y="428130"/>
                </a:cubicBezTo>
                <a:cubicBezTo>
                  <a:pt x="2008927" y="456319"/>
                  <a:pt x="1893526" y="476580"/>
                  <a:pt x="1925239" y="491556"/>
                </a:cubicBezTo>
                <a:cubicBezTo>
                  <a:pt x="1956952" y="506532"/>
                  <a:pt x="2163089" y="507413"/>
                  <a:pt x="2279371" y="517984"/>
                </a:cubicBezTo>
                <a:cubicBezTo>
                  <a:pt x="2395653" y="528555"/>
                  <a:pt x="2526911" y="542650"/>
                  <a:pt x="2622932" y="554983"/>
                </a:cubicBezTo>
                <a:cubicBezTo>
                  <a:pt x="2718953" y="567316"/>
                  <a:pt x="2833473" y="567316"/>
                  <a:pt x="2855496" y="591982"/>
                </a:cubicBezTo>
                <a:cubicBezTo>
                  <a:pt x="2877519" y="616648"/>
                  <a:pt x="2864305" y="673027"/>
                  <a:pt x="2755070" y="702978"/>
                </a:cubicBezTo>
                <a:cubicBezTo>
                  <a:pt x="2645835" y="732929"/>
                  <a:pt x="2365702" y="746143"/>
                  <a:pt x="2200088" y="771690"/>
                </a:cubicBezTo>
                <a:cubicBezTo>
                  <a:pt x="2034474" y="797237"/>
                  <a:pt x="1935810" y="828950"/>
                  <a:pt x="1761387" y="856259"/>
                </a:cubicBezTo>
                <a:cubicBezTo>
                  <a:pt x="1586964" y="883568"/>
                  <a:pt x="1308592" y="911757"/>
                  <a:pt x="1153549" y="935542"/>
                </a:cubicBezTo>
                <a:cubicBezTo>
                  <a:pt x="998506" y="959327"/>
                  <a:pt x="913938" y="985755"/>
                  <a:pt x="831131" y="998969"/>
                </a:cubicBezTo>
                <a:cubicBezTo>
                  <a:pt x="748324" y="1012183"/>
                  <a:pt x="618827" y="998089"/>
                  <a:pt x="656707" y="1014826"/>
                </a:cubicBezTo>
                <a:cubicBezTo>
                  <a:pt x="694587" y="1031563"/>
                  <a:pt x="1058409" y="1099394"/>
                  <a:pt x="1058409" y="1099394"/>
                </a:cubicBezTo>
                <a:lnTo>
                  <a:pt x="1544680" y="1205105"/>
                </a:lnTo>
                <a:cubicBezTo>
                  <a:pt x="1694437" y="1235056"/>
                  <a:pt x="1858290" y="1256199"/>
                  <a:pt x="1956953" y="1279103"/>
                </a:cubicBezTo>
                <a:cubicBezTo>
                  <a:pt x="2055616" y="1302007"/>
                  <a:pt x="2246777" y="1331078"/>
                  <a:pt x="2136661" y="1342530"/>
                </a:cubicBezTo>
                <a:cubicBezTo>
                  <a:pt x="2026545" y="1353982"/>
                  <a:pt x="1513847" y="1331958"/>
                  <a:pt x="1296259" y="1347815"/>
                </a:cubicBezTo>
                <a:cubicBezTo>
                  <a:pt x="1078671" y="1363672"/>
                  <a:pt x="969436" y="1398028"/>
                  <a:pt x="831131" y="1437670"/>
                </a:cubicBezTo>
                <a:cubicBezTo>
                  <a:pt x="692826" y="1477312"/>
                  <a:pt x="563330" y="1533691"/>
                  <a:pt x="466428" y="1585665"/>
                </a:cubicBezTo>
                <a:cubicBezTo>
                  <a:pt x="369526" y="1637639"/>
                  <a:pt x="269100" y="1708995"/>
                  <a:pt x="249720" y="1749517"/>
                </a:cubicBezTo>
                <a:cubicBezTo>
                  <a:pt x="230340" y="1790040"/>
                  <a:pt x="276148" y="1802372"/>
                  <a:pt x="350146" y="1828800"/>
                </a:cubicBezTo>
                <a:cubicBezTo>
                  <a:pt x="424144" y="1855228"/>
                  <a:pt x="556282" y="1896631"/>
                  <a:pt x="693706" y="1908083"/>
                </a:cubicBezTo>
                <a:cubicBezTo>
                  <a:pt x="831130" y="1919535"/>
                  <a:pt x="990578" y="1916892"/>
                  <a:pt x="1174691" y="1897512"/>
                </a:cubicBezTo>
                <a:cubicBezTo>
                  <a:pt x="1358804" y="1878132"/>
                  <a:pt x="1621320" y="1767135"/>
                  <a:pt x="1798386" y="1791801"/>
                </a:cubicBezTo>
                <a:cubicBezTo>
                  <a:pt x="1975452" y="1816467"/>
                  <a:pt x="2134019" y="1973272"/>
                  <a:pt x="2237087" y="2045508"/>
                </a:cubicBezTo>
                <a:cubicBezTo>
                  <a:pt x="2340155" y="2117744"/>
                  <a:pt x="2441461" y="2189979"/>
                  <a:pt x="2416795" y="2225216"/>
                </a:cubicBezTo>
                <a:cubicBezTo>
                  <a:pt x="2392129" y="2260453"/>
                  <a:pt x="2244134" y="2234907"/>
                  <a:pt x="2089091" y="2256930"/>
                </a:cubicBezTo>
                <a:cubicBezTo>
                  <a:pt x="1934048" y="2278953"/>
                  <a:pt x="1660081" y="2301857"/>
                  <a:pt x="1486539" y="2357355"/>
                </a:cubicBezTo>
                <a:cubicBezTo>
                  <a:pt x="1312997" y="2412853"/>
                  <a:pt x="1206404" y="2522969"/>
                  <a:pt x="1047838" y="2589919"/>
                </a:cubicBezTo>
                <a:cubicBezTo>
                  <a:pt x="889272" y="2656869"/>
                  <a:pt x="675207" y="2699154"/>
                  <a:pt x="535140" y="2759057"/>
                </a:cubicBezTo>
                <a:cubicBezTo>
                  <a:pt x="395073" y="2818960"/>
                  <a:pt x="290243" y="2876220"/>
                  <a:pt x="207436" y="2949337"/>
                </a:cubicBezTo>
                <a:cubicBezTo>
                  <a:pt x="124629" y="3022454"/>
                  <a:pt x="-85912" y="3123759"/>
                  <a:pt x="38298" y="3197757"/>
                </a:cubicBezTo>
                <a:cubicBezTo>
                  <a:pt x="162508" y="3271755"/>
                  <a:pt x="680492" y="3337825"/>
                  <a:pt x="952698" y="3393323"/>
                </a:cubicBezTo>
                <a:cubicBezTo>
                  <a:pt x="1224904" y="3448821"/>
                  <a:pt x="1429279" y="3493748"/>
                  <a:pt x="1671533" y="3530747"/>
                </a:cubicBezTo>
                <a:cubicBezTo>
                  <a:pt x="1913787" y="3567746"/>
                  <a:pt x="2181588" y="3605626"/>
                  <a:pt x="2406224" y="3615316"/>
                </a:cubicBezTo>
                <a:cubicBezTo>
                  <a:pt x="2630860" y="3625006"/>
                  <a:pt x="2764761" y="3564222"/>
                  <a:pt x="3019348" y="3588888"/>
                </a:cubicBezTo>
                <a:cubicBezTo>
                  <a:pt x="3273935" y="3613554"/>
                  <a:pt x="3762849" y="3728955"/>
                  <a:pt x="3933748" y="3763311"/>
                </a:cubicBezTo>
                <a:cubicBezTo>
                  <a:pt x="4104647" y="3797667"/>
                  <a:pt x="4044744" y="3795025"/>
                  <a:pt x="4044744" y="3795025"/>
                </a:cubicBezTo>
              </a:path>
            </a:pathLst>
          </a:cu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2286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Challenges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2954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Structuring  gathered data from various sources to establish specific events.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7646" y="23622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 set template or previous database to refer for the organization of the database.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3505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Vague verbal descriptions of events.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42672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Inadequate information from photographs.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50292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Inconsistencies in weather data.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4600" y="217063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Issues in the Field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14688"/>
          <a:stretch/>
        </p:blipFill>
        <p:spPr>
          <a:xfrm>
            <a:off x="76200" y="1437031"/>
            <a:ext cx="4454846" cy="409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8" b="15243"/>
          <a:stretch/>
        </p:blipFill>
        <p:spPr>
          <a:xfrm>
            <a:off x="4610100" y="1437031"/>
            <a:ext cx="4471972" cy="4097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977" y="569970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South Kaibab Trail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570400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Bright Angel Trail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164812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Former Sites of Events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990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Bright Angel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rail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debris flow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damage at Indian Gardens mule corral July 14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2004.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2200"/>
            <a:ext cx="42672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362200"/>
            <a:ext cx="426720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566035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2004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565153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2013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00" y="611319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Chris Brothers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rail crew)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9909" y="283029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Mapping Documented Events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808616"/>
            <a:ext cx="790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locations for documented events were plotted in ArcGIS.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GC_Geohazards - ArcMa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11063" r="2242" b="4980"/>
          <a:stretch/>
        </p:blipFill>
        <p:spPr>
          <a:xfrm>
            <a:off x="152400" y="1219200"/>
            <a:ext cx="8785077" cy="418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TC102455519[[fn=Winter]]</Template>
  <TotalTime>1637</TotalTime>
  <Words>563</Words>
  <Application>Microsoft Office PowerPoint</Application>
  <PresentationFormat>On-screen Show (4:3)</PresentationFormat>
  <Paragraphs>119</Paragraphs>
  <Slides>16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Winter</vt:lpstr>
      <vt:lpstr>Adobe Acrobat Document</vt:lpstr>
      <vt:lpstr>Geohazards Evaluation of Mass Movements in Grand Canyon National Park, Arizona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Geohazards Evaluation of Mass Movements in Grand Canyon National Park</dc:title>
  <dc:creator>Kaytan Kelkar</dc:creator>
  <cp:lastModifiedBy>pac</cp:lastModifiedBy>
  <cp:revision>126</cp:revision>
  <dcterms:created xsi:type="dcterms:W3CDTF">2013-07-28T23:20:05Z</dcterms:created>
  <dcterms:modified xsi:type="dcterms:W3CDTF">2013-10-23T23:04:02Z</dcterms:modified>
</cp:coreProperties>
</file>