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5"/>
  </p:notesMasterIdLst>
  <p:sldIdLst>
    <p:sldId id="304" r:id="rId3"/>
    <p:sldId id="329" r:id="rId4"/>
    <p:sldId id="330" r:id="rId5"/>
    <p:sldId id="331" r:id="rId6"/>
    <p:sldId id="259" r:id="rId7"/>
    <p:sldId id="269" r:id="rId8"/>
    <p:sldId id="321" r:id="rId9"/>
    <p:sldId id="284" r:id="rId10"/>
    <p:sldId id="322" r:id="rId11"/>
    <p:sldId id="324" r:id="rId12"/>
    <p:sldId id="275" r:id="rId13"/>
    <p:sldId id="276" r:id="rId14"/>
    <p:sldId id="278" r:id="rId15"/>
    <p:sldId id="279" r:id="rId16"/>
    <p:sldId id="281" r:id="rId17"/>
    <p:sldId id="318" r:id="rId18"/>
    <p:sldId id="336" r:id="rId19"/>
    <p:sldId id="332" r:id="rId20"/>
    <p:sldId id="335" r:id="rId21"/>
    <p:sldId id="288" r:id="rId22"/>
    <p:sldId id="293" r:id="rId23"/>
    <p:sldId id="292" r:id="rId24"/>
    <p:sldId id="295" r:id="rId25"/>
    <p:sldId id="296" r:id="rId26"/>
    <p:sldId id="314" r:id="rId27"/>
    <p:sldId id="319" r:id="rId28"/>
    <p:sldId id="337" r:id="rId29"/>
    <p:sldId id="338" r:id="rId30"/>
    <p:sldId id="339" r:id="rId31"/>
    <p:sldId id="340" r:id="rId32"/>
    <p:sldId id="341" r:id="rId33"/>
    <p:sldId id="344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CCECFF"/>
    <a:srgbClr val="CCFFFF"/>
    <a:srgbClr val="99CCFF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4574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8.7513943569554067E-2"/>
          <c:y val="5.5608974358974404E-2"/>
          <c:w val="0.88956938976377908"/>
          <c:h val="0.7624573490813629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Sheet1!$A$2:$A$6</c:f>
              <c:strCache>
                <c:ptCount val="5"/>
                <c:pt idx="0">
                  <c:v>Toregua diamictites Bolivia</c:v>
                </c:pt>
                <c:pt idx="1">
                  <c:v>Bakken Shale N Dakota</c:v>
                </c:pt>
                <c:pt idx="2">
                  <c:v>Bedford Shale Kentucky</c:v>
                </c:pt>
                <c:pt idx="3">
                  <c:v>Woodford Shale Oklahoma</c:v>
                </c:pt>
                <c:pt idx="4">
                  <c:v>Hangenburg Shale Poland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</c:v>
                </c:pt>
                <c:pt idx="1">
                  <c:v>35</c:v>
                </c:pt>
                <c:pt idx="2">
                  <c:v>14</c:v>
                </c:pt>
                <c:pt idx="3">
                  <c:v>28</c:v>
                </c:pt>
                <c:pt idx="4">
                  <c:v>11</c:v>
                </c:pt>
              </c:numCache>
            </c:numRef>
          </c:val>
        </c:ser>
        <c:axId val="81307136"/>
        <c:axId val="37085568"/>
      </c:barChart>
      <c:catAx>
        <c:axId val="81307136"/>
        <c:scaling>
          <c:orientation val="minMax"/>
        </c:scaling>
        <c:axPos val="b"/>
        <c:tickLblPos val="nextTo"/>
        <c:crossAx val="37085568"/>
        <c:crosses val="autoZero"/>
        <c:auto val="1"/>
        <c:lblAlgn val="ctr"/>
        <c:lblOffset val="100"/>
      </c:catAx>
      <c:valAx>
        <c:axId val="37085568"/>
        <c:scaling>
          <c:orientation val="minMax"/>
        </c:scaling>
        <c:axPos val="l"/>
        <c:majorGridlines/>
        <c:numFmt formatCode="General" sourceLinked="1"/>
        <c:tickLblPos val="nextTo"/>
        <c:crossAx val="813071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4633A-C576-4148-B75A-196C0619B657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3CD1-F160-4502-8B27-379D921CF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76A11-DC23-4060-AEA7-99C2FC9B6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0674B-3E9D-4DC0-9E94-E3AF534F3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202C-AC46-483A-BB2D-597EEBDA6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81FA3-6788-4E4B-B429-B2EC5F201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11D40-0682-408E-A7EF-26A8B05A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965AB-B649-44C8-A263-EACFE638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8355C-9EDB-4351-A2AE-650B1ABED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D8F36-62FC-4791-9F8C-B967AF5B9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F566D-B8EF-4469-BBFB-0D9C4D10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41D18-2AB3-46F4-BA10-B61A942FC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E86CA-E204-42CF-9B4C-0DBA46411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7014-9F68-4253-A45F-3358D0DC1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0A47-B312-4465-BEF3-063EF9173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FFE1-37F8-4423-ABA4-F5AB4DBF0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461CF-399E-4BBB-8E30-80AC7CE38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6C55-BACD-4E18-9F54-70F34FE2D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DE07-5D62-4F2C-9C32-920421F6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C024-F853-4D42-9FC6-732C1B3C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5568-848C-425C-9331-4B692EFE3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F5DC-6CCE-45A4-92C4-3ABDDA124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EBEB3-ECAB-4B76-BE65-D1569C191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FDBDC-B108-4F0A-ABA8-FD2380241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7CC13-2D25-4EC2-B56C-C332C094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51A574B-D5F7-47C4-BBB1-D89075FC7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253AD52-0818-4A2C-A8C1-4A19E2C77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opacabana scenic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10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DEVONIAN , CARBONIFEROUS and PERMIAN of WESTERN GONDWANA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 story of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glacials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rebound, and carbonates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rgbClr val="FFCC00"/>
              </a:solidFill>
              <a:latin typeface="Arial Rounded MT Bold" pitchFamily="34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590800" y="4800600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Isaacson,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Idaho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Mercedes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diPasquo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UAER, Argentina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Grader,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PRISEM Consulting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Enrique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Díaz-Martínez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IGME, </a:t>
            </a:r>
            <a:r>
              <a:rPr lang="en-US" sz="1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España</a:t>
            </a:r>
            <a:endParaRPr lang="en-US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Heidi Anderson, </a:t>
            </a: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Western Montana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 1 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9886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15239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Preliminary estimate of ice extent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64770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Isaacson et al., 2008  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533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1,600,000 km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334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33400"/>
            <a:ext cx="195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minimum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</a:rPr>
              <a:t>Late Devonian carbon dioxide drop</a:t>
            </a:r>
          </a:p>
        </p:txBody>
      </p:sp>
      <p:pic>
        <p:nvPicPr>
          <p:cNvPr id="35841" name="Picture 1" descr="C:\Users\devonian\Desktop\CoxRailsbackGordon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43000"/>
            <a:ext cx="5181599" cy="52060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62600" y="6400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Cox et al., 2001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362200" y="1676400"/>
            <a:ext cx="52101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Devonian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Glacial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Grooves 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Parna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íba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Basin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pic>
        <p:nvPicPr>
          <p:cNvPr id="19459" name="Picture 3" descr="caputo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aputopi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956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47800" y="304801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Symbol" pitchFamily="34" charset="0"/>
              </a:rPr>
              <a:t>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Symbol" pitchFamily="34" charset="0"/>
              </a:rPr>
              <a:t>FIRST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Symbol" pitchFamily="34" charset="0"/>
              </a:rPr>
              <a:t>DESCRIPTION: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Symbol" pitchFamily="34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Symbol" pitchFamily="34" charset="0"/>
              </a:rPr>
              <a:t>DEVONIAN GLACIATION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5562600" y="6406642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Caputo, 1985, and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unpub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photos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1143000"/>
            <a:ext cx="6379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Amazonás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Solimöes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basins’ subsurface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76200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Brasil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1524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Glacial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Cuman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á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Fm., Bolivia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685800" y="2057401"/>
          <a:ext cx="2743200" cy="4064000"/>
        </p:xfrm>
        <a:graphic>
          <a:graphicData uri="http://schemas.openxmlformats.org/presentationml/2006/ole">
            <p:oleObj spid="_x0000_s5122" name="Photo Editor Photo" r:id="rId3" imgW="9380952" imgH="12200000" progId="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581400" y="2057401"/>
          <a:ext cx="5303839" cy="4064000"/>
        </p:xfrm>
        <a:graphic>
          <a:graphicData uri="http://schemas.openxmlformats.org/presentationml/2006/ole">
            <p:oleObj spid="_x0000_s5123" name="Photo Editor Photo" r:id="rId4" imgW="12390476" imgH="9495238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05400" y="6324601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monzonite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1" y="6324601"/>
            <a:ext cx="2062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striated argillite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524001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fractured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19800" y="1905000"/>
            <a:ext cx="5334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53200" y="1905000"/>
            <a:ext cx="7620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600200" y="5181600"/>
            <a:ext cx="2286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67400" y="5486400"/>
            <a:ext cx="228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last in Cumana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327660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Bedded quartz </a:t>
            </a:r>
            <a:r>
              <a:rPr lang="en-US" sz="1400" dirty="0" err="1" smtClean="0"/>
              <a:t>arenite</a:t>
            </a:r>
            <a:r>
              <a:rPr lang="en-US" sz="1400" dirty="0" smtClean="0"/>
              <a:t> </a:t>
            </a:r>
            <a:r>
              <a:rPr lang="en-US" sz="1400" dirty="0" err="1" smtClean="0"/>
              <a:t>clast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105400" y="2438400"/>
            <a:ext cx="685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562601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smaller </a:t>
            </a:r>
            <a:r>
              <a:rPr lang="en-US" sz="1400" dirty="0" err="1" smtClean="0"/>
              <a:t>clasts</a:t>
            </a:r>
            <a:r>
              <a:rPr lang="en-US" sz="1400" dirty="0" smtClean="0"/>
              <a:t>, mostly quartzite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477000" y="4495800"/>
            <a:ext cx="1371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48001" y="5943601"/>
            <a:ext cx="2835417" cy="45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114800" y="4648200"/>
            <a:ext cx="1524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638800" y="4114800"/>
            <a:ext cx="304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479926" y="304800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96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79926" y="304800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479926" y="304800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479926" y="304800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1511" name="Picture 7" descr="palynolog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396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Famennian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palynology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Cumaná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Fm.</a:t>
            </a:r>
            <a: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cs typeface="Times New Roman" pitchFamily="18" charset="0"/>
              </a:rPr>
            </a:br>
            <a:endParaRPr lang="en-US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172200" y="4791076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U. saharicum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6858000" y="5257800"/>
            <a:ext cx="533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6172200" y="5257800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232525" y="2657476"/>
            <a:ext cx="2316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R. lepidophyta</a:t>
            </a: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 flipV="1">
            <a:off x="6172200" y="2362200"/>
            <a:ext cx="762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676401" y="4724401"/>
            <a:ext cx="23567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itchFamily="18" charset="0"/>
              </a:rPr>
              <a:t>M. brasiliensis</a:t>
            </a: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2133600" y="5257800"/>
            <a:ext cx="381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48400" y="990601"/>
            <a:ext cx="1862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Vavrdová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1993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219200" y="1524000"/>
          <a:ext cx="6400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381001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 of  wt% TOC values from world-class Devonian-Carboniferous boundary source rocks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7912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FF"/>
                </a:solidFill>
              </a:rPr>
              <a:t>Peters et al., 1996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57912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FFFFFF"/>
                </a:solidFill>
              </a:rPr>
              <a:t>Marynowski</a:t>
            </a:r>
            <a:r>
              <a:rPr lang="en-US" sz="1200" b="1" i="1" dirty="0" smtClean="0">
                <a:solidFill>
                  <a:srgbClr val="FFFFFF"/>
                </a:solidFill>
              </a:rPr>
              <a:t> et al., 2012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79120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FFFFFF"/>
                </a:solidFill>
              </a:rPr>
              <a:t>Cardott</a:t>
            </a:r>
            <a:r>
              <a:rPr lang="en-US" sz="1200" b="1" i="1" dirty="0" smtClean="0">
                <a:solidFill>
                  <a:srgbClr val="FFFFFF"/>
                </a:solidFill>
              </a:rPr>
              <a:t>, 2013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57912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FFFFFF"/>
                </a:solidFill>
              </a:rPr>
              <a:t>Hui</a:t>
            </a:r>
            <a:r>
              <a:rPr lang="en-US" sz="1200" b="1" i="1" dirty="0" smtClean="0">
                <a:solidFill>
                  <a:srgbClr val="FFFFFF"/>
                </a:solidFill>
              </a:rPr>
              <a:t> Jin and </a:t>
            </a:r>
            <a:r>
              <a:rPr lang="en-US" sz="1200" b="1" i="1" dirty="0" err="1" smtClean="0">
                <a:solidFill>
                  <a:srgbClr val="FFFFFF"/>
                </a:solidFill>
              </a:rPr>
              <a:t>Sonnenberg</a:t>
            </a:r>
            <a:r>
              <a:rPr lang="en-US" sz="1200" b="1" i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1200" b="1" i="1" dirty="0" smtClean="0">
                <a:solidFill>
                  <a:srgbClr val="FFFFFF"/>
                </a:solidFill>
              </a:rPr>
              <a:t>ca. 2011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57912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FFFFFF"/>
                </a:solidFill>
              </a:rPr>
              <a:t>Nuttall</a:t>
            </a:r>
            <a:r>
              <a:rPr lang="en-US" sz="1200" b="1" i="1" dirty="0" smtClean="0">
                <a:solidFill>
                  <a:srgbClr val="FFFFFF"/>
                </a:solidFill>
              </a:rPr>
              <a:t> et al., 2005</a:t>
            </a:r>
            <a:endParaRPr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CARBONIFEROUS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1"/>
            <a:ext cx="8229600" cy="3916363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Lower Carboniferous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-glacial marine and terrestrial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siliciclastics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Mid-Carboniferous hiatus (global) = REBOUND?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devonian\Desktop\Fig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85800"/>
            <a:ext cx="5344795" cy="54740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Paleozoic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stratigraphy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62484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Stratigraphy</a:t>
            </a:r>
            <a:r>
              <a:rPr lang="en-US" sz="1400" i="1" dirty="0" smtClean="0"/>
              <a:t> from </a:t>
            </a:r>
            <a:r>
              <a:rPr lang="en-US" sz="1400" i="1" dirty="0" err="1" smtClean="0"/>
              <a:t>Díaz-Martínez</a:t>
            </a:r>
            <a:r>
              <a:rPr lang="en-US" sz="1400" i="1" dirty="0" smtClean="0"/>
              <a:t>, 1999;  Southern Bolivia </a:t>
            </a:r>
            <a:r>
              <a:rPr lang="en-US" sz="1400" i="1" dirty="0" err="1" smtClean="0"/>
              <a:t>palynology</a:t>
            </a:r>
            <a:r>
              <a:rPr lang="en-US" sz="1400" i="1" dirty="0" smtClean="0"/>
              <a:t> ages from </a:t>
            </a:r>
            <a:r>
              <a:rPr lang="en-US" sz="1400" i="1" dirty="0" err="1" smtClean="0"/>
              <a:t>di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Pasquo</a:t>
            </a:r>
            <a:r>
              <a:rPr lang="en-US" sz="1400" i="1" dirty="0" smtClean="0"/>
              <a:t>, 2003, 2007, 2009; </a:t>
            </a:r>
            <a:r>
              <a:rPr lang="en-US" sz="1400" i="1" dirty="0" err="1" smtClean="0"/>
              <a:t>diamictites</a:t>
            </a:r>
            <a:r>
              <a:rPr lang="en-US" sz="1400" i="1" dirty="0" smtClean="0"/>
              <a:t> reported by Anderson, 2011, </a:t>
            </a:r>
            <a:r>
              <a:rPr lang="en-US" sz="1400" i="1" dirty="0" err="1" smtClean="0"/>
              <a:t>Starck</a:t>
            </a:r>
            <a:r>
              <a:rPr lang="en-US" sz="1400" i="1" dirty="0" smtClean="0"/>
              <a:t> and del Papa, 2006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52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Mid-Carboniferous erosion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66800" y="3733800"/>
            <a:ext cx="2286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66800" y="3733800"/>
            <a:ext cx="32766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1676400"/>
            <a:ext cx="1600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Northern and western Bolivia, </a:t>
            </a:r>
            <a:r>
              <a:rPr lang="en-US" sz="1400" dirty="0" err="1" smtClean="0"/>
              <a:t>Perú</a:t>
            </a:r>
            <a:r>
              <a:rPr lang="en-US" sz="1400" dirty="0" smtClean="0"/>
              <a:t>, </a:t>
            </a:r>
            <a:r>
              <a:rPr lang="en-US" sz="1400" dirty="0" err="1" smtClean="0"/>
              <a:t>Brasil</a:t>
            </a:r>
            <a:r>
              <a:rPr lang="en-US" sz="1400" dirty="0" smtClean="0"/>
              <a:t>, Ecuador and Colombia carbonates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19200" y="2667000"/>
            <a:ext cx="2057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43800" y="1295400"/>
            <a:ext cx="1371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Siliciclastics</a:t>
            </a:r>
            <a:r>
              <a:rPr lang="en-US" sz="1400" dirty="0" smtClean="0"/>
              <a:t>, southern Bolivia and northern Argentina, with recycled </a:t>
            </a:r>
            <a:r>
              <a:rPr lang="en-US" sz="1400" i="1" dirty="0" err="1" smtClean="0"/>
              <a:t>Retispora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lepidophyta</a:t>
            </a:r>
            <a:endParaRPr lang="en-US" sz="1400" i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324600" y="29718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43800" y="4343400"/>
            <a:ext cx="144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Mississippian erosion</a:t>
            </a:r>
            <a:endParaRPr lang="en-US" sz="1400" dirty="0"/>
          </a:p>
        </p:txBody>
      </p:sp>
      <p:sp>
        <p:nvSpPr>
          <p:cNvPr id="30" name="Isosceles Triangle 29"/>
          <p:cNvSpPr/>
          <p:nvPr/>
        </p:nvSpPr>
        <p:spPr>
          <a:xfrm>
            <a:off x="7620000" y="3505201"/>
            <a:ext cx="228600" cy="228599"/>
          </a:xfrm>
          <a:prstGeom prst="triangl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924800" y="3505200"/>
            <a:ext cx="1412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diamictites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934200" y="46482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8600" y="4191000"/>
            <a:ext cx="164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REBOUND?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7600" y="4953000"/>
            <a:ext cx="172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REBOUND?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/>
              <a:t>CARBONIFEROUS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1"/>
            <a:ext cx="8229600" cy="39163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Lower Carboniferous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peri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-glacial marine and terrestrial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siliciclastics</a:t>
            </a: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Mid-Carboniferous hiatus (global) = REBOUND?</a:t>
            </a:r>
          </a:p>
          <a:p>
            <a:pPr eaLnBrk="1" hangingPunct="1"/>
            <a:r>
              <a:rPr lang="en-US" dirty="0" smtClean="0"/>
              <a:t>Late Carboniferous coal, carbonates, </a:t>
            </a:r>
            <a:r>
              <a:rPr lang="en-US" dirty="0" err="1" smtClean="0"/>
              <a:t>silcretes</a:t>
            </a:r>
            <a:r>
              <a:rPr lang="en-US" dirty="0" smtClean="0"/>
              <a:t> and </a:t>
            </a:r>
            <a:r>
              <a:rPr lang="en-US" dirty="0" err="1" smtClean="0"/>
              <a:t>calcretes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Gemini15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1"/>
            <a:ext cx="9296400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5410200" y="304800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Océano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Pacífico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590801" y="9144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620001" y="3124200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5791200" y="64770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yungas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2438401" y="4724400"/>
            <a:ext cx="190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 Titicaca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0" y="609601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 rot="768547">
            <a:off x="2081214" y="2023548"/>
            <a:ext cx="2522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Cordillera </a:t>
            </a: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4267201" y="2057401"/>
            <a:ext cx="1274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Occidental</a:t>
            </a:r>
          </a:p>
        </p:txBody>
      </p:sp>
      <p:sp>
        <p:nvSpPr>
          <p:cNvPr id="12299" name="TextBox 12"/>
          <p:cNvSpPr txBox="1">
            <a:spLocks noChangeArrowheads="1"/>
          </p:cNvSpPr>
          <p:nvPr/>
        </p:nvSpPr>
        <p:spPr bwMode="auto">
          <a:xfrm>
            <a:off x="609601" y="3581400"/>
            <a:ext cx="10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altiplano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1" y="4038600"/>
            <a:ext cx="3365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Peninsula de Copacabana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981200" y="42672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Copacabana Formation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Pennsylvanian - Permian</a:t>
            </a:r>
          </a:p>
        </p:txBody>
      </p:sp>
      <p:pic>
        <p:nvPicPr>
          <p:cNvPr id="24579" name="Picture 5" descr="Copacabana lit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828800"/>
            <a:ext cx="8002266" cy="484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Grader NEW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6400800"/>
            <a:ext cx="2108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Grader et al., 2007</a:t>
            </a:r>
            <a:endParaRPr lang="en-US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5105400" y="320040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Grader NEW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1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86600" y="38862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8600" y="38862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0" y="6324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Grader, et al., 2007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0" y="304800"/>
          <a:ext cx="9144000" cy="7183438"/>
        </p:xfrm>
        <a:graphic>
          <a:graphicData uri="http://schemas.openxmlformats.org/presentationml/2006/ole">
            <p:oleObj spid="_x0000_s6146" name="Acrobat Document" r:id="rId3" imgW="12117600" imgH="9914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1858962"/>
          </a:xfrm>
        </p:spPr>
        <p:txBody>
          <a:bodyPr/>
          <a:lstStyle/>
          <a:p>
            <a:pPr eaLnBrk="1" hangingPunct="1"/>
            <a:r>
              <a:rPr lang="en-US" sz="5400" smtClean="0"/>
              <a:t>Proxies for Late Pz Glaciation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sequence boundaries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24201"/>
            <a:ext cx="8229600" cy="3001963"/>
          </a:xfrm>
        </p:spPr>
        <p:txBody>
          <a:bodyPr/>
          <a:lstStyle/>
          <a:p>
            <a:pPr eaLnBrk="1" hangingPunct="1"/>
            <a:r>
              <a:rPr lang="en-US" smtClean="0"/>
              <a:t>Five Pennsylvanian sequence boundaries: 318, 311, 308, 308, 306.5 Mya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Three Permian sequence boundaries:  299, approx. 293, 283 Mya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debate over duration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debate over duration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thick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succession (D-C), followed by carbonates in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altiplano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-glacial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clastics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south (C-P)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debate over duration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thick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succession (D-C), followed by carbonates in </a:t>
            </a:r>
            <a:r>
              <a:rPr lang="en-US" sz="24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altiplano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-glacial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clastics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south (C-P)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to lower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paleolatitude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Yampupata scenic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debate over duration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thick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succession (D-C), followed by carbonates in </a:t>
            </a:r>
            <a:r>
              <a:rPr lang="en-US" sz="24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altiplano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-glacial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clastics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south (C-P)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to lower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paleolatitude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shift?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Carboniferous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subaerial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exposure,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-fluvial systems and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periglacial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deposits = rebound?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Bolivia: Important Points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highly endemic, cold-water faunas replaced by cosmopolitan immigrants (M Devonian)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(Arequipa massif)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Devonian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debate over duration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thick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succession (D-C), followed by carbonates in </a:t>
            </a:r>
            <a:r>
              <a:rPr lang="en-US" sz="24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altiplano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-glacial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clastics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south (C-P)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to lower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paleolatitude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shift?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Carboniferous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subaerial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exposure,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glacio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-fluvial systems and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periglacial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deposits = rebound?</a:t>
            </a:r>
          </a:p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Penn/Perm carbonates: sequence boundaries as proxies for glaciations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toto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473202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0" y="152400"/>
            <a:ext cx="61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know one thing, and that is I know nothing.”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0" y="6248400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Socrates, ca 410 BC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vonian\Desktop\2013 GSA Talk\Bolivia 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-31749" y="0"/>
            <a:ext cx="920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DEVONIAN</a:t>
            </a: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371599"/>
            <a:ext cx="8001000" cy="4648201"/>
          </a:xfrm>
        </p:spPr>
        <p:txBody>
          <a:bodyPr/>
          <a:lstStyle/>
          <a:p>
            <a:pPr eaLnBrk="1" hangingPunct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- foreland</a:t>
            </a:r>
            <a:r>
              <a:rPr lang="en-US" sz="2800" dirty="0" smtClean="0"/>
              <a:t> </a:t>
            </a:r>
            <a:r>
              <a:rPr lang="en-US" sz="1400" i="1" dirty="0" smtClean="0"/>
              <a:t>(Isaacson, 1975)</a:t>
            </a:r>
          </a:p>
          <a:p>
            <a:pPr eaLnBrk="1" hangingPunct="1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Siliciclastics</a:t>
            </a:r>
            <a:r>
              <a:rPr lang="en-US" sz="2800" dirty="0" smtClean="0"/>
              <a:t> 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(Kozlowski, 1923;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Ahlfeld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Braniša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1960;            	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Chamot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1965)</a:t>
            </a:r>
            <a:r>
              <a:rPr lang="en-US" sz="1400" dirty="0" smtClean="0"/>
              <a:t>   </a:t>
            </a:r>
            <a:endParaRPr lang="en-US" sz="1400" i="1" dirty="0" smtClean="0"/>
          </a:p>
          <a:p>
            <a:pPr eaLnBrk="1" hangingPunct="1">
              <a:buNone/>
            </a:pP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304800" y="304800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convergence central Andes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04800" y="1066800"/>
          <a:ext cx="8534400" cy="5257800"/>
        </p:xfrm>
        <a:graphic>
          <a:graphicData uri="http://schemas.openxmlformats.org/presentationml/2006/ole">
            <p:oleObj spid="_x0000_s1026" name="Photo Editor Photo" r:id="rId3" imgW="14146600" imgH="8164065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5000" y="6400801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Isaacson et al., 1995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209798" y="2085014"/>
            <a:ext cx="327365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CCECFF"/>
                </a:solidFill>
              </a:rPr>
              <a:t>San </a:t>
            </a:r>
            <a:r>
              <a:rPr lang="en-US" sz="1050" dirty="0" err="1" smtClean="0">
                <a:solidFill>
                  <a:srgbClr val="CCECFF"/>
                </a:solidFill>
              </a:rPr>
              <a:t>Nicolás</a:t>
            </a:r>
            <a:r>
              <a:rPr lang="en-US" sz="1050" dirty="0" smtClean="0">
                <a:solidFill>
                  <a:srgbClr val="CCECFF"/>
                </a:solidFill>
              </a:rPr>
              <a:t> batholiths </a:t>
            </a:r>
          </a:p>
          <a:p>
            <a:r>
              <a:rPr lang="en-US" sz="900" dirty="0" smtClean="0">
                <a:solidFill>
                  <a:srgbClr val="CCECFF"/>
                </a:solidFill>
              </a:rPr>
              <a:t>    (</a:t>
            </a:r>
            <a:r>
              <a:rPr lang="en-US" sz="900" i="1" dirty="0" err="1" smtClean="0">
                <a:solidFill>
                  <a:srgbClr val="CCECFF"/>
                </a:solidFill>
              </a:rPr>
              <a:t>Mukasa</a:t>
            </a:r>
            <a:r>
              <a:rPr lang="en-US" sz="900" i="1" dirty="0" smtClean="0">
                <a:solidFill>
                  <a:srgbClr val="CCECFF"/>
                </a:solidFill>
              </a:rPr>
              <a:t> and Henry, 1990</a:t>
            </a:r>
            <a:r>
              <a:rPr lang="en-US" sz="900" dirty="0" smtClean="0">
                <a:solidFill>
                  <a:srgbClr val="CCECFF"/>
                </a:solidFill>
              </a:rPr>
              <a:t>)</a:t>
            </a:r>
            <a:endParaRPr lang="en-US" sz="900" dirty="0">
              <a:solidFill>
                <a:srgbClr val="CCEC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143000" y="2514600"/>
            <a:ext cx="1524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62000" y="2514600"/>
            <a:ext cx="1905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DEVONIAN</a:t>
            </a: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371599"/>
            <a:ext cx="8001000" cy="4648201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- foreland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</a:rPr>
              <a:t>(Isaacson, 1975)</a:t>
            </a:r>
            <a:endParaRPr lang="en-US" sz="28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Siliciclastics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(Kozlowski, 1923;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Ahlfeld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Braniša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1960;            	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Chamot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1965)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en-US" sz="14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endemic, cold water faunas 	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d’Orbigny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1843; Clarke, 1913; </a:t>
            </a:r>
            <a:r>
              <a:rPr lang="en-US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Boucot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1969; Isaacson, 1977)</a:t>
            </a: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~50-60º</a:t>
            </a:r>
            <a:r>
              <a:rPr lang="en-US" sz="2800" baseline="30000" dirty="0" smtClean="0">
                <a:solidFill>
                  <a:srgbClr val="FFFF00"/>
                </a:solidFill>
              </a:rPr>
              <a:t>  </a:t>
            </a:r>
            <a:r>
              <a:rPr lang="en-US" sz="2800" dirty="0" smtClean="0">
                <a:solidFill>
                  <a:srgbClr val="FFFF00"/>
                </a:solidFill>
              </a:rPr>
              <a:t>S </a:t>
            </a:r>
            <a:r>
              <a:rPr lang="en-US" sz="2800" dirty="0" err="1" smtClean="0">
                <a:solidFill>
                  <a:srgbClr val="FFFF00"/>
                </a:solidFill>
              </a:rPr>
              <a:t>paleolatitude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1800" i="1" dirty="0" smtClean="0">
                <a:solidFill>
                  <a:srgbClr val="FFFF00"/>
                </a:solidFill>
              </a:rPr>
              <a:t>(Smith et al., 1973)</a:t>
            </a:r>
            <a:endParaRPr lang="en-US" sz="18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Devonian immigrants from Africa       	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(Isaacson, 1974, 1977)</a:t>
            </a:r>
          </a:p>
          <a:p>
            <a:pPr eaLnBrk="1" hangingPunct="1">
              <a:buNone/>
            </a:pP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 flipV="1">
            <a:off x="838200" y="45085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457200" y="304800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762001" y="228600"/>
            <a:ext cx="8048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imes New Roman" pitchFamily="18" charset="0"/>
              </a:rPr>
              <a:t>        Early Devonian in the Central Andes</a:t>
            </a:r>
          </a:p>
          <a:p>
            <a:r>
              <a:rPr lang="en-US" sz="2400">
                <a:latin typeface="Times New Roman" pitchFamily="18" charset="0"/>
              </a:rPr>
              <a:t>        Bolivia Basin and maximum Malvinokaffric Realm</a:t>
            </a:r>
          </a:p>
          <a:p>
            <a:r>
              <a:rPr lang="en-US" sz="2400">
                <a:latin typeface="Times New Roman" pitchFamily="18" charset="0"/>
              </a:rPr>
              <a:t>                                   brachiopod diversity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609600" y="1676400"/>
          <a:ext cx="3778251" cy="4800600"/>
        </p:xfrm>
        <a:graphic>
          <a:graphicData uri="http://schemas.openxmlformats.org/presentationml/2006/ole">
            <p:oleObj spid="_x0000_s2050" name="Photo Editor Photo" r:id="rId3" imgW="10259857" imgH="12847619" progId="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4741865" y="1676400"/>
          <a:ext cx="3660775" cy="4800600"/>
        </p:xfrm>
        <a:graphic>
          <a:graphicData uri="http://schemas.openxmlformats.org/presentationml/2006/ole">
            <p:oleObj spid="_x0000_s2051" name="Photo Editor Photo" r:id="rId4" imgW="10104762" imgH="13038095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7400" y="6477001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Isaacson, 1974, 1977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DEVONIAN</a:t>
            </a: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371599"/>
            <a:ext cx="8001000" cy="4648201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land source - foreland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</a:rPr>
              <a:t>(Isaacson, 1975)</a:t>
            </a:r>
            <a:endParaRPr lang="en-US" sz="28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Siliciclastics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(Kozlowski, 1923; </a:t>
            </a:r>
            <a:r>
              <a:rPr lang="en-US" sz="18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Ahlfeld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8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Braniša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1960;            	</a:t>
            </a:r>
            <a:r>
              <a:rPr lang="en-US" sz="18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Chamot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1965)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endParaRPr lang="en-US" sz="28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Devonian endemic, cold water faunas 	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8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d’Orbigny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1843; Clarke, 1913; </a:t>
            </a:r>
            <a:r>
              <a:rPr lang="en-US" sz="1800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Boucot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1969; Isaacson, 	1977)</a:t>
            </a:r>
          </a:p>
          <a:p>
            <a:pPr eaLnBrk="1" hangingPunct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~50-60º</a:t>
            </a:r>
            <a:r>
              <a:rPr lang="en-US" sz="2800" baseline="300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S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</a:rPr>
              <a:t>paleolatitude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</a:rPr>
              <a:t>(Smith et al., 1973)</a:t>
            </a:r>
            <a:endParaRPr lang="en-US" sz="1800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Devonian immigrants from Africa       	</a:t>
            </a:r>
            <a:r>
              <a:rPr lang="en-US" sz="1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(Isaacson, 1974, 1977)</a:t>
            </a:r>
            <a:endParaRPr lang="en-US" sz="2800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Gondwana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glaciation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begins in Late Devonian 	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Caputo, 1985; 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Andes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Isaacson et al., 1999,</a:t>
            </a:r>
          </a:p>
          <a:p>
            <a:pPr eaLnBrk="1" hangingPunct="1">
              <a:buNone/>
            </a:pP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	2008; 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Appalachians: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Brezinski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2010)</a:t>
            </a:r>
            <a:endParaRPr lang="en-US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808080"/>
      </a:dk1>
      <a:lt1>
        <a:srgbClr val="FFFF00"/>
      </a:lt1>
      <a:dk2>
        <a:srgbClr val="006600"/>
      </a:dk2>
      <a:lt2>
        <a:srgbClr val="FFFF00"/>
      </a:lt2>
      <a:accent1>
        <a:srgbClr val="BBE0E3"/>
      </a:accent1>
      <a:accent2>
        <a:srgbClr val="333399"/>
      </a:accent2>
      <a:accent3>
        <a:srgbClr val="AAB8AA"/>
      </a:accent3>
      <a:accent4>
        <a:srgbClr val="DADA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8000"/>
        </a:lt1>
        <a:dk2>
          <a:srgbClr val="FFFF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C0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006600"/>
        </a:lt1>
        <a:dk2>
          <a:srgbClr val="FFFF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B8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FFFF00"/>
        </a:lt1>
        <a:dk2>
          <a:srgbClr val="006600"/>
        </a:dk2>
        <a:lt2>
          <a:srgbClr val="FFFF00"/>
        </a:lt2>
        <a:accent1>
          <a:srgbClr val="BBE0E3"/>
        </a:accent1>
        <a:accent2>
          <a:srgbClr val="333399"/>
        </a:accent2>
        <a:accent3>
          <a:srgbClr val="AAB8AA"/>
        </a:accent3>
        <a:accent4>
          <a:srgbClr val="DADA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808080"/>
      </a:dk1>
      <a:lt1>
        <a:srgbClr val="FFFF00"/>
      </a:lt1>
      <a:dk2>
        <a:srgbClr val="008000"/>
      </a:dk2>
      <a:lt2>
        <a:srgbClr val="FFFF00"/>
      </a:lt2>
      <a:accent1>
        <a:srgbClr val="00CC99"/>
      </a:accent1>
      <a:accent2>
        <a:srgbClr val="3333CC"/>
      </a:accent2>
      <a:accent3>
        <a:srgbClr val="AAC0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008000"/>
        </a:lt1>
        <a:dk2>
          <a:srgbClr val="FFFF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C0AA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820</Words>
  <Application>Microsoft Office PowerPoint</Application>
  <PresentationFormat>On-screen Show (4:3)</PresentationFormat>
  <Paragraphs>135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Default Design</vt:lpstr>
      <vt:lpstr>1_Default Design</vt:lpstr>
      <vt:lpstr>Photo Editor Photo</vt:lpstr>
      <vt:lpstr>Acrobat Document</vt:lpstr>
      <vt:lpstr>Slide 1</vt:lpstr>
      <vt:lpstr>Slide 2</vt:lpstr>
      <vt:lpstr>Slide 3</vt:lpstr>
      <vt:lpstr>Slide 4</vt:lpstr>
      <vt:lpstr>DEVONIAN</vt:lpstr>
      <vt:lpstr>Slide 6</vt:lpstr>
      <vt:lpstr>DEVONIAN</vt:lpstr>
      <vt:lpstr>Slide 8</vt:lpstr>
      <vt:lpstr>DEVONIAN</vt:lpstr>
      <vt:lpstr>Slide 10</vt:lpstr>
      <vt:lpstr>Late Devonian carbon dioxide drop</vt:lpstr>
      <vt:lpstr>Slide 12</vt:lpstr>
      <vt:lpstr>Glacial clasts: Cumaná Fm., Bolivia</vt:lpstr>
      <vt:lpstr>Slide 14</vt:lpstr>
      <vt:lpstr>Famennian palynology Cumaná Fm. </vt:lpstr>
      <vt:lpstr>Slide 16</vt:lpstr>
      <vt:lpstr>CARBONIFEROUS</vt:lpstr>
      <vt:lpstr>Slide 18</vt:lpstr>
      <vt:lpstr>CARBONIFEROUS</vt:lpstr>
      <vt:lpstr>Copacabana Formation Pennsylvanian - Permian</vt:lpstr>
      <vt:lpstr>Slide 21</vt:lpstr>
      <vt:lpstr>Slide 22</vt:lpstr>
      <vt:lpstr>Slide 23</vt:lpstr>
      <vt:lpstr>Proxies for Late Pz Glaciation sequence boundaries</vt:lpstr>
      <vt:lpstr>Bolivia: Important Points</vt:lpstr>
      <vt:lpstr>Bolivia: Important Points</vt:lpstr>
      <vt:lpstr>Bolivia: Important Points</vt:lpstr>
      <vt:lpstr>Bolivia: Important Points</vt:lpstr>
      <vt:lpstr>Bolivia: Important Points</vt:lpstr>
      <vt:lpstr>Bolivia: Important Points</vt:lpstr>
      <vt:lpstr>Bolivia: Important Points</vt:lpstr>
      <vt:lpstr>Slide 32</vt:lpstr>
    </vt:vector>
  </TitlesOfParts>
  <Company>U.of I., College of Science, Geology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Isaacson</dc:creator>
  <cp:lastModifiedBy>devonian</cp:lastModifiedBy>
  <cp:revision>127</cp:revision>
  <dcterms:created xsi:type="dcterms:W3CDTF">2007-01-25T18:16:36Z</dcterms:created>
  <dcterms:modified xsi:type="dcterms:W3CDTF">2013-11-11T22:34:37Z</dcterms:modified>
</cp:coreProperties>
</file>