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4" r:id="rId3"/>
    <p:sldId id="303" r:id="rId4"/>
    <p:sldId id="305" r:id="rId5"/>
    <p:sldId id="306" r:id="rId6"/>
    <p:sldId id="307" r:id="rId7"/>
    <p:sldId id="321" r:id="rId8"/>
    <p:sldId id="309" r:id="rId9"/>
    <p:sldId id="310" r:id="rId10"/>
    <p:sldId id="319" r:id="rId11"/>
    <p:sldId id="311" r:id="rId12"/>
    <p:sldId id="313" r:id="rId13"/>
    <p:sldId id="314" r:id="rId14"/>
    <p:sldId id="315" r:id="rId15"/>
    <p:sldId id="316" r:id="rId16"/>
    <p:sldId id="302" r:id="rId17"/>
    <p:sldId id="31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60" autoAdjust="0"/>
    <p:restoredTop sz="76377" autoAdjust="0"/>
  </p:normalViewPr>
  <p:slideViewPr>
    <p:cSldViewPr>
      <p:cViewPr>
        <p:scale>
          <a:sx n="66" d="100"/>
          <a:sy n="66" d="100"/>
        </p:scale>
        <p:origin x="-2196" y="-1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s\Dropbox\Writing\3%20VolcHaz%20Communications%20Paper\Data%20Analysis\Communication%20instruments%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marker>
            <c:spPr>
              <a:solidFill>
                <a:schemeClr val="tx1"/>
              </a:solidFill>
            </c:spPr>
          </c:marker>
          <c:yVal>
            <c:numRef>
              <c:f>'PRCA plots vs norms'!$C$5:$C$25</c:f>
              <c:numCache>
                <c:formatCode>General</c:formatCode>
                <c:ptCount val="21"/>
                <c:pt idx="0">
                  <c:v>66</c:v>
                </c:pt>
                <c:pt idx="1">
                  <c:v>41</c:v>
                </c:pt>
                <c:pt idx="2">
                  <c:v>75</c:v>
                </c:pt>
                <c:pt idx="3">
                  <c:v>70</c:v>
                </c:pt>
                <c:pt idx="4">
                  <c:v>46</c:v>
                </c:pt>
                <c:pt idx="5">
                  <c:v>74</c:v>
                </c:pt>
                <c:pt idx="6">
                  <c:v>71</c:v>
                </c:pt>
                <c:pt idx="7">
                  <c:v>61</c:v>
                </c:pt>
                <c:pt idx="8">
                  <c:v>96</c:v>
                </c:pt>
                <c:pt idx="9">
                  <c:v>65</c:v>
                </c:pt>
                <c:pt idx="10">
                  <c:v>52</c:v>
                </c:pt>
                <c:pt idx="11">
                  <c:v>24</c:v>
                </c:pt>
                <c:pt idx="12">
                  <c:v>84</c:v>
                </c:pt>
                <c:pt idx="13">
                  <c:v>60.5</c:v>
                </c:pt>
                <c:pt idx="14">
                  <c:v>37</c:v>
                </c:pt>
                <c:pt idx="15">
                  <c:v>32</c:v>
                </c:pt>
                <c:pt idx="16">
                  <c:v>83</c:v>
                </c:pt>
                <c:pt idx="17">
                  <c:v>80</c:v>
                </c:pt>
                <c:pt idx="18">
                  <c:v>46</c:v>
                </c:pt>
                <c:pt idx="19">
                  <c:v>37</c:v>
                </c:pt>
                <c:pt idx="20">
                  <c:v>79.5</c:v>
                </c:pt>
              </c:numCache>
            </c:numRef>
          </c:yVal>
        </c:ser>
        <c:axId val="63272832"/>
        <c:axId val="63537152"/>
      </c:scatterChart>
      <c:valAx>
        <c:axId val="63272832"/>
        <c:scaling>
          <c:orientation val="minMax"/>
        </c:scaling>
        <c:axPos val="b"/>
        <c:majorTickMark val="none"/>
        <c:tickLblPos val="none"/>
        <c:txPr>
          <a:bodyPr/>
          <a:lstStyle/>
          <a:p>
            <a:pPr>
              <a:defRPr lang="en-CA"/>
            </a:pPr>
            <a:endParaRPr lang="en-US"/>
          </a:p>
        </c:txPr>
        <c:crossAx val="63537152"/>
        <c:crosses val="autoZero"/>
        <c:crossBetween val="midCat"/>
      </c:valAx>
      <c:valAx>
        <c:axId val="63537152"/>
        <c:scaling>
          <c:orientation val="minMax"/>
          <c:max val="120"/>
          <c:min val="24"/>
        </c:scaling>
        <c:axPos val="l"/>
        <c:majorGridlines>
          <c:spPr>
            <a:ln>
              <a:solidFill>
                <a:schemeClr val="bg1"/>
              </a:solidFill>
            </a:ln>
          </c:spPr>
        </c:majorGridlines>
        <c:numFmt formatCode="General" sourceLinked="1"/>
        <c:tickLblPos val="nextTo"/>
        <c:txPr>
          <a:bodyPr/>
          <a:lstStyle/>
          <a:p>
            <a:pPr>
              <a:defRPr lang="en-CA" sz="1600"/>
            </a:pPr>
            <a:endParaRPr lang="en-US"/>
          </a:p>
        </c:txPr>
        <c:crossAx val="63272832"/>
        <c:crosses val="autoZero"/>
        <c:crossBetween val="midCat"/>
        <c:majorUnit val="12"/>
        <c:minorUnit val="1"/>
      </c:valAx>
      <c:spPr>
        <a:ln>
          <a:noFill/>
        </a:ln>
      </c:spPr>
    </c:plotArea>
    <c:plotVisOnly val="1"/>
  </c:chart>
  <c:txPr>
    <a:bodyPr/>
    <a:lstStyle/>
    <a:p>
      <a:pPr>
        <a:defRPr sz="1800" b="1"/>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83B3A-E089-4B7A-9D73-D1272228FD77}" type="doc">
      <dgm:prSet loTypeId="urn:microsoft.com/office/officeart/2005/8/layout/radial1" loCatId="cycle" qsTypeId="urn:microsoft.com/office/officeart/2005/8/quickstyle/3d2" qsCatId="3D" csTypeId="urn:microsoft.com/office/officeart/2005/8/colors/accent5_4" csCatId="accent5" phldr="1"/>
      <dgm:spPr/>
      <dgm:t>
        <a:bodyPr/>
        <a:lstStyle/>
        <a:p>
          <a:endParaRPr lang="en-US"/>
        </a:p>
      </dgm:t>
    </dgm:pt>
    <dgm:pt modelId="{89AD2976-1B46-47ED-9898-4E15F4DE74D4}">
      <dgm:prSet phldrT="[Text]" custT="1"/>
      <dgm:spPr/>
      <dgm:t>
        <a:bodyPr/>
        <a:lstStyle/>
        <a:p>
          <a:r>
            <a:rPr lang="en-US" sz="2500" b="1" smtClean="0">
              <a:effectLst>
                <a:outerShdw blurRad="38100" dist="38100" dir="2700000" algn="tl">
                  <a:srgbClr val="000000">
                    <a:alpha val="43137"/>
                  </a:srgbClr>
                </a:outerShdw>
              </a:effectLst>
            </a:rPr>
            <a:t>Communication Performance</a:t>
          </a:r>
          <a:endParaRPr lang="en-US" sz="2500" b="1" dirty="0">
            <a:effectLst>
              <a:outerShdw blurRad="38100" dist="38100" dir="2700000" algn="tl">
                <a:srgbClr val="000000">
                  <a:alpha val="43137"/>
                </a:srgbClr>
              </a:outerShdw>
            </a:effectLst>
          </a:endParaRPr>
        </a:p>
      </dgm:t>
    </dgm:pt>
    <dgm:pt modelId="{580F1583-5ECC-453B-A288-CF35A3C820C9}" type="parTrans" cxnId="{FEAAB931-D88E-47F8-B959-F7B0C8705EE8}">
      <dgm:prSet/>
      <dgm:spPr/>
      <dgm:t>
        <a:bodyPr/>
        <a:lstStyle/>
        <a:p>
          <a:endParaRPr lang="en-US"/>
        </a:p>
      </dgm:t>
    </dgm:pt>
    <dgm:pt modelId="{6601BD72-4B9C-4FEB-A7A8-73C73CEADA6C}" type="sibTrans" cxnId="{FEAAB931-D88E-47F8-B959-F7B0C8705EE8}">
      <dgm:prSet/>
      <dgm:spPr/>
      <dgm:t>
        <a:bodyPr/>
        <a:lstStyle/>
        <a:p>
          <a:endParaRPr lang="en-US"/>
        </a:p>
      </dgm:t>
    </dgm:pt>
    <dgm:pt modelId="{E95B98BC-4F7F-42F0-8F59-4E0412D38E4A}">
      <dgm:prSet phldrT="[Text]" custT="1"/>
      <dgm:spPr/>
      <dgm:t>
        <a:bodyPr/>
        <a:lstStyle/>
        <a:p>
          <a:r>
            <a:rPr lang="en-US" sz="1600" b="1" dirty="0" smtClean="0"/>
            <a:t>Communication</a:t>
          </a:r>
          <a:r>
            <a:rPr lang="en-US" sz="1400" b="1" dirty="0" smtClean="0"/>
            <a:t> </a:t>
          </a:r>
          <a:r>
            <a:rPr lang="en-US" sz="2000" b="1" dirty="0" smtClean="0">
              <a:effectLst>
                <a:outerShdw blurRad="38100" dist="38100" dir="2700000" algn="tl">
                  <a:srgbClr val="000000">
                    <a:alpha val="43137"/>
                  </a:srgbClr>
                </a:outerShdw>
              </a:effectLst>
            </a:rPr>
            <a:t>Efficacy</a:t>
          </a:r>
          <a:endParaRPr lang="en-US" sz="2000" b="1" dirty="0">
            <a:effectLst>
              <a:outerShdw blurRad="38100" dist="38100" dir="2700000" algn="tl">
                <a:srgbClr val="000000">
                  <a:alpha val="43137"/>
                </a:srgbClr>
              </a:outerShdw>
            </a:effectLst>
          </a:endParaRPr>
        </a:p>
      </dgm:t>
    </dgm:pt>
    <dgm:pt modelId="{92AC084C-8264-468E-AF60-49B2BFEFAE17}" type="parTrans" cxnId="{3FB7D1B9-92F5-4218-9AB5-E3E7DAF11CBA}">
      <dgm:prSet/>
      <dgm:spPr/>
      <dgm:t>
        <a:bodyPr/>
        <a:lstStyle/>
        <a:p>
          <a:endParaRPr lang="en-US">
            <a:solidFill>
              <a:srgbClr val="002060"/>
            </a:solidFill>
          </a:endParaRPr>
        </a:p>
      </dgm:t>
    </dgm:pt>
    <dgm:pt modelId="{435330F8-2236-4B38-8034-B82B9256B699}" type="sibTrans" cxnId="{3FB7D1B9-92F5-4218-9AB5-E3E7DAF11CBA}">
      <dgm:prSet/>
      <dgm:spPr/>
      <dgm:t>
        <a:bodyPr/>
        <a:lstStyle/>
        <a:p>
          <a:endParaRPr lang="en-US"/>
        </a:p>
      </dgm:t>
    </dgm:pt>
    <dgm:pt modelId="{53BC009D-FFC2-45B4-87DA-290892776268}">
      <dgm:prSet phldrT="[Text]" custT="1"/>
      <dgm:spPr/>
      <dgm:t>
        <a:bodyPr/>
        <a:lstStyle/>
        <a:p>
          <a:r>
            <a:rPr lang="en-US" sz="2400" b="1" dirty="0" smtClean="0">
              <a:solidFill>
                <a:schemeClr val="tx1"/>
              </a:solidFill>
            </a:rPr>
            <a:t>Perceptions </a:t>
          </a:r>
          <a:r>
            <a:rPr lang="en-US" sz="1600" b="1" dirty="0" smtClean="0">
              <a:solidFill>
                <a:schemeClr val="tx1"/>
              </a:solidFill>
            </a:rPr>
            <a:t>of Science Communication</a:t>
          </a:r>
          <a:endParaRPr lang="en-US" sz="2000" b="1" dirty="0">
            <a:solidFill>
              <a:schemeClr val="tx1"/>
            </a:solidFill>
          </a:endParaRPr>
        </a:p>
      </dgm:t>
    </dgm:pt>
    <dgm:pt modelId="{D2F70564-53E7-478E-996F-AC00D2C528F9}" type="parTrans" cxnId="{96E59FA6-1618-4066-82A8-925308947479}">
      <dgm:prSet/>
      <dgm:spPr/>
      <dgm:t>
        <a:bodyPr/>
        <a:lstStyle/>
        <a:p>
          <a:endParaRPr lang="en-US">
            <a:solidFill>
              <a:srgbClr val="002060"/>
            </a:solidFill>
          </a:endParaRPr>
        </a:p>
      </dgm:t>
    </dgm:pt>
    <dgm:pt modelId="{A0392EED-AD4C-4326-9886-4468EDC8F4FB}" type="sibTrans" cxnId="{96E59FA6-1618-4066-82A8-925308947479}">
      <dgm:prSet/>
      <dgm:spPr/>
      <dgm:t>
        <a:bodyPr/>
        <a:lstStyle/>
        <a:p>
          <a:endParaRPr lang="en-US"/>
        </a:p>
      </dgm:t>
    </dgm:pt>
    <dgm:pt modelId="{6916CEA9-22EF-476B-A87F-FB797A1527F2}">
      <dgm:prSet custT="1"/>
      <dgm:spPr/>
      <dgm:t>
        <a:bodyPr/>
        <a:lstStyle/>
        <a:p>
          <a:r>
            <a:rPr lang="en-US" sz="2000" b="1" smtClean="0"/>
            <a:t>Geology Knowledge</a:t>
          </a:r>
          <a:endParaRPr lang="en-US" sz="2000" b="1" dirty="0"/>
        </a:p>
      </dgm:t>
    </dgm:pt>
    <dgm:pt modelId="{A7D911CA-02C0-4684-A1C8-1CAE02D45F98}" type="parTrans" cxnId="{A6B1F3B1-82FB-4718-8DA1-A90F0DB6AB06}">
      <dgm:prSet/>
      <dgm:spPr/>
      <dgm:t>
        <a:bodyPr/>
        <a:lstStyle/>
        <a:p>
          <a:endParaRPr lang="en-US">
            <a:solidFill>
              <a:srgbClr val="002060"/>
            </a:solidFill>
          </a:endParaRPr>
        </a:p>
      </dgm:t>
    </dgm:pt>
    <dgm:pt modelId="{31BC730C-52E3-4F67-BF45-48EC9C94A44D}" type="sibTrans" cxnId="{A6B1F3B1-82FB-4718-8DA1-A90F0DB6AB06}">
      <dgm:prSet/>
      <dgm:spPr/>
      <dgm:t>
        <a:bodyPr/>
        <a:lstStyle/>
        <a:p>
          <a:endParaRPr lang="en-US"/>
        </a:p>
      </dgm:t>
    </dgm:pt>
    <dgm:pt modelId="{A934B559-A208-435A-A820-CE83F0C0A4F8}">
      <dgm:prSet/>
      <dgm:spPr/>
      <dgm:t>
        <a:bodyPr/>
        <a:lstStyle/>
        <a:p>
          <a:endParaRPr lang="en-CA" dirty="0">
            <a:solidFill>
              <a:srgbClr val="002060"/>
            </a:solidFill>
          </a:endParaRPr>
        </a:p>
      </dgm:t>
    </dgm:pt>
    <dgm:pt modelId="{BCD9FE98-CDFB-44BA-8F3F-D618A3BB7C52}" type="parTrans" cxnId="{B6B8EE29-A237-4809-956F-DA77EA1F2A93}">
      <dgm:prSet/>
      <dgm:spPr/>
      <dgm:t>
        <a:bodyPr/>
        <a:lstStyle/>
        <a:p>
          <a:endParaRPr lang="en-CA">
            <a:solidFill>
              <a:srgbClr val="002060"/>
            </a:solidFill>
          </a:endParaRPr>
        </a:p>
      </dgm:t>
    </dgm:pt>
    <dgm:pt modelId="{1CAACBF1-3F0A-4BBB-B665-2F0C276F2C71}" type="sibTrans" cxnId="{B6B8EE29-A237-4809-956F-DA77EA1F2A93}">
      <dgm:prSet/>
      <dgm:spPr/>
      <dgm:t>
        <a:bodyPr/>
        <a:lstStyle/>
        <a:p>
          <a:endParaRPr lang="en-CA"/>
        </a:p>
      </dgm:t>
    </dgm:pt>
    <dgm:pt modelId="{C0993EF3-3152-4942-8800-29F18C3F5651}">
      <dgm:prSet/>
      <dgm:spPr/>
      <dgm:t>
        <a:bodyPr/>
        <a:lstStyle/>
        <a:p>
          <a:endParaRPr lang="en-CA" dirty="0">
            <a:solidFill>
              <a:srgbClr val="002060"/>
            </a:solidFill>
          </a:endParaRPr>
        </a:p>
      </dgm:t>
    </dgm:pt>
    <dgm:pt modelId="{0A6EC1E2-226F-4BE5-B33C-C7B35A5BAD09}" type="parTrans" cxnId="{C7207611-6A4E-4EC0-822D-0DB4F608FA83}">
      <dgm:prSet/>
      <dgm:spPr/>
      <dgm:t>
        <a:bodyPr/>
        <a:lstStyle/>
        <a:p>
          <a:endParaRPr lang="en-CA"/>
        </a:p>
      </dgm:t>
    </dgm:pt>
    <dgm:pt modelId="{A02AD1C5-1EEE-4172-8A91-7DA9DD045699}" type="sibTrans" cxnId="{C7207611-6A4E-4EC0-822D-0DB4F608FA83}">
      <dgm:prSet/>
      <dgm:spPr/>
      <dgm:t>
        <a:bodyPr/>
        <a:lstStyle/>
        <a:p>
          <a:endParaRPr lang="en-CA"/>
        </a:p>
      </dgm:t>
    </dgm:pt>
    <dgm:pt modelId="{B6605984-10EE-4AF5-85EA-A45A85FCB404}" type="pres">
      <dgm:prSet presAssocID="{D9B83B3A-E089-4B7A-9D73-D1272228FD77}" presName="cycle" presStyleCnt="0">
        <dgm:presLayoutVars>
          <dgm:chMax val="1"/>
          <dgm:dir/>
          <dgm:animLvl val="ctr"/>
          <dgm:resizeHandles val="exact"/>
        </dgm:presLayoutVars>
      </dgm:prSet>
      <dgm:spPr/>
      <dgm:t>
        <a:bodyPr/>
        <a:lstStyle/>
        <a:p>
          <a:endParaRPr lang="en-CA"/>
        </a:p>
      </dgm:t>
    </dgm:pt>
    <dgm:pt modelId="{81B7191E-46C9-43E7-8880-364FEF4B2811}" type="pres">
      <dgm:prSet presAssocID="{89AD2976-1B46-47ED-9898-4E15F4DE74D4}" presName="centerShape" presStyleLbl="node0" presStyleIdx="0" presStyleCnt="1" custScaleX="233703" custScaleY="141169" custLinFactNeighborX="1774" custLinFactNeighborY="-40805"/>
      <dgm:spPr/>
      <dgm:t>
        <a:bodyPr/>
        <a:lstStyle/>
        <a:p>
          <a:endParaRPr lang="en-CA"/>
        </a:p>
      </dgm:t>
    </dgm:pt>
    <dgm:pt modelId="{E5060F7E-3D09-4D98-A332-1CB1EC01DA2A}" type="pres">
      <dgm:prSet presAssocID="{92AC084C-8264-468E-AF60-49B2BFEFAE17}" presName="Name9" presStyleLbl="parChTrans1D2" presStyleIdx="0" presStyleCnt="4"/>
      <dgm:spPr/>
      <dgm:t>
        <a:bodyPr/>
        <a:lstStyle/>
        <a:p>
          <a:endParaRPr lang="en-CA"/>
        </a:p>
      </dgm:t>
    </dgm:pt>
    <dgm:pt modelId="{45FAC4A0-385E-4033-8918-565BC68CE405}" type="pres">
      <dgm:prSet presAssocID="{92AC084C-8264-468E-AF60-49B2BFEFAE17}" presName="connTx" presStyleLbl="parChTrans1D2" presStyleIdx="0" presStyleCnt="4"/>
      <dgm:spPr/>
      <dgm:t>
        <a:bodyPr/>
        <a:lstStyle/>
        <a:p>
          <a:endParaRPr lang="en-CA"/>
        </a:p>
      </dgm:t>
    </dgm:pt>
    <dgm:pt modelId="{2C86D702-8A76-49F9-870F-D7ACCDFC606E}" type="pres">
      <dgm:prSet presAssocID="{E95B98BC-4F7F-42F0-8F59-4E0412D38E4A}" presName="node" presStyleLbl="node1" presStyleIdx="0" presStyleCnt="4" custScaleX="138033" custRadScaleRad="112369" custRadScaleInc="-320336">
        <dgm:presLayoutVars>
          <dgm:bulletEnabled val="1"/>
        </dgm:presLayoutVars>
      </dgm:prSet>
      <dgm:spPr/>
      <dgm:t>
        <a:bodyPr/>
        <a:lstStyle/>
        <a:p>
          <a:endParaRPr lang="en-CA"/>
        </a:p>
      </dgm:t>
    </dgm:pt>
    <dgm:pt modelId="{2DACB486-F75D-4435-ACB3-EEF8AB05271A}" type="pres">
      <dgm:prSet presAssocID="{A7D911CA-02C0-4684-A1C8-1CAE02D45F98}" presName="Name9" presStyleLbl="parChTrans1D2" presStyleIdx="1" presStyleCnt="4"/>
      <dgm:spPr/>
      <dgm:t>
        <a:bodyPr/>
        <a:lstStyle/>
        <a:p>
          <a:endParaRPr lang="en-CA"/>
        </a:p>
      </dgm:t>
    </dgm:pt>
    <dgm:pt modelId="{03008FE6-20D3-42BE-A687-4AAA56A5909E}" type="pres">
      <dgm:prSet presAssocID="{A7D911CA-02C0-4684-A1C8-1CAE02D45F98}" presName="connTx" presStyleLbl="parChTrans1D2" presStyleIdx="1" presStyleCnt="4"/>
      <dgm:spPr/>
      <dgm:t>
        <a:bodyPr/>
        <a:lstStyle/>
        <a:p>
          <a:endParaRPr lang="en-CA"/>
        </a:p>
      </dgm:t>
    </dgm:pt>
    <dgm:pt modelId="{D30993D9-A0B4-46D2-9819-CC576D02A97B}" type="pres">
      <dgm:prSet presAssocID="{6916CEA9-22EF-476B-A87F-FB797A1527F2}" presName="node" presStyleLbl="node1" presStyleIdx="1" presStyleCnt="4" custScaleX="112696" custRadScaleRad="149356" custRadScaleInc="-1786">
        <dgm:presLayoutVars>
          <dgm:bulletEnabled val="1"/>
        </dgm:presLayoutVars>
      </dgm:prSet>
      <dgm:spPr/>
      <dgm:t>
        <a:bodyPr/>
        <a:lstStyle/>
        <a:p>
          <a:endParaRPr lang="en-CA"/>
        </a:p>
      </dgm:t>
    </dgm:pt>
    <dgm:pt modelId="{0723A2EA-0250-4946-8ED5-FECEE57AE612}" type="pres">
      <dgm:prSet presAssocID="{D2F70564-53E7-478E-996F-AC00D2C528F9}" presName="Name9" presStyleLbl="parChTrans1D2" presStyleIdx="2" presStyleCnt="4"/>
      <dgm:spPr/>
      <dgm:t>
        <a:bodyPr/>
        <a:lstStyle/>
        <a:p>
          <a:endParaRPr lang="en-CA"/>
        </a:p>
      </dgm:t>
    </dgm:pt>
    <dgm:pt modelId="{5A8101FF-D39C-448D-83A0-E85EFC75466A}" type="pres">
      <dgm:prSet presAssocID="{D2F70564-53E7-478E-996F-AC00D2C528F9}" presName="connTx" presStyleLbl="parChTrans1D2" presStyleIdx="2" presStyleCnt="4"/>
      <dgm:spPr/>
      <dgm:t>
        <a:bodyPr/>
        <a:lstStyle/>
        <a:p>
          <a:endParaRPr lang="en-CA"/>
        </a:p>
      </dgm:t>
    </dgm:pt>
    <dgm:pt modelId="{D45CE9F9-344E-48AD-A248-2413CD0EE403}" type="pres">
      <dgm:prSet presAssocID="{53BC009D-FFC2-45B4-87DA-290892776268}" presName="node" presStyleLbl="node1" presStyleIdx="2" presStyleCnt="4" custScaleX="147506" custScaleY="134538" custRadScaleRad="127955" custRadScaleInc="-93453">
        <dgm:presLayoutVars>
          <dgm:bulletEnabled val="1"/>
        </dgm:presLayoutVars>
      </dgm:prSet>
      <dgm:spPr/>
      <dgm:t>
        <a:bodyPr/>
        <a:lstStyle/>
        <a:p>
          <a:endParaRPr lang="en-CA"/>
        </a:p>
      </dgm:t>
    </dgm:pt>
    <dgm:pt modelId="{40401DC9-4AC5-4534-869A-677CCEDC5727}" type="pres">
      <dgm:prSet presAssocID="{BCD9FE98-CDFB-44BA-8F3F-D618A3BB7C52}" presName="Name9" presStyleLbl="parChTrans1D2" presStyleIdx="3" presStyleCnt="4"/>
      <dgm:spPr/>
      <dgm:t>
        <a:bodyPr/>
        <a:lstStyle/>
        <a:p>
          <a:endParaRPr lang="en-CA"/>
        </a:p>
      </dgm:t>
    </dgm:pt>
    <dgm:pt modelId="{73E0D97B-C7F3-4F21-80C7-81C702CF425D}" type="pres">
      <dgm:prSet presAssocID="{BCD9FE98-CDFB-44BA-8F3F-D618A3BB7C52}" presName="connTx" presStyleLbl="parChTrans1D2" presStyleIdx="3" presStyleCnt="4"/>
      <dgm:spPr/>
      <dgm:t>
        <a:bodyPr/>
        <a:lstStyle/>
        <a:p>
          <a:endParaRPr lang="en-CA"/>
        </a:p>
      </dgm:t>
    </dgm:pt>
    <dgm:pt modelId="{AEF52AFD-96D8-41CC-BD32-AE5E5664C780}" type="pres">
      <dgm:prSet presAssocID="{A934B559-A208-435A-A820-CE83F0C0A4F8}" presName="node" presStyleLbl="node1" presStyleIdx="3" presStyleCnt="4" custRadScaleRad="142495" custRadScaleInc="-3960">
        <dgm:presLayoutVars>
          <dgm:bulletEnabled val="1"/>
        </dgm:presLayoutVars>
      </dgm:prSet>
      <dgm:spPr/>
      <dgm:t>
        <a:bodyPr/>
        <a:lstStyle/>
        <a:p>
          <a:endParaRPr lang="en-CA"/>
        </a:p>
      </dgm:t>
    </dgm:pt>
  </dgm:ptLst>
  <dgm:cxnLst>
    <dgm:cxn modelId="{0227B434-CF64-4253-AA79-8A69D2EC7A96}" type="presOf" srcId="{53BC009D-FFC2-45B4-87DA-290892776268}" destId="{D45CE9F9-344E-48AD-A248-2413CD0EE403}" srcOrd="0" destOrd="0" presId="urn:microsoft.com/office/officeart/2005/8/layout/radial1"/>
    <dgm:cxn modelId="{FEAAB931-D88E-47F8-B959-F7B0C8705EE8}" srcId="{D9B83B3A-E089-4B7A-9D73-D1272228FD77}" destId="{89AD2976-1B46-47ED-9898-4E15F4DE74D4}" srcOrd="0" destOrd="0" parTransId="{580F1583-5ECC-453B-A288-CF35A3C820C9}" sibTransId="{6601BD72-4B9C-4FEB-A7A8-73C73CEADA6C}"/>
    <dgm:cxn modelId="{21C003AB-AD23-436D-B087-6B0D08160338}" type="presOf" srcId="{D9B83B3A-E089-4B7A-9D73-D1272228FD77}" destId="{B6605984-10EE-4AF5-85EA-A45A85FCB404}" srcOrd="0" destOrd="0" presId="urn:microsoft.com/office/officeart/2005/8/layout/radial1"/>
    <dgm:cxn modelId="{A6B1F3B1-82FB-4718-8DA1-A90F0DB6AB06}" srcId="{89AD2976-1B46-47ED-9898-4E15F4DE74D4}" destId="{6916CEA9-22EF-476B-A87F-FB797A1527F2}" srcOrd="1" destOrd="0" parTransId="{A7D911CA-02C0-4684-A1C8-1CAE02D45F98}" sibTransId="{31BC730C-52E3-4F67-BF45-48EC9C94A44D}"/>
    <dgm:cxn modelId="{54420AA6-4ED1-4762-ADF2-0DD3821F4778}" type="presOf" srcId="{D2F70564-53E7-478E-996F-AC00D2C528F9}" destId="{5A8101FF-D39C-448D-83A0-E85EFC75466A}" srcOrd="1" destOrd="0" presId="urn:microsoft.com/office/officeart/2005/8/layout/radial1"/>
    <dgm:cxn modelId="{A666EA1B-88E2-4CAE-BD98-A34ECA47A8F3}" type="presOf" srcId="{BCD9FE98-CDFB-44BA-8F3F-D618A3BB7C52}" destId="{73E0D97B-C7F3-4F21-80C7-81C702CF425D}" srcOrd="1" destOrd="0" presId="urn:microsoft.com/office/officeart/2005/8/layout/radial1"/>
    <dgm:cxn modelId="{28095A4A-E97E-437B-90FC-30C1941DCCF4}" type="presOf" srcId="{89AD2976-1B46-47ED-9898-4E15F4DE74D4}" destId="{81B7191E-46C9-43E7-8880-364FEF4B2811}" srcOrd="0" destOrd="0" presId="urn:microsoft.com/office/officeart/2005/8/layout/radial1"/>
    <dgm:cxn modelId="{49EB1D6C-546C-4A94-B5F2-D581AAD3D00B}" type="presOf" srcId="{BCD9FE98-CDFB-44BA-8F3F-D618A3BB7C52}" destId="{40401DC9-4AC5-4534-869A-677CCEDC5727}" srcOrd="0" destOrd="0" presId="urn:microsoft.com/office/officeart/2005/8/layout/radial1"/>
    <dgm:cxn modelId="{E7748D4E-019C-46BC-BE6D-28A2B4162348}" type="presOf" srcId="{D2F70564-53E7-478E-996F-AC00D2C528F9}" destId="{0723A2EA-0250-4946-8ED5-FECEE57AE612}" srcOrd="0" destOrd="0" presId="urn:microsoft.com/office/officeart/2005/8/layout/radial1"/>
    <dgm:cxn modelId="{3FB7D1B9-92F5-4218-9AB5-E3E7DAF11CBA}" srcId="{89AD2976-1B46-47ED-9898-4E15F4DE74D4}" destId="{E95B98BC-4F7F-42F0-8F59-4E0412D38E4A}" srcOrd="0" destOrd="0" parTransId="{92AC084C-8264-468E-AF60-49B2BFEFAE17}" sibTransId="{435330F8-2236-4B38-8034-B82B9256B699}"/>
    <dgm:cxn modelId="{A68ADCDE-0A6F-455E-B3DA-504E3C72E8E8}" type="presOf" srcId="{C0993EF3-3152-4942-8800-29F18C3F5651}" destId="{AEF52AFD-96D8-41CC-BD32-AE5E5664C780}" srcOrd="0" destOrd="1" presId="urn:microsoft.com/office/officeart/2005/8/layout/radial1"/>
    <dgm:cxn modelId="{46DCCA61-B4EE-4A96-9F6A-434400F9DC05}" type="presOf" srcId="{92AC084C-8264-468E-AF60-49B2BFEFAE17}" destId="{45FAC4A0-385E-4033-8918-565BC68CE405}" srcOrd="1" destOrd="0" presId="urn:microsoft.com/office/officeart/2005/8/layout/radial1"/>
    <dgm:cxn modelId="{87794407-6A1B-461F-B400-E55C66ADE64F}" type="presOf" srcId="{A934B559-A208-435A-A820-CE83F0C0A4F8}" destId="{AEF52AFD-96D8-41CC-BD32-AE5E5664C780}" srcOrd="0" destOrd="0" presId="urn:microsoft.com/office/officeart/2005/8/layout/radial1"/>
    <dgm:cxn modelId="{FDDC2C45-BBF4-4829-AC62-04A62C986C65}" type="presOf" srcId="{E95B98BC-4F7F-42F0-8F59-4E0412D38E4A}" destId="{2C86D702-8A76-49F9-870F-D7ACCDFC606E}" srcOrd="0" destOrd="0" presId="urn:microsoft.com/office/officeart/2005/8/layout/radial1"/>
    <dgm:cxn modelId="{A3C56CB5-E0EE-4DBC-ADD8-6AEE2BFDAF22}" type="presOf" srcId="{92AC084C-8264-468E-AF60-49B2BFEFAE17}" destId="{E5060F7E-3D09-4D98-A332-1CB1EC01DA2A}" srcOrd="0" destOrd="0" presId="urn:microsoft.com/office/officeart/2005/8/layout/radial1"/>
    <dgm:cxn modelId="{B6B8EE29-A237-4809-956F-DA77EA1F2A93}" srcId="{89AD2976-1B46-47ED-9898-4E15F4DE74D4}" destId="{A934B559-A208-435A-A820-CE83F0C0A4F8}" srcOrd="3" destOrd="0" parTransId="{BCD9FE98-CDFB-44BA-8F3F-D618A3BB7C52}" sibTransId="{1CAACBF1-3F0A-4BBB-B665-2F0C276F2C71}"/>
    <dgm:cxn modelId="{C7207611-6A4E-4EC0-822D-0DB4F608FA83}" srcId="{A934B559-A208-435A-A820-CE83F0C0A4F8}" destId="{C0993EF3-3152-4942-8800-29F18C3F5651}" srcOrd="0" destOrd="0" parTransId="{0A6EC1E2-226F-4BE5-B33C-C7B35A5BAD09}" sibTransId="{A02AD1C5-1EEE-4172-8A91-7DA9DD045699}"/>
    <dgm:cxn modelId="{96E59FA6-1618-4066-82A8-925308947479}" srcId="{89AD2976-1B46-47ED-9898-4E15F4DE74D4}" destId="{53BC009D-FFC2-45B4-87DA-290892776268}" srcOrd="2" destOrd="0" parTransId="{D2F70564-53E7-478E-996F-AC00D2C528F9}" sibTransId="{A0392EED-AD4C-4326-9886-4468EDC8F4FB}"/>
    <dgm:cxn modelId="{BAB8F267-DB4B-483E-870B-5999BCDF6AAD}" type="presOf" srcId="{A7D911CA-02C0-4684-A1C8-1CAE02D45F98}" destId="{2DACB486-F75D-4435-ACB3-EEF8AB05271A}" srcOrd="0" destOrd="0" presId="urn:microsoft.com/office/officeart/2005/8/layout/radial1"/>
    <dgm:cxn modelId="{F451EB22-5D5F-40DA-B047-98862C5C0C50}" type="presOf" srcId="{6916CEA9-22EF-476B-A87F-FB797A1527F2}" destId="{D30993D9-A0B4-46D2-9819-CC576D02A97B}" srcOrd="0" destOrd="0" presId="urn:microsoft.com/office/officeart/2005/8/layout/radial1"/>
    <dgm:cxn modelId="{EB548B13-F0EF-45B1-AB42-39F84E1D35FF}" type="presOf" srcId="{A7D911CA-02C0-4684-A1C8-1CAE02D45F98}" destId="{03008FE6-20D3-42BE-A687-4AAA56A5909E}" srcOrd="1" destOrd="0" presId="urn:microsoft.com/office/officeart/2005/8/layout/radial1"/>
    <dgm:cxn modelId="{A1D8AE1E-C822-4BA0-918A-661765A459D9}" type="presParOf" srcId="{B6605984-10EE-4AF5-85EA-A45A85FCB404}" destId="{81B7191E-46C9-43E7-8880-364FEF4B2811}" srcOrd="0" destOrd="0" presId="urn:microsoft.com/office/officeart/2005/8/layout/radial1"/>
    <dgm:cxn modelId="{CCD308C6-01B9-40EA-9A9A-B94805FB0ED5}" type="presParOf" srcId="{B6605984-10EE-4AF5-85EA-A45A85FCB404}" destId="{E5060F7E-3D09-4D98-A332-1CB1EC01DA2A}" srcOrd="1" destOrd="0" presId="urn:microsoft.com/office/officeart/2005/8/layout/radial1"/>
    <dgm:cxn modelId="{0E3AF0DE-6E3C-4FE9-8F17-82D909CA1403}" type="presParOf" srcId="{E5060F7E-3D09-4D98-A332-1CB1EC01DA2A}" destId="{45FAC4A0-385E-4033-8918-565BC68CE405}" srcOrd="0" destOrd="0" presId="urn:microsoft.com/office/officeart/2005/8/layout/radial1"/>
    <dgm:cxn modelId="{EA81833D-82D9-42F1-8A11-ED736202AF46}" type="presParOf" srcId="{B6605984-10EE-4AF5-85EA-A45A85FCB404}" destId="{2C86D702-8A76-49F9-870F-D7ACCDFC606E}" srcOrd="2" destOrd="0" presId="urn:microsoft.com/office/officeart/2005/8/layout/radial1"/>
    <dgm:cxn modelId="{46E8C9F0-D80B-4038-90B1-F211EC320DE2}" type="presParOf" srcId="{B6605984-10EE-4AF5-85EA-A45A85FCB404}" destId="{2DACB486-F75D-4435-ACB3-EEF8AB05271A}" srcOrd="3" destOrd="0" presId="urn:microsoft.com/office/officeart/2005/8/layout/radial1"/>
    <dgm:cxn modelId="{11890E5D-702C-45E1-A080-6750E254B1D9}" type="presParOf" srcId="{2DACB486-F75D-4435-ACB3-EEF8AB05271A}" destId="{03008FE6-20D3-42BE-A687-4AAA56A5909E}" srcOrd="0" destOrd="0" presId="urn:microsoft.com/office/officeart/2005/8/layout/radial1"/>
    <dgm:cxn modelId="{6F4CD0C0-0849-4233-BA9B-0AC21F107A45}" type="presParOf" srcId="{B6605984-10EE-4AF5-85EA-A45A85FCB404}" destId="{D30993D9-A0B4-46D2-9819-CC576D02A97B}" srcOrd="4" destOrd="0" presId="urn:microsoft.com/office/officeart/2005/8/layout/radial1"/>
    <dgm:cxn modelId="{2A9227C1-7417-431E-89E4-A8B2A07BB7F9}" type="presParOf" srcId="{B6605984-10EE-4AF5-85EA-A45A85FCB404}" destId="{0723A2EA-0250-4946-8ED5-FECEE57AE612}" srcOrd="5" destOrd="0" presId="urn:microsoft.com/office/officeart/2005/8/layout/radial1"/>
    <dgm:cxn modelId="{78B6BF94-4559-4DCB-B8FD-AB5AFC83AA29}" type="presParOf" srcId="{0723A2EA-0250-4946-8ED5-FECEE57AE612}" destId="{5A8101FF-D39C-448D-83A0-E85EFC75466A}" srcOrd="0" destOrd="0" presId="urn:microsoft.com/office/officeart/2005/8/layout/radial1"/>
    <dgm:cxn modelId="{FEDE9196-7FD8-47A2-ABAF-39458A03C498}" type="presParOf" srcId="{B6605984-10EE-4AF5-85EA-A45A85FCB404}" destId="{D45CE9F9-344E-48AD-A248-2413CD0EE403}" srcOrd="6" destOrd="0" presId="urn:microsoft.com/office/officeart/2005/8/layout/radial1"/>
    <dgm:cxn modelId="{139B03CA-AD76-4B99-AB0C-B96C272AE6A8}" type="presParOf" srcId="{B6605984-10EE-4AF5-85EA-A45A85FCB404}" destId="{40401DC9-4AC5-4534-869A-677CCEDC5727}" srcOrd="7" destOrd="0" presId="urn:microsoft.com/office/officeart/2005/8/layout/radial1"/>
    <dgm:cxn modelId="{ABA81339-F24C-42A2-B444-BC761A7AF69E}" type="presParOf" srcId="{40401DC9-4AC5-4534-869A-677CCEDC5727}" destId="{73E0D97B-C7F3-4F21-80C7-81C702CF425D}" srcOrd="0" destOrd="0" presId="urn:microsoft.com/office/officeart/2005/8/layout/radial1"/>
    <dgm:cxn modelId="{3D7E9FFC-F77D-4F7A-BF3F-73244B017B2C}" type="presParOf" srcId="{B6605984-10EE-4AF5-85EA-A45A85FCB404}" destId="{AEF52AFD-96D8-41CC-BD32-AE5E5664C780}" srcOrd="8"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B7191E-46C9-43E7-8880-364FEF4B2811}">
      <dsp:nvSpPr>
        <dsp:cNvPr id="0" name=""/>
        <dsp:cNvSpPr/>
      </dsp:nvSpPr>
      <dsp:spPr>
        <a:xfrm>
          <a:off x="2254288" y="0"/>
          <a:ext cx="3613110" cy="2182510"/>
        </a:xfrm>
        <a:prstGeom prst="ellipse">
          <a:avLst/>
        </a:prstGeom>
        <a:gradFill rotWithShape="0">
          <a:gsLst>
            <a:gs pos="0">
              <a:schemeClr val="accent5">
                <a:shade val="60000"/>
                <a:hueOff val="0"/>
                <a:satOff val="0"/>
                <a:lumOff val="0"/>
                <a:alphaOff val="0"/>
                <a:shade val="51000"/>
                <a:satMod val="130000"/>
              </a:schemeClr>
            </a:gs>
            <a:gs pos="80000">
              <a:schemeClr val="accent5">
                <a:shade val="60000"/>
                <a:hueOff val="0"/>
                <a:satOff val="0"/>
                <a:lumOff val="0"/>
                <a:alphaOff val="0"/>
                <a:shade val="93000"/>
                <a:satMod val="130000"/>
              </a:schemeClr>
            </a:gs>
            <a:gs pos="100000">
              <a:schemeClr val="accent5">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smtClean="0">
              <a:effectLst>
                <a:outerShdw blurRad="38100" dist="38100" dir="2700000" algn="tl">
                  <a:srgbClr val="000000">
                    <a:alpha val="43137"/>
                  </a:srgbClr>
                </a:outerShdw>
              </a:effectLst>
            </a:rPr>
            <a:t>Communication Performance</a:t>
          </a:r>
          <a:endParaRPr lang="en-US" sz="2500" b="1" kern="1200" dirty="0">
            <a:effectLst>
              <a:outerShdw blurRad="38100" dist="38100" dir="2700000" algn="tl">
                <a:srgbClr val="000000">
                  <a:alpha val="43137"/>
                </a:srgbClr>
              </a:outerShdw>
            </a:effectLst>
          </a:endParaRPr>
        </a:p>
      </dsp:txBody>
      <dsp:txXfrm>
        <a:off x="2254288" y="0"/>
        <a:ext cx="3613110" cy="2182510"/>
      </dsp:txXfrm>
    </dsp:sp>
    <dsp:sp modelId="{E5060F7E-3D09-4D98-A332-1CB1EC01DA2A}">
      <dsp:nvSpPr>
        <dsp:cNvPr id="0" name=""/>
        <dsp:cNvSpPr/>
      </dsp:nvSpPr>
      <dsp:spPr>
        <a:xfrm rot="6739821">
          <a:off x="2436902" y="2930115"/>
          <a:ext cx="1723110" cy="34453"/>
        </a:xfrm>
        <a:custGeom>
          <a:avLst/>
          <a:gdLst/>
          <a:ahLst/>
          <a:cxnLst/>
          <a:rect l="0" t="0" r="0" b="0"/>
          <a:pathLst>
            <a:path>
              <a:moveTo>
                <a:pt x="0" y="17226"/>
              </a:moveTo>
              <a:lnTo>
                <a:pt x="1723110" y="17226"/>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rgbClr val="002060"/>
            </a:solidFill>
          </a:endParaRPr>
        </a:p>
      </dsp:txBody>
      <dsp:txXfrm rot="6739821">
        <a:off x="3255379" y="2904264"/>
        <a:ext cx="86155" cy="86155"/>
      </dsp:txXfrm>
    </dsp:sp>
    <dsp:sp modelId="{2C86D702-8A76-49F9-870F-D7ACCDFC606E}">
      <dsp:nvSpPr>
        <dsp:cNvPr id="0" name=""/>
        <dsp:cNvSpPr/>
      </dsp:nvSpPr>
      <dsp:spPr>
        <a:xfrm>
          <a:off x="1599773" y="3712180"/>
          <a:ext cx="2134026" cy="1546026"/>
        </a:xfrm>
        <a:prstGeom prst="ellipse">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Communication</a:t>
          </a:r>
          <a:r>
            <a:rPr lang="en-US" sz="1400" b="1" kern="1200" dirty="0" smtClean="0"/>
            <a:t> </a:t>
          </a:r>
          <a:r>
            <a:rPr lang="en-US" sz="2000" b="1" kern="1200" dirty="0" smtClean="0">
              <a:effectLst>
                <a:outerShdw blurRad="38100" dist="38100" dir="2700000" algn="tl">
                  <a:srgbClr val="000000">
                    <a:alpha val="43137"/>
                  </a:srgbClr>
                </a:outerShdw>
              </a:effectLst>
            </a:rPr>
            <a:t>Efficacy</a:t>
          </a:r>
          <a:endParaRPr lang="en-US" sz="2000" b="1" kern="1200" dirty="0">
            <a:effectLst>
              <a:outerShdw blurRad="38100" dist="38100" dir="2700000" algn="tl">
                <a:srgbClr val="000000">
                  <a:alpha val="43137"/>
                </a:srgbClr>
              </a:outerShdw>
            </a:effectLst>
          </a:endParaRPr>
        </a:p>
      </dsp:txBody>
      <dsp:txXfrm>
        <a:off x="1599773" y="3712180"/>
        <a:ext cx="2134026" cy="1546026"/>
      </dsp:txXfrm>
    </dsp:sp>
    <dsp:sp modelId="{2DACB486-F75D-4435-ACB3-EEF8AB05271A}">
      <dsp:nvSpPr>
        <dsp:cNvPr id="0" name=""/>
        <dsp:cNvSpPr/>
      </dsp:nvSpPr>
      <dsp:spPr>
        <a:xfrm rot="1645947">
          <a:off x="5379810" y="1995023"/>
          <a:ext cx="910703" cy="34453"/>
        </a:xfrm>
        <a:custGeom>
          <a:avLst/>
          <a:gdLst/>
          <a:ahLst/>
          <a:cxnLst/>
          <a:rect l="0" t="0" r="0" b="0"/>
          <a:pathLst>
            <a:path>
              <a:moveTo>
                <a:pt x="0" y="17226"/>
              </a:moveTo>
              <a:lnTo>
                <a:pt x="910703" y="17226"/>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2060"/>
            </a:solidFill>
          </a:endParaRPr>
        </a:p>
      </dsp:txBody>
      <dsp:txXfrm rot="1645947">
        <a:off x="5812394" y="1989482"/>
        <a:ext cx="45535" cy="45535"/>
      </dsp:txXfrm>
    </dsp:sp>
    <dsp:sp modelId="{D30993D9-A0B4-46D2-9819-CC576D02A97B}">
      <dsp:nvSpPr>
        <dsp:cNvPr id="0" name=""/>
        <dsp:cNvSpPr/>
      </dsp:nvSpPr>
      <dsp:spPr>
        <a:xfrm>
          <a:off x="6120105" y="1839332"/>
          <a:ext cx="1742310" cy="1546026"/>
        </a:xfrm>
        <a:prstGeom prst="ellipse">
          <a:avLst/>
        </a:prstGeom>
        <a:gradFill rotWithShape="0">
          <a:gsLst>
            <a:gs pos="0">
              <a:schemeClr val="accent5">
                <a:shade val="50000"/>
                <a:hueOff val="126486"/>
                <a:satOff val="-2798"/>
                <a:lumOff val="20993"/>
                <a:alphaOff val="0"/>
                <a:shade val="51000"/>
                <a:satMod val="130000"/>
              </a:schemeClr>
            </a:gs>
            <a:gs pos="80000">
              <a:schemeClr val="accent5">
                <a:shade val="50000"/>
                <a:hueOff val="126486"/>
                <a:satOff val="-2798"/>
                <a:lumOff val="20993"/>
                <a:alphaOff val="0"/>
                <a:shade val="93000"/>
                <a:satMod val="130000"/>
              </a:schemeClr>
            </a:gs>
            <a:gs pos="100000">
              <a:schemeClr val="accent5">
                <a:shade val="50000"/>
                <a:hueOff val="126486"/>
                <a:satOff val="-2798"/>
                <a:lumOff val="209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smtClean="0"/>
            <a:t>Geology Knowledge</a:t>
          </a:r>
          <a:endParaRPr lang="en-US" sz="2000" b="1" kern="1200" dirty="0"/>
        </a:p>
      </dsp:txBody>
      <dsp:txXfrm>
        <a:off x="6120105" y="1839332"/>
        <a:ext cx="1742310" cy="1546026"/>
      </dsp:txXfrm>
    </dsp:sp>
    <dsp:sp modelId="{0723A2EA-0250-4946-8ED5-FECEE57AE612}">
      <dsp:nvSpPr>
        <dsp:cNvPr id="0" name=""/>
        <dsp:cNvSpPr/>
      </dsp:nvSpPr>
      <dsp:spPr>
        <a:xfrm rot="3874089">
          <a:off x="4095260" y="2857816"/>
          <a:ext cx="1627606" cy="34453"/>
        </a:xfrm>
        <a:custGeom>
          <a:avLst/>
          <a:gdLst/>
          <a:ahLst/>
          <a:cxnLst/>
          <a:rect l="0" t="0" r="0" b="0"/>
          <a:pathLst>
            <a:path>
              <a:moveTo>
                <a:pt x="0" y="17226"/>
              </a:moveTo>
              <a:lnTo>
                <a:pt x="1627606" y="17226"/>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2060"/>
            </a:solidFill>
          </a:endParaRPr>
        </a:p>
      </dsp:txBody>
      <dsp:txXfrm rot="3874089">
        <a:off x="4868373" y="2834352"/>
        <a:ext cx="81380" cy="81380"/>
      </dsp:txXfrm>
    </dsp:sp>
    <dsp:sp modelId="{D45CE9F9-344E-48AD-A248-2413CD0EE403}">
      <dsp:nvSpPr>
        <dsp:cNvPr id="0" name=""/>
        <dsp:cNvSpPr/>
      </dsp:nvSpPr>
      <dsp:spPr>
        <a:xfrm>
          <a:off x="4572001" y="3524112"/>
          <a:ext cx="2280481" cy="2079993"/>
        </a:xfrm>
        <a:prstGeom prst="ellipse">
          <a:avLst/>
        </a:prstGeom>
        <a:gradFill rotWithShape="0">
          <a:gsLst>
            <a:gs pos="0">
              <a:schemeClr val="accent5">
                <a:shade val="50000"/>
                <a:hueOff val="252972"/>
                <a:satOff val="-5595"/>
                <a:lumOff val="41987"/>
                <a:alphaOff val="0"/>
                <a:shade val="51000"/>
                <a:satMod val="130000"/>
              </a:schemeClr>
            </a:gs>
            <a:gs pos="80000">
              <a:schemeClr val="accent5">
                <a:shade val="50000"/>
                <a:hueOff val="252972"/>
                <a:satOff val="-5595"/>
                <a:lumOff val="41987"/>
                <a:alphaOff val="0"/>
                <a:shade val="93000"/>
                <a:satMod val="130000"/>
              </a:schemeClr>
            </a:gs>
            <a:gs pos="100000">
              <a:schemeClr val="accent5">
                <a:shade val="50000"/>
                <a:hueOff val="252972"/>
                <a:satOff val="-5595"/>
                <a:lumOff val="419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Perceptions </a:t>
          </a:r>
          <a:r>
            <a:rPr lang="en-US" sz="1600" b="1" kern="1200" dirty="0" smtClean="0">
              <a:solidFill>
                <a:schemeClr val="tx1"/>
              </a:solidFill>
            </a:rPr>
            <a:t>of Science Communication</a:t>
          </a:r>
          <a:endParaRPr lang="en-US" sz="2000" b="1" kern="1200" dirty="0">
            <a:solidFill>
              <a:schemeClr val="tx1"/>
            </a:solidFill>
          </a:endParaRPr>
        </a:p>
      </dsp:txBody>
      <dsp:txXfrm>
        <a:off x="4572001" y="3524112"/>
        <a:ext cx="2280481" cy="2079993"/>
      </dsp:txXfrm>
    </dsp:sp>
    <dsp:sp modelId="{40401DC9-4AC5-4534-869A-677CCEDC5727}">
      <dsp:nvSpPr>
        <dsp:cNvPr id="0" name=""/>
        <dsp:cNvSpPr/>
      </dsp:nvSpPr>
      <dsp:spPr>
        <a:xfrm rot="9036880">
          <a:off x="1731016" y="2082571"/>
          <a:ext cx="1077760" cy="34453"/>
        </a:xfrm>
        <a:custGeom>
          <a:avLst/>
          <a:gdLst/>
          <a:ahLst/>
          <a:cxnLst/>
          <a:rect l="0" t="0" r="0" b="0"/>
          <a:pathLst>
            <a:path>
              <a:moveTo>
                <a:pt x="0" y="17226"/>
              </a:moveTo>
              <a:lnTo>
                <a:pt x="1077760" y="17226"/>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solidFill>
              <a:srgbClr val="002060"/>
            </a:solidFill>
          </a:endParaRPr>
        </a:p>
      </dsp:txBody>
      <dsp:txXfrm rot="9036880">
        <a:off x="2242952" y="2072854"/>
        <a:ext cx="53888" cy="53888"/>
      </dsp:txXfrm>
    </dsp:sp>
    <dsp:sp modelId="{AEF52AFD-96D8-41CC-BD32-AE5E5664C780}">
      <dsp:nvSpPr>
        <dsp:cNvPr id="0" name=""/>
        <dsp:cNvSpPr/>
      </dsp:nvSpPr>
      <dsp:spPr>
        <a:xfrm>
          <a:off x="353778" y="1970505"/>
          <a:ext cx="1546026" cy="1546026"/>
        </a:xfrm>
        <a:prstGeom prst="ellipse">
          <a:avLst/>
        </a:prstGeom>
        <a:gradFill rotWithShape="0">
          <a:gsLst>
            <a:gs pos="0">
              <a:schemeClr val="accent5">
                <a:shade val="50000"/>
                <a:hueOff val="126486"/>
                <a:satOff val="-2798"/>
                <a:lumOff val="20993"/>
                <a:alphaOff val="0"/>
                <a:shade val="51000"/>
                <a:satMod val="130000"/>
              </a:schemeClr>
            </a:gs>
            <a:gs pos="80000">
              <a:schemeClr val="accent5">
                <a:shade val="50000"/>
                <a:hueOff val="126486"/>
                <a:satOff val="-2798"/>
                <a:lumOff val="20993"/>
                <a:alphaOff val="0"/>
                <a:shade val="93000"/>
                <a:satMod val="130000"/>
              </a:schemeClr>
            </a:gs>
            <a:gs pos="100000">
              <a:schemeClr val="accent5">
                <a:shade val="50000"/>
                <a:hueOff val="126486"/>
                <a:satOff val="-2798"/>
                <a:lumOff val="209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l" defTabSz="1511300">
            <a:lnSpc>
              <a:spcPct val="90000"/>
            </a:lnSpc>
            <a:spcBef>
              <a:spcPct val="0"/>
            </a:spcBef>
            <a:spcAft>
              <a:spcPct val="35000"/>
            </a:spcAft>
          </a:pPr>
          <a:endParaRPr lang="en-CA" sz="3400" kern="1200" dirty="0">
            <a:solidFill>
              <a:srgbClr val="002060"/>
            </a:solidFill>
          </a:endParaRPr>
        </a:p>
        <a:p>
          <a:pPr marL="228600" lvl="1" indent="-228600" algn="l" defTabSz="1200150">
            <a:lnSpc>
              <a:spcPct val="90000"/>
            </a:lnSpc>
            <a:spcBef>
              <a:spcPct val="0"/>
            </a:spcBef>
            <a:spcAft>
              <a:spcPct val="15000"/>
            </a:spcAft>
            <a:buChar char="••"/>
          </a:pPr>
          <a:endParaRPr lang="en-CA" sz="2700" kern="1200" dirty="0">
            <a:solidFill>
              <a:srgbClr val="002060"/>
            </a:solidFill>
          </a:endParaRPr>
        </a:p>
      </dsp:txBody>
      <dsp:txXfrm>
        <a:off x="353778" y="1970505"/>
        <a:ext cx="1546026" cy="154602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FEB4A-2961-4B36-969E-80D03B56D8C9}" type="datetimeFigureOut">
              <a:rPr lang="en-CA" smtClean="0"/>
              <a:pPr/>
              <a:t>28/10/2013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BF3D27-C880-4D25-B5B6-12E0ACF1FA6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PlaceHolder 1"/>
          <p:cNvSpPr>
            <a:spLocks noGrp="1"/>
          </p:cNvSpPr>
          <p:nvPr>
            <p:ph type="body"/>
          </p:nvPr>
        </p:nvSpPr>
        <p:spPr>
          <a:xfrm>
            <a:off x="686156" y="4343322"/>
            <a:ext cx="5485983" cy="4114256"/>
          </a:xfrm>
          <a:prstGeom prst="rect">
            <a:avLst/>
          </a:prstGeom>
        </p:spPr>
        <p:txBody>
          <a:bodyPr lIns="84900" tIns="42292" rIns="84900" bIns="42292"/>
          <a:lstStyle/>
          <a:p>
            <a:pPr>
              <a:buFont typeface="Arial"/>
              <a:buChar char="•"/>
            </a:pPr>
            <a:r>
              <a:rPr lang="de-DE" dirty="0"/>
              <a:t>Student Feedback</a:t>
            </a:r>
            <a:endParaRPr dirty="0"/>
          </a:p>
          <a:p>
            <a:pPr>
              <a:buFont typeface="Arial"/>
              <a:buChar char="•"/>
            </a:pPr>
            <a:r>
              <a:rPr lang="de-DE" dirty="0"/>
              <a:t>Learning </a:t>
            </a:r>
            <a:r>
              <a:rPr lang="de-DE" dirty="0" err="1"/>
              <a:t>Gains</a:t>
            </a:r>
            <a:endParaRPr dirty="0"/>
          </a:p>
          <a:p>
            <a:pPr>
              <a:buFont typeface="Arial"/>
              <a:buChar char="•"/>
            </a:pPr>
            <a:r>
              <a:rPr lang="de-DE" dirty="0"/>
              <a:t>Expert Interviews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averages obtained by the author:</a:t>
            </a:r>
          </a:p>
          <a:p>
            <a:r>
              <a:rPr lang="en-US" dirty="0" smtClean="0"/>
              <a:t>Norms: </a:t>
            </a:r>
            <a:r>
              <a:rPr lang="en-US" dirty="0" err="1" smtClean="0"/>
              <a:t>avg</a:t>
            </a:r>
            <a:r>
              <a:rPr lang="en-US" dirty="0" smtClean="0"/>
              <a:t> = 65.6 + 15.3</a:t>
            </a:r>
          </a:p>
          <a:p>
            <a:r>
              <a:rPr lang="en-US" dirty="0" smtClean="0"/>
              <a:t>Group – 15.4 +/ 4.8</a:t>
            </a:r>
          </a:p>
          <a:p>
            <a:r>
              <a:rPr lang="en-US" dirty="0" smtClean="0"/>
              <a:t>Meeting – 16.4 +/ 4.5</a:t>
            </a:r>
          </a:p>
          <a:p>
            <a:r>
              <a:rPr lang="en-US" dirty="0" smtClean="0"/>
              <a:t>Interpersonal – 14.5 +/ 4.2</a:t>
            </a:r>
          </a:p>
          <a:p>
            <a:r>
              <a:rPr lang="en-US" dirty="0" smtClean="0"/>
              <a:t>Public – 19.3 +/ 5.1</a:t>
            </a:r>
          </a:p>
          <a:p>
            <a:endParaRPr lang="en-US" dirty="0"/>
          </a:p>
        </p:txBody>
      </p:sp>
      <p:sp>
        <p:nvSpPr>
          <p:cNvPr id="4" name="Slide Number Placeholder 3"/>
          <p:cNvSpPr>
            <a:spLocks noGrp="1"/>
          </p:cNvSpPr>
          <p:nvPr>
            <p:ph type="sldNum" sz="quarter" idx="10"/>
          </p:nvPr>
        </p:nvSpPr>
        <p:spPr/>
        <p:txBody>
          <a:bodyPr/>
          <a:lstStyle/>
          <a:p>
            <a:fld id="{48BF3D27-C880-4D25-B5B6-12E0ACF1FA69}" type="slidenum">
              <a:rPr lang="en-CA" smtClean="0"/>
              <a:pPr/>
              <a:t>14</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F6B275-4698-4487-8BC3-6D5B5D57FD61}" type="datetimeFigureOut">
              <a:rPr lang="en-US" smtClean="0"/>
              <a:pPr/>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00944B-8EC6-47DC-8918-09C0E4BFC23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6B275-4698-4487-8BC3-6D5B5D57FD61}" type="datetimeFigureOut">
              <a:rPr lang="en-US" smtClean="0"/>
              <a:pPr/>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00944B-8EC6-47DC-8918-09C0E4BFC23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6B275-4698-4487-8BC3-6D5B5D57FD61}" type="datetimeFigureOut">
              <a:rPr lang="en-US" smtClean="0"/>
              <a:pPr/>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00944B-8EC6-47DC-8918-09C0E4BFC23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6B275-4698-4487-8BC3-6D5B5D57FD61}" type="datetimeFigureOut">
              <a:rPr lang="en-US" smtClean="0"/>
              <a:pPr/>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00944B-8EC6-47DC-8918-09C0E4BFC23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F6B275-4698-4487-8BC3-6D5B5D57FD61}" type="datetimeFigureOut">
              <a:rPr lang="en-US" smtClean="0"/>
              <a:pPr/>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00944B-8EC6-47DC-8918-09C0E4BFC23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F6B275-4698-4487-8BC3-6D5B5D57FD61}" type="datetimeFigureOut">
              <a:rPr lang="en-US" smtClean="0"/>
              <a:pPr/>
              <a:t>10/28/2013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00944B-8EC6-47DC-8918-09C0E4BFC23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F6B275-4698-4487-8BC3-6D5B5D57FD61}" type="datetimeFigureOut">
              <a:rPr lang="en-US" smtClean="0"/>
              <a:pPr/>
              <a:t>10/28/2013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00944B-8EC6-47DC-8918-09C0E4BFC23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F6B275-4698-4487-8BC3-6D5B5D57FD61}" type="datetimeFigureOut">
              <a:rPr lang="en-US" smtClean="0"/>
              <a:pPr/>
              <a:t>10/28/2013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00944B-8EC6-47DC-8918-09C0E4BFC23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6B275-4698-4487-8BC3-6D5B5D57FD61}" type="datetimeFigureOut">
              <a:rPr lang="en-US" smtClean="0"/>
              <a:pPr/>
              <a:t>10/28/2013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00944B-8EC6-47DC-8918-09C0E4BFC23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6B275-4698-4487-8BC3-6D5B5D57FD61}" type="datetimeFigureOut">
              <a:rPr lang="en-US" smtClean="0"/>
              <a:pPr/>
              <a:t>10/28/2013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00944B-8EC6-47DC-8918-09C0E4BFC23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6B275-4698-4487-8BC3-6D5B5D57FD61}" type="datetimeFigureOut">
              <a:rPr lang="en-US" smtClean="0"/>
              <a:pPr/>
              <a:t>10/28/2013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00944B-8EC6-47DC-8918-09C0E4BFC23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6B275-4698-4487-8BC3-6D5B5D57FD61}" type="datetimeFigureOut">
              <a:rPr lang="en-US" smtClean="0"/>
              <a:pPr/>
              <a:t>10/28/2013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0944B-8EC6-47DC-8918-09C0E4BFC23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grhrLT8tfj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normAutofit fontScale="90000"/>
          </a:bodyPr>
          <a:lstStyle/>
          <a:p>
            <a:r>
              <a:rPr lang="en-US" b="1" u="sng" dirty="0" smtClean="0">
                <a:effectLst>
                  <a:outerShdw blurRad="38100" dist="38100" dir="2700000" algn="tl">
                    <a:srgbClr val="000000">
                      <a:alpha val="43137"/>
                    </a:srgbClr>
                  </a:outerShdw>
                </a:effectLst>
              </a:rPr>
              <a:t>Using Role-play to Improve Science Communication Efficacy in Students</a:t>
            </a:r>
            <a:endParaRPr lang="en-US" b="1" dirty="0">
              <a:effectLst>
                <a:outerShdw blurRad="38100" dist="38100" dir="2700000" algn="tl">
                  <a:srgbClr val="000000">
                    <a:alpha val="43137"/>
                  </a:srgbClr>
                </a:outerShdw>
              </a:effectLst>
            </a:endParaRPr>
          </a:p>
        </p:txBody>
      </p:sp>
      <p:sp>
        <p:nvSpPr>
          <p:cNvPr id="6" name="Rectangle 3"/>
          <p:cNvSpPr txBox="1">
            <a:spLocks noChangeArrowheads="1"/>
          </p:cNvSpPr>
          <p:nvPr/>
        </p:nvSpPr>
        <p:spPr>
          <a:xfrm>
            <a:off x="1447800" y="1905000"/>
            <a:ext cx="6248400" cy="3429000"/>
          </a:xfrm>
          <a:prstGeom prst="rect">
            <a:avLst/>
          </a:prstGeom>
        </p:spPr>
        <p:txBody>
          <a:bodyPr vert="horz" lIns="91440" tIns="45720" rIns="91440" bIns="45720" rtlCol="0">
            <a:normAutofit/>
          </a:bodyPr>
          <a:lstStyle/>
          <a:p>
            <a:pPr lvl="0" algn="ctr">
              <a:spcBef>
                <a:spcPct val="20000"/>
              </a:spcBef>
              <a:defRPr/>
            </a:pPr>
            <a:r>
              <a:rPr lang="en-CA" sz="4000" b="1" dirty="0" smtClean="0"/>
              <a:t>Jacqueline </a:t>
            </a:r>
            <a:r>
              <a:rPr lang="en-CA" sz="4000" b="1" dirty="0" err="1" smtClean="0"/>
              <a:t>Dohaney</a:t>
            </a:r>
            <a:endParaRPr lang="en-CA" sz="4000" b="1" dirty="0" smtClean="0"/>
          </a:p>
          <a:p>
            <a:pPr lvl="0" algn="ctr">
              <a:spcBef>
                <a:spcPct val="20000"/>
              </a:spcBef>
              <a:defRPr/>
            </a:pPr>
            <a:r>
              <a:rPr lang="en-CA" sz="2600" b="1" dirty="0" smtClean="0"/>
              <a:t>Postdoctoral Fellow</a:t>
            </a:r>
          </a:p>
          <a:p>
            <a:pPr lvl="0" algn="ctr">
              <a:spcBef>
                <a:spcPct val="20000"/>
              </a:spcBef>
              <a:defRPr/>
            </a:pPr>
            <a:r>
              <a:rPr lang="en-CA" sz="2600" dirty="0" smtClean="0"/>
              <a:t>jdohaney@gmail.com</a:t>
            </a:r>
            <a:endParaRPr lang="en-US" sz="2600" b="1" dirty="0" smtClean="0">
              <a:solidFill>
                <a:srgbClr val="002060"/>
              </a:solidFill>
            </a:endParaRPr>
          </a:p>
          <a:p>
            <a:pPr lvl="0" algn="ctr">
              <a:spcBef>
                <a:spcPct val="20000"/>
              </a:spcBef>
              <a:defRPr/>
            </a:pPr>
            <a:r>
              <a:rPr lang="en-CA" sz="2400" dirty="0" smtClean="0"/>
              <a:t>&amp; Erik </a:t>
            </a:r>
            <a:r>
              <a:rPr lang="en-CA" sz="2400" dirty="0" err="1" smtClean="0"/>
              <a:t>Brogt</a:t>
            </a:r>
            <a:r>
              <a:rPr lang="en-CA" sz="2400" dirty="0" smtClean="0"/>
              <a:t>, Ben Kennedy, </a:t>
            </a:r>
            <a:r>
              <a:rPr lang="en-CA" sz="2400" dirty="0" smtClean="0"/>
              <a:t>and </a:t>
            </a:r>
            <a:r>
              <a:rPr lang="en-CA" sz="2400" dirty="0" smtClean="0"/>
              <a:t>Thomas Wilson</a:t>
            </a:r>
          </a:p>
          <a:p>
            <a:pPr lvl="0" algn="ctr">
              <a:spcBef>
                <a:spcPct val="20000"/>
              </a:spcBef>
              <a:defRPr/>
            </a:pPr>
            <a:endParaRPr lang="en-CA" sz="3600" dirty="0" smtClean="0"/>
          </a:p>
          <a:p>
            <a:pPr lvl="0" algn="ctr">
              <a:spcBef>
                <a:spcPct val="20000"/>
              </a:spcBef>
              <a:defRPr/>
            </a:pPr>
            <a:endParaRPr lang="en-CA" sz="3600" dirty="0" smtClean="0"/>
          </a:p>
        </p:txBody>
      </p:sp>
      <p:pic>
        <p:nvPicPr>
          <p:cNvPr id="8" name="Picture 5"/>
          <p:cNvPicPr/>
          <p:nvPr/>
        </p:nvPicPr>
        <p:blipFill>
          <a:blip r:embed="rId2" cstate="print"/>
          <a:stretch>
            <a:fillRect/>
          </a:stretch>
        </p:blipFill>
        <p:spPr>
          <a:xfrm>
            <a:off x="6096000" y="4343400"/>
            <a:ext cx="2730120" cy="2257211"/>
          </a:xfrm>
          <a:prstGeom prst="rect">
            <a:avLst/>
          </a:prstGeom>
        </p:spPr>
      </p:pic>
      <p:sp>
        <p:nvSpPr>
          <p:cNvPr id="24578" name="AutoShape 2" descr="http://davidwaldock.files.wordpress.com/2011/05/day-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4580" name="AutoShape 4" descr="http://davidwaldock.files.wordpress.com/2011/05/day-2.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9" name="Picture 3" descr="C:\Docs\Dropbox\PostDoc\GeoEd Website\logos\geoed2.jpg"/>
          <p:cNvPicPr>
            <a:picLocks noChangeAspect="1" noChangeArrowheads="1"/>
          </p:cNvPicPr>
          <p:nvPr/>
        </p:nvPicPr>
        <p:blipFill>
          <a:blip r:embed="rId3" cstate="print"/>
          <a:srcRect l="7525" t="14238" r="7814" b="18131"/>
          <a:stretch>
            <a:fillRect/>
          </a:stretch>
        </p:blipFill>
        <p:spPr bwMode="auto">
          <a:xfrm>
            <a:off x="152400" y="4419600"/>
            <a:ext cx="6040379" cy="219117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6392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9141" tIns="39571" rIns="79141" bIns="39571" rtlCol="0" anchor="ctr"/>
          <a:lstStyle/>
          <a:p>
            <a:pPr algn="ctr"/>
            <a:endParaRPr lang="en-US"/>
          </a:p>
        </p:txBody>
      </p:sp>
      <p:pic>
        <p:nvPicPr>
          <p:cNvPr id="7" name="Picture 6"/>
          <p:cNvPicPr>
            <a:picLocks noChangeAspect="1"/>
          </p:cNvPicPr>
          <p:nvPr/>
        </p:nvPicPr>
        <p:blipFill>
          <a:blip r:embed="rId2" cstate="print"/>
          <a:stretch>
            <a:fillRect/>
          </a:stretch>
        </p:blipFill>
        <p:spPr>
          <a:xfrm>
            <a:off x="0" y="-1"/>
            <a:ext cx="7913304" cy="5093178"/>
          </a:xfrm>
          <a:prstGeom prst="rect">
            <a:avLst/>
          </a:prstGeom>
        </p:spPr>
      </p:pic>
      <p:sp>
        <p:nvSpPr>
          <p:cNvPr id="2" name="Title 1"/>
          <p:cNvSpPr>
            <a:spLocks noGrp="1"/>
          </p:cNvSpPr>
          <p:nvPr>
            <p:ph type="title"/>
          </p:nvPr>
        </p:nvSpPr>
        <p:spPr/>
        <p:txBody>
          <a:bodyPr/>
          <a:lstStyle/>
          <a:p>
            <a:endParaRPr lang="en-US"/>
          </a:p>
        </p:txBody>
      </p:sp>
      <p:sp>
        <p:nvSpPr>
          <p:cNvPr id="3" name="Text Placeholder 2"/>
          <p:cNvSpPr>
            <a:spLocks noGrp="1"/>
          </p:cNvSpPr>
          <p:nvPr>
            <p:ph type="body"/>
          </p:nvPr>
        </p:nvSpPr>
        <p:spPr/>
        <p:txBody>
          <a:bodyPr/>
          <a:lstStyle/>
          <a:p>
            <a:endParaRPr lang="en-US"/>
          </a:p>
        </p:txBody>
      </p:sp>
      <p:sp>
        <p:nvSpPr>
          <p:cNvPr id="4" name="Text Placeholder 3"/>
          <p:cNvSpPr>
            <a:spLocks noGrp="1"/>
          </p:cNvSpPr>
          <p:nvPr>
            <p:ph type="body"/>
          </p:nvPr>
        </p:nvSpPr>
        <p:spPr/>
        <p:txBody>
          <a:bodyPr/>
          <a:lstStyle/>
          <a:p>
            <a:endParaRPr lang="en-US" dirty="0"/>
          </a:p>
        </p:txBody>
      </p:sp>
      <p:pic>
        <p:nvPicPr>
          <p:cNvPr id="6" name="Picture 5"/>
          <p:cNvPicPr>
            <a:picLocks noChangeAspect="1"/>
          </p:cNvPicPr>
          <p:nvPr/>
        </p:nvPicPr>
        <p:blipFill>
          <a:blip r:embed="rId3" cstate="print"/>
          <a:stretch>
            <a:fillRect/>
          </a:stretch>
        </p:blipFill>
        <p:spPr>
          <a:xfrm>
            <a:off x="133894" y="666651"/>
            <a:ext cx="8712726" cy="4426527"/>
          </a:xfrm>
          <a:prstGeom prst="rect">
            <a:avLst/>
          </a:prstGeom>
        </p:spPr>
      </p:pic>
      <p:pic>
        <p:nvPicPr>
          <p:cNvPr id="5" name="Picture 4"/>
          <p:cNvPicPr>
            <a:picLocks noChangeAspect="1"/>
          </p:cNvPicPr>
          <p:nvPr/>
        </p:nvPicPr>
        <p:blipFill>
          <a:blip r:embed="rId4" cstate="print"/>
          <a:stretch>
            <a:fillRect/>
          </a:stretch>
        </p:blipFill>
        <p:spPr>
          <a:xfrm>
            <a:off x="0" y="1607012"/>
            <a:ext cx="8846620" cy="5256916"/>
          </a:xfrm>
          <a:prstGeom prst="rect">
            <a:avLst/>
          </a:prstGeom>
        </p:spPr>
      </p:pic>
    </p:spTree>
    <p:extLst>
      <p:ext uri="{BB962C8B-B14F-4D97-AF65-F5344CB8AC3E}">
        <p14:creationId xmlns:p14="http://schemas.microsoft.com/office/powerpoint/2010/main" xmlns="" val="154865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Students practice several forms of communication:</a:t>
            </a:r>
            <a:endParaRPr lang="en-CA" dirty="0"/>
          </a:p>
        </p:txBody>
      </p:sp>
      <p:pic>
        <p:nvPicPr>
          <p:cNvPr id="5" name="Picture 2"/>
          <p:cNvPicPr>
            <a:picLocks noChangeAspect="1" noChangeArrowheads="1"/>
          </p:cNvPicPr>
          <p:nvPr/>
        </p:nvPicPr>
        <p:blipFill>
          <a:blip r:embed="rId2" cstate="print"/>
          <a:srcRect l="30000" t="13281" r="26875" b="12500"/>
          <a:stretch>
            <a:fillRect/>
          </a:stretch>
        </p:blipFill>
        <p:spPr bwMode="auto">
          <a:xfrm>
            <a:off x="4953000" y="1600200"/>
            <a:ext cx="3581400" cy="4930913"/>
          </a:xfrm>
          <a:prstGeom prst="rect">
            <a:avLst/>
          </a:prstGeom>
          <a:noFill/>
          <a:ln w="9525">
            <a:solidFill>
              <a:schemeClr val="accent1"/>
            </a:solidFill>
            <a:miter lim="800000"/>
            <a:headEnd/>
            <a:tailEnd/>
          </a:ln>
        </p:spPr>
      </p:pic>
      <p:sp>
        <p:nvSpPr>
          <p:cNvPr id="7" name="Content Placeholder 2"/>
          <p:cNvSpPr txBox="1">
            <a:spLocks/>
          </p:cNvSpPr>
          <p:nvPr/>
        </p:nvSpPr>
        <p:spPr>
          <a:xfrm>
            <a:off x="228600" y="2000250"/>
            <a:ext cx="4267200" cy="432435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Media Releases</a:t>
            </a:r>
            <a:r>
              <a:rPr kumimoji="0" lang="en-US" sz="3200" b="0" i="0" u="none" strike="noStrike" kern="1200" cap="none" spc="0" normalizeH="0" noProof="0" dirty="0" smtClean="0">
                <a:ln>
                  <a:noFill/>
                </a:ln>
                <a:solidFill>
                  <a:schemeClr val="tx1"/>
                </a:solidFill>
                <a:effectLst/>
                <a:uLnTx/>
                <a:uFillTx/>
                <a:latin typeface="+mn-lt"/>
                <a:ea typeface="+mn-ea"/>
                <a:cs typeface="+mn-cs"/>
              </a:rPr>
              <a:t> &amp;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Bulletins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Press Conferences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Meetings Discussions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Townhall</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&amp; monitoring of Social Media</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p:nvPr/>
        </p:nvPicPr>
        <p:blipFill>
          <a:blip r:embed="rId2" cstate="print">
            <a:duotone>
              <a:prstClr val="black"/>
              <a:schemeClr val="tx2">
                <a:tint val="45000"/>
                <a:satMod val="400000"/>
              </a:schemeClr>
            </a:duotone>
            <a:lum bright="35000"/>
          </a:blip>
          <a:stretch>
            <a:fillRect/>
          </a:stretch>
        </p:blipFill>
        <p:spPr>
          <a:xfrm>
            <a:off x="0" y="1"/>
            <a:ext cx="9144000" cy="6858000"/>
          </a:xfrm>
          <a:prstGeom prst="rect">
            <a:avLst/>
          </a:prstGeom>
        </p:spPr>
      </p:pic>
      <p:sp>
        <p:nvSpPr>
          <p:cNvPr id="2" name="Content Placeholder 1"/>
          <p:cNvSpPr>
            <a:spLocks noGrp="1"/>
          </p:cNvSpPr>
          <p:nvPr>
            <p:ph idx="4294967295"/>
          </p:nvPr>
        </p:nvSpPr>
        <p:spPr>
          <a:xfrm>
            <a:off x="533400" y="2133600"/>
            <a:ext cx="8229600" cy="4038600"/>
          </a:xfrm>
          <a:prstGeom prst="rect">
            <a:avLst/>
          </a:prstGeom>
          <a:solidFill>
            <a:schemeClr val="bg1"/>
          </a:solidFill>
        </p:spPr>
        <p:txBody>
          <a:bodyPr lIns="95785" tIns="47892" rIns="95785" bIns="47892">
            <a:normAutofit/>
          </a:bodyPr>
          <a:lstStyle/>
          <a:p>
            <a:pPr marL="538789" indent="-538789">
              <a:buNone/>
            </a:pPr>
            <a:r>
              <a:rPr lang="en-US" sz="2100" b="1" dirty="0" smtClean="0"/>
              <a:t>Definition</a:t>
            </a:r>
            <a:r>
              <a:rPr lang="en-US" sz="2100" dirty="0"/>
              <a:t>:  </a:t>
            </a:r>
            <a:r>
              <a:rPr lang="en-US" sz="2100" dirty="0" smtClean="0"/>
              <a:t>An individual’s </a:t>
            </a:r>
            <a:r>
              <a:rPr lang="en-US" sz="2100" dirty="0"/>
              <a:t>level of fear or anxiety associated </a:t>
            </a:r>
            <a:r>
              <a:rPr lang="en-US" sz="2100" dirty="0" smtClean="0"/>
              <a:t>with either real </a:t>
            </a:r>
            <a:r>
              <a:rPr lang="en-US" sz="2100" dirty="0"/>
              <a:t>or </a:t>
            </a:r>
            <a:r>
              <a:rPr lang="en-US" sz="2100" b="1" dirty="0"/>
              <a:t>perceived</a:t>
            </a:r>
            <a:r>
              <a:rPr lang="en-US" sz="2100" dirty="0"/>
              <a:t> communication with another person or </a:t>
            </a:r>
            <a:r>
              <a:rPr lang="en-US" sz="2100" dirty="0" smtClean="0"/>
              <a:t>persons in given communication settings </a:t>
            </a:r>
            <a:r>
              <a:rPr lang="en-US" sz="2100" dirty="0"/>
              <a:t>(</a:t>
            </a:r>
            <a:r>
              <a:rPr lang="en-US" sz="2100" dirty="0" err="1"/>
              <a:t>McCroskey</a:t>
            </a:r>
            <a:r>
              <a:rPr lang="en-US" sz="2100" dirty="0"/>
              <a:t>, 1982b; 1984</a:t>
            </a:r>
            <a:r>
              <a:rPr lang="en-US" sz="2100" dirty="0" smtClean="0"/>
              <a:t>)</a:t>
            </a:r>
          </a:p>
          <a:p>
            <a:pPr marL="538789" indent="-538789"/>
            <a:endParaRPr lang="en-US" sz="2100" dirty="0"/>
          </a:p>
          <a:p>
            <a:pPr marL="538789" indent="-538789">
              <a:buNone/>
            </a:pPr>
            <a:r>
              <a:rPr lang="en-US" sz="2100" b="1" dirty="0" smtClean="0"/>
              <a:t>High CA = low confidence (i.e., efficacy) in communication scenarios;</a:t>
            </a:r>
          </a:p>
          <a:p>
            <a:pPr marL="538789" indent="-538789">
              <a:buNone/>
            </a:pPr>
            <a:r>
              <a:rPr lang="en-US" sz="2100" b="1" dirty="0" smtClean="0"/>
              <a:t>Low CA = high confidence</a:t>
            </a:r>
          </a:p>
          <a:p>
            <a:pPr marL="538789" indent="-538789">
              <a:buNone/>
            </a:pPr>
            <a:endParaRPr lang="en-US" sz="2100" b="1" dirty="0" smtClean="0"/>
          </a:p>
          <a:p>
            <a:pPr marL="538789" indent="-538789">
              <a:buNone/>
            </a:pPr>
            <a:r>
              <a:rPr lang="en-US" sz="2100" dirty="0" smtClean="0"/>
              <a:t>CA is strong predictor of/proxy to (but is not proven relationship with) communication performance (Rubin 1985; </a:t>
            </a:r>
            <a:r>
              <a:rPr lang="en-US" sz="2100" dirty="0" err="1" smtClean="0"/>
              <a:t>Morreale</a:t>
            </a:r>
            <a:r>
              <a:rPr lang="en-US" sz="2100" dirty="0" smtClean="0"/>
              <a:t> et al 2007).</a:t>
            </a:r>
          </a:p>
          <a:p>
            <a:pPr>
              <a:buNone/>
            </a:pPr>
            <a:r>
              <a:rPr lang="en-US" sz="2100" dirty="0" smtClean="0"/>
              <a:t>E.g., student who believes they are an excellent speaker, but deliver poor performances</a:t>
            </a:r>
          </a:p>
        </p:txBody>
      </p:sp>
      <p:sp>
        <p:nvSpPr>
          <p:cNvPr id="3" name="Title 2"/>
          <p:cNvSpPr>
            <a:spLocks noGrp="1"/>
          </p:cNvSpPr>
          <p:nvPr>
            <p:ph type="title"/>
          </p:nvPr>
        </p:nvSpPr>
        <p:spPr>
          <a:xfrm>
            <a:off x="-838200" y="990600"/>
            <a:ext cx="8229600" cy="1143000"/>
          </a:xfrm>
        </p:spPr>
        <p:txBody>
          <a:bodyPr/>
          <a:lstStyle/>
          <a:p>
            <a:r>
              <a:rPr lang="en-US" sz="2800" b="1" u="sng" dirty="0" smtClean="0">
                <a:effectLst>
                  <a:outerShdw blurRad="38100" dist="38100" dir="2700000" algn="tl">
                    <a:srgbClr val="000000">
                      <a:alpha val="43137"/>
                    </a:srgbClr>
                  </a:outerShdw>
                </a:effectLst>
              </a:rPr>
              <a:t>Communication Apprehension: PRCA-24</a:t>
            </a:r>
            <a:endParaRPr lang="en-US" sz="2800" b="1" u="sng" dirty="0">
              <a:effectLst>
                <a:outerShdw blurRad="38100" dist="38100" dir="2700000" algn="tl">
                  <a:srgbClr val="000000">
                    <a:alpha val="43137"/>
                  </a:srgbClr>
                </a:outerShdw>
              </a:effectLst>
            </a:endParaRPr>
          </a:p>
        </p:txBody>
      </p:sp>
      <p:sp>
        <p:nvSpPr>
          <p:cNvPr id="7" name="Rectangle 6"/>
          <p:cNvSpPr/>
          <p:nvPr/>
        </p:nvSpPr>
        <p:spPr>
          <a:xfrm>
            <a:off x="1447800" y="10896601"/>
            <a:ext cx="4572000" cy="927716"/>
          </a:xfrm>
          <a:prstGeom prst="rect">
            <a:avLst/>
          </a:prstGeom>
        </p:spPr>
        <p:txBody>
          <a:bodyPr lIns="95785" tIns="47892" rIns="95785" bIns="47892">
            <a:spAutoFit/>
          </a:bodyPr>
          <a:lstStyle/>
          <a:p>
            <a:r>
              <a:rPr lang="en-US" dirty="0" smtClean="0"/>
              <a:t>New research indicates a statistically significant negative correlation between CA and cognitive performance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The Instrument: PRCA-24</a:t>
            </a:r>
          </a:p>
        </p:txBody>
      </p:sp>
      <p:pic>
        <p:nvPicPr>
          <p:cNvPr id="84994" name="Picture 2"/>
          <p:cNvPicPr>
            <a:picLocks noChangeAspect="1" noChangeArrowheads="1"/>
          </p:cNvPicPr>
          <p:nvPr/>
        </p:nvPicPr>
        <p:blipFill>
          <a:blip r:embed="rId2" cstate="print"/>
          <a:srcRect l="7686" t="27671" r="14894" b="21673"/>
          <a:stretch>
            <a:fillRect/>
          </a:stretch>
        </p:blipFill>
        <p:spPr bwMode="auto">
          <a:xfrm>
            <a:off x="457197" y="1604696"/>
            <a:ext cx="8229276" cy="4851981"/>
          </a:xfrm>
          <a:prstGeom prst="rect">
            <a:avLst/>
          </a:prstGeom>
          <a:noFill/>
          <a:ln w="9525">
            <a:noFill/>
            <a:miter lim="800000"/>
            <a:headEnd/>
            <a:tailEnd/>
          </a:ln>
        </p:spPr>
      </p:pic>
      <p:grpSp>
        <p:nvGrpSpPr>
          <p:cNvPr id="6" name="Group 5"/>
          <p:cNvGrpSpPr/>
          <p:nvPr/>
        </p:nvGrpSpPr>
        <p:grpSpPr>
          <a:xfrm>
            <a:off x="4191000" y="2743200"/>
            <a:ext cx="3962400" cy="923330"/>
            <a:chOff x="4191000" y="2743200"/>
            <a:chExt cx="3962400" cy="923330"/>
          </a:xfrm>
        </p:grpSpPr>
        <p:sp>
          <p:nvSpPr>
            <p:cNvPr id="4" name="Oval 3"/>
            <p:cNvSpPr/>
            <p:nvPr/>
          </p:nvSpPr>
          <p:spPr>
            <a:xfrm>
              <a:off x="4191000" y="2743200"/>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8800" y="2743200"/>
              <a:ext cx="2514600" cy="923330"/>
            </a:xfrm>
            <a:prstGeom prst="rect">
              <a:avLst/>
            </a:prstGeom>
            <a:noFill/>
          </p:spPr>
          <p:txBody>
            <a:bodyPr wrap="square" rtlCol="0">
              <a:spAutoFit/>
            </a:bodyPr>
            <a:lstStyle/>
            <a:p>
              <a:r>
                <a:rPr lang="en-US" dirty="0" smtClean="0"/>
                <a:t>Communication in different settings. E.g., Group discussions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9141" tIns="39571" rIns="79141" bIns="39571" rtlCol="0" anchor="ctr"/>
          <a:lstStyle/>
          <a:p>
            <a:pPr algn="ctr"/>
            <a:endParaRPr lang="en-US"/>
          </a:p>
        </p:txBody>
      </p:sp>
      <p:sp>
        <p:nvSpPr>
          <p:cNvPr id="3" name="Title 2"/>
          <p:cNvSpPr>
            <a:spLocks noGrp="1"/>
          </p:cNvSpPr>
          <p:nvPr>
            <p:ph type="title"/>
          </p:nvPr>
        </p:nvSpPr>
        <p:spPr>
          <a:xfrm>
            <a:off x="295274" y="-97598"/>
            <a:ext cx="8229600" cy="1219200"/>
          </a:xfrm>
        </p:spPr>
        <p:txBody>
          <a:bodyPr>
            <a:normAutofit/>
          </a:bodyPr>
          <a:lstStyle/>
          <a:p>
            <a:r>
              <a:rPr lang="en-US" sz="3800" dirty="0">
                <a:solidFill>
                  <a:schemeClr val="tx1"/>
                </a:solidFill>
              </a:rPr>
              <a:t>Where did the students plot?</a:t>
            </a:r>
          </a:p>
        </p:txBody>
      </p:sp>
      <p:sp>
        <p:nvSpPr>
          <p:cNvPr id="4" name="TextBox 3"/>
          <p:cNvSpPr txBox="1"/>
          <p:nvPr/>
        </p:nvSpPr>
        <p:spPr>
          <a:xfrm>
            <a:off x="4699325" y="1219200"/>
            <a:ext cx="2158675" cy="3143707"/>
          </a:xfrm>
          <a:prstGeom prst="rect">
            <a:avLst/>
          </a:prstGeom>
          <a:noFill/>
        </p:spPr>
        <p:txBody>
          <a:bodyPr wrap="square" lIns="95785" tIns="47892" rIns="95785" bIns="47892" rtlCol="0">
            <a:spAutoFit/>
          </a:bodyPr>
          <a:lstStyle/>
          <a:p>
            <a:r>
              <a:rPr lang="en-US" dirty="0" smtClean="0"/>
              <a:t>HIGH  score of &gt;80</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LOW score of &lt;51</a:t>
            </a:r>
            <a:endParaRPr lang="en-US" dirty="0"/>
          </a:p>
        </p:txBody>
      </p:sp>
      <p:sp>
        <p:nvSpPr>
          <p:cNvPr id="6" name="TextBox 5"/>
          <p:cNvSpPr txBox="1"/>
          <p:nvPr/>
        </p:nvSpPr>
        <p:spPr>
          <a:xfrm>
            <a:off x="6705600" y="1295400"/>
            <a:ext cx="2286000" cy="1712546"/>
          </a:xfrm>
          <a:prstGeom prst="rect">
            <a:avLst/>
          </a:prstGeom>
          <a:noFill/>
        </p:spPr>
        <p:txBody>
          <a:bodyPr wrap="square" lIns="95785" tIns="47892" rIns="95785" bIns="47892" rtlCol="0">
            <a:spAutoFit/>
          </a:bodyPr>
          <a:lstStyle/>
          <a:p>
            <a:r>
              <a:rPr lang="en-US" sz="1500" b="1" dirty="0" smtClean="0"/>
              <a:t>These students would exhibit:  ‘stage’ fright or audience anxiety</a:t>
            </a:r>
          </a:p>
          <a:p>
            <a:r>
              <a:rPr lang="en-US" sz="1500" b="1" dirty="0" smtClean="0"/>
              <a:t>=&gt; linked to difficulties with group work, cognitive development and inter-social skills</a:t>
            </a:r>
            <a:endParaRPr lang="en-US" sz="1500" b="1" dirty="0"/>
          </a:p>
        </p:txBody>
      </p:sp>
      <p:graphicFrame>
        <p:nvGraphicFramePr>
          <p:cNvPr id="11" name="Table 10"/>
          <p:cNvGraphicFramePr>
            <a:graphicFrameLocks noGrp="1"/>
          </p:cNvGraphicFramePr>
          <p:nvPr/>
        </p:nvGraphicFramePr>
        <p:xfrm>
          <a:off x="304801" y="4572000"/>
          <a:ext cx="6095999" cy="1978374"/>
        </p:xfrm>
        <a:graphic>
          <a:graphicData uri="http://schemas.openxmlformats.org/drawingml/2006/table">
            <a:tbl>
              <a:tblPr/>
              <a:tblGrid>
                <a:gridCol w="1471892"/>
                <a:gridCol w="849168"/>
                <a:gridCol w="826009"/>
                <a:gridCol w="1127078"/>
                <a:gridCol w="741092"/>
                <a:gridCol w="1080760"/>
              </a:tblGrid>
              <a:tr h="320734">
                <a:tc gridSpan="6">
                  <a:txBody>
                    <a:bodyPr/>
                    <a:lstStyle/>
                    <a:p>
                      <a:pPr algn="l" fontAlgn="ctr"/>
                      <a:r>
                        <a:rPr lang="en-US" sz="2100" b="1" i="0" u="none" strike="noStrike" dirty="0">
                          <a:solidFill>
                            <a:srgbClr val="000000"/>
                          </a:solidFill>
                          <a:latin typeface="Calibri"/>
                        </a:rPr>
                        <a:t>Descriptive Statistics of CA Pre-tests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2368">
                <a:tc>
                  <a:txBody>
                    <a:bodyPr/>
                    <a:lstStyle/>
                    <a:p>
                      <a:pPr algn="ctr" fontAlgn="ctr"/>
                      <a:r>
                        <a:rPr lang="en-US" sz="1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latin typeface="Calibri"/>
                        </a:rPr>
                        <a:t>Group</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latin typeface="Calibri"/>
                        </a:rPr>
                        <a:t>Meeting</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latin typeface="Calibri"/>
                        </a:rPr>
                        <a:t>Interpersonal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latin typeface="Calibri"/>
                        </a:rPr>
                        <a:t>Public</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latin typeface="Calibri"/>
                        </a:rPr>
                        <a:t>Overall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18">
                <a:tc>
                  <a:txBody>
                    <a:bodyPr/>
                    <a:lstStyle/>
                    <a:p>
                      <a:pPr algn="ctr" fontAlgn="ctr"/>
                      <a:r>
                        <a:rPr lang="en-US" sz="1500" b="1" i="0" u="none" strike="noStrike">
                          <a:solidFill>
                            <a:srgbClr val="000000"/>
                          </a:solidFill>
                          <a:latin typeface="Calibri"/>
                        </a:rPr>
                        <a:t>Minimum</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latin typeface="Calibri"/>
                        </a:rPr>
                        <a:t>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dirty="0">
                          <a:solidFill>
                            <a:srgbClr val="000000"/>
                          </a:solidFill>
                          <a:latin typeface="Calibri"/>
                        </a:rPr>
                        <a:t>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latin typeface="Calibri"/>
                        </a:rPr>
                        <a:t>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latin typeface="Calibri"/>
                        </a:rPr>
                        <a:t>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dirty="0">
                          <a:solidFill>
                            <a:srgbClr val="000000"/>
                          </a:solidFill>
                          <a:latin typeface="Calibri"/>
                        </a:rPr>
                        <a:t>24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323818">
                <a:tc>
                  <a:txBody>
                    <a:bodyPr/>
                    <a:lstStyle/>
                    <a:p>
                      <a:pPr algn="ctr" fontAlgn="ctr"/>
                      <a:r>
                        <a:rPr lang="en-US" sz="1500" b="1" i="0" u="none" strike="noStrike">
                          <a:solidFill>
                            <a:srgbClr val="000000"/>
                          </a:solidFill>
                          <a:latin typeface="Calibri"/>
                        </a:rPr>
                        <a:t>Maximum</a:t>
                      </a:r>
                    </a:p>
                  </a:txBody>
                  <a:tcPr marL="0" marR="0" marT="0" marB="0" anchor="ctr">
                    <a:lnL>
                      <a:noFill/>
                    </a:lnL>
                    <a:lnR>
                      <a:noFill/>
                    </a:lnR>
                    <a:lnT>
                      <a:noFill/>
                    </a:lnT>
                    <a:lnB>
                      <a:noFill/>
                    </a:lnB>
                  </a:tcPr>
                </a:tc>
                <a:tc>
                  <a:txBody>
                    <a:bodyPr/>
                    <a:lstStyle/>
                    <a:p>
                      <a:pPr algn="ctr" fontAlgn="ctr"/>
                      <a:r>
                        <a:rPr lang="en-US" sz="1500" b="0" i="0" u="none" strike="noStrike">
                          <a:solidFill>
                            <a:srgbClr val="000000"/>
                          </a:solidFill>
                          <a:latin typeface="Calibri"/>
                        </a:rPr>
                        <a:t>26</a:t>
                      </a:r>
                    </a:p>
                  </a:txBody>
                  <a:tcPr marL="0" marR="0" marT="0" marB="0" anchor="ctr">
                    <a:lnL>
                      <a:noFill/>
                    </a:lnL>
                    <a:lnR>
                      <a:noFill/>
                    </a:lnR>
                    <a:lnT>
                      <a:noFill/>
                    </a:lnT>
                    <a:lnB>
                      <a:noFill/>
                    </a:lnB>
                  </a:tcPr>
                </a:tc>
                <a:tc>
                  <a:txBody>
                    <a:bodyPr/>
                    <a:lstStyle/>
                    <a:p>
                      <a:pPr algn="ctr" fontAlgn="ctr"/>
                      <a:r>
                        <a:rPr lang="en-US" sz="1500" b="0" i="0" u="none" strike="noStrike">
                          <a:solidFill>
                            <a:srgbClr val="000000"/>
                          </a:solidFill>
                          <a:latin typeface="Calibri"/>
                        </a:rPr>
                        <a:t>25</a:t>
                      </a:r>
                    </a:p>
                  </a:txBody>
                  <a:tcPr marL="0" marR="0" marT="0" marB="0" anchor="ctr">
                    <a:lnL>
                      <a:noFill/>
                    </a:lnL>
                    <a:lnR>
                      <a:noFill/>
                    </a:lnR>
                    <a:lnT>
                      <a:noFill/>
                    </a:lnT>
                    <a:lnB>
                      <a:noFill/>
                    </a:lnB>
                  </a:tcPr>
                </a:tc>
                <a:tc>
                  <a:txBody>
                    <a:bodyPr/>
                    <a:lstStyle/>
                    <a:p>
                      <a:pPr algn="ctr" fontAlgn="ctr"/>
                      <a:r>
                        <a:rPr lang="en-US" sz="1500" b="0" i="0" u="none" strike="noStrike">
                          <a:solidFill>
                            <a:srgbClr val="000000"/>
                          </a:solidFill>
                          <a:latin typeface="Calibri"/>
                        </a:rPr>
                        <a:t>20</a:t>
                      </a:r>
                    </a:p>
                  </a:txBody>
                  <a:tcPr marL="0" marR="0" marT="0" marB="0" anchor="ctr">
                    <a:lnL>
                      <a:noFill/>
                    </a:lnL>
                    <a:lnR>
                      <a:noFill/>
                    </a:lnR>
                    <a:lnT>
                      <a:noFill/>
                    </a:lnT>
                    <a:lnB>
                      <a:noFill/>
                    </a:lnB>
                  </a:tcPr>
                </a:tc>
                <a:tc>
                  <a:txBody>
                    <a:bodyPr/>
                    <a:lstStyle/>
                    <a:p>
                      <a:pPr algn="ctr" fontAlgn="ctr"/>
                      <a:r>
                        <a:rPr lang="en-US" sz="1500" b="0" i="0" u="none" strike="noStrike">
                          <a:solidFill>
                            <a:srgbClr val="000000"/>
                          </a:solidFill>
                          <a:latin typeface="Calibri"/>
                        </a:rPr>
                        <a:t>27</a:t>
                      </a:r>
                    </a:p>
                  </a:txBody>
                  <a:tcPr marL="0" marR="0" marT="0" marB="0" anchor="ctr">
                    <a:lnL>
                      <a:noFill/>
                    </a:lnL>
                    <a:lnR>
                      <a:noFill/>
                    </a:lnR>
                    <a:lnT>
                      <a:noFill/>
                    </a:lnT>
                    <a:lnB>
                      <a:noFill/>
                    </a:lnB>
                  </a:tcPr>
                </a:tc>
                <a:tc>
                  <a:txBody>
                    <a:bodyPr/>
                    <a:lstStyle/>
                    <a:p>
                      <a:pPr algn="ctr" fontAlgn="ctr"/>
                      <a:r>
                        <a:rPr lang="en-US" sz="1500" b="0" i="0" u="none" strike="noStrike">
                          <a:solidFill>
                            <a:srgbClr val="000000"/>
                          </a:solidFill>
                          <a:latin typeface="Calibri"/>
                        </a:rPr>
                        <a:t>96</a:t>
                      </a:r>
                    </a:p>
                  </a:txBody>
                  <a:tcPr marL="0" marR="0" marT="0" marB="0" anchor="ctr">
                    <a:lnL>
                      <a:noFill/>
                    </a:lnL>
                    <a:lnR>
                      <a:noFill/>
                    </a:lnR>
                    <a:lnT>
                      <a:noFill/>
                    </a:lnT>
                    <a:lnB>
                      <a:noFill/>
                    </a:lnB>
                  </a:tcPr>
                </a:tc>
              </a:tr>
              <a:tr h="323818">
                <a:tc>
                  <a:txBody>
                    <a:bodyPr/>
                    <a:lstStyle/>
                    <a:p>
                      <a:pPr algn="ctr" fontAlgn="ctr"/>
                      <a:r>
                        <a:rPr lang="en-US" sz="1500" b="1" i="0" u="none" strike="noStrike">
                          <a:solidFill>
                            <a:srgbClr val="000000"/>
                          </a:solidFill>
                          <a:latin typeface="Calibri"/>
                        </a:rPr>
                        <a:t>Mean</a:t>
                      </a:r>
                    </a:p>
                  </a:txBody>
                  <a:tcPr marL="0" marR="0" marT="0" marB="0" anchor="ctr">
                    <a:lnL>
                      <a:noFill/>
                    </a:lnL>
                    <a:lnR>
                      <a:noFill/>
                    </a:lnR>
                    <a:lnT>
                      <a:noFill/>
                    </a:lnT>
                    <a:lnB>
                      <a:noFill/>
                    </a:lnB>
                  </a:tcPr>
                </a:tc>
                <a:tc>
                  <a:txBody>
                    <a:bodyPr/>
                    <a:lstStyle/>
                    <a:p>
                      <a:pPr algn="ctr" fontAlgn="ctr"/>
                      <a:r>
                        <a:rPr lang="en-US" sz="1500" b="0" i="0" u="none" strike="noStrike">
                          <a:solidFill>
                            <a:srgbClr val="000000"/>
                          </a:solidFill>
                          <a:latin typeface="Calibri"/>
                        </a:rPr>
                        <a:t>14.3</a:t>
                      </a:r>
                    </a:p>
                  </a:txBody>
                  <a:tcPr marL="0" marR="0" marT="0" marB="0" anchor="ctr">
                    <a:lnL>
                      <a:noFill/>
                    </a:lnL>
                    <a:lnR>
                      <a:noFill/>
                    </a:lnR>
                    <a:lnT>
                      <a:noFill/>
                    </a:lnT>
                    <a:lnB>
                      <a:noFill/>
                    </a:lnB>
                  </a:tcPr>
                </a:tc>
                <a:tc>
                  <a:txBody>
                    <a:bodyPr/>
                    <a:lstStyle/>
                    <a:p>
                      <a:pPr algn="ctr" fontAlgn="ctr"/>
                      <a:r>
                        <a:rPr lang="en-US" sz="1500" b="0" i="0" u="none" strike="noStrike">
                          <a:solidFill>
                            <a:srgbClr val="000000"/>
                          </a:solidFill>
                          <a:latin typeface="Calibri"/>
                        </a:rPr>
                        <a:t>16.2</a:t>
                      </a:r>
                    </a:p>
                  </a:txBody>
                  <a:tcPr marL="0" marR="0" marT="0" marB="0" anchor="ctr">
                    <a:lnL>
                      <a:noFill/>
                    </a:lnL>
                    <a:lnR>
                      <a:noFill/>
                    </a:lnR>
                    <a:lnT>
                      <a:noFill/>
                    </a:lnT>
                    <a:lnB>
                      <a:noFill/>
                    </a:lnB>
                  </a:tcPr>
                </a:tc>
                <a:tc>
                  <a:txBody>
                    <a:bodyPr/>
                    <a:lstStyle/>
                    <a:p>
                      <a:pPr algn="ctr" fontAlgn="ctr"/>
                      <a:r>
                        <a:rPr lang="en-US" sz="1500" b="0" i="0" u="none" strike="noStrike">
                          <a:solidFill>
                            <a:srgbClr val="000000"/>
                          </a:solidFill>
                          <a:latin typeface="Calibri"/>
                        </a:rPr>
                        <a:t>13.7</a:t>
                      </a:r>
                    </a:p>
                  </a:txBody>
                  <a:tcPr marL="0" marR="0" marT="0" marB="0" anchor="ctr">
                    <a:lnL>
                      <a:noFill/>
                    </a:lnL>
                    <a:lnR>
                      <a:noFill/>
                    </a:lnR>
                    <a:lnT>
                      <a:noFill/>
                    </a:lnT>
                    <a:lnB>
                      <a:noFill/>
                    </a:lnB>
                  </a:tcPr>
                </a:tc>
                <a:tc>
                  <a:txBody>
                    <a:bodyPr/>
                    <a:lstStyle/>
                    <a:p>
                      <a:pPr algn="ctr" fontAlgn="ctr"/>
                      <a:r>
                        <a:rPr lang="en-US" sz="1500" b="0" i="0" u="none" strike="noStrike">
                          <a:solidFill>
                            <a:srgbClr val="000000"/>
                          </a:solidFill>
                          <a:latin typeface="Calibri"/>
                        </a:rPr>
                        <a:t>16.7</a:t>
                      </a:r>
                    </a:p>
                  </a:txBody>
                  <a:tcPr marL="0" marR="0" marT="0" marB="0" anchor="ctr">
                    <a:lnL>
                      <a:noFill/>
                    </a:lnL>
                    <a:lnR>
                      <a:noFill/>
                    </a:lnR>
                    <a:lnT>
                      <a:noFill/>
                    </a:lnT>
                    <a:lnB>
                      <a:noFill/>
                    </a:lnB>
                  </a:tcPr>
                </a:tc>
                <a:tc>
                  <a:txBody>
                    <a:bodyPr/>
                    <a:lstStyle/>
                    <a:p>
                      <a:pPr algn="ctr" fontAlgn="ctr"/>
                      <a:r>
                        <a:rPr lang="en-US" sz="1500" b="0" i="0" u="none" strike="noStrike">
                          <a:solidFill>
                            <a:srgbClr val="000000"/>
                          </a:solidFill>
                          <a:latin typeface="Calibri"/>
                        </a:rPr>
                        <a:t>61.0</a:t>
                      </a:r>
                    </a:p>
                  </a:txBody>
                  <a:tcPr marL="0" marR="0" marT="0" marB="0" anchor="ctr">
                    <a:lnL>
                      <a:noFill/>
                    </a:lnL>
                    <a:lnR>
                      <a:noFill/>
                    </a:lnR>
                    <a:lnT>
                      <a:noFill/>
                    </a:lnT>
                    <a:lnB>
                      <a:noFill/>
                    </a:lnB>
                  </a:tcPr>
                </a:tc>
              </a:tr>
              <a:tr h="323818">
                <a:tc>
                  <a:txBody>
                    <a:bodyPr/>
                    <a:lstStyle/>
                    <a:p>
                      <a:pPr algn="ctr" fontAlgn="ctr"/>
                      <a:r>
                        <a:rPr lang="en-US" sz="1500" b="1" i="0" u="none" strike="noStrike">
                          <a:solidFill>
                            <a:srgbClr val="000000"/>
                          </a:solidFill>
                          <a:latin typeface="Calibri"/>
                        </a:rPr>
                        <a:t>St Dev</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4.8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Calibri"/>
                        </a:rPr>
                        <a:t>6.0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Calibri"/>
                        </a:rPr>
                        <a:t>4.8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6.3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19.8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16" name="TextBox 15"/>
          <p:cNvSpPr txBox="1"/>
          <p:nvPr/>
        </p:nvSpPr>
        <p:spPr>
          <a:xfrm>
            <a:off x="3886200" y="1219202"/>
            <a:ext cx="1066800" cy="542995"/>
          </a:xfrm>
          <a:prstGeom prst="rect">
            <a:avLst/>
          </a:prstGeom>
          <a:noFill/>
        </p:spPr>
        <p:txBody>
          <a:bodyPr wrap="square" lIns="95785" tIns="47892" rIns="95785" bIns="47892" rtlCol="0">
            <a:spAutoFit/>
          </a:bodyPr>
          <a:lstStyle/>
          <a:p>
            <a:r>
              <a:rPr lang="en-US" sz="2900" b="1" dirty="0" smtClean="0"/>
              <a:t>3</a:t>
            </a:r>
            <a:endParaRPr lang="en-US" sz="2900" b="1" dirty="0"/>
          </a:p>
        </p:txBody>
      </p:sp>
      <p:sp>
        <p:nvSpPr>
          <p:cNvPr id="17" name="TextBox 16"/>
          <p:cNvSpPr txBox="1"/>
          <p:nvPr/>
        </p:nvSpPr>
        <p:spPr>
          <a:xfrm>
            <a:off x="3962400" y="3429002"/>
            <a:ext cx="1066800" cy="542995"/>
          </a:xfrm>
          <a:prstGeom prst="rect">
            <a:avLst/>
          </a:prstGeom>
          <a:noFill/>
        </p:spPr>
        <p:txBody>
          <a:bodyPr wrap="square" lIns="95785" tIns="47892" rIns="95785" bIns="47892" rtlCol="0">
            <a:spAutoFit/>
          </a:bodyPr>
          <a:lstStyle/>
          <a:p>
            <a:r>
              <a:rPr lang="en-US" sz="2900" b="1" dirty="0" smtClean="0"/>
              <a:t>7</a:t>
            </a:r>
            <a:endParaRPr lang="en-US" sz="2900" b="1" dirty="0"/>
          </a:p>
        </p:txBody>
      </p:sp>
      <p:sp>
        <p:nvSpPr>
          <p:cNvPr id="18" name="TextBox 17"/>
          <p:cNvSpPr txBox="1"/>
          <p:nvPr/>
        </p:nvSpPr>
        <p:spPr>
          <a:xfrm>
            <a:off x="6896100" y="800059"/>
            <a:ext cx="4495800" cy="342941"/>
          </a:xfrm>
          <a:prstGeom prst="rect">
            <a:avLst/>
          </a:prstGeom>
          <a:noFill/>
        </p:spPr>
        <p:txBody>
          <a:bodyPr wrap="square" lIns="95785" tIns="47892" rIns="95785" bIns="47892" rtlCol="0">
            <a:spAutoFit/>
          </a:bodyPr>
          <a:lstStyle/>
          <a:p>
            <a:r>
              <a:rPr lang="en-US" dirty="0" smtClean="0"/>
              <a:t>n = 20 students</a:t>
            </a:r>
            <a:endParaRPr lang="en-US" dirty="0"/>
          </a:p>
        </p:txBody>
      </p:sp>
      <p:sp>
        <p:nvSpPr>
          <p:cNvPr id="19" name="TextBox 18"/>
          <p:cNvSpPr txBox="1"/>
          <p:nvPr/>
        </p:nvSpPr>
        <p:spPr>
          <a:xfrm>
            <a:off x="3810000" y="2600981"/>
            <a:ext cx="1066800" cy="481440"/>
          </a:xfrm>
          <a:prstGeom prst="rect">
            <a:avLst/>
          </a:prstGeom>
          <a:noFill/>
        </p:spPr>
        <p:txBody>
          <a:bodyPr wrap="square" lIns="95785" tIns="47892" rIns="95785" bIns="47892" rtlCol="0">
            <a:spAutoFit/>
          </a:bodyPr>
          <a:lstStyle/>
          <a:p>
            <a:r>
              <a:rPr lang="en-US" sz="2500" dirty="0" smtClean="0"/>
              <a:t>10</a:t>
            </a:r>
            <a:endParaRPr lang="en-US" sz="2500" dirty="0"/>
          </a:p>
        </p:txBody>
      </p:sp>
      <p:graphicFrame>
        <p:nvGraphicFramePr>
          <p:cNvPr id="23" name="Chart 22"/>
          <p:cNvGraphicFramePr/>
          <p:nvPr/>
        </p:nvGraphicFramePr>
        <p:xfrm>
          <a:off x="304800" y="883497"/>
          <a:ext cx="4495800" cy="3601599"/>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967909" y="3425651"/>
            <a:ext cx="3756491" cy="860793"/>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141" tIns="39571" rIns="79141" bIns="3957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5" name="Rectangle 24"/>
          <p:cNvSpPr/>
          <p:nvPr/>
        </p:nvSpPr>
        <p:spPr>
          <a:xfrm>
            <a:off x="911978" y="974065"/>
            <a:ext cx="3746499" cy="1383606"/>
          </a:xfrm>
          <a:prstGeom prst="rect">
            <a:avLst/>
          </a:prstGeom>
          <a:solidFill>
            <a:srgbClr val="C0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141" tIns="39571" rIns="79141" bIns="3957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2" name="Rectangle 21"/>
          <p:cNvSpPr/>
          <p:nvPr/>
        </p:nvSpPr>
        <p:spPr>
          <a:xfrm>
            <a:off x="7391400" y="3886200"/>
            <a:ext cx="1345112" cy="646331"/>
          </a:xfrm>
          <a:prstGeom prst="rect">
            <a:avLst/>
          </a:prstGeom>
        </p:spPr>
        <p:txBody>
          <a:bodyPr wrap="none">
            <a:spAutoFit/>
          </a:bodyPr>
          <a:lstStyle/>
          <a:p>
            <a:r>
              <a:rPr lang="en-US" dirty="0" smtClean="0"/>
              <a:t>Mean score:</a:t>
            </a:r>
          </a:p>
          <a:p>
            <a:r>
              <a:rPr lang="en-US" dirty="0" smtClean="0"/>
              <a:t>65.6  ± 15.3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9141" tIns="39571" rIns="79141" bIns="39571" rtlCol="0" anchor="ctr"/>
          <a:lstStyle/>
          <a:p>
            <a:pPr algn="ctr"/>
            <a:endParaRPr lang="en-US"/>
          </a:p>
        </p:txBody>
      </p:sp>
      <p:graphicFrame>
        <p:nvGraphicFramePr>
          <p:cNvPr id="7" name="Table 6"/>
          <p:cNvGraphicFramePr>
            <a:graphicFrameLocks noGrp="1"/>
          </p:cNvGraphicFramePr>
          <p:nvPr/>
        </p:nvGraphicFramePr>
        <p:xfrm>
          <a:off x="325934" y="304155"/>
          <a:ext cx="8353171" cy="5555060"/>
        </p:xfrm>
        <a:graphic>
          <a:graphicData uri="http://schemas.openxmlformats.org/drawingml/2006/table">
            <a:tbl>
              <a:tblPr/>
              <a:tblGrid>
                <a:gridCol w="2370701"/>
                <a:gridCol w="1124563"/>
                <a:gridCol w="1177751"/>
                <a:gridCol w="1360113"/>
                <a:gridCol w="1013119"/>
                <a:gridCol w="1306924"/>
              </a:tblGrid>
              <a:tr h="488068">
                <a:tc>
                  <a:txBody>
                    <a:bodyPr/>
                    <a:lstStyle/>
                    <a:p>
                      <a:pPr algn="l" fontAlgn="b"/>
                      <a:r>
                        <a:rPr lang="en-US" sz="2500" b="1" i="0" u="none" strike="noStrike" dirty="0">
                          <a:solidFill>
                            <a:srgbClr val="000000"/>
                          </a:solidFill>
                          <a:latin typeface="Calibri"/>
                        </a:rPr>
                        <a:t>n=20</a:t>
                      </a:r>
                    </a:p>
                  </a:txBody>
                  <a:tcPr marL="0" marR="0" marT="0" marB="0" anchor="b">
                    <a:lnL>
                      <a:noFill/>
                    </a:lnL>
                    <a:lnR>
                      <a:noFill/>
                    </a:lnR>
                    <a:lnT>
                      <a:noFill/>
                    </a:lnT>
                    <a:lnB>
                      <a:noFill/>
                    </a:lnB>
                  </a:tcPr>
                </a:tc>
                <a:tc>
                  <a:txBody>
                    <a:bodyPr/>
                    <a:lstStyle/>
                    <a:p>
                      <a:pPr algn="ctr" fontAlgn="ctr"/>
                      <a:endParaRPr lang="en-US" sz="1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en-US" sz="2500" b="1"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en-US" sz="2500" b="1"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en-US" sz="2500" b="1"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en-US" sz="2500" b="1" i="0" u="none" strike="noStrike">
                        <a:solidFill>
                          <a:srgbClr val="000000"/>
                        </a:solidFill>
                        <a:latin typeface="Calibri"/>
                      </a:endParaRPr>
                    </a:p>
                  </a:txBody>
                  <a:tcPr marL="0" marR="0" marT="0" marB="0" anchor="ctr">
                    <a:lnL>
                      <a:noFill/>
                    </a:lnL>
                    <a:lnR>
                      <a:noFill/>
                    </a:lnR>
                    <a:lnT>
                      <a:noFill/>
                    </a:lnT>
                    <a:lnB>
                      <a:noFill/>
                    </a:lnB>
                  </a:tcPr>
                </a:tc>
              </a:tr>
              <a:tr h="488068">
                <a:tc>
                  <a:txBody>
                    <a:bodyPr/>
                    <a:lstStyle/>
                    <a:p>
                      <a:pPr algn="l" fontAlgn="b"/>
                      <a:endParaRPr lang="en-US" sz="2100" b="1"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500" b="1" i="0" u="none" strike="noStrike">
                          <a:solidFill>
                            <a:srgbClr val="000000"/>
                          </a:solidFill>
                          <a:latin typeface="Calibri"/>
                        </a:rPr>
                        <a:t>Group</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500" b="1" i="0" u="none" strike="noStrike">
                          <a:solidFill>
                            <a:srgbClr val="000000"/>
                          </a:solidFill>
                          <a:latin typeface="Calibri"/>
                        </a:rPr>
                        <a:t>Meeting</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latin typeface="Calibri"/>
                        </a:rPr>
                        <a:t>Interpersonal</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500" b="1" i="0" u="none" strike="noStrike">
                          <a:solidFill>
                            <a:srgbClr val="000000"/>
                          </a:solidFill>
                          <a:latin typeface="Calibri"/>
                        </a:rPr>
                        <a:t>Public</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500" b="1" i="0" u="none" strike="noStrike">
                          <a:solidFill>
                            <a:srgbClr val="000000"/>
                          </a:solidFill>
                          <a:latin typeface="Calibri"/>
                        </a:rPr>
                        <a:t>Overall</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1194481">
                <a:tc>
                  <a:txBody>
                    <a:bodyPr/>
                    <a:lstStyle/>
                    <a:p>
                      <a:pPr algn="l" fontAlgn="b"/>
                      <a:r>
                        <a:rPr lang="en-US" sz="2100" b="1" i="0" u="none" strike="noStrike">
                          <a:solidFill>
                            <a:srgbClr val="000000"/>
                          </a:solidFill>
                          <a:latin typeface="Calibri"/>
                        </a:rPr>
                        <a:t>n of people who's communication changed for the better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dirty="0">
                          <a:solidFill>
                            <a:srgbClr val="000000"/>
                          </a:solidFill>
                          <a:latin typeface="Calibri"/>
                        </a:rPr>
                        <a:t>12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sz="2100" b="1" i="0" u="none" strike="noStrike">
                          <a:solidFill>
                            <a:srgbClr val="000000"/>
                          </a:solidFill>
                          <a:latin typeface="Calibri"/>
                        </a:rPr>
                        <a:t>12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sz="2100" b="1" i="0" u="none" strike="noStrike">
                          <a:solidFill>
                            <a:srgbClr val="000000"/>
                          </a:solidFill>
                          <a:latin typeface="Calibri"/>
                        </a:rPr>
                        <a:t>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2100" b="1" i="0" u="none" strike="noStrike" dirty="0">
                          <a:solidFill>
                            <a:srgbClr val="000000"/>
                          </a:solidFill>
                          <a:latin typeface="Calibri"/>
                        </a:rPr>
                        <a:t>11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sz="2100" b="1" i="0" u="none" strike="noStrike">
                          <a:solidFill>
                            <a:srgbClr val="000000"/>
                          </a:solidFill>
                          <a:latin typeface="Calibri"/>
                        </a:rPr>
                        <a:t>12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r>
              <a:tr h="1194481">
                <a:tc>
                  <a:txBody>
                    <a:bodyPr/>
                    <a:lstStyle/>
                    <a:p>
                      <a:pPr algn="l" fontAlgn="b"/>
                      <a:r>
                        <a:rPr lang="en-US" sz="2100" b="1" i="0" u="none" strike="noStrike">
                          <a:solidFill>
                            <a:srgbClr val="000000"/>
                          </a:solidFill>
                          <a:latin typeface="Calibri"/>
                        </a:rPr>
                        <a:t>n of people who's communication changed negatively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100" b="1" i="0" u="none" strike="noStrike">
                          <a:solidFill>
                            <a:srgbClr val="000000"/>
                          </a:solidFill>
                          <a:latin typeface="Calibri"/>
                        </a:rPr>
                        <a:t>4</a:t>
                      </a:r>
                    </a:p>
                  </a:txBody>
                  <a:tcPr marL="0" marR="0" marT="0" marB="0" anchor="ctr">
                    <a:lnL>
                      <a:noFill/>
                    </a:lnL>
                    <a:lnR>
                      <a:noFill/>
                    </a:lnR>
                    <a:lnT>
                      <a:noFill/>
                    </a:lnT>
                    <a:lnB>
                      <a:noFill/>
                    </a:lnB>
                  </a:tcPr>
                </a:tc>
                <a:tc>
                  <a:txBody>
                    <a:bodyPr/>
                    <a:lstStyle/>
                    <a:p>
                      <a:pPr algn="ctr" fontAlgn="ctr"/>
                      <a:r>
                        <a:rPr lang="en-US" sz="2100" b="1" i="0" u="none" strike="noStrike">
                          <a:solidFill>
                            <a:srgbClr val="000000"/>
                          </a:solidFill>
                          <a:latin typeface="Calibri"/>
                        </a:rPr>
                        <a:t>9</a:t>
                      </a:r>
                    </a:p>
                  </a:txBody>
                  <a:tcPr marL="0" marR="0" marT="0" marB="0" anchor="ctr">
                    <a:lnL>
                      <a:noFill/>
                    </a:lnL>
                    <a:lnR>
                      <a:noFill/>
                    </a:lnR>
                    <a:lnT>
                      <a:noFill/>
                    </a:lnT>
                    <a:lnB>
                      <a:noFill/>
                    </a:lnB>
                  </a:tcPr>
                </a:tc>
                <a:tc>
                  <a:txBody>
                    <a:bodyPr/>
                    <a:lstStyle/>
                    <a:p>
                      <a:pPr algn="ctr" fontAlgn="ctr"/>
                      <a:r>
                        <a:rPr lang="en-US" sz="2100" b="1" i="0" u="none" strike="noStrike">
                          <a:solidFill>
                            <a:srgbClr val="000000"/>
                          </a:solidFill>
                          <a:latin typeface="Calibri"/>
                        </a:rPr>
                        <a:t>8</a:t>
                      </a:r>
                    </a:p>
                  </a:txBody>
                  <a:tcPr marL="0" marR="0" marT="0" marB="0" anchor="ctr">
                    <a:lnL>
                      <a:noFill/>
                    </a:lnL>
                    <a:lnR>
                      <a:noFill/>
                    </a:lnR>
                    <a:lnT>
                      <a:noFill/>
                    </a:lnT>
                    <a:lnB>
                      <a:noFill/>
                    </a:lnB>
                  </a:tcPr>
                </a:tc>
                <a:tc>
                  <a:txBody>
                    <a:bodyPr/>
                    <a:lstStyle/>
                    <a:p>
                      <a:pPr algn="ctr" fontAlgn="ctr"/>
                      <a:r>
                        <a:rPr lang="en-US" sz="2100" b="1" i="0" u="none" strike="noStrike" dirty="0">
                          <a:solidFill>
                            <a:srgbClr val="000000"/>
                          </a:solidFill>
                          <a:latin typeface="Calibri"/>
                        </a:rPr>
                        <a:t>6</a:t>
                      </a:r>
                    </a:p>
                  </a:txBody>
                  <a:tcPr marL="0" marR="0" marT="0" marB="0" anchor="ctr">
                    <a:lnL>
                      <a:noFill/>
                    </a:lnL>
                    <a:lnR>
                      <a:noFill/>
                    </a:lnR>
                    <a:lnT>
                      <a:noFill/>
                    </a:lnT>
                    <a:lnB>
                      <a:noFill/>
                    </a:lnB>
                  </a:tcPr>
                </a:tc>
              </a:tr>
              <a:tr h="667882">
                <a:tc>
                  <a:txBody>
                    <a:bodyPr/>
                    <a:lstStyle/>
                    <a:p>
                      <a:pPr algn="l" fontAlgn="b"/>
                      <a:r>
                        <a:rPr lang="en-US" sz="2100" b="1" i="0" u="none" strike="noStrike">
                          <a:solidFill>
                            <a:srgbClr val="000000"/>
                          </a:solidFill>
                          <a:latin typeface="Calibri"/>
                        </a:rPr>
                        <a:t>n of same/no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100" b="1" i="0" u="none" strike="noStrike">
                          <a:solidFill>
                            <a:srgbClr val="000000"/>
                          </a:solidFill>
                          <a:latin typeface="Calibri"/>
                        </a:rPr>
                        <a:t>4</a:t>
                      </a:r>
                    </a:p>
                  </a:txBody>
                  <a:tcPr marL="0" marR="0" marT="0" marB="0" anchor="ctr">
                    <a:lnL>
                      <a:noFill/>
                    </a:lnL>
                    <a:lnR>
                      <a:noFill/>
                    </a:lnR>
                    <a:lnT>
                      <a:noFill/>
                    </a:lnT>
                    <a:lnB>
                      <a:noFill/>
                    </a:lnB>
                  </a:tcPr>
                </a:tc>
                <a:tc>
                  <a:txBody>
                    <a:bodyPr/>
                    <a:lstStyle/>
                    <a:p>
                      <a:pPr algn="ctr" fontAlgn="ctr"/>
                      <a:r>
                        <a:rPr lang="en-US" sz="2100" b="1" i="0" u="none" strike="noStrike">
                          <a:solidFill>
                            <a:srgbClr val="000000"/>
                          </a:solidFill>
                          <a:latin typeface="Calibri"/>
                        </a:rPr>
                        <a:t>3</a:t>
                      </a:r>
                    </a:p>
                  </a:txBody>
                  <a:tcPr marL="0" marR="0" marT="0" marB="0" anchor="ctr">
                    <a:lnL>
                      <a:noFill/>
                    </a:lnL>
                    <a:lnR>
                      <a:noFill/>
                    </a:lnR>
                    <a:lnT>
                      <a:noFill/>
                    </a:lnT>
                    <a:lnB>
                      <a:noFill/>
                    </a:lnB>
                  </a:tcPr>
                </a:tc>
                <a:tc>
                  <a:txBody>
                    <a:bodyPr/>
                    <a:lstStyle/>
                    <a:p>
                      <a:pPr algn="ctr" fontAlgn="ctr"/>
                      <a:r>
                        <a:rPr lang="en-US" sz="2100" b="1" i="0" u="none" strike="noStrike">
                          <a:solidFill>
                            <a:srgbClr val="000000"/>
                          </a:solidFill>
                          <a:latin typeface="Calibri"/>
                        </a:rPr>
                        <a:t>1</a:t>
                      </a:r>
                    </a:p>
                  </a:txBody>
                  <a:tcPr marL="0" marR="0" marT="0" marB="0" anchor="ctr">
                    <a:lnL>
                      <a:noFill/>
                    </a:lnL>
                    <a:lnR>
                      <a:noFill/>
                    </a:lnR>
                    <a:lnT>
                      <a:noFill/>
                    </a:lnT>
                    <a:lnB>
                      <a:noFill/>
                    </a:lnB>
                  </a:tcPr>
                </a:tc>
                <a:tc>
                  <a:txBody>
                    <a:bodyPr/>
                    <a:lstStyle/>
                    <a:p>
                      <a:pPr algn="ctr" fontAlgn="ctr"/>
                      <a:r>
                        <a:rPr lang="en-US" sz="2100" b="1" i="0" u="none" strike="noStrike">
                          <a:solidFill>
                            <a:srgbClr val="000000"/>
                          </a:solidFill>
                          <a:latin typeface="Calibri"/>
                        </a:rPr>
                        <a:t>2</a:t>
                      </a:r>
                    </a:p>
                  </a:txBody>
                  <a:tcPr marL="0" marR="0" marT="0" marB="0" anchor="ctr">
                    <a:lnL>
                      <a:noFill/>
                    </a:lnL>
                    <a:lnR>
                      <a:noFill/>
                    </a:lnR>
                    <a:lnT>
                      <a:noFill/>
                    </a:lnT>
                    <a:lnB>
                      <a:noFill/>
                    </a:lnB>
                  </a:tcPr>
                </a:tc>
              </a:tr>
              <a:tr h="628585">
                <a:tc>
                  <a:txBody>
                    <a:bodyPr/>
                    <a:lstStyle/>
                    <a:p>
                      <a:pPr algn="l" fontAlgn="b"/>
                      <a:r>
                        <a:rPr lang="en-US" sz="2100" b="1" i="0" u="none" strike="noStrike">
                          <a:solidFill>
                            <a:srgbClr val="000000"/>
                          </a:solidFill>
                          <a:latin typeface="Calibri"/>
                        </a:rPr>
                        <a:t>avg positive change (+/ stdev)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dirty="0">
                          <a:solidFill>
                            <a:srgbClr val="000000"/>
                          </a:solidFill>
                          <a:latin typeface="Calibri"/>
                        </a:rPr>
                        <a:t>1.92 +/ 1.33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100" b="1" i="0" u="none" strike="noStrike">
                          <a:solidFill>
                            <a:srgbClr val="FF0000"/>
                          </a:solidFill>
                          <a:latin typeface="Calibri"/>
                        </a:rPr>
                        <a:t>3.33 +/ 1.78</a:t>
                      </a:r>
                    </a:p>
                  </a:txBody>
                  <a:tcPr marL="0" marR="0" marT="0" marB="0" anchor="ctr">
                    <a:lnL>
                      <a:noFill/>
                    </a:lnL>
                    <a:lnR>
                      <a:noFill/>
                    </a:lnR>
                    <a:lnT>
                      <a:noFill/>
                    </a:lnT>
                    <a:lnB>
                      <a:noFill/>
                    </a:lnB>
                  </a:tcPr>
                </a:tc>
                <a:tc>
                  <a:txBody>
                    <a:bodyPr/>
                    <a:lstStyle/>
                    <a:p>
                      <a:pPr algn="ctr" fontAlgn="ctr"/>
                      <a:r>
                        <a:rPr lang="en-US" sz="2100" b="1" i="0" u="none" strike="noStrike">
                          <a:solidFill>
                            <a:srgbClr val="000000"/>
                          </a:solidFill>
                          <a:latin typeface="Calibri"/>
                        </a:rPr>
                        <a:t>2.5 +/ 2</a:t>
                      </a:r>
                    </a:p>
                  </a:txBody>
                  <a:tcPr marL="0" marR="0" marT="0" marB="0" anchor="ctr">
                    <a:lnL>
                      <a:noFill/>
                    </a:lnL>
                    <a:lnR>
                      <a:noFill/>
                    </a:lnR>
                    <a:lnT>
                      <a:noFill/>
                    </a:lnT>
                    <a:lnB>
                      <a:noFill/>
                    </a:lnB>
                  </a:tcPr>
                </a:tc>
                <a:tc>
                  <a:txBody>
                    <a:bodyPr/>
                    <a:lstStyle/>
                    <a:p>
                      <a:pPr algn="ctr" fontAlgn="ctr"/>
                      <a:r>
                        <a:rPr lang="en-US" sz="2100" b="1" i="0" u="none" strike="noStrike">
                          <a:solidFill>
                            <a:srgbClr val="000000"/>
                          </a:solidFill>
                          <a:latin typeface="Calibri"/>
                        </a:rPr>
                        <a:t>2.36 +/ 1.87</a:t>
                      </a:r>
                    </a:p>
                  </a:txBody>
                  <a:tcPr marL="0" marR="0" marT="0" marB="0" anchor="ctr">
                    <a:lnL>
                      <a:noFill/>
                    </a:lnL>
                    <a:lnR>
                      <a:noFill/>
                    </a:lnR>
                    <a:lnT>
                      <a:noFill/>
                    </a:lnT>
                    <a:lnB>
                      <a:noFill/>
                    </a:lnB>
                  </a:tcPr>
                </a:tc>
                <a:tc>
                  <a:txBody>
                    <a:bodyPr/>
                    <a:lstStyle/>
                    <a:p>
                      <a:pPr algn="ctr" fontAlgn="ctr"/>
                      <a:r>
                        <a:rPr lang="en-US" sz="2100" b="1" i="0" u="none" strike="noStrike" dirty="0">
                          <a:solidFill>
                            <a:srgbClr val="FF0000"/>
                          </a:solidFill>
                          <a:latin typeface="Calibri"/>
                        </a:rPr>
                        <a:t>7.375 +/ 7.01</a:t>
                      </a:r>
                    </a:p>
                  </a:txBody>
                  <a:tcPr marL="0" marR="0" marT="0" marB="0" anchor="ctr">
                    <a:lnL>
                      <a:noFill/>
                    </a:lnL>
                    <a:lnR>
                      <a:noFill/>
                    </a:lnR>
                    <a:lnT>
                      <a:noFill/>
                    </a:lnT>
                    <a:lnB>
                      <a:noFill/>
                    </a:lnB>
                  </a:tcPr>
                </a:tc>
              </a:tr>
              <a:tr h="796321">
                <a:tc>
                  <a:txBody>
                    <a:bodyPr/>
                    <a:lstStyle/>
                    <a:p>
                      <a:pPr algn="l" fontAlgn="b"/>
                      <a:r>
                        <a:rPr lang="en-US" sz="2100" b="1" i="0" u="none" strike="noStrike">
                          <a:solidFill>
                            <a:srgbClr val="000000"/>
                          </a:solidFill>
                          <a:latin typeface="Calibri"/>
                        </a:rPr>
                        <a:t>avg negative change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a:solidFill>
                            <a:srgbClr val="000000"/>
                          </a:solidFill>
                          <a:latin typeface="Calibri"/>
                        </a:rPr>
                        <a:t>1.60 +/ 0.89</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dirty="0">
                          <a:solidFill>
                            <a:srgbClr val="FF0000"/>
                          </a:solidFill>
                          <a:latin typeface="Calibri"/>
                        </a:rPr>
                        <a:t>4.38 +/ 1.80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a:solidFill>
                            <a:srgbClr val="000000"/>
                          </a:solidFill>
                          <a:latin typeface="Calibri"/>
                        </a:rPr>
                        <a:t>2.28 +/ 1.3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a:solidFill>
                            <a:srgbClr val="000000"/>
                          </a:solidFill>
                          <a:latin typeface="Calibri"/>
                        </a:rPr>
                        <a:t>2.31 +/ 1.44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dirty="0">
                          <a:solidFill>
                            <a:srgbClr val="000000"/>
                          </a:solidFill>
                          <a:latin typeface="Calibri"/>
                        </a:rPr>
                        <a:t>8.33 +/ 5.28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3505200" y="5967213"/>
            <a:ext cx="5173905" cy="633913"/>
          </a:xfrm>
          <a:prstGeom prst="rect">
            <a:avLst/>
          </a:prstGeom>
          <a:noFill/>
        </p:spPr>
        <p:txBody>
          <a:bodyPr wrap="square" lIns="79141" tIns="39571" rIns="79141" bIns="39571" rtlCol="0">
            <a:spAutoFit/>
          </a:bodyPr>
          <a:lstStyle/>
          <a:p>
            <a:r>
              <a:rPr lang="en-US" b="1" dirty="0" smtClean="0"/>
              <a:t>Need for more comparable index, </a:t>
            </a:r>
            <a:r>
              <a:rPr lang="en-US" b="1" dirty="0" err="1" smtClean="0"/>
              <a:t>McCroskey</a:t>
            </a:r>
            <a:r>
              <a:rPr lang="en-US" b="1" dirty="0" smtClean="0"/>
              <a:t>, 1998 &amp; correlation to communication performance</a:t>
            </a:r>
            <a:endParaRPr lang="en-US" b="1" dirty="0"/>
          </a:p>
        </p:txBody>
      </p:sp>
      <p:grpSp>
        <p:nvGrpSpPr>
          <p:cNvPr id="10" name="Group 9"/>
          <p:cNvGrpSpPr/>
          <p:nvPr/>
        </p:nvGrpSpPr>
        <p:grpSpPr>
          <a:xfrm>
            <a:off x="2667000" y="3588603"/>
            <a:ext cx="5943600" cy="2202597"/>
            <a:chOff x="2667000" y="3588603"/>
            <a:chExt cx="5943600" cy="2202597"/>
          </a:xfrm>
        </p:grpSpPr>
        <p:sp>
          <p:nvSpPr>
            <p:cNvPr id="5" name="Rectangle 4"/>
            <p:cNvSpPr/>
            <p:nvPr/>
          </p:nvSpPr>
          <p:spPr>
            <a:xfrm>
              <a:off x="7467600" y="4419600"/>
              <a:ext cx="10668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67000" y="3588603"/>
              <a:ext cx="5943600" cy="830997"/>
            </a:xfrm>
            <a:prstGeom prst="rect">
              <a:avLst/>
            </a:prstGeom>
            <a:solidFill>
              <a:schemeClr val="bg1"/>
            </a:solidFill>
            <a:ln w="28575">
              <a:solidFill>
                <a:srgbClr val="FF0000"/>
              </a:solidFill>
            </a:ln>
          </p:spPr>
          <p:txBody>
            <a:bodyPr wrap="square" rtlCol="0">
              <a:spAutoFit/>
            </a:bodyPr>
            <a:lstStyle/>
            <a:p>
              <a:pPr algn="ctr"/>
              <a:r>
                <a:rPr lang="en-US" sz="2400" b="1" dirty="0" smtClean="0"/>
                <a:t>Significant changes, when compared to semester long communication therapy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CA" dirty="0" smtClean="0"/>
              <a:t>Future Work: Compare measures to actual performances</a:t>
            </a:r>
            <a:endParaRPr lang="en-CA" dirty="0"/>
          </a:p>
        </p:txBody>
      </p:sp>
      <p:sp>
        <p:nvSpPr>
          <p:cNvPr id="5" name="Content Placeholder 4"/>
          <p:cNvSpPr>
            <a:spLocks noGrp="1"/>
          </p:cNvSpPr>
          <p:nvPr>
            <p:ph idx="1"/>
          </p:nvPr>
        </p:nvSpPr>
        <p:spPr/>
        <p:txBody>
          <a:bodyPr>
            <a:normAutofit/>
          </a:bodyPr>
          <a:lstStyle/>
          <a:p>
            <a:r>
              <a:rPr lang="en-CA" dirty="0" smtClean="0"/>
              <a:t>Use qualitative coding and rubric-based assessment of pre-post scenario ‘interviews’. </a:t>
            </a:r>
          </a:p>
          <a:p>
            <a:r>
              <a:rPr lang="en-CA" dirty="0" smtClean="0"/>
              <a:t>Assess variables the impact communication performance -&gt; compare to </a:t>
            </a:r>
            <a:r>
              <a:rPr lang="en-CA" dirty="0" err="1" smtClean="0"/>
              <a:t>proxys</a:t>
            </a:r>
            <a:endParaRPr lang="en-CA" dirty="0" smtClean="0"/>
          </a:p>
          <a:p>
            <a:r>
              <a:rPr lang="en-CA" dirty="0" smtClean="0"/>
              <a:t>Look for whether the curricula is successful at some communication attributes and/or scenarios more than others</a:t>
            </a:r>
          </a:p>
          <a:p>
            <a:r>
              <a:rPr lang="en-CA" dirty="0" smtClean="0"/>
              <a:t>Package for spin-off exercises </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Thank you!</a:t>
            </a:r>
            <a:endParaRPr lang="en-CA" dirty="0"/>
          </a:p>
        </p:txBody>
      </p:sp>
      <p:sp>
        <p:nvSpPr>
          <p:cNvPr id="3" name="Content Placeholder 2"/>
          <p:cNvSpPr>
            <a:spLocks noGrp="1"/>
          </p:cNvSpPr>
          <p:nvPr>
            <p:ph idx="1"/>
          </p:nvPr>
        </p:nvSpPr>
        <p:spPr>
          <a:xfrm>
            <a:off x="457200" y="2255837"/>
            <a:ext cx="8229600" cy="4525963"/>
          </a:xfrm>
        </p:spPr>
        <p:txBody>
          <a:bodyPr>
            <a:normAutofit fontScale="92500" lnSpcReduction="20000"/>
          </a:bodyPr>
          <a:lstStyle/>
          <a:p>
            <a:pPr>
              <a:buNone/>
            </a:pPr>
            <a:endParaRPr lang="en-CA" dirty="0" smtClean="0"/>
          </a:p>
          <a:p>
            <a:pPr>
              <a:buNone/>
            </a:pPr>
            <a:endParaRPr lang="en-CA" dirty="0" smtClean="0"/>
          </a:p>
          <a:p>
            <a:pPr>
              <a:buNone/>
            </a:pPr>
            <a:r>
              <a:rPr lang="en-CA" dirty="0" smtClean="0"/>
              <a:t>Contact: Jackie </a:t>
            </a:r>
            <a:r>
              <a:rPr lang="en-CA" dirty="0" err="1" smtClean="0"/>
              <a:t>Dohaney</a:t>
            </a:r>
            <a:endParaRPr lang="en-CA" dirty="0" smtClean="0"/>
          </a:p>
          <a:p>
            <a:pPr>
              <a:buNone/>
            </a:pPr>
            <a:r>
              <a:rPr lang="en-CA" u="sng" dirty="0" smtClean="0"/>
              <a:t>jdohaney@gmail.com</a:t>
            </a:r>
          </a:p>
          <a:p>
            <a:pPr>
              <a:buNone/>
            </a:pPr>
            <a:endParaRPr lang="en-CA" dirty="0" smtClean="0"/>
          </a:p>
          <a:p>
            <a:pPr>
              <a:buNone/>
            </a:pPr>
            <a:r>
              <a:rPr lang="en-CA" dirty="0" smtClean="0"/>
              <a:t>Funding </a:t>
            </a:r>
          </a:p>
          <a:p>
            <a:pPr>
              <a:buNone/>
            </a:pPr>
            <a:r>
              <a:rPr lang="en-CA" dirty="0" smtClean="0"/>
              <a:t>Collaborators</a:t>
            </a:r>
          </a:p>
          <a:p>
            <a:pPr>
              <a:buNone/>
            </a:pPr>
            <a:r>
              <a:rPr lang="en-CA" dirty="0" smtClean="0"/>
              <a:t>Colleagues</a:t>
            </a:r>
          </a:p>
          <a:p>
            <a:pPr>
              <a:buNone/>
            </a:pPr>
            <a:r>
              <a:rPr lang="en-CA" dirty="0" smtClean="0"/>
              <a:t>&amp; Students</a:t>
            </a:r>
            <a:endParaRPr lang="en-CA" dirty="0"/>
          </a:p>
        </p:txBody>
      </p:sp>
      <p:pic>
        <p:nvPicPr>
          <p:cNvPr id="4" name="Picture 5"/>
          <p:cNvPicPr/>
          <p:nvPr/>
        </p:nvPicPr>
        <p:blipFill>
          <a:blip r:embed="rId2" cstate="print"/>
          <a:stretch>
            <a:fillRect/>
          </a:stretch>
        </p:blipFill>
        <p:spPr>
          <a:xfrm>
            <a:off x="2895600" y="4295989"/>
            <a:ext cx="2730120" cy="2257211"/>
          </a:xfrm>
          <a:prstGeom prst="rect">
            <a:avLst/>
          </a:prstGeom>
        </p:spPr>
      </p:pic>
      <p:pic>
        <p:nvPicPr>
          <p:cNvPr id="5" name="Picture 4"/>
          <p:cNvPicPr/>
          <p:nvPr/>
        </p:nvPicPr>
        <p:blipFill>
          <a:blip r:embed="rId3" cstate="print"/>
          <a:stretch>
            <a:fillRect/>
          </a:stretch>
        </p:blipFill>
        <p:spPr>
          <a:xfrm>
            <a:off x="5791200" y="4572000"/>
            <a:ext cx="3124200" cy="1524000"/>
          </a:xfrm>
          <a:prstGeom prst="rect">
            <a:avLst/>
          </a:prstGeom>
        </p:spPr>
      </p:pic>
      <p:pic>
        <p:nvPicPr>
          <p:cNvPr id="6" name="Picture 3" descr="C:\Docs\Dropbox\PostDoc\GeoEd Website\logos\geoed2.jpg"/>
          <p:cNvPicPr>
            <a:picLocks noChangeAspect="1" noChangeArrowheads="1"/>
          </p:cNvPicPr>
          <p:nvPr/>
        </p:nvPicPr>
        <p:blipFill>
          <a:blip r:embed="rId4" cstate="print"/>
          <a:srcRect l="7525" t="14238" r="7814" b="18131"/>
          <a:stretch>
            <a:fillRect/>
          </a:stretch>
        </p:blipFill>
        <p:spPr bwMode="auto">
          <a:xfrm>
            <a:off x="533400" y="1289957"/>
            <a:ext cx="3886200" cy="1758043"/>
          </a:xfrm>
          <a:prstGeom prst="rect">
            <a:avLst/>
          </a:prstGeom>
          <a:noFill/>
        </p:spPr>
      </p:pic>
      <p:pic>
        <p:nvPicPr>
          <p:cNvPr id="7" name="Picture 6"/>
          <p:cNvPicPr/>
          <p:nvPr/>
        </p:nvPicPr>
        <p:blipFill>
          <a:blip r:embed="rId5" cstate="print"/>
          <a:stretch>
            <a:fillRect/>
          </a:stretch>
        </p:blipFill>
        <p:spPr>
          <a:xfrm>
            <a:off x="4724400" y="1981200"/>
            <a:ext cx="4114800" cy="1958225"/>
          </a:xfrm>
          <a:prstGeom prst="rect">
            <a:avLst/>
          </a:prstGeom>
        </p:spPr>
      </p:pic>
      <p:pic>
        <p:nvPicPr>
          <p:cNvPr id="1026" name="Picture 2"/>
          <p:cNvPicPr>
            <a:picLocks noChangeAspect="1" noChangeArrowheads="1"/>
          </p:cNvPicPr>
          <p:nvPr/>
        </p:nvPicPr>
        <p:blipFill>
          <a:blip r:embed="rId6"/>
          <a:srcRect l="24500" t="16000" r="54000" b="73333"/>
          <a:stretch>
            <a:fillRect/>
          </a:stretch>
        </p:blipFill>
        <p:spPr bwMode="auto">
          <a:xfrm>
            <a:off x="3962400" y="304800"/>
            <a:ext cx="491490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effectLst>
                  <a:outerShdw blurRad="38100" dist="38100" dir="2700000" algn="tl">
                    <a:srgbClr val="000000">
                      <a:alpha val="43137"/>
                    </a:srgbClr>
                  </a:outerShdw>
                </a:effectLst>
              </a:rPr>
              <a:t>Using Role-play to Improve Science Communication Efficacy in Students</a:t>
            </a:r>
            <a:endParaRPr lang="en-CA" dirty="0"/>
          </a:p>
        </p:txBody>
      </p:sp>
      <p:sp>
        <p:nvSpPr>
          <p:cNvPr id="3" name="Content Placeholder 2"/>
          <p:cNvSpPr>
            <a:spLocks noGrp="1"/>
          </p:cNvSpPr>
          <p:nvPr>
            <p:ph idx="1"/>
          </p:nvPr>
        </p:nvSpPr>
        <p:spPr>
          <a:xfrm>
            <a:off x="457200" y="1798637"/>
            <a:ext cx="8686800" cy="4525963"/>
          </a:xfrm>
        </p:spPr>
        <p:txBody>
          <a:bodyPr/>
          <a:lstStyle/>
          <a:p>
            <a:pPr>
              <a:buNone/>
            </a:pPr>
            <a:r>
              <a:rPr lang="en-CA" dirty="0" smtClean="0"/>
              <a:t>Why teach communication skills?</a:t>
            </a:r>
          </a:p>
          <a:p>
            <a:pPr>
              <a:buNone/>
            </a:pPr>
            <a:r>
              <a:rPr lang="en-CA" dirty="0" smtClean="0"/>
              <a:t>What are the attributes of ‘good’ communication?</a:t>
            </a:r>
          </a:p>
          <a:p>
            <a:pPr>
              <a:buNone/>
            </a:pPr>
            <a:r>
              <a:rPr lang="en-CA" dirty="0" smtClean="0"/>
              <a:t>Risk Communication</a:t>
            </a:r>
          </a:p>
          <a:p>
            <a:pPr>
              <a:buNone/>
            </a:pPr>
            <a:r>
              <a:rPr lang="en-CA" dirty="0" smtClean="0"/>
              <a:t>Using Role-play</a:t>
            </a:r>
          </a:p>
          <a:p>
            <a:pPr>
              <a:buNone/>
            </a:pPr>
            <a:r>
              <a:rPr lang="en-CA" dirty="0" smtClean="0"/>
              <a:t>Communication Performance</a:t>
            </a:r>
          </a:p>
          <a:p>
            <a:pPr>
              <a:buNone/>
            </a:pPr>
            <a:r>
              <a:rPr lang="en-CA" dirty="0" smtClean="0"/>
              <a:t>Communication Efficacy</a:t>
            </a:r>
          </a:p>
          <a:p>
            <a:pPr>
              <a:buNone/>
            </a:pPr>
            <a:r>
              <a:rPr lang="en-CA" dirty="0" smtClean="0"/>
              <a:t>Results</a:t>
            </a:r>
          </a:p>
          <a:p>
            <a:pPr>
              <a:buNone/>
            </a:pP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3935"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79141" tIns="39571" rIns="79141" bIns="39571" rtlCol="0" anchor="ctr"/>
          <a:lstStyle/>
          <a:p>
            <a:pPr algn="ctr"/>
            <a:endParaRPr lang="en-US"/>
          </a:p>
        </p:txBody>
      </p:sp>
      <p:sp>
        <p:nvSpPr>
          <p:cNvPr id="205" name="TextShape 2"/>
          <p:cNvSpPr txBox="1"/>
          <p:nvPr/>
        </p:nvSpPr>
        <p:spPr>
          <a:xfrm>
            <a:off x="228600" y="1524000"/>
            <a:ext cx="8012905" cy="1143332"/>
          </a:xfrm>
          <a:prstGeom prst="rect">
            <a:avLst/>
          </a:prstGeom>
        </p:spPr>
        <p:txBody>
          <a:bodyPr lIns="77895" tIns="40505" rIns="77895" bIns="40505" anchor="ctr"/>
          <a:lstStyle/>
          <a:p>
            <a:pPr algn="r">
              <a:lnSpc>
                <a:spcPct val="100000"/>
              </a:lnSpc>
            </a:pPr>
            <a:r>
              <a:rPr lang="de-DE" sz="2800" i="1" u="sng" dirty="0">
                <a:latin typeface="Calibri"/>
              </a:rPr>
              <a:t>PROFESSIONAL </a:t>
            </a:r>
            <a:r>
              <a:rPr lang="de-DE" sz="2800" i="1" u="sng" dirty="0" smtClean="0">
                <a:latin typeface="Calibri"/>
              </a:rPr>
              <a:t>GEOLOGISTS </a:t>
            </a:r>
            <a:r>
              <a:rPr lang="de-DE" sz="2800" i="1" u="sng" dirty="0">
                <a:latin typeface="Calibri"/>
              </a:rPr>
              <a:t>INTERVIEWS (</a:t>
            </a:r>
            <a:r>
              <a:rPr lang="de-DE" sz="2800" i="1" u="sng" dirty="0" err="1">
                <a:latin typeface="Calibri"/>
              </a:rPr>
              <a:t>n</a:t>
            </a:r>
            <a:r>
              <a:rPr lang="de-DE" sz="2800" i="1" u="sng" dirty="0">
                <a:latin typeface="Calibri"/>
              </a:rPr>
              <a:t> = 21) </a:t>
            </a:r>
            <a:endParaRPr sz="2800" u="sng" dirty="0"/>
          </a:p>
        </p:txBody>
      </p:sp>
      <p:sp>
        <p:nvSpPr>
          <p:cNvPr id="206" name="TextShape 3"/>
          <p:cNvSpPr txBox="1"/>
          <p:nvPr/>
        </p:nvSpPr>
        <p:spPr>
          <a:xfrm>
            <a:off x="533632" y="2362200"/>
            <a:ext cx="7619768" cy="1065908"/>
          </a:xfrm>
          <a:prstGeom prst="rect">
            <a:avLst/>
          </a:prstGeom>
        </p:spPr>
        <p:txBody>
          <a:bodyPr lIns="77895" tIns="40505" rIns="77895" bIns="40505"/>
          <a:lstStyle/>
          <a:p>
            <a:pPr algn="r">
              <a:lnSpc>
                <a:spcPct val="100000"/>
              </a:lnSpc>
            </a:pPr>
            <a:r>
              <a:rPr lang="de-DE" sz="2300" dirty="0">
                <a:latin typeface="Calibri"/>
              </a:rPr>
              <a:t>geologists, geophysicists, geochemists, volcanologists, emergency managers, consenting managers, project managers, R&amp;D managers</a:t>
            </a:r>
            <a:endParaRPr dirty="0"/>
          </a:p>
        </p:txBody>
      </p:sp>
      <p:pic>
        <p:nvPicPr>
          <p:cNvPr id="207" name="Picture 206"/>
          <p:cNvPicPr/>
          <p:nvPr/>
        </p:nvPicPr>
        <p:blipFill>
          <a:blip r:embed="rId3" cstate="print"/>
          <a:stretch>
            <a:fillRect/>
          </a:stretch>
        </p:blipFill>
        <p:spPr>
          <a:xfrm>
            <a:off x="8362714" y="0"/>
            <a:ext cx="781221" cy="6858576"/>
          </a:xfrm>
          <a:prstGeom prst="rect">
            <a:avLst/>
          </a:prstGeom>
        </p:spPr>
      </p:pic>
      <p:sp>
        <p:nvSpPr>
          <p:cNvPr id="208" name="CustomShape 4"/>
          <p:cNvSpPr/>
          <p:nvPr/>
        </p:nvSpPr>
        <p:spPr>
          <a:xfrm>
            <a:off x="685800" y="3581400"/>
            <a:ext cx="7479952" cy="368383"/>
          </a:xfrm>
          <a:prstGeom prst="rect">
            <a:avLst/>
          </a:prstGeom>
        </p:spPr>
        <p:txBody>
          <a:bodyPr lIns="77895" tIns="40505" rIns="77895" bIns="40505"/>
          <a:lstStyle/>
          <a:p>
            <a:pPr algn="r">
              <a:lnSpc>
                <a:spcPct val="100000"/>
              </a:lnSpc>
            </a:pPr>
            <a:r>
              <a:rPr lang="de-DE" b="1" i="1" dirty="0">
                <a:latin typeface="Calibri"/>
              </a:rPr>
              <a:t>Geothermal </a:t>
            </a:r>
            <a:r>
              <a:rPr lang="de-DE" b="1" i="1" dirty="0" err="1">
                <a:latin typeface="Calibri"/>
              </a:rPr>
              <a:t>Sector</a:t>
            </a:r>
            <a:r>
              <a:rPr lang="de-DE" b="1" i="1" dirty="0">
                <a:latin typeface="Calibri"/>
              </a:rPr>
              <a:t>  </a:t>
            </a:r>
            <a:r>
              <a:rPr lang="de-DE" b="1" i="1" dirty="0" err="1">
                <a:latin typeface="Calibri"/>
              </a:rPr>
              <a:t>n</a:t>
            </a:r>
            <a:r>
              <a:rPr lang="de-DE" b="1" i="1" dirty="0">
                <a:latin typeface="Calibri"/>
              </a:rPr>
              <a:t> = 10;  </a:t>
            </a:r>
            <a:r>
              <a:rPr lang="de-DE" b="1" i="1" dirty="0" err="1">
                <a:latin typeface="Calibri"/>
              </a:rPr>
              <a:t>Volcanology</a:t>
            </a:r>
            <a:r>
              <a:rPr lang="de-DE" b="1" i="1" dirty="0">
                <a:latin typeface="Calibri"/>
              </a:rPr>
              <a:t> </a:t>
            </a:r>
            <a:r>
              <a:rPr lang="de-DE" b="1" i="1" dirty="0" err="1">
                <a:latin typeface="Calibri"/>
              </a:rPr>
              <a:t>Sector</a:t>
            </a:r>
            <a:r>
              <a:rPr lang="de-DE" b="1" i="1" dirty="0">
                <a:latin typeface="Calibri"/>
              </a:rPr>
              <a:t>  </a:t>
            </a:r>
            <a:r>
              <a:rPr lang="de-DE" b="1" i="1" dirty="0" err="1">
                <a:latin typeface="Calibri"/>
              </a:rPr>
              <a:t>n</a:t>
            </a:r>
            <a:r>
              <a:rPr lang="de-DE" b="1" i="1" dirty="0">
                <a:latin typeface="Calibri"/>
              </a:rPr>
              <a:t> = 11 </a:t>
            </a:r>
            <a:endParaRPr b="1" dirty="0"/>
          </a:p>
        </p:txBody>
      </p:sp>
      <p:pic>
        <p:nvPicPr>
          <p:cNvPr id="209" name="Picture 208"/>
          <p:cNvPicPr/>
          <p:nvPr/>
        </p:nvPicPr>
        <p:blipFill>
          <a:blip r:embed="rId4" cstate="print"/>
          <a:stretch>
            <a:fillRect/>
          </a:stretch>
        </p:blipFill>
        <p:spPr>
          <a:xfrm>
            <a:off x="7123763" y="4504388"/>
            <a:ext cx="1125183" cy="2142068"/>
          </a:xfrm>
          <a:prstGeom prst="rect">
            <a:avLst/>
          </a:prstGeom>
        </p:spPr>
      </p:pic>
      <p:sp>
        <p:nvSpPr>
          <p:cNvPr id="2" name="Rectangle 1"/>
          <p:cNvSpPr/>
          <p:nvPr/>
        </p:nvSpPr>
        <p:spPr>
          <a:xfrm>
            <a:off x="630693" y="4642015"/>
            <a:ext cx="6331841" cy="1911185"/>
          </a:xfrm>
          <a:prstGeom prst="rect">
            <a:avLst/>
          </a:prstGeom>
        </p:spPr>
        <p:txBody>
          <a:bodyPr wrap="square" lIns="79141" tIns="39571" rIns="79141" bIns="39571">
            <a:spAutoFit/>
          </a:bodyPr>
          <a:lstStyle/>
          <a:p>
            <a:r>
              <a:rPr lang="en-US" sz="1700" dirty="0" smtClean="0"/>
              <a:t>“</a:t>
            </a:r>
            <a:r>
              <a:rPr lang="en-US" sz="1700" b="1" dirty="0" smtClean="0"/>
              <a:t>Social </a:t>
            </a:r>
            <a:r>
              <a:rPr lang="en-US" sz="1700" b="1" dirty="0"/>
              <a:t>skills are really important in the job</a:t>
            </a:r>
            <a:r>
              <a:rPr lang="en-US" sz="1700" dirty="0"/>
              <a:t>. You’ve got to be able to communicate with people. And that’s not just like at a professional level, it’s at a social level too. You’ve got to be able to sit down and have a drink with someone, and talk to them about not just what’s been going on at work, but what’s going on with them, personally as well. And form relationships with people. It’s important</a:t>
            </a:r>
            <a:r>
              <a:rPr lang="en-US" sz="1700" dirty="0" smtClean="0"/>
              <a:t>.”</a:t>
            </a:r>
            <a:endParaRPr lang="en-US" sz="1700" dirty="0"/>
          </a:p>
        </p:txBody>
      </p:sp>
      <p:sp>
        <p:nvSpPr>
          <p:cNvPr id="11" name="TextBox 10"/>
          <p:cNvSpPr txBox="1"/>
          <p:nvPr/>
        </p:nvSpPr>
        <p:spPr>
          <a:xfrm>
            <a:off x="533485" y="4168920"/>
            <a:ext cx="3336882" cy="403080"/>
          </a:xfrm>
          <a:prstGeom prst="rect">
            <a:avLst/>
          </a:prstGeom>
          <a:noFill/>
        </p:spPr>
        <p:txBody>
          <a:bodyPr wrap="square" lIns="79141" tIns="39571" rIns="79141" bIns="39571" rtlCol="0">
            <a:spAutoFit/>
          </a:bodyPr>
          <a:lstStyle/>
          <a:p>
            <a:r>
              <a:rPr lang="en-US" sz="2100" b="1" dirty="0" smtClean="0">
                <a:solidFill>
                  <a:srgbClr val="FF0000"/>
                </a:solidFill>
              </a:rPr>
              <a:t>Communication Skills:</a:t>
            </a:r>
            <a:endParaRPr lang="en-US" sz="2100" b="1" dirty="0">
              <a:solidFill>
                <a:srgbClr val="FF0000"/>
              </a:solidFill>
            </a:endParaRPr>
          </a:p>
        </p:txBody>
      </p:sp>
      <p:sp>
        <p:nvSpPr>
          <p:cNvPr id="12" name="Title 2"/>
          <p:cNvSpPr>
            <a:spLocks noGrp="1"/>
          </p:cNvSpPr>
          <p:nvPr>
            <p:ph type="title"/>
          </p:nvPr>
        </p:nvSpPr>
        <p:spPr>
          <a:xfrm>
            <a:off x="304800" y="304800"/>
            <a:ext cx="8229600" cy="1066800"/>
          </a:xfrm>
        </p:spPr>
        <p:txBody>
          <a:bodyPr>
            <a:normAutofit/>
          </a:bodyPr>
          <a:lstStyle/>
          <a:p>
            <a:r>
              <a:rPr lang="en-US" sz="3400" b="1" dirty="0" smtClean="0">
                <a:latin typeface="+mn-lt"/>
              </a:rPr>
              <a:t>Why should we </a:t>
            </a:r>
            <a:r>
              <a:rPr lang="en-US" sz="3400" b="1" u="sng" dirty="0" smtClean="0">
                <a:latin typeface="+mn-lt"/>
              </a:rPr>
              <a:t>teach</a:t>
            </a:r>
            <a:r>
              <a:rPr lang="en-US" sz="3400" b="1" dirty="0" smtClean="0">
                <a:latin typeface="+mn-lt"/>
              </a:rPr>
              <a:t> communication?</a:t>
            </a:r>
            <a:endParaRPr lang="en-US" sz="3400" b="1" dirty="0">
              <a:latin typeface="+mn-lt"/>
            </a:endParaRPr>
          </a:p>
        </p:txBody>
      </p:sp>
    </p:spTree>
    <p:extLst>
      <p:ext uri="{BB962C8B-B14F-4D97-AF65-F5344CB8AC3E}">
        <p14:creationId xmlns:p14="http://schemas.microsoft.com/office/powerpoint/2010/main" xmlns="" val="2500853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28600"/>
            <a:ext cx="8229600" cy="1066800"/>
          </a:xfrm>
          <a:prstGeom prst="rect">
            <a:avLst/>
          </a:prstGeom>
        </p:spPr>
        <p:txBody>
          <a:bodyPr>
            <a:normAutofit/>
          </a:bodyPr>
          <a:lstStyle/>
          <a:p>
            <a:r>
              <a:rPr lang="en-US" sz="3200" b="1" u="sng" dirty="0" smtClean="0">
                <a:effectLst>
                  <a:outerShdw blurRad="38100" dist="38100" dir="2700000" algn="tl">
                    <a:srgbClr val="000000">
                      <a:alpha val="43137"/>
                    </a:srgbClr>
                  </a:outerShdw>
                </a:effectLst>
              </a:rPr>
              <a:t>Fundamentals of Risk Communication </a:t>
            </a:r>
            <a:br>
              <a:rPr lang="en-US" sz="3200" b="1" u="sng"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(DRR, Disaster Risk Reduction)</a:t>
            </a:r>
            <a:endParaRPr lang="en-US" sz="3200" dirty="0"/>
          </a:p>
        </p:txBody>
      </p:sp>
      <p:sp>
        <p:nvSpPr>
          <p:cNvPr id="3" name="Content Placeholder 2"/>
          <p:cNvSpPr>
            <a:spLocks noGrp="1"/>
          </p:cNvSpPr>
          <p:nvPr>
            <p:ph idx="4294967295"/>
          </p:nvPr>
        </p:nvSpPr>
        <p:spPr>
          <a:xfrm>
            <a:off x="685800" y="1295400"/>
            <a:ext cx="8041511" cy="3733800"/>
          </a:xfrm>
          <a:prstGeom prst="rect">
            <a:avLst/>
          </a:prstGeom>
        </p:spPr>
        <p:txBody>
          <a:bodyPr>
            <a:noAutofit/>
          </a:bodyPr>
          <a:lstStyle/>
          <a:p>
            <a:pPr>
              <a:buNone/>
            </a:pPr>
            <a:endParaRPr lang="en-US" sz="2400" b="1" u="sng" dirty="0" smtClean="0">
              <a:effectLst>
                <a:outerShdw blurRad="38100" dist="38100" dir="2700000" algn="tl">
                  <a:srgbClr val="000000">
                    <a:alpha val="43137"/>
                  </a:srgbClr>
                </a:outerShdw>
              </a:effectLst>
            </a:endParaRPr>
          </a:p>
          <a:p>
            <a:pPr>
              <a:buNone/>
            </a:pPr>
            <a:r>
              <a:rPr lang="en-US" sz="2400" b="1" u="sng" dirty="0" smtClean="0">
                <a:effectLst>
                  <a:outerShdw blurRad="38100" dist="38100" dir="2700000" algn="tl">
                    <a:srgbClr val="000000">
                      <a:alpha val="43137"/>
                    </a:srgbClr>
                  </a:outerShdw>
                </a:effectLst>
              </a:rPr>
              <a:t>7 </a:t>
            </a:r>
            <a:r>
              <a:rPr lang="en-US" sz="2400" u="sng" dirty="0" smtClean="0"/>
              <a:t>C’s of Science Communication:</a:t>
            </a:r>
          </a:p>
          <a:p>
            <a:pPr>
              <a:buNone/>
            </a:pPr>
            <a:r>
              <a:rPr lang="en-US" sz="2400" b="1" dirty="0" smtClean="0"/>
              <a:t>Comprehensible</a:t>
            </a:r>
            <a:r>
              <a:rPr lang="en-US" sz="2400" dirty="0" smtClean="0"/>
              <a:t> – simple, clear, jargon-free</a:t>
            </a:r>
          </a:p>
          <a:p>
            <a:pPr>
              <a:buNone/>
            </a:pPr>
            <a:r>
              <a:rPr lang="en-US" sz="2400" b="1" dirty="0" smtClean="0"/>
              <a:t>Contextualized</a:t>
            </a:r>
            <a:r>
              <a:rPr lang="en-US" sz="2400" dirty="0" smtClean="0"/>
              <a:t> – diversity, cultures, differences</a:t>
            </a:r>
          </a:p>
          <a:p>
            <a:pPr>
              <a:buNone/>
            </a:pPr>
            <a:r>
              <a:rPr lang="en-US" sz="2400" b="1" dirty="0" smtClean="0"/>
              <a:t>Captivating</a:t>
            </a:r>
            <a:r>
              <a:rPr lang="en-US" sz="2400" dirty="0" smtClean="0"/>
              <a:t> – engaging, relevant</a:t>
            </a:r>
          </a:p>
          <a:p>
            <a:pPr>
              <a:buNone/>
            </a:pPr>
            <a:r>
              <a:rPr lang="en-US" sz="2400" b="1" dirty="0" smtClean="0"/>
              <a:t>Credible</a:t>
            </a:r>
            <a:r>
              <a:rPr lang="en-US" sz="2400" dirty="0" smtClean="0"/>
              <a:t> – open, frank, acknowledges uncertainty</a:t>
            </a:r>
          </a:p>
          <a:p>
            <a:pPr>
              <a:buNone/>
            </a:pPr>
            <a:r>
              <a:rPr lang="en-US" sz="2400" b="1" dirty="0" smtClean="0"/>
              <a:t>Consistent</a:t>
            </a:r>
            <a:r>
              <a:rPr lang="en-US" sz="2400" dirty="0" smtClean="0"/>
              <a:t> – backed by evidence, confirmable</a:t>
            </a:r>
          </a:p>
          <a:p>
            <a:pPr>
              <a:buNone/>
            </a:pPr>
            <a:r>
              <a:rPr lang="en-US" sz="2400" b="1" dirty="0" smtClean="0"/>
              <a:t>Courteous</a:t>
            </a:r>
            <a:r>
              <a:rPr lang="en-US" sz="2400" dirty="0" smtClean="0"/>
              <a:t> – compassionate, empathetic, respectful</a:t>
            </a:r>
          </a:p>
          <a:p>
            <a:pPr>
              <a:buNone/>
            </a:pPr>
            <a:r>
              <a:rPr lang="en-US" sz="2400" dirty="0" smtClean="0"/>
              <a:t>(Addresses ) </a:t>
            </a:r>
            <a:r>
              <a:rPr lang="en-US" sz="2400" b="1" dirty="0" smtClean="0"/>
              <a:t>Concerns</a:t>
            </a:r>
            <a:r>
              <a:rPr lang="en-US" sz="2400" dirty="0" smtClean="0"/>
              <a:t> – empowers action/response</a:t>
            </a:r>
          </a:p>
          <a:p>
            <a:pPr>
              <a:buNone/>
            </a:pPr>
            <a:endParaRPr lang="en-US" sz="2400" dirty="0" smtClean="0"/>
          </a:p>
          <a:p>
            <a:pPr>
              <a:buNone/>
            </a:pPr>
            <a:r>
              <a:rPr lang="en-US" sz="2400" dirty="0" smtClean="0"/>
              <a:t>Vivienne </a:t>
            </a:r>
            <a:r>
              <a:rPr lang="en-US" sz="2400" dirty="0" err="1" smtClean="0"/>
              <a:t>Bryner</a:t>
            </a:r>
            <a:r>
              <a:rPr lang="en-US" sz="2400" dirty="0" smtClean="0"/>
              <a:t>, PhD at University of </a:t>
            </a:r>
            <a:r>
              <a:rPr lang="en-US" sz="2400" dirty="0" err="1" smtClean="0"/>
              <a:t>Otago</a:t>
            </a:r>
            <a:endParaRPr lang="en-US" sz="2400" dirty="0" smtClean="0"/>
          </a:p>
          <a:p>
            <a:pPr>
              <a:buNone/>
            </a:pPr>
            <a:r>
              <a:rPr lang="en-US" sz="2400" dirty="0" smtClean="0">
                <a:solidFill>
                  <a:srgbClr val="7030A0"/>
                </a:solidFill>
                <a:hlinkClick r:id="rId2"/>
              </a:rPr>
              <a:t>http://www.youtube.com/watch?v=grhrLT8tfjg</a:t>
            </a:r>
            <a:r>
              <a:rPr lang="en-US" sz="2400" dirty="0" smtClean="0">
                <a:solidFill>
                  <a:srgbClr val="7030A0"/>
                </a:solidFill>
              </a:rPr>
              <a:t> </a:t>
            </a:r>
            <a:endParaRPr lang="en-US" sz="2400" dirty="0">
              <a:solidFill>
                <a:srgbClr val="7030A0"/>
              </a:solidFill>
            </a:endParaRPr>
          </a:p>
        </p:txBody>
      </p:sp>
      <p:sp>
        <p:nvSpPr>
          <p:cNvPr id="4" name="Slide Number Placeholder 3"/>
          <p:cNvSpPr>
            <a:spLocks noGrp="1"/>
          </p:cNvSpPr>
          <p:nvPr>
            <p:ph type="sldNum" sz="quarter" idx="4294967295"/>
          </p:nvPr>
        </p:nvSpPr>
        <p:spPr>
          <a:xfrm>
            <a:off x="8382000" y="1588"/>
            <a:ext cx="762000" cy="366712"/>
          </a:xfrm>
          <a:prstGeom prst="rect">
            <a:avLst/>
          </a:prstGeom>
        </p:spPr>
        <p:txBody>
          <a:bodyPr/>
          <a:lstStyle/>
          <a:p>
            <a:fld id="{93D3E324-4846-F241-9EB8-A8DF986966E7}"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1066800"/>
          </a:xfrm>
        </p:spPr>
        <p:txBody>
          <a:bodyPr>
            <a:normAutofit fontScale="90000"/>
          </a:bodyPr>
          <a:lstStyle/>
          <a:p>
            <a:r>
              <a:rPr lang="en-US" sz="3400" b="1" i="1" dirty="0" smtClean="0">
                <a:effectLst>
                  <a:outerShdw blurRad="38100" dist="38100" dir="2700000" algn="tl">
                    <a:srgbClr val="000000">
                      <a:alpha val="43137"/>
                    </a:srgbClr>
                  </a:outerShdw>
                </a:effectLst>
                <a:latin typeface="+mn-lt"/>
              </a:rPr>
              <a:t>What variables contribute to communication?</a:t>
            </a:r>
            <a:endParaRPr lang="en-US" sz="3400" b="1" i="1" dirty="0">
              <a:effectLst>
                <a:outerShdw blurRad="38100" dist="38100" dir="2700000" algn="tl">
                  <a:srgbClr val="000000">
                    <a:alpha val="43137"/>
                  </a:srgbClr>
                </a:outerShdw>
              </a:effectLst>
              <a:latin typeface="+mn-lt"/>
            </a:endParaRPr>
          </a:p>
        </p:txBody>
      </p:sp>
      <p:graphicFrame>
        <p:nvGraphicFramePr>
          <p:cNvPr id="8" name="Diagram 7"/>
          <p:cNvGraphicFramePr/>
          <p:nvPr/>
        </p:nvGraphicFramePr>
        <p:xfrm>
          <a:off x="457200" y="1066800"/>
          <a:ext cx="8077200" cy="5575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38200" y="3468469"/>
            <a:ext cx="1524000" cy="646331"/>
          </a:xfrm>
          <a:prstGeom prst="rect">
            <a:avLst/>
          </a:prstGeom>
          <a:noFill/>
        </p:spPr>
        <p:txBody>
          <a:bodyPr wrap="square" rtlCol="0">
            <a:spAutoFit/>
          </a:bodyPr>
          <a:lstStyle/>
          <a:p>
            <a:pPr algn="ctr"/>
            <a:r>
              <a:rPr lang="en-CA" sz="1400" b="1" dirty="0" smtClean="0">
                <a:effectLst>
                  <a:outerShdw blurRad="38100" dist="38100" dir="2700000" algn="tl">
                    <a:srgbClr val="000000">
                      <a:alpha val="43137"/>
                    </a:srgbClr>
                  </a:outerShdw>
                </a:effectLst>
              </a:rPr>
              <a:t>Communication</a:t>
            </a:r>
            <a:r>
              <a:rPr lang="en-CA" sz="1600" b="1" dirty="0" smtClean="0">
                <a:effectLst>
                  <a:outerShdw blurRad="38100" dist="38100" dir="2700000" algn="tl">
                    <a:srgbClr val="000000">
                      <a:alpha val="43137"/>
                    </a:srgbClr>
                  </a:outerShdw>
                </a:effectLst>
              </a:rPr>
              <a:t> </a:t>
            </a:r>
            <a:r>
              <a:rPr lang="en-CA" sz="2000" b="1" dirty="0" smtClean="0">
                <a:effectLst>
                  <a:outerShdw blurRad="38100" dist="38100" dir="2700000" algn="tl">
                    <a:srgbClr val="000000">
                      <a:alpha val="43137"/>
                    </a:srgbClr>
                  </a:outerShdw>
                </a:effectLst>
              </a:rPr>
              <a:t>Experience</a:t>
            </a:r>
            <a:endParaRPr lang="en-CA"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can we </a:t>
            </a:r>
            <a:r>
              <a:rPr lang="en-CA" b="1" dirty="0" smtClean="0"/>
              <a:t>assess</a:t>
            </a:r>
            <a:r>
              <a:rPr lang="en-CA" dirty="0" smtClean="0"/>
              <a:t> communication performance?</a:t>
            </a:r>
            <a:endParaRPr lang="en-CA" dirty="0"/>
          </a:p>
        </p:txBody>
      </p:sp>
      <p:sp>
        <p:nvSpPr>
          <p:cNvPr id="6" name="Content Placeholder 5"/>
          <p:cNvSpPr>
            <a:spLocks noGrp="1"/>
          </p:cNvSpPr>
          <p:nvPr>
            <p:ph sz="half" idx="1"/>
          </p:nvPr>
        </p:nvSpPr>
        <p:spPr>
          <a:xfrm>
            <a:off x="457200" y="2057400"/>
            <a:ext cx="4038600" cy="4800600"/>
          </a:xfrm>
        </p:spPr>
        <p:txBody>
          <a:bodyPr>
            <a:normAutofit fontScale="92500" lnSpcReduction="10000"/>
          </a:bodyPr>
          <a:lstStyle/>
          <a:p>
            <a:pPr>
              <a:buNone/>
            </a:pPr>
            <a:r>
              <a:rPr lang="en-CA" b="1" dirty="0" smtClean="0"/>
              <a:t>Variables (i.e., </a:t>
            </a:r>
            <a:r>
              <a:rPr lang="en-CA" b="1" dirty="0" err="1" smtClean="0"/>
              <a:t>proxys</a:t>
            </a:r>
            <a:r>
              <a:rPr lang="en-CA" b="1" dirty="0" smtClean="0"/>
              <a:t>)</a:t>
            </a:r>
          </a:p>
          <a:p>
            <a:pPr>
              <a:buNone/>
            </a:pPr>
            <a:r>
              <a:rPr lang="en-CA" sz="2600" dirty="0" smtClean="0"/>
              <a:t>Communication </a:t>
            </a:r>
            <a:r>
              <a:rPr lang="en-CA" sz="2600" b="1" dirty="0" smtClean="0"/>
              <a:t>Experience</a:t>
            </a:r>
          </a:p>
          <a:p>
            <a:pPr>
              <a:buNone/>
            </a:pPr>
            <a:endParaRPr lang="en-CA" sz="2600" dirty="0" smtClean="0"/>
          </a:p>
          <a:p>
            <a:pPr>
              <a:buNone/>
            </a:pPr>
            <a:r>
              <a:rPr lang="en-CA" sz="2600" dirty="0" smtClean="0"/>
              <a:t>Communication Apprehension</a:t>
            </a:r>
          </a:p>
          <a:p>
            <a:pPr>
              <a:buNone/>
            </a:pPr>
            <a:r>
              <a:rPr lang="en-CA" sz="2600" b="1" dirty="0" smtClean="0"/>
              <a:t>or Efficacy</a:t>
            </a:r>
            <a:r>
              <a:rPr lang="en-CA" sz="2600" dirty="0" smtClean="0"/>
              <a:t> (i.e., confidence)</a:t>
            </a:r>
          </a:p>
          <a:p>
            <a:pPr>
              <a:buNone/>
            </a:pPr>
            <a:endParaRPr lang="en-CA" sz="2600" dirty="0" smtClean="0"/>
          </a:p>
          <a:p>
            <a:pPr>
              <a:buNone/>
            </a:pPr>
            <a:r>
              <a:rPr lang="en-CA" sz="2600" b="1" dirty="0" smtClean="0"/>
              <a:t>Perceptions</a:t>
            </a:r>
            <a:r>
              <a:rPr lang="en-CA" sz="2600" dirty="0" smtClean="0"/>
              <a:t> of Science Communication</a:t>
            </a:r>
          </a:p>
          <a:p>
            <a:pPr>
              <a:buNone/>
            </a:pPr>
            <a:endParaRPr lang="en-CA" sz="2600" dirty="0" smtClean="0"/>
          </a:p>
          <a:p>
            <a:pPr>
              <a:buNone/>
            </a:pPr>
            <a:r>
              <a:rPr lang="en-CA" sz="2600" dirty="0" smtClean="0"/>
              <a:t>Geology </a:t>
            </a:r>
            <a:r>
              <a:rPr lang="en-CA" sz="2600" b="1" dirty="0" smtClean="0"/>
              <a:t>Content</a:t>
            </a:r>
            <a:r>
              <a:rPr lang="en-CA" sz="2600" dirty="0" smtClean="0"/>
              <a:t> Knowledge</a:t>
            </a:r>
          </a:p>
        </p:txBody>
      </p:sp>
      <p:sp>
        <p:nvSpPr>
          <p:cNvPr id="8" name="Content Placeholder 7"/>
          <p:cNvSpPr>
            <a:spLocks noGrp="1"/>
          </p:cNvSpPr>
          <p:nvPr>
            <p:ph sz="half" idx="2"/>
          </p:nvPr>
        </p:nvSpPr>
        <p:spPr>
          <a:xfrm>
            <a:off x="4648200" y="2027237"/>
            <a:ext cx="4495800" cy="4525963"/>
          </a:xfrm>
        </p:spPr>
        <p:txBody>
          <a:bodyPr>
            <a:normAutofit fontScale="92500" lnSpcReduction="10000"/>
          </a:bodyPr>
          <a:lstStyle/>
          <a:p>
            <a:pPr>
              <a:buNone/>
            </a:pPr>
            <a:r>
              <a:rPr lang="en-CA" b="1" dirty="0" smtClean="0"/>
              <a:t>Measures (Self-reported)</a:t>
            </a:r>
          </a:p>
          <a:p>
            <a:pPr>
              <a:buNone/>
            </a:pPr>
            <a:r>
              <a:rPr lang="en-CA" sz="2600" dirty="0" smtClean="0"/>
              <a:t>-&gt; Self-reported Questionnaire</a:t>
            </a:r>
          </a:p>
          <a:p>
            <a:pPr>
              <a:buNone/>
            </a:pPr>
            <a:endParaRPr lang="en-CA" sz="2600" dirty="0" smtClean="0"/>
          </a:p>
          <a:p>
            <a:pPr>
              <a:buNone/>
            </a:pPr>
            <a:r>
              <a:rPr lang="en-CA" sz="2600" dirty="0" smtClean="0"/>
              <a:t>-&gt; PRCA-24, SPCC Communication Apprehension Instruments</a:t>
            </a:r>
          </a:p>
          <a:p>
            <a:pPr>
              <a:buNone/>
            </a:pPr>
            <a:endParaRPr lang="en-CA" sz="2600" dirty="0" smtClean="0"/>
          </a:p>
          <a:p>
            <a:pPr>
              <a:buNone/>
            </a:pPr>
            <a:r>
              <a:rPr lang="en-CA" sz="2600" dirty="0" smtClean="0"/>
              <a:t>-&gt; Science Communication Perceptions  Questionnaire</a:t>
            </a:r>
          </a:p>
          <a:p>
            <a:pPr>
              <a:buNone/>
            </a:pPr>
            <a:endParaRPr lang="en-CA" sz="2600" dirty="0" smtClean="0"/>
          </a:p>
          <a:p>
            <a:pPr>
              <a:buNone/>
            </a:pPr>
            <a:r>
              <a:rPr lang="en-CA" sz="2600" dirty="0" smtClean="0"/>
              <a:t>-&gt; Content Knowledge questionnaire</a:t>
            </a:r>
            <a:endParaRPr lang="en-CA"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circle(in)">
                                      <p:cBhvr>
                                        <p:cTn id="13" dur="2000"/>
                                        <p:tgtEl>
                                          <p:spTgt spid="6">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circle(in)">
                                      <p:cBhvr>
                                        <p:cTn id="16" dur="2000"/>
                                        <p:tgtEl>
                                          <p:spTgt spid="6">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circle(in)">
                                      <p:cBhvr>
                                        <p:cTn id="19" dur="2000"/>
                                        <p:tgtEl>
                                          <p:spTgt spid="6">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circle(in)">
                                      <p:cBhvr>
                                        <p:cTn id="22" dur="2000"/>
                                        <p:tgtEl>
                                          <p:spTgt spid="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ircle(in)">
                                      <p:cBhvr>
                                        <p:cTn id="27" dur="2000"/>
                                        <p:tgtEl>
                                          <p:spTgt spid="8">
                                            <p:txEl>
                                              <p:pRg st="0" end="0"/>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circle(in)">
                                      <p:cBhvr>
                                        <p:cTn id="30" dur="2000"/>
                                        <p:tgtEl>
                                          <p:spTgt spid="8">
                                            <p:txEl>
                                              <p:pRg st="1" end="1"/>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circle(in)">
                                      <p:cBhvr>
                                        <p:cTn id="33" dur="2000"/>
                                        <p:tgtEl>
                                          <p:spTgt spid="8">
                                            <p:txEl>
                                              <p:pRg st="3" end="3"/>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circle(in)">
                                      <p:cBhvr>
                                        <p:cTn id="36" dur="2000"/>
                                        <p:tgtEl>
                                          <p:spTgt spid="8">
                                            <p:txEl>
                                              <p:pRg st="5" end="5"/>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Effect transition="in" filter="circle(in)">
                                      <p:cBhvr>
                                        <p:cTn id="39"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can we </a:t>
            </a:r>
            <a:r>
              <a:rPr lang="en-CA" b="1" dirty="0" smtClean="0"/>
              <a:t>assess</a:t>
            </a:r>
            <a:r>
              <a:rPr lang="en-CA" dirty="0" smtClean="0"/>
              <a:t> communication performance?</a:t>
            </a:r>
            <a:endParaRPr lang="en-CA" dirty="0"/>
          </a:p>
        </p:txBody>
      </p:sp>
      <p:sp>
        <p:nvSpPr>
          <p:cNvPr id="6" name="Content Placeholder 5"/>
          <p:cNvSpPr>
            <a:spLocks noGrp="1"/>
          </p:cNvSpPr>
          <p:nvPr>
            <p:ph sz="half" idx="1"/>
          </p:nvPr>
        </p:nvSpPr>
        <p:spPr>
          <a:xfrm>
            <a:off x="457200" y="2057400"/>
            <a:ext cx="8534400" cy="4800600"/>
          </a:xfrm>
        </p:spPr>
        <p:txBody>
          <a:bodyPr>
            <a:normAutofit/>
          </a:bodyPr>
          <a:lstStyle/>
          <a:p>
            <a:pPr>
              <a:buNone/>
            </a:pPr>
            <a:r>
              <a:rPr lang="en-CA" sz="2600" b="1" u="sng" dirty="0" smtClean="0"/>
              <a:t>Communication Performance</a:t>
            </a:r>
          </a:p>
          <a:p>
            <a:pPr>
              <a:buNone/>
            </a:pPr>
            <a:endParaRPr lang="en-CA" sz="2600" b="1" dirty="0" smtClean="0"/>
          </a:p>
          <a:p>
            <a:pPr>
              <a:buNone/>
            </a:pPr>
            <a:r>
              <a:rPr lang="en-CA" sz="2600" b="1" dirty="0" smtClean="0"/>
              <a:t>“Classroom” Observations</a:t>
            </a:r>
          </a:p>
          <a:p>
            <a:pPr>
              <a:buNone/>
            </a:pPr>
            <a:endParaRPr lang="en-CA" sz="2600" b="1" dirty="0" smtClean="0"/>
          </a:p>
          <a:p>
            <a:pPr>
              <a:buNone/>
            </a:pPr>
            <a:r>
              <a:rPr lang="en-CA" sz="2600" b="1" dirty="0" smtClean="0"/>
              <a:t>Pre-post communication interviews </a:t>
            </a:r>
            <a:r>
              <a:rPr lang="en-CA" sz="2600" dirty="0" smtClean="0"/>
              <a:t>(videotaped)</a:t>
            </a:r>
          </a:p>
          <a:p>
            <a:pPr>
              <a:buNone/>
            </a:pPr>
            <a:r>
              <a:rPr lang="en-CA" sz="2600" dirty="0" smtClean="0"/>
              <a:t>Assessed through qualitative coding, informed by…</a:t>
            </a:r>
          </a:p>
          <a:p>
            <a:pPr>
              <a:buNone/>
            </a:pPr>
            <a:endParaRPr lang="en-CA" sz="2600" dirty="0" smtClean="0"/>
          </a:p>
          <a:p>
            <a:pPr>
              <a:buNone/>
            </a:pPr>
            <a:r>
              <a:rPr lang="en-CA" sz="2600" dirty="0" smtClean="0"/>
              <a:t>Communication Performance Rubric (** 2PS ** Instrument)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circle(in)">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circle(in)">
                                      <p:cBhvr>
                                        <p:cTn id="12" dur="2000"/>
                                        <p:tgtEl>
                                          <p:spTgt spid="6">
                                            <p:txEl>
                                              <p:pRg st="4" end="4"/>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circle(in)">
                                      <p:cBhvr>
                                        <p:cTn id="15" dur="2000"/>
                                        <p:tgtEl>
                                          <p:spTgt spid="6">
                                            <p:txEl>
                                              <p:pRg st="5" end="5"/>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circle(in)">
                                      <p:cBhvr>
                                        <p:cTn id="18"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half" idx="1"/>
          </p:nvPr>
        </p:nvSpPr>
        <p:spPr/>
        <p:txBody>
          <a:bodyPr/>
          <a:lstStyle/>
          <a:p>
            <a:endParaRPr lang="en-CA"/>
          </a:p>
        </p:txBody>
      </p:sp>
      <p:sp>
        <p:nvSpPr>
          <p:cNvPr id="4" name="Content Placeholder 3"/>
          <p:cNvSpPr>
            <a:spLocks noGrp="1"/>
          </p:cNvSpPr>
          <p:nvPr>
            <p:ph sz="half" idx="2"/>
          </p:nvPr>
        </p:nvSpPr>
        <p:spPr/>
        <p:txBody>
          <a:bodyPr/>
          <a:lstStyle/>
          <a:p>
            <a:endParaRPr lang="en-CA"/>
          </a:p>
        </p:txBody>
      </p:sp>
      <p:pic>
        <p:nvPicPr>
          <p:cNvPr id="5" name="Picture 4"/>
          <p:cNvPicPr>
            <a:picLocks noChangeAspect="1"/>
          </p:cNvPicPr>
          <p:nvPr/>
        </p:nvPicPr>
        <p:blipFill>
          <a:blip r:embed="rId2" cstate="print"/>
          <a:stretch>
            <a:fillRect/>
          </a:stretch>
        </p:blipFill>
        <p:spPr>
          <a:xfrm>
            <a:off x="341831" y="457200"/>
            <a:ext cx="8497369" cy="596929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CA" dirty="0" smtClean="0"/>
              <a:t>Students play realistic roles, within a complex  professional structure</a:t>
            </a:r>
            <a:endParaRPr lang="en-CA" dirty="0"/>
          </a:p>
        </p:txBody>
      </p:sp>
      <p:sp>
        <p:nvSpPr>
          <p:cNvPr id="3" name="Content Placeholder 2"/>
          <p:cNvSpPr>
            <a:spLocks noGrp="1"/>
          </p:cNvSpPr>
          <p:nvPr>
            <p:ph sz="half" idx="1"/>
          </p:nvPr>
        </p:nvSpPr>
        <p:spPr/>
        <p:txBody>
          <a:bodyPr/>
          <a:lstStyle/>
          <a:p>
            <a:endParaRPr lang="en-CA"/>
          </a:p>
        </p:txBody>
      </p:sp>
      <p:sp>
        <p:nvSpPr>
          <p:cNvPr id="4" name="Content Placeholder 3"/>
          <p:cNvSpPr>
            <a:spLocks noGrp="1"/>
          </p:cNvSpPr>
          <p:nvPr>
            <p:ph sz="half" idx="2"/>
          </p:nvPr>
        </p:nvSpPr>
        <p:spPr/>
        <p:txBody>
          <a:bodyPr/>
          <a:lstStyle/>
          <a:p>
            <a:endParaRPr lang="en-CA"/>
          </a:p>
        </p:txBody>
      </p:sp>
      <p:pic>
        <p:nvPicPr>
          <p:cNvPr id="5" name="Picture 4"/>
          <p:cNvPicPr>
            <a:picLocks noChangeAspect="1"/>
          </p:cNvPicPr>
          <p:nvPr/>
        </p:nvPicPr>
        <p:blipFill>
          <a:blip r:embed="rId2" cstate="print"/>
          <a:srcRect t="10670"/>
          <a:stretch>
            <a:fillRect/>
          </a:stretch>
        </p:blipFill>
        <p:spPr>
          <a:xfrm>
            <a:off x="185124" y="1295400"/>
            <a:ext cx="8958876" cy="5410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818</Words>
  <Application>Microsoft Office PowerPoint</Application>
  <PresentationFormat>On-screen Show (4:3)</PresentationFormat>
  <Paragraphs>198</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Using Role-play to Improve Science Communication Efficacy in Students</vt:lpstr>
      <vt:lpstr>Using Role-play to Improve Science Communication Efficacy in Students</vt:lpstr>
      <vt:lpstr>Why should we teach communication?</vt:lpstr>
      <vt:lpstr>Fundamentals of Risk Communication  (DRR, Disaster Risk Reduction)</vt:lpstr>
      <vt:lpstr>What variables contribute to communication?</vt:lpstr>
      <vt:lpstr>How can we assess communication performance?</vt:lpstr>
      <vt:lpstr>How can we assess communication performance?</vt:lpstr>
      <vt:lpstr>Slide 8</vt:lpstr>
      <vt:lpstr>Students play realistic roles, within a complex  professional structure</vt:lpstr>
      <vt:lpstr>Slide 10</vt:lpstr>
      <vt:lpstr>Students practice several forms of communication:</vt:lpstr>
      <vt:lpstr>Communication Apprehension: PRCA-24</vt:lpstr>
      <vt:lpstr>The Instrument: PRCA-24</vt:lpstr>
      <vt:lpstr>Where did the students plot?</vt:lpstr>
      <vt:lpstr>Slide 15</vt:lpstr>
      <vt:lpstr>Future Work: Compare measures to actual performances</vt:lpstr>
      <vt:lpstr>Thank you!</vt:lpstr>
    </vt:vector>
  </TitlesOfParts>
  <Company>University of Canterbury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Communication: “Best Practices”</dc:title>
  <dc:creator>Jacqueline Dohaney</dc:creator>
  <cp:lastModifiedBy>spectrum</cp:lastModifiedBy>
  <cp:revision>198</cp:revision>
  <dcterms:created xsi:type="dcterms:W3CDTF">2012-07-31T04:01:03Z</dcterms:created>
  <dcterms:modified xsi:type="dcterms:W3CDTF">2013-10-28T21:09:54Z</dcterms:modified>
</cp:coreProperties>
</file>