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79" r:id="rId4"/>
    <p:sldId id="277" r:id="rId5"/>
    <p:sldId id="273" r:id="rId6"/>
    <p:sldId id="280" r:id="rId7"/>
    <p:sldId id="259" r:id="rId8"/>
    <p:sldId id="269" r:id="rId9"/>
    <p:sldId id="282" r:id="rId10"/>
    <p:sldId id="260" r:id="rId11"/>
    <p:sldId id="276" r:id="rId12"/>
    <p:sldId id="261" r:id="rId13"/>
    <p:sldId id="272" r:id="rId14"/>
    <p:sldId id="271" r:id="rId15"/>
    <p:sldId id="266" r:id="rId16"/>
    <p:sldId id="275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50B"/>
    <a:srgbClr val="E2BD1E"/>
    <a:srgbClr val="005028"/>
    <a:srgbClr val="D9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5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3-10-19T16:54:13.4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3-10-19T16:51:13.5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2391044-71FB-4AC3-89C1-256BC387EB9A}" emma:medium="tactile" emma:mode="ink">
          <msink:context xmlns:msink="http://schemas.microsoft.com/ink/2010/main" type="inkDrawing" rotatedBoundingBox="29549,15669 29621,15705 29614,15718 29542,15682" shapeName="Other"/>
        </emma:interpretation>
      </emma:emma>
    </inkml:annotationXML>
    <inkml:trace contextRef="#ctx0" brushRef="#br0">0 0,'72'36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7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2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78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4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7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04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9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3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81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94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5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77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6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5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3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7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9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0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8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7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01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7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90E8A-6492-4798-846D-8658260DF0F0}" type="datetimeFigureOut">
              <a:rPr lang="en-US" smtClean="0"/>
              <a:pPr/>
              <a:t>10/26/2013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72384-BB96-47D6-873C-2B433E4589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9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90E8A-6492-4798-846D-8658260DF0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72384-BB96-47D6-873C-2B433E458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29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emf"/><Relationship Id="rId5" Type="http://schemas.openxmlformats.org/officeDocument/2006/relationships/customXml" Target="../ink/ink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eb.wm.edu/geology/virginia/whats_new/snapshotsviolence" TargetMode="External"/><Relationship Id="rId2" Type="http://schemas.openxmlformats.org/officeDocument/2006/relationships/hyperlink" Target="http://www.ddxdesign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encedirect.com/science/article/pii/S09670645010014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351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2BD1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Undergraduate Research on the Bayside Core</a:t>
            </a:r>
          </a:p>
          <a:p>
            <a:pPr algn="ctr"/>
            <a:r>
              <a:rPr lang="en-US" sz="2400" dirty="0" smtClean="0">
                <a:solidFill>
                  <a:srgbClr val="E2BD1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 the Chesapeake Bay Impact Structure:</a:t>
            </a:r>
          </a:p>
          <a:p>
            <a:pPr algn="ctr"/>
            <a:r>
              <a:rPr lang="en-US" sz="2400" dirty="0" smtClean="0">
                <a:solidFill>
                  <a:srgbClr val="E2BD1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Past, Present, and Future Studies</a:t>
            </a:r>
            <a:endParaRPr lang="en-US" sz="2400" dirty="0">
              <a:solidFill>
                <a:srgbClr val="E2BD1E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5690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2BD1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Mercer Parker, Robin Rohrback-Schiavone,</a:t>
            </a:r>
          </a:p>
          <a:p>
            <a:pPr algn="ctr"/>
            <a:r>
              <a:rPr lang="en-US" dirty="0" smtClean="0">
                <a:solidFill>
                  <a:srgbClr val="E2BD1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Shelley Jaye</a:t>
            </a:r>
            <a:endParaRPr lang="en-US" dirty="0">
              <a:solidFill>
                <a:srgbClr val="E2BD1E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36" y="6303757"/>
            <a:ext cx="3086100" cy="41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23486" r="25795" b="18333"/>
          <a:stretch/>
        </p:blipFill>
        <p:spPr>
          <a:xfrm>
            <a:off x="2234045" y="1509686"/>
            <a:ext cx="4675909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69" y="225468"/>
            <a:ext cx="5298462" cy="6407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1822" y="2526632"/>
            <a:ext cx="385010" cy="3368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5683" y="5907505"/>
            <a:ext cx="950495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12" y="169792"/>
            <a:ext cx="6498137" cy="6012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663" y="998621"/>
            <a:ext cx="926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Bayside Core</a:t>
            </a:r>
          </a:p>
          <a:p>
            <a:pPr algn="ctr"/>
            <a:endParaRPr lang="en-US" sz="1600" dirty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Depths</a:t>
            </a:r>
            <a:r>
              <a:rPr lang="en-US" sz="16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/>
            <a:r>
              <a:rPr lang="en-US" sz="12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2378.8 – 2390.0 feet</a:t>
            </a:r>
          </a:p>
        </p:txBody>
      </p:sp>
    </p:spTree>
    <p:extLst>
      <p:ext uri="{BB962C8B-B14F-4D97-AF65-F5344CB8AC3E}">
        <p14:creationId xmlns:p14="http://schemas.microsoft.com/office/powerpoint/2010/main" val="8145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Capture_10-19-2013 11.44.10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557" y="615157"/>
            <a:ext cx="8821407" cy="53020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0637792" y="5640977"/>
              <a:ext cx="26280" cy="13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625912" y="5629097"/>
                <a:ext cx="50040" cy="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91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" y="168123"/>
            <a:ext cx="8013032" cy="65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34" y="318741"/>
            <a:ext cx="2805291" cy="25601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4323" y="2827466"/>
            <a:ext cx="4255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Sericitized</a:t>
            </a:r>
            <a:r>
              <a:rPr lang="en-US" sz="16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plagioclase with calcite vein</a:t>
            </a:r>
            <a:endParaRPr lang="en-US" sz="1600" dirty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34" y="3394745"/>
            <a:ext cx="2894389" cy="2615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163" y="6040531"/>
            <a:ext cx="4115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Chlorite replacing </a:t>
            </a:r>
            <a:r>
              <a:rPr lang="en-US" sz="1600" dirty="0" err="1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biotite</a:t>
            </a:r>
            <a:endParaRPr lang="en-US" sz="1600" dirty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6063" y="599811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Fe-rich chlorite (anomalous blue-purple color)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2046" y="2827466"/>
            <a:ext cx="3195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Perthite with no </a:t>
            </a:r>
            <a:r>
              <a:rPr lang="en-US" sz="1600" dirty="0" err="1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sericite</a:t>
            </a:r>
            <a:r>
              <a:rPr lang="en-US" sz="16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present</a:t>
            </a:r>
            <a:endParaRPr lang="en-US" sz="1600" dirty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41" y="429932"/>
            <a:ext cx="3129413" cy="244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25" y="3394745"/>
            <a:ext cx="3532256" cy="25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6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54" y="1353938"/>
            <a:ext cx="4127766" cy="3410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5454" y="4867793"/>
            <a:ext cx="412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Vein containing </a:t>
            </a:r>
            <a:r>
              <a:rPr lang="en-US" sz="1600" dirty="0" err="1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epidote</a:t>
            </a:r>
            <a:r>
              <a:rPr lang="en-US" sz="16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group, </a:t>
            </a:r>
            <a:r>
              <a:rPr lang="en-US" sz="1600" dirty="0" err="1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albite</a:t>
            </a:r>
            <a:r>
              <a:rPr lang="en-US" sz="1600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calcite, and microcrystalline quartz.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546" y="4867793"/>
            <a:ext cx="367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Video – strained quartz</a:t>
            </a:r>
          </a:p>
        </p:txBody>
      </p:sp>
      <p:pic>
        <p:nvPicPr>
          <p:cNvPr id="3" name="Qtz Movie 0.75x Spe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14271" t="10556"/>
          <a:stretch/>
        </p:blipFill>
        <p:spPr>
          <a:xfrm>
            <a:off x="179469" y="1353938"/>
            <a:ext cx="4358534" cy="34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3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7881" y="212728"/>
            <a:ext cx="5795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Honors - Mineralogy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882" y="1223492"/>
            <a:ext cx="44303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Continue to work up through the core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82" y="3317030"/>
            <a:ext cx="39151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Contributions to a USGS paper classifying the bedrock of the Atlantic Coastal Plain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MARTInkShape-1"/>
          <p:cNvSpPr/>
          <p:nvPr/>
        </p:nvSpPr>
        <p:spPr>
          <a:xfrm>
            <a:off x="8483203" y="5420320"/>
            <a:ext cx="8931" cy="1"/>
          </a:xfrm>
          <a:custGeom>
            <a:avLst/>
            <a:gdLst/>
            <a:ahLst/>
            <a:cxnLst/>
            <a:rect l="0" t="0" r="0" b="0"/>
            <a:pathLst>
              <a:path w="8931" h="1">
                <a:moveTo>
                  <a:pt x="0" y="0"/>
                </a:moveTo>
                <a:lnTo>
                  <a:pt x="8930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358" y="33287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References</a:t>
            </a:r>
            <a:endParaRPr lang="en-US" sz="2800" dirty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673" y="1080655"/>
            <a:ext cx="77620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Dixon, </a:t>
            </a:r>
            <a:r>
              <a:rPr lang="en-US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</a:t>
            </a:r>
            <a:r>
              <a:rPr lang="en-US" i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Bolide </a:t>
            </a:r>
            <a:r>
              <a:rPr lang="en-US" i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animation. 23 Oct 2013</a:t>
            </a:r>
            <a:r>
              <a:rPr lang="en-US" i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 </a:t>
            </a:r>
            <a:r>
              <a:rPr lang="en-US" i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2"/>
              </a:rPr>
              <a:t>www.ddxdesign.com</a:t>
            </a:r>
            <a:r>
              <a:rPr lang="en-US" i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en-US" i="1" dirty="0" smtClean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Gohn</a:t>
            </a:r>
            <a:r>
              <a:rPr lang="en-US" i="1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G.S., Horton, J.W., </a:t>
            </a:r>
            <a:r>
              <a:rPr lang="en-US" i="1" dirty="0" err="1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Powars</a:t>
            </a:r>
            <a:r>
              <a:rPr lang="en-US" i="1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D. Studies of the Chesapeake Bay Impact 	Structure – Introduction and Discussion. Professional Paper 1688 	Chapter A. United States Geological Survey. 2005.</a:t>
            </a:r>
            <a:r>
              <a:rPr lang="en-US" dirty="0">
                <a:solidFill>
                  <a:srgbClr val="EFF50B"/>
                </a:solidFill>
              </a:rPr>
              <a:t/>
            </a:r>
            <a:br>
              <a:rPr lang="en-US" dirty="0">
                <a:solidFill>
                  <a:srgbClr val="EFF50B"/>
                </a:solidFill>
              </a:rPr>
            </a:br>
            <a:endParaRPr lang="en-US" dirty="0">
              <a:solidFill>
                <a:srgbClr val="EFF50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Pascua</a:t>
            </a:r>
            <a:r>
              <a:rPr lang="en-US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A., </a:t>
            </a:r>
            <a:r>
              <a:rPr lang="en-US" dirty="0" err="1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Powars</a:t>
            </a:r>
            <a:r>
              <a:rPr lang="en-US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D., Robertson, </a:t>
            </a:r>
            <a:r>
              <a:rPr lang="en-US" dirty="0" err="1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L.,Robinson</a:t>
            </a:r>
            <a:r>
              <a:rPr lang="en-US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E. </a:t>
            </a:r>
            <a:r>
              <a:rPr lang="en-US" i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Snapshots of a violent I	</a:t>
            </a:r>
            <a:r>
              <a:rPr lang="en-US" i="1" dirty="0" err="1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mpact</a:t>
            </a:r>
            <a:r>
              <a:rPr lang="en-US" i="1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Retrieved from  	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web.wm.edu/geology/virginia/whats_new/snapshotsviolence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Poag</a:t>
            </a:r>
            <a:r>
              <a:rPr lang="en-US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C.W., </a:t>
            </a:r>
            <a:r>
              <a:rPr lang="en-US" dirty="0" err="1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Plescia</a:t>
            </a:r>
            <a:r>
              <a:rPr lang="en-US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J., </a:t>
            </a:r>
            <a:r>
              <a:rPr lang="en-US" dirty="0" err="1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Molzer</a:t>
            </a:r>
            <a:r>
              <a:rPr lang="en-US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P. </a:t>
            </a:r>
            <a:r>
              <a:rPr lang="en-US" i="1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Ancient Impact Structures on the 	Continental Shelf:</a:t>
            </a:r>
            <a:r>
              <a:rPr lang="en-US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i="1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Original Research article Deep Sea Research part 	II: Topical Studies in </a:t>
            </a:r>
            <a:r>
              <a:rPr lang="en-US" i="1" dirty="0" err="1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Oceanograhy</a:t>
            </a:r>
            <a:r>
              <a:rPr lang="en-US" i="1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, Volume 49, Issue 6</a:t>
            </a:r>
            <a:r>
              <a:rPr lang="en-US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 </a:t>
            </a:r>
            <a:r>
              <a:rPr lang="en-US" i="1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2002</a:t>
            </a:r>
            <a:r>
              <a:rPr lang="en-US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 </a:t>
            </a:r>
            <a:r>
              <a:rPr lang="en-US" i="1" dirty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Pages 	1081-1102. Retrieved from  	</a:t>
            </a:r>
            <a:r>
              <a:rPr lang="en-US" dirty="0">
                <a:hlinkClick r:id="rId4"/>
              </a:rPr>
              <a:t>http://www.sciencedirect.com/science/article/pii/S096706450100144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>
                <a:solidFill>
                  <a:srgbClr val="EFF50B"/>
                </a:solidFill>
              </a:rPr>
              <a:t/>
            </a:r>
            <a:br>
              <a:rPr lang="en-US" dirty="0">
                <a:solidFill>
                  <a:srgbClr val="EFF50B"/>
                </a:solidFill>
              </a:rPr>
            </a:br>
            <a:endParaRPr lang="en-US" dirty="0">
              <a:solidFill>
                <a:srgbClr val="EF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" y="4353141"/>
            <a:ext cx="3151909" cy="2029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353141"/>
            <a:ext cx="4769428" cy="178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5" y="264695"/>
            <a:ext cx="8297950" cy="6197852"/>
          </a:xfrm>
        </p:spPr>
      </p:pic>
    </p:spTree>
    <p:extLst>
      <p:ext uri="{BB962C8B-B14F-4D97-AF65-F5344CB8AC3E}">
        <p14:creationId xmlns:p14="http://schemas.microsoft.com/office/powerpoint/2010/main" val="15531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0" y="418562"/>
            <a:ext cx="8433520" cy="60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183524"/>
            <a:ext cx="8654602" cy="6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386" y="0"/>
            <a:ext cx="775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FF50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Subsurface mapping</a:t>
            </a:r>
            <a:endParaRPr lang="en-US" sz="2400" dirty="0">
              <a:solidFill>
                <a:srgbClr val="EFF50B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06" y="461665"/>
            <a:ext cx="5905903" cy="621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09" y="223983"/>
            <a:ext cx="6040581" cy="349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3911392"/>
            <a:ext cx="2997198" cy="26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91" y="5018359"/>
            <a:ext cx="1694835" cy="530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3529" b="19062"/>
          <a:stretch/>
        </p:blipFill>
        <p:spPr>
          <a:xfrm>
            <a:off x="2202873" y="810492"/>
            <a:ext cx="4965822" cy="4852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4" y="130255"/>
            <a:ext cx="6486700" cy="65854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5125832" y="4018097"/>
              <a:ext cx="36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13952" y="4006217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88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4510</TotalTime>
  <Words>132</Words>
  <Application>Microsoft Office PowerPoint</Application>
  <PresentationFormat>On-screen Show (4:3)</PresentationFormat>
  <Paragraphs>27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Rohrback</dc:creator>
  <cp:lastModifiedBy>Robin Rohrback</cp:lastModifiedBy>
  <cp:revision>135</cp:revision>
  <dcterms:created xsi:type="dcterms:W3CDTF">2013-09-29T23:32:10Z</dcterms:created>
  <dcterms:modified xsi:type="dcterms:W3CDTF">2013-10-26T17:38:30Z</dcterms:modified>
</cp:coreProperties>
</file>