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1"/>
  </p:notesMasterIdLst>
  <p:sldIdLst>
    <p:sldId id="256" r:id="rId4"/>
    <p:sldId id="290" r:id="rId5"/>
    <p:sldId id="275" r:id="rId6"/>
    <p:sldId id="289" r:id="rId7"/>
    <p:sldId id="268" r:id="rId8"/>
    <p:sldId id="282" r:id="rId9"/>
    <p:sldId id="264" r:id="rId10"/>
    <p:sldId id="284" r:id="rId11"/>
    <p:sldId id="283" r:id="rId12"/>
    <p:sldId id="267" r:id="rId13"/>
    <p:sldId id="262" r:id="rId14"/>
    <p:sldId id="274" r:id="rId15"/>
    <p:sldId id="272" r:id="rId16"/>
    <p:sldId id="271" r:id="rId17"/>
    <p:sldId id="266" r:id="rId18"/>
    <p:sldId id="287" r:id="rId19"/>
    <p:sldId id="29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76" autoAdjust="0"/>
  </p:normalViewPr>
  <p:slideViewPr>
    <p:cSldViewPr>
      <p:cViewPr>
        <p:scale>
          <a:sx n="60" d="100"/>
          <a:sy n="60" d="100"/>
        </p:scale>
        <p:origin x="-1428" y="-24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tthew\Documents\Powerpoints\The%20Australia%20Project\Traverse%20six%20graph.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
  <c:chart>
    <c:autoTitleDeleted val="1"/>
    <c:plotArea>
      <c:layout>
        <c:manualLayout>
          <c:layoutTarget val="inner"/>
          <c:xMode val="edge"/>
          <c:yMode val="edge"/>
          <c:x val="9.1979877515310587E-2"/>
          <c:y val="0.17809667541557306"/>
          <c:w val="0.87373206474190657"/>
          <c:h val="0.6426735218509001"/>
        </c:manualLayout>
      </c:layout>
      <c:barChart>
        <c:barDir val="col"/>
        <c:grouping val="clustered"/>
        <c:ser>
          <c:idx val="0"/>
          <c:order val="0"/>
          <c:trendline>
            <c:trendlineType val="movingAvg"/>
            <c:period val="2"/>
          </c:trendline>
          <c:val>
            <c:numRef>
              <c:f>Sheet1!$A$1:$A$187</c:f>
              <c:numCache>
                <c:formatCode>General</c:formatCode>
                <c:ptCount val="187"/>
                <c:pt idx="0">
                  <c:v>184</c:v>
                </c:pt>
                <c:pt idx="1">
                  <c:v>187</c:v>
                </c:pt>
                <c:pt idx="2">
                  <c:v>197</c:v>
                </c:pt>
                <c:pt idx="3">
                  <c:v>213</c:v>
                </c:pt>
                <c:pt idx="4">
                  <c:v>206</c:v>
                </c:pt>
                <c:pt idx="5">
                  <c:v>203</c:v>
                </c:pt>
                <c:pt idx="6">
                  <c:v>213</c:v>
                </c:pt>
                <c:pt idx="7">
                  <c:v>222</c:v>
                </c:pt>
                <c:pt idx="8">
                  <c:v>233</c:v>
                </c:pt>
                <c:pt idx="9">
                  <c:v>246</c:v>
                </c:pt>
                <c:pt idx="10">
                  <c:v>250</c:v>
                </c:pt>
                <c:pt idx="11">
                  <c:v>237</c:v>
                </c:pt>
                <c:pt idx="12">
                  <c:v>230</c:v>
                </c:pt>
                <c:pt idx="13">
                  <c:v>216</c:v>
                </c:pt>
                <c:pt idx="14">
                  <c:v>221</c:v>
                </c:pt>
                <c:pt idx="15">
                  <c:v>244</c:v>
                </c:pt>
                <c:pt idx="16">
                  <c:v>235</c:v>
                </c:pt>
                <c:pt idx="17">
                  <c:v>272</c:v>
                </c:pt>
                <c:pt idx="18">
                  <c:v>271</c:v>
                </c:pt>
                <c:pt idx="19">
                  <c:v>253</c:v>
                </c:pt>
                <c:pt idx="20">
                  <c:v>235</c:v>
                </c:pt>
                <c:pt idx="21">
                  <c:v>250</c:v>
                </c:pt>
                <c:pt idx="22">
                  <c:v>256</c:v>
                </c:pt>
                <c:pt idx="23">
                  <c:v>232</c:v>
                </c:pt>
                <c:pt idx="24">
                  <c:v>231</c:v>
                </c:pt>
                <c:pt idx="25">
                  <c:v>235</c:v>
                </c:pt>
                <c:pt idx="26">
                  <c:v>229</c:v>
                </c:pt>
                <c:pt idx="27">
                  <c:v>215</c:v>
                </c:pt>
                <c:pt idx="28">
                  <c:v>210</c:v>
                </c:pt>
                <c:pt idx="29">
                  <c:v>221</c:v>
                </c:pt>
                <c:pt idx="30">
                  <c:v>259</c:v>
                </c:pt>
                <c:pt idx="31">
                  <c:v>260</c:v>
                </c:pt>
                <c:pt idx="32">
                  <c:v>255</c:v>
                </c:pt>
                <c:pt idx="33">
                  <c:v>250</c:v>
                </c:pt>
                <c:pt idx="34">
                  <c:v>217</c:v>
                </c:pt>
                <c:pt idx="35">
                  <c:v>220</c:v>
                </c:pt>
                <c:pt idx="36">
                  <c:v>228</c:v>
                </c:pt>
                <c:pt idx="37">
                  <c:v>236</c:v>
                </c:pt>
                <c:pt idx="38">
                  <c:v>228</c:v>
                </c:pt>
                <c:pt idx="39">
                  <c:v>239</c:v>
                </c:pt>
                <c:pt idx="40">
                  <c:v>240</c:v>
                </c:pt>
                <c:pt idx="41">
                  <c:v>241</c:v>
                </c:pt>
                <c:pt idx="42">
                  <c:v>243</c:v>
                </c:pt>
                <c:pt idx="43">
                  <c:v>247</c:v>
                </c:pt>
                <c:pt idx="44">
                  <c:v>278</c:v>
                </c:pt>
                <c:pt idx="45">
                  <c:v>289</c:v>
                </c:pt>
                <c:pt idx="46">
                  <c:v>315</c:v>
                </c:pt>
                <c:pt idx="47">
                  <c:v>302</c:v>
                </c:pt>
                <c:pt idx="48">
                  <c:v>353</c:v>
                </c:pt>
                <c:pt idx="49">
                  <c:v>350</c:v>
                </c:pt>
                <c:pt idx="50">
                  <c:v>319</c:v>
                </c:pt>
                <c:pt idx="51">
                  <c:v>308</c:v>
                </c:pt>
                <c:pt idx="52">
                  <c:v>320</c:v>
                </c:pt>
                <c:pt idx="53">
                  <c:v>294</c:v>
                </c:pt>
                <c:pt idx="54">
                  <c:v>316</c:v>
                </c:pt>
                <c:pt idx="55">
                  <c:v>363</c:v>
                </c:pt>
                <c:pt idx="56">
                  <c:v>373</c:v>
                </c:pt>
                <c:pt idx="57">
                  <c:v>427</c:v>
                </c:pt>
                <c:pt idx="58">
                  <c:v>407</c:v>
                </c:pt>
                <c:pt idx="59">
                  <c:v>385</c:v>
                </c:pt>
                <c:pt idx="60">
                  <c:v>392</c:v>
                </c:pt>
                <c:pt idx="61">
                  <c:v>398</c:v>
                </c:pt>
                <c:pt idx="62">
                  <c:v>413</c:v>
                </c:pt>
                <c:pt idx="63">
                  <c:v>431</c:v>
                </c:pt>
                <c:pt idx="64">
                  <c:v>449</c:v>
                </c:pt>
                <c:pt idx="65">
                  <c:v>470</c:v>
                </c:pt>
                <c:pt idx="66">
                  <c:v>474</c:v>
                </c:pt>
                <c:pt idx="67">
                  <c:v>487</c:v>
                </c:pt>
                <c:pt idx="68">
                  <c:v>512</c:v>
                </c:pt>
                <c:pt idx="69">
                  <c:v>514</c:v>
                </c:pt>
                <c:pt idx="70">
                  <c:v>528</c:v>
                </c:pt>
                <c:pt idx="71">
                  <c:v>541</c:v>
                </c:pt>
                <c:pt idx="72">
                  <c:v>555</c:v>
                </c:pt>
                <c:pt idx="73">
                  <c:v>570</c:v>
                </c:pt>
                <c:pt idx="74">
                  <c:v>584</c:v>
                </c:pt>
                <c:pt idx="75">
                  <c:v>609</c:v>
                </c:pt>
                <c:pt idx="76">
                  <c:v>633</c:v>
                </c:pt>
                <c:pt idx="77">
                  <c:v>645</c:v>
                </c:pt>
                <c:pt idx="78">
                  <c:v>675</c:v>
                </c:pt>
                <c:pt idx="79">
                  <c:v>653</c:v>
                </c:pt>
                <c:pt idx="80">
                  <c:v>614</c:v>
                </c:pt>
                <c:pt idx="81">
                  <c:v>588</c:v>
                </c:pt>
                <c:pt idx="82">
                  <c:v>576</c:v>
                </c:pt>
                <c:pt idx="83">
                  <c:v>562</c:v>
                </c:pt>
                <c:pt idx="84">
                  <c:v>565</c:v>
                </c:pt>
                <c:pt idx="85">
                  <c:v>561</c:v>
                </c:pt>
                <c:pt idx="86">
                  <c:v>566</c:v>
                </c:pt>
                <c:pt idx="87">
                  <c:v>573</c:v>
                </c:pt>
                <c:pt idx="88">
                  <c:v>589</c:v>
                </c:pt>
                <c:pt idx="89">
                  <c:v>611</c:v>
                </c:pt>
                <c:pt idx="90">
                  <c:v>672</c:v>
                </c:pt>
                <c:pt idx="91">
                  <c:v>839</c:v>
                </c:pt>
                <c:pt idx="92">
                  <c:v>729</c:v>
                </c:pt>
                <c:pt idx="93">
                  <c:v>776</c:v>
                </c:pt>
                <c:pt idx="94">
                  <c:v>818</c:v>
                </c:pt>
                <c:pt idx="95">
                  <c:v>674</c:v>
                </c:pt>
                <c:pt idx="96">
                  <c:v>666</c:v>
                </c:pt>
                <c:pt idx="97">
                  <c:v>811</c:v>
                </c:pt>
                <c:pt idx="98">
                  <c:v>757</c:v>
                </c:pt>
                <c:pt idx="99">
                  <c:v>675</c:v>
                </c:pt>
                <c:pt idx="100">
                  <c:v>663</c:v>
                </c:pt>
                <c:pt idx="101">
                  <c:v>558</c:v>
                </c:pt>
                <c:pt idx="102">
                  <c:v>523</c:v>
                </c:pt>
                <c:pt idx="103">
                  <c:v>532</c:v>
                </c:pt>
                <c:pt idx="104">
                  <c:v>556</c:v>
                </c:pt>
                <c:pt idx="105">
                  <c:v>532</c:v>
                </c:pt>
                <c:pt idx="106">
                  <c:v>560</c:v>
                </c:pt>
                <c:pt idx="107">
                  <c:v>551</c:v>
                </c:pt>
                <c:pt idx="108">
                  <c:v>586</c:v>
                </c:pt>
                <c:pt idx="109">
                  <c:v>486</c:v>
                </c:pt>
                <c:pt idx="110">
                  <c:v>462</c:v>
                </c:pt>
                <c:pt idx="111">
                  <c:v>456</c:v>
                </c:pt>
                <c:pt idx="112">
                  <c:v>480</c:v>
                </c:pt>
                <c:pt idx="113">
                  <c:v>494</c:v>
                </c:pt>
                <c:pt idx="114">
                  <c:v>508</c:v>
                </c:pt>
                <c:pt idx="115">
                  <c:v>531</c:v>
                </c:pt>
                <c:pt idx="116">
                  <c:v>544</c:v>
                </c:pt>
                <c:pt idx="117">
                  <c:v>561</c:v>
                </c:pt>
                <c:pt idx="118">
                  <c:v>583</c:v>
                </c:pt>
                <c:pt idx="119">
                  <c:v>593</c:v>
                </c:pt>
                <c:pt idx="120">
                  <c:v>585</c:v>
                </c:pt>
                <c:pt idx="121">
                  <c:v>608</c:v>
                </c:pt>
                <c:pt idx="122">
                  <c:v>561</c:v>
                </c:pt>
                <c:pt idx="123">
                  <c:v>565</c:v>
                </c:pt>
                <c:pt idx="124">
                  <c:v>545</c:v>
                </c:pt>
                <c:pt idx="125">
                  <c:v>545</c:v>
                </c:pt>
                <c:pt idx="126">
                  <c:v>560</c:v>
                </c:pt>
                <c:pt idx="127">
                  <c:v>526</c:v>
                </c:pt>
                <c:pt idx="128">
                  <c:v>490</c:v>
                </c:pt>
                <c:pt idx="129">
                  <c:v>515</c:v>
                </c:pt>
                <c:pt idx="130">
                  <c:v>515</c:v>
                </c:pt>
                <c:pt idx="131">
                  <c:v>450</c:v>
                </c:pt>
                <c:pt idx="132">
                  <c:v>418</c:v>
                </c:pt>
                <c:pt idx="133">
                  <c:v>403</c:v>
                </c:pt>
                <c:pt idx="134">
                  <c:v>384</c:v>
                </c:pt>
                <c:pt idx="135">
                  <c:v>364</c:v>
                </c:pt>
                <c:pt idx="136">
                  <c:v>355</c:v>
                </c:pt>
                <c:pt idx="137">
                  <c:v>349</c:v>
                </c:pt>
                <c:pt idx="138">
                  <c:v>341</c:v>
                </c:pt>
                <c:pt idx="139">
                  <c:v>332</c:v>
                </c:pt>
                <c:pt idx="140">
                  <c:v>320</c:v>
                </c:pt>
                <c:pt idx="141">
                  <c:v>326</c:v>
                </c:pt>
                <c:pt idx="142">
                  <c:v>312</c:v>
                </c:pt>
                <c:pt idx="143">
                  <c:v>294</c:v>
                </c:pt>
                <c:pt idx="144">
                  <c:v>291</c:v>
                </c:pt>
                <c:pt idx="145">
                  <c:v>308</c:v>
                </c:pt>
                <c:pt idx="146">
                  <c:v>288</c:v>
                </c:pt>
                <c:pt idx="147">
                  <c:v>253</c:v>
                </c:pt>
                <c:pt idx="148">
                  <c:v>244</c:v>
                </c:pt>
                <c:pt idx="149">
                  <c:v>241</c:v>
                </c:pt>
                <c:pt idx="150">
                  <c:v>229</c:v>
                </c:pt>
                <c:pt idx="151">
                  <c:v>223</c:v>
                </c:pt>
                <c:pt idx="152">
                  <c:v>214</c:v>
                </c:pt>
                <c:pt idx="153">
                  <c:v>222</c:v>
                </c:pt>
                <c:pt idx="154">
                  <c:v>212</c:v>
                </c:pt>
                <c:pt idx="155">
                  <c:v>198</c:v>
                </c:pt>
                <c:pt idx="156">
                  <c:v>164</c:v>
                </c:pt>
                <c:pt idx="157">
                  <c:v>176</c:v>
                </c:pt>
                <c:pt idx="158">
                  <c:v>171</c:v>
                </c:pt>
                <c:pt idx="159">
                  <c:v>170</c:v>
                </c:pt>
                <c:pt idx="160">
                  <c:v>178</c:v>
                </c:pt>
                <c:pt idx="161">
                  <c:v>158</c:v>
                </c:pt>
                <c:pt idx="162">
                  <c:v>173</c:v>
                </c:pt>
                <c:pt idx="163">
                  <c:v>176</c:v>
                </c:pt>
                <c:pt idx="164">
                  <c:v>168</c:v>
                </c:pt>
                <c:pt idx="165">
                  <c:v>177</c:v>
                </c:pt>
                <c:pt idx="166">
                  <c:v>159</c:v>
                </c:pt>
                <c:pt idx="167">
                  <c:v>180</c:v>
                </c:pt>
                <c:pt idx="168">
                  <c:v>200</c:v>
                </c:pt>
                <c:pt idx="169">
                  <c:v>213</c:v>
                </c:pt>
                <c:pt idx="170">
                  <c:v>236</c:v>
                </c:pt>
                <c:pt idx="171">
                  <c:v>188</c:v>
                </c:pt>
                <c:pt idx="172">
                  <c:v>174</c:v>
                </c:pt>
                <c:pt idx="173">
                  <c:v>131</c:v>
                </c:pt>
                <c:pt idx="174">
                  <c:v>116</c:v>
                </c:pt>
                <c:pt idx="175">
                  <c:v>137</c:v>
                </c:pt>
                <c:pt idx="176">
                  <c:v>134</c:v>
                </c:pt>
                <c:pt idx="177">
                  <c:v>138</c:v>
                </c:pt>
                <c:pt idx="178">
                  <c:v>126</c:v>
                </c:pt>
                <c:pt idx="179">
                  <c:v>101</c:v>
                </c:pt>
                <c:pt idx="180">
                  <c:v>48</c:v>
                </c:pt>
                <c:pt idx="181">
                  <c:v>60</c:v>
                </c:pt>
                <c:pt idx="182">
                  <c:v>44</c:v>
                </c:pt>
                <c:pt idx="183">
                  <c:v>11</c:v>
                </c:pt>
                <c:pt idx="184">
                  <c:v>2</c:v>
                </c:pt>
                <c:pt idx="185">
                  <c:v>0</c:v>
                </c:pt>
                <c:pt idx="186">
                  <c:v>0</c:v>
                </c:pt>
              </c:numCache>
            </c:numRef>
          </c:val>
        </c:ser>
        <c:axId val="53277440"/>
        <c:axId val="53278976"/>
      </c:barChart>
      <c:catAx>
        <c:axId val="53277440"/>
        <c:scaling>
          <c:orientation val="minMax"/>
        </c:scaling>
        <c:axPos val="b"/>
        <c:numFmt formatCode="General" sourceLinked="1"/>
        <c:tickLblPos val="nextTo"/>
        <c:txPr>
          <a:bodyPr rot="0" vert="horz"/>
          <a:lstStyle/>
          <a:p>
            <a:pPr>
              <a:defRPr/>
            </a:pPr>
            <a:endParaRPr lang="en-US"/>
          </a:p>
        </c:txPr>
        <c:crossAx val="53278976"/>
        <c:crosses val="autoZero"/>
        <c:auto val="1"/>
        <c:lblAlgn val="ctr"/>
        <c:lblOffset val="100"/>
        <c:tickLblSkip val="11"/>
        <c:tickMarkSkip val="1"/>
      </c:catAx>
      <c:valAx>
        <c:axId val="53278976"/>
        <c:scaling>
          <c:orientation val="minMax"/>
        </c:scaling>
        <c:axPos val="l"/>
        <c:majorGridlines/>
        <c:numFmt formatCode="General" sourceLinked="1"/>
        <c:tickLblPos val="nextTo"/>
        <c:txPr>
          <a:bodyPr rot="0" vert="horz"/>
          <a:lstStyle/>
          <a:p>
            <a:pPr>
              <a:defRPr/>
            </a:pPr>
            <a:endParaRPr lang="en-US"/>
          </a:p>
        </c:txPr>
        <c:crossAx val="53277440"/>
        <c:crosses val="autoZero"/>
        <c:crossBetween val="between"/>
      </c:valAx>
    </c:plotArea>
    <c:plotVisOnly val="1"/>
    <c:dispBlanksAs val="gap"/>
  </c:chart>
  <c:txPr>
    <a:bodyPr/>
    <a:lstStyle/>
    <a:p>
      <a:pPr>
        <a:defRPr sz="1800"/>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0.10833</cdr:x>
      <cdr:y>0.16667</cdr:y>
    </cdr:from>
    <cdr:to>
      <cdr:x>0.375</cdr:x>
      <cdr:y>0.46667</cdr:y>
    </cdr:to>
    <cdr:sp macro="" textlink="">
      <cdr:nvSpPr>
        <cdr:cNvPr id="8" name="Up Arrow 7"/>
        <cdr:cNvSpPr/>
      </cdr:nvSpPr>
      <cdr:spPr>
        <a:xfrm xmlns:a="http://schemas.openxmlformats.org/drawingml/2006/main">
          <a:off x="990600" y="1143000"/>
          <a:ext cx="2438400" cy="2057399"/>
        </a:xfrm>
        <a:prstGeom xmlns:a="http://schemas.openxmlformats.org/drawingml/2006/main" prst="upArrow">
          <a:avLst/>
        </a:prstGeom>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a:lstStyle xmlns:a="http://schemas.openxmlformats.org/drawingml/2006/main"/>
        <a:p xmlns:a="http://schemas.openxmlformats.org/drawingml/2006/main">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cdr:txBody>
    </cdr:sp>
  </cdr:relSizeAnchor>
  <cdr:relSizeAnchor xmlns:cdr="http://schemas.openxmlformats.org/drawingml/2006/chartDrawing">
    <cdr:from>
      <cdr:x>0.09167</cdr:x>
      <cdr:y>0.24444</cdr:y>
    </cdr:from>
    <cdr:to>
      <cdr:x>0.4</cdr:x>
      <cdr:y>0.41111</cdr:y>
    </cdr:to>
    <cdr:sp macro="" textlink="">
      <cdr:nvSpPr>
        <cdr:cNvPr id="10" name="TextBox 9"/>
        <cdr:cNvSpPr txBox="1"/>
      </cdr:nvSpPr>
      <cdr:spPr>
        <a:xfrm xmlns:a="http://schemas.openxmlformats.org/drawingml/2006/main">
          <a:off x="838200" y="1676400"/>
          <a:ext cx="2819392" cy="11430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2400" dirty="0" smtClean="0">
              <a:ln>
                <a:solidFill>
                  <a:schemeClr val="tx1">
                    <a:alpha val="10000"/>
                  </a:schemeClr>
                </a:solidFill>
              </a:ln>
              <a:latin typeface="Calibri" panose="020F0502020204030204" pitchFamily="34" charset="0"/>
              <a:cs typeface="Calibri" panose="020F0502020204030204" pitchFamily="34" charset="0"/>
            </a:rPr>
            <a:t>Elevation</a:t>
          </a:r>
        </a:p>
        <a:p xmlns:a="http://schemas.openxmlformats.org/drawingml/2006/main">
          <a:pPr algn="ctr"/>
          <a:r>
            <a:rPr lang="en-US" sz="2400" dirty="0" smtClean="0">
              <a:ln>
                <a:solidFill>
                  <a:schemeClr val="tx1">
                    <a:alpha val="10000"/>
                  </a:schemeClr>
                </a:solidFill>
              </a:ln>
              <a:latin typeface="Calibri" panose="020F0502020204030204" pitchFamily="34" charset="0"/>
              <a:cs typeface="Calibri" panose="020F0502020204030204" pitchFamily="34" charset="0"/>
            </a:rPr>
            <a:t> In Meters</a:t>
          </a:r>
          <a:endParaRPr lang="en-US" sz="2400" dirty="0">
            <a:ln>
              <a:solidFill>
                <a:schemeClr val="tx1">
                  <a:alpha val="10000"/>
                </a:schemeClr>
              </a:solidFill>
            </a:ln>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0.725</cdr:x>
      <cdr:y>0.16667</cdr:y>
    </cdr:from>
    <cdr:to>
      <cdr:x>0.94167</cdr:x>
      <cdr:y>0.45556</cdr:y>
    </cdr:to>
    <cdr:sp macro="" textlink="">
      <cdr:nvSpPr>
        <cdr:cNvPr id="11" name="Up Arrow 10"/>
        <cdr:cNvSpPr/>
      </cdr:nvSpPr>
      <cdr:spPr>
        <a:xfrm xmlns:a="http://schemas.openxmlformats.org/drawingml/2006/main" rot="5400000">
          <a:off x="6629400" y="1143000"/>
          <a:ext cx="1981200" cy="1981200"/>
        </a:xfrm>
        <a:prstGeom xmlns:a="http://schemas.openxmlformats.org/drawingml/2006/main" prst="upArrow">
          <a:avLst/>
        </a:prstGeom>
        <a:gradFill xmlns:a="http://schemas.openxmlformats.org/drawingml/2006/main" rotWithShape="1">
          <a:gsLst>
            <a:gs pos="0">
              <a:srgbClr val="2DA2BF">
                <a:tint val="50000"/>
                <a:satMod val="300000"/>
              </a:srgbClr>
            </a:gs>
            <a:gs pos="35000">
              <a:srgbClr val="2DA2BF">
                <a:tint val="37000"/>
                <a:satMod val="300000"/>
              </a:srgbClr>
            </a:gs>
            <a:gs pos="100000">
              <a:srgbClr val="2DA2BF">
                <a:tint val="15000"/>
                <a:satMod val="350000"/>
              </a:srgbClr>
            </a:gs>
          </a:gsLst>
          <a:lin ang="16200000" scaled="1"/>
        </a:gradFill>
        <a:ln xmlns:a="http://schemas.openxmlformats.org/drawingml/2006/main" w="9525" cap="flat" cmpd="sng" algn="ctr">
          <a:solidFill>
            <a:srgbClr val="2DA2BF">
              <a:shade val="95000"/>
              <a:satMod val="105000"/>
            </a:srgbClr>
          </a:solidFill>
          <a:prstDash val="solid"/>
        </a:ln>
        <a:effectLst xmlns:a="http://schemas.openxmlformats.org/drawingml/2006/main">
          <a:outerShdw blurRad="40000" dist="20000" dir="5400000" rotWithShape="0">
            <a:srgbClr val="000000">
              <a:alpha val="38000"/>
            </a:srgbClr>
          </a:outerShdw>
        </a:effectLst>
      </cdr:spPr>
      <cdr:style>
        <a:lnRef xmlns:a="http://schemas.openxmlformats.org/drawingml/2006/main" idx="1">
          <a:schemeClr val="accent1"/>
        </a:lnRef>
        <a:fillRef xmlns:a="http://schemas.openxmlformats.org/drawingml/2006/main" idx="2">
          <a:schemeClr val="accent1"/>
        </a:fillRef>
        <a:effectRef xmlns:a="http://schemas.openxmlformats.org/drawingml/2006/main" idx="1">
          <a:schemeClr val="accent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ysClr val="windowText" lastClr="000000"/>
              </a:solidFill>
              <a:latin typeface="Perpetua"/>
            </a:defRPr>
          </a:lvl1pPr>
          <a:lvl2pPr marL="457200" indent="0">
            <a:defRPr sz="1100">
              <a:solidFill>
                <a:sysClr val="windowText" lastClr="000000"/>
              </a:solidFill>
              <a:latin typeface="Perpetua"/>
            </a:defRPr>
          </a:lvl2pPr>
          <a:lvl3pPr marL="914400" indent="0">
            <a:defRPr sz="1100">
              <a:solidFill>
                <a:sysClr val="windowText" lastClr="000000"/>
              </a:solidFill>
              <a:latin typeface="Perpetua"/>
            </a:defRPr>
          </a:lvl3pPr>
          <a:lvl4pPr marL="1371600" indent="0">
            <a:defRPr sz="1100">
              <a:solidFill>
                <a:sysClr val="windowText" lastClr="000000"/>
              </a:solidFill>
              <a:latin typeface="Perpetua"/>
            </a:defRPr>
          </a:lvl4pPr>
          <a:lvl5pPr marL="1828800" indent="0">
            <a:defRPr sz="1100">
              <a:solidFill>
                <a:sysClr val="windowText" lastClr="000000"/>
              </a:solidFill>
              <a:latin typeface="Perpetua"/>
            </a:defRPr>
          </a:lvl5pPr>
          <a:lvl6pPr marL="2286000" indent="0">
            <a:defRPr sz="1100">
              <a:solidFill>
                <a:sysClr val="windowText" lastClr="000000"/>
              </a:solidFill>
              <a:latin typeface="Perpetua"/>
            </a:defRPr>
          </a:lvl6pPr>
          <a:lvl7pPr marL="2743200" indent="0">
            <a:defRPr sz="1100">
              <a:solidFill>
                <a:sysClr val="windowText" lastClr="000000"/>
              </a:solidFill>
              <a:latin typeface="Perpetua"/>
            </a:defRPr>
          </a:lvl7pPr>
          <a:lvl8pPr marL="3200400" indent="0">
            <a:defRPr sz="1100">
              <a:solidFill>
                <a:sysClr val="windowText" lastClr="000000"/>
              </a:solidFill>
              <a:latin typeface="Perpetua"/>
            </a:defRPr>
          </a:lvl8pPr>
          <a:lvl9pPr marL="3657600" indent="0">
            <a:defRPr sz="1100">
              <a:solidFill>
                <a:sysClr val="windowText" lastClr="000000"/>
              </a:solidFill>
              <a:latin typeface="Perpetua"/>
            </a:defRPr>
          </a:lvl9pPr>
        </a:lstStyle>
        <a:p xmlns:a="http://schemas.openxmlformats.org/drawingml/2006/main">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cdr:txBody>
    </cdr:sp>
  </cdr:relSizeAnchor>
  <cdr:relSizeAnchor xmlns:cdr="http://schemas.openxmlformats.org/drawingml/2006/chartDrawing">
    <cdr:from>
      <cdr:x>0.65</cdr:x>
      <cdr:y>0.23333</cdr:y>
    </cdr:from>
    <cdr:to>
      <cdr:x>1</cdr:x>
      <cdr:y>0.43333</cdr:y>
    </cdr:to>
    <cdr:sp macro="" textlink="">
      <cdr:nvSpPr>
        <cdr:cNvPr id="12" name="TextBox 1"/>
        <cdr:cNvSpPr txBox="1"/>
      </cdr:nvSpPr>
      <cdr:spPr>
        <a:xfrm xmlns:a="http://schemas.openxmlformats.org/drawingml/2006/main">
          <a:off x="5943600" y="1600200"/>
          <a:ext cx="3200400" cy="13716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Perpetua"/>
            </a:defRPr>
          </a:lvl1pPr>
          <a:lvl2pPr marL="457200" indent="0">
            <a:defRPr sz="1100">
              <a:latin typeface="Perpetua"/>
            </a:defRPr>
          </a:lvl2pPr>
          <a:lvl3pPr marL="914400" indent="0">
            <a:defRPr sz="1100">
              <a:latin typeface="Perpetua"/>
            </a:defRPr>
          </a:lvl3pPr>
          <a:lvl4pPr marL="1371600" indent="0">
            <a:defRPr sz="1100">
              <a:latin typeface="Perpetua"/>
            </a:defRPr>
          </a:lvl4pPr>
          <a:lvl5pPr marL="1828800" indent="0">
            <a:defRPr sz="1100">
              <a:latin typeface="Perpetua"/>
            </a:defRPr>
          </a:lvl5pPr>
          <a:lvl6pPr marL="2286000" indent="0">
            <a:defRPr sz="1100">
              <a:latin typeface="Perpetua"/>
            </a:defRPr>
          </a:lvl6pPr>
          <a:lvl7pPr marL="2743200" indent="0">
            <a:defRPr sz="1100">
              <a:latin typeface="Perpetua"/>
            </a:defRPr>
          </a:lvl7pPr>
          <a:lvl8pPr marL="3200400" indent="0">
            <a:defRPr sz="1100">
              <a:latin typeface="Perpetua"/>
            </a:defRPr>
          </a:lvl8pPr>
          <a:lvl9pPr marL="3657600" indent="0">
            <a:defRPr sz="1100">
              <a:latin typeface="Perpetua"/>
            </a:defRPr>
          </a:lvl9pPr>
        </a:lstStyle>
        <a:p xmlns:a="http://schemas.openxmlformats.org/drawingml/2006/main">
          <a:pPr algn="ctr"/>
          <a:r>
            <a:rPr lang="en-US" sz="2400" dirty="0" smtClean="0">
              <a:latin typeface="Calibri" panose="020F0502020204030204" pitchFamily="34" charset="0"/>
              <a:cs typeface="Calibri" panose="020F0502020204030204" pitchFamily="34" charset="0"/>
            </a:rPr>
            <a:t>10</a:t>
          </a:r>
          <a:r>
            <a:rPr lang="en-US" sz="2400" dirty="0" smtClean="0">
              <a:ln>
                <a:solidFill>
                  <a:schemeClr val="tx1">
                    <a:alpha val="25000"/>
                  </a:schemeClr>
                </a:solidFill>
              </a:ln>
              <a:latin typeface="Calibri" panose="020F0502020204030204" pitchFamily="34" charset="0"/>
              <a:cs typeface="Calibri" panose="020F0502020204030204" pitchFamily="34" charset="0"/>
            </a:rPr>
            <a:t>km</a:t>
          </a:r>
        </a:p>
        <a:p xmlns:a="http://schemas.openxmlformats.org/drawingml/2006/main">
          <a:pPr algn="ctr"/>
          <a:r>
            <a:rPr lang="en-US" sz="2400" dirty="0" smtClean="0">
              <a:ln>
                <a:solidFill>
                  <a:schemeClr val="tx1">
                    <a:alpha val="25000"/>
                  </a:schemeClr>
                </a:solidFill>
              </a:ln>
              <a:latin typeface="Calibri" panose="020F0502020204030204" pitchFamily="34" charset="0"/>
              <a:cs typeface="Calibri" panose="020F0502020204030204" pitchFamily="34" charset="0"/>
            </a:rPr>
            <a:t>Intervals</a:t>
          </a:r>
          <a:endParaRPr lang="en-US" sz="2400" dirty="0">
            <a:ln>
              <a:solidFill>
                <a:schemeClr val="tx1">
                  <a:alpha val="25000"/>
                </a:schemeClr>
              </a:solidFill>
            </a:ln>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0.11667</cdr:x>
      <cdr:y>0</cdr:y>
    </cdr:from>
    <cdr:to>
      <cdr:x>0.88333</cdr:x>
      <cdr:y>0.15556</cdr:y>
    </cdr:to>
    <cdr:sp macro="" textlink="">
      <cdr:nvSpPr>
        <cdr:cNvPr id="13" name="TextBox 12"/>
        <cdr:cNvSpPr txBox="1"/>
      </cdr:nvSpPr>
      <cdr:spPr>
        <a:xfrm xmlns:a="http://schemas.openxmlformats.org/drawingml/2006/main">
          <a:off x="1066800" y="0"/>
          <a:ext cx="7010400" cy="1066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0.09167</cdr:x>
      <cdr:y>0.05556</cdr:y>
    </cdr:from>
    <cdr:to>
      <cdr:x>1</cdr:x>
      <cdr:y>0.17778</cdr:y>
    </cdr:to>
    <cdr:sp macro="" textlink="">
      <cdr:nvSpPr>
        <cdr:cNvPr id="14" name="TextBox 13"/>
        <cdr:cNvSpPr txBox="1"/>
      </cdr:nvSpPr>
      <cdr:spPr>
        <a:xfrm xmlns:a="http://schemas.openxmlformats.org/drawingml/2006/main">
          <a:off x="838200" y="381000"/>
          <a:ext cx="8305800" cy="8382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pPr algn="ctr"/>
          <a:r>
            <a:rPr lang="en-US" sz="3200" b="1" dirty="0" smtClean="0">
              <a:latin typeface="Calibri" panose="020F0502020204030204" pitchFamily="34" charset="0"/>
              <a:cs typeface="Calibri" panose="020F0502020204030204" pitchFamily="34" charset="0"/>
            </a:rPr>
            <a:t>Australia Elevation Transverse</a:t>
          </a:r>
          <a:endParaRPr lang="en-US" sz="32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0.88333</cdr:x>
      <cdr:y>0.91111</cdr:y>
    </cdr:from>
    <cdr:to>
      <cdr:x>0.975</cdr:x>
      <cdr:y>0.95556</cdr:y>
    </cdr:to>
    <cdr:sp macro="" textlink="">
      <cdr:nvSpPr>
        <cdr:cNvPr id="9" name="TextBox 8"/>
        <cdr:cNvSpPr txBox="1"/>
      </cdr:nvSpPr>
      <cdr:spPr>
        <a:xfrm xmlns:a="http://schemas.openxmlformats.org/drawingml/2006/main">
          <a:off x="8077200" y="6248400"/>
          <a:ext cx="838200" cy="304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dirty="0" smtClean="0"/>
            <a:t>South</a:t>
          </a:r>
          <a:endParaRPr lang="en-US" sz="2400" dirty="0"/>
        </a:p>
      </cdr:txBody>
    </cdr:sp>
  </cdr:relSizeAnchor>
  <cdr:relSizeAnchor xmlns:cdr="http://schemas.openxmlformats.org/drawingml/2006/chartDrawing">
    <cdr:from>
      <cdr:x>0.09167</cdr:x>
      <cdr:y>0.47417</cdr:y>
    </cdr:from>
    <cdr:to>
      <cdr:x>0.33333</cdr:x>
      <cdr:y>0.56306</cdr:y>
    </cdr:to>
    <cdr:sp macro="" textlink="">
      <cdr:nvSpPr>
        <cdr:cNvPr id="15" name="TextBox 14"/>
        <cdr:cNvSpPr txBox="1"/>
      </cdr:nvSpPr>
      <cdr:spPr>
        <a:xfrm xmlns:a="http://schemas.openxmlformats.org/drawingml/2006/main">
          <a:off x="838200" y="3251874"/>
          <a:ext cx="2209770" cy="609623"/>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400" b="1" dirty="0" smtClean="0">
              <a:latin typeface="Calibri" panose="020F0502020204030204" pitchFamily="34" charset="0"/>
              <a:cs typeface="Calibri" panose="020F0502020204030204" pitchFamily="34" charset="0"/>
            </a:rPr>
            <a:t>Kalkarindji </a:t>
          </a:r>
        </a:p>
        <a:p xmlns:a="http://schemas.openxmlformats.org/drawingml/2006/main">
          <a:r>
            <a:rPr lang="en-US" sz="2400" b="1" dirty="0" smtClean="0">
              <a:latin typeface="Calibri" panose="020F0502020204030204" pitchFamily="34" charset="0"/>
              <a:cs typeface="Calibri" panose="020F0502020204030204" pitchFamily="34" charset="0"/>
            </a:rPr>
            <a:t>Antrim Flood Basalts</a:t>
          </a:r>
          <a:endParaRPr lang="en-US" sz="2400" b="1" dirty="0">
            <a:latin typeface="Calibri" panose="020F0502020204030204" pitchFamily="34" charset="0"/>
            <a:cs typeface="Calibri" panose="020F0502020204030204" pitchFamily="34" charset="0"/>
          </a:endParaRPr>
        </a:p>
      </cdr:txBody>
    </cdr:sp>
  </cdr:relSizeAnchor>
  <cdr:relSizeAnchor xmlns:cdr="http://schemas.openxmlformats.org/drawingml/2006/chartDrawing">
    <cdr:from>
      <cdr:x>0.45</cdr:x>
      <cdr:y>0.22222</cdr:y>
    </cdr:from>
    <cdr:to>
      <cdr:x>0.68333</cdr:x>
      <cdr:y>0.37778</cdr:y>
    </cdr:to>
    <cdr:sp macro="" textlink="">
      <cdr:nvSpPr>
        <cdr:cNvPr id="16" name="Arc 15"/>
        <cdr:cNvSpPr/>
      </cdr:nvSpPr>
      <cdr:spPr>
        <a:xfrm xmlns:a="http://schemas.openxmlformats.org/drawingml/2006/main">
          <a:off x="4114800" y="1524000"/>
          <a:ext cx="2133600" cy="1066800"/>
        </a:xfrm>
        <a:prstGeom xmlns:a="http://schemas.openxmlformats.org/drawingml/2006/main" prst="arc">
          <a:avLst>
            <a:gd name="adj1" fmla="val 10995997"/>
            <a:gd name="adj2" fmla="val 223178"/>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0.44167</cdr:x>
      <cdr:y>0.17778</cdr:y>
    </cdr:from>
    <cdr:to>
      <cdr:x>0.69167</cdr:x>
      <cdr:y>0.22222</cdr:y>
    </cdr:to>
    <cdr:sp macro="" textlink="">
      <cdr:nvSpPr>
        <cdr:cNvPr id="17" name="TextBox 16"/>
        <cdr:cNvSpPr txBox="1"/>
      </cdr:nvSpPr>
      <cdr:spPr>
        <a:xfrm xmlns:a="http://schemas.openxmlformats.org/drawingml/2006/main">
          <a:off x="4038600" y="1219200"/>
          <a:ext cx="2286000" cy="304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800" dirty="0" smtClean="0"/>
            <a:t>MASCON/ Highlands</a:t>
          </a:r>
          <a:endParaRPr lang="en-US" sz="1800" dirty="0"/>
        </a:p>
      </cdr:txBody>
    </cdr:sp>
  </cdr:relSizeAnchor>
  <cdr:relSizeAnchor xmlns:cdr="http://schemas.openxmlformats.org/drawingml/2006/chartDrawing">
    <cdr:from>
      <cdr:x>0.40833</cdr:x>
      <cdr:y>0.45556</cdr:y>
    </cdr:from>
    <cdr:to>
      <cdr:x>0.7</cdr:x>
      <cdr:y>0.72879</cdr:y>
    </cdr:to>
    <cdr:sp macro="" textlink="">
      <cdr:nvSpPr>
        <cdr:cNvPr id="18" name="Right Brace 17"/>
        <cdr:cNvSpPr/>
      </cdr:nvSpPr>
      <cdr:spPr>
        <a:xfrm xmlns:a="http://schemas.openxmlformats.org/drawingml/2006/main" rot="5400000">
          <a:off x="4130387" y="2727615"/>
          <a:ext cx="1873825" cy="2667000"/>
        </a:xfrm>
        <a:prstGeom xmlns:a="http://schemas.openxmlformats.org/drawingml/2006/main" prst="rightBrac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dirty="0"/>
        </a:p>
      </cdr:txBody>
    </cdr:sp>
  </cdr:relSizeAnchor>
  <cdr:relSizeAnchor xmlns:cdr="http://schemas.openxmlformats.org/drawingml/2006/chartDrawing">
    <cdr:from>
      <cdr:x>0.78333</cdr:x>
      <cdr:y>0.47626</cdr:y>
    </cdr:from>
    <cdr:to>
      <cdr:x>1</cdr:x>
      <cdr:y>0.65556</cdr:y>
    </cdr:to>
    <cdr:sp macro="" textlink="">
      <cdr:nvSpPr>
        <cdr:cNvPr id="2" name="TextBox 1"/>
        <cdr:cNvSpPr txBox="1"/>
      </cdr:nvSpPr>
      <cdr:spPr>
        <a:xfrm xmlns:a="http://schemas.openxmlformats.org/drawingml/2006/main">
          <a:off x="7162800" y="3266194"/>
          <a:ext cx="1981200" cy="12296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latin typeface="Calibri" panose="020F0502020204030204" pitchFamily="34" charset="0"/>
              <a:cs typeface="Calibri" panose="020F0502020204030204" pitchFamily="34" charset="0"/>
            </a:rPr>
            <a:t>Kalkarindji</a:t>
          </a:r>
        </a:p>
        <a:p xmlns:a="http://schemas.openxmlformats.org/drawingml/2006/main">
          <a:r>
            <a:rPr lang="en-US" sz="2400" b="1" dirty="0" smtClean="0">
              <a:latin typeface="Calibri" panose="020F0502020204030204" pitchFamily="34" charset="0"/>
              <a:cs typeface="Calibri" panose="020F0502020204030204" pitchFamily="34" charset="0"/>
            </a:rPr>
            <a:t>Table Hill Volcanics</a:t>
          </a:r>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DEDB9D-E2DF-47A1-9CE2-83C5386FACFC}" type="datetimeFigureOut">
              <a:rPr lang="en-US" smtClean="0"/>
              <a:pPr/>
              <a:t>11/13/2013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9422AC-2D6B-4B23-9DC3-BF5F1426DA2D}" type="slidenum">
              <a:rPr lang="en-US" smtClean="0"/>
              <a:pPr/>
              <a:t>‹#›</a:t>
            </a:fld>
            <a:endParaRPr lang="en-US" dirty="0"/>
          </a:p>
        </p:txBody>
      </p:sp>
    </p:spTree>
    <p:extLst>
      <p:ext uri="{BB962C8B-B14F-4D97-AF65-F5344CB8AC3E}">
        <p14:creationId xmlns:p14="http://schemas.microsoft.com/office/powerpoint/2010/main" xmlns="" val="2977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smtClean="0"/>
              <a:t>Shiva although in proximity to the Deccan Traps has yet to be verified as an impact.</a:t>
            </a:r>
          </a:p>
          <a:p>
            <a:pPr marL="228600" indent="-228600">
              <a:buAutoNum type="arabicPeriod"/>
            </a:pPr>
            <a:r>
              <a:rPr lang="en-US" dirty="0" smtClean="0"/>
              <a:t>Chicxulub</a:t>
            </a:r>
            <a:r>
              <a:rPr lang="en-US" baseline="0" dirty="0" smtClean="0"/>
              <a:t> and Wilkes Land Crater might have been antipodal to mantle plumes at the time of impact.  The key phrase here is “might have been”. The evidence is weak.</a:t>
            </a:r>
          </a:p>
          <a:p>
            <a:pPr marL="228600" indent="-228600">
              <a:buAutoNum type="arabicPeriod"/>
            </a:pPr>
            <a:r>
              <a:rPr lang="en-US" dirty="0" smtClean="0"/>
              <a:t> How to differentiate between an impact mantle plume and a hot spot mantle plume?</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Bert Cramer and E.S.T. O’Driscoll are deceased.  </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Points out that the surface and subsurface concur.</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15</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Until I compiled these maps, the cartographers were unaware of the others work.  Cramer in 1993 and O’Driscoll in 1997 could not have seen the Google Earth satellite image.  Daniel Connelly of New Jersey, fixing the impact center in 2008 could not know of the Kalkarindji Map of 2010.</a:t>
            </a:r>
          </a:p>
          <a:p>
            <a:r>
              <a:rPr lang="en-US" baseline="0" dirty="0" smtClean="0"/>
              <a:t>The 2011 geology mosaic map (DPC) made from 1:250,000 GA geology maps has fixed coordinates and fits within the inner ring of the Kalkarindji LIP.</a:t>
            </a:r>
          </a:p>
        </p:txBody>
      </p:sp>
      <p:sp>
        <p:nvSpPr>
          <p:cNvPr id="4" name="Slide Number Placeholder 3"/>
          <p:cNvSpPr>
            <a:spLocks noGrp="1"/>
          </p:cNvSpPr>
          <p:nvPr>
            <p:ph type="sldNum" sz="quarter" idx="10"/>
          </p:nvPr>
        </p:nvSpPr>
        <p:spPr/>
        <p:txBody>
          <a:bodyPr/>
          <a:lstStyle/>
          <a:p>
            <a:fld id="{389422AC-2D6B-4B23-9DC3-BF5F1426DA2D}" type="slidenum">
              <a:rPr lang="en-US" smtClean="0"/>
              <a:pPr/>
              <a:t>16</a:t>
            </a:fld>
            <a:endParaRPr lang="en-US" dirty="0"/>
          </a:p>
        </p:txBody>
      </p:sp>
    </p:spTree>
    <p:extLst>
      <p:ext uri="{BB962C8B-B14F-4D97-AF65-F5344CB8AC3E}">
        <p14:creationId xmlns:p14="http://schemas.microsoft.com/office/powerpoint/2010/main" xmlns="" val="268684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There is the remote possibility that a spontaneous mantle plume in central Australia caused the Petermann Orogeny violently uplifting Central Australia without any evidence for volcanic activity.    </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4</a:t>
            </a:fld>
            <a:endParaRPr lang="en-US" dirty="0"/>
          </a:p>
        </p:txBody>
      </p:sp>
    </p:spTree>
    <p:extLst>
      <p:ext uri="{BB962C8B-B14F-4D97-AF65-F5344CB8AC3E}">
        <p14:creationId xmlns:p14="http://schemas.microsoft.com/office/powerpoint/2010/main" xmlns="" val="746635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dirty="0" smtClean="0"/>
              <a:t>This slide is modified from the following presentation.  </a:t>
            </a:r>
            <a:r>
              <a:rPr lang="en-US" sz="1000" dirty="0" smtClean="0"/>
              <a:t>Northeastern (46th Annual) and North-Central (45th Annual) Joint Meeting (20–22 March 2011) </a:t>
            </a:r>
            <a:r>
              <a:rPr lang="en-US" sz="1000" b="1" dirty="0" smtClean="0"/>
              <a:t>Paper No. 14-14</a:t>
            </a:r>
            <a:r>
              <a:rPr lang="en-US" sz="1000" dirty="0" smtClean="0"/>
              <a:t> </a:t>
            </a:r>
            <a:r>
              <a:rPr lang="en-US" sz="1000" b="1" dirty="0" smtClean="0"/>
              <a:t>Presentation Time:</a:t>
            </a:r>
            <a:r>
              <a:rPr lang="en-US" sz="1000" dirty="0" smtClean="0"/>
              <a:t> 5:00 PM-5:15 PM </a:t>
            </a:r>
            <a:r>
              <a:rPr lang="en-US" sz="1000" b="1" dirty="0" smtClean="0"/>
              <a:t>THE TIMING OF RIFT INITIATION BETWEEN THE NORTH AUSTRALIA AND GAWLER/ SOUTH AUSTRALIA CRATONS</a:t>
            </a:r>
            <a:r>
              <a:rPr lang="en-US" sz="1000" b="1" baseline="0" dirty="0" smtClean="0"/>
              <a:t> </a:t>
            </a:r>
            <a:r>
              <a:rPr lang="en-US" sz="1000" b="0" dirty="0" smtClean="0"/>
              <a:t>D.P.Connelly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The locations of the magmatic events are from:</a:t>
            </a:r>
            <a:r>
              <a:rPr lang="en-US" sz="1000" baseline="0" dirty="0" smtClean="0"/>
              <a:t>  </a:t>
            </a:r>
            <a:r>
              <a:rPr lang="en-US" sz="1000" dirty="0" smtClean="0"/>
              <a:t>Hoatson, D.M., Claoue-Long, J.C., Jaireth, S,.2008  Australian Proterozoic Mafic-Ultramafic Magmatic Events: Sheet 1, Geoscience Australia, Canberra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Two published papers suggest a much earlier opening of the rift</a:t>
            </a:r>
            <a:r>
              <a:rPr lang="en-US" sz="1000" baseline="0" dirty="0" smtClean="0"/>
              <a:t> but don’t account for the division of magmatic events or the Mooracoochie Volcanics. </a:t>
            </a:r>
            <a:endParaRPr lang="en-US" sz="1000" dirty="0" smtClean="0"/>
          </a:p>
          <a:p>
            <a:pPr eaLnBrk="1" fontAlgn="auto" hangingPunct="1">
              <a:spcAft>
                <a:spcPts val="0"/>
              </a:spcAft>
              <a:buFont typeface="Arial" pitchFamily="34" charset="0"/>
              <a:buChar char="•"/>
              <a:defRPr/>
            </a:pPr>
            <a:r>
              <a:rPr lang="en-US" sz="1000" dirty="0" smtClean="0"/>
              <a:t>Zheng-Xiang Li and David Evans. 2011-Late Neoproterozoic 40deg intraplate rotation within Australia allows for a tighter fitting and longer lasting Rodinia, Geology , January 2011, Vol 39, #1, Pg 39-42</a:t>
            </a:r>
          </a:p>
          <a:p>
            <a:pPr eaLnBrk="1" fontAlgn="auto" hangingPunct="1">
              <a:spcAft>
                <a:spcPts val="0"/>
              </a:spcAft>
              <a:buFont typeface="Arial" pitchFamily="34" charset="0"/>
              <a:buChar char="•"/>
              <a:defRPr/>
            </a:pPr>
            <a:r>
              <a:rPr lang="en-US" sz="1000" dirty="0" smtClean="0"/>
              <a:t>David Giles, Peter G. Betts, and Gordon S. Lister. 2004 1.8-1.5-Ga links between the North and South Australian Cratons and the Early-Middle Proterozoic configuration of Australia. Technophysics 380 (2004) 27-41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endParaRPr lang="en-US" dirty="0" smtClean="0"/>
          </a:p>
          <a:p>
            <a:r>
              <a:rPr lang="en-US" dirty="0" smtClean="0"/>
              <a:t>Magmatic events split.   There should be lava fill somewhere in the rift of the appropriate age.</a:t>
            </a:r>
          </a:p>
          <a:p>
            <a:r>
              <a:rPr lang="en-US" dirty="0" smtClean="0"/>
              <a:t>February 2013</a:t>
            </a:r>
            <a:r>
              <a:rPr lang="en-US" baseline="0" dirty="0" smtClean="0"/>
              <a:t> Andrew Glikson announced the finding of evidence for a 300 million year old, 200km wide impact crater in the Warburton Basin.</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5</a:t>
            </a:fld>
            <a:endParaRPr lang="en-US" dirty="0"/>
          </a:p>
        </p:txBody>
      </p:sp>
    </p:spTree>
    <p:extLst>
      <p:ext uri="{BB962C8B-B14F-4D97-AF65-F5344CB8AC3E}">
        <p14:creationId xmlns:p14="http://schemas.microsoft.com/office/powerpoint/2010/main" xmlns="" val="9121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t>
            </a:r>
          </a:p>
          <a:p>
            <a:r>
              <a:rPr lang="en-US" b="1" dirty="0" smtClean="0"/>
              <a:t>Mooracoochie mislabeled</a:t>
            </a:r>
            <a:r>
              <a:rPr lang="en-US" b="1" baseline="0" dirty="0" smtClean="0"/>
              <a:t> lacking the dating.</a:t>
            </a:r>
          </a:p>
          <a:p>
            <a:r>
              <a:rPr lang="en-US" b="1" dirty="0" smtClean="0"/>
              <a:t>Definition card for: Mooracoochie Volcanics</a:t>
            </a:r>
          </a:p>
          <a:p>
            <a:r>
              <a:rPr lang="en-US" b="1" dirty="0" smtClean="0"/>
              <a:t>State(s): </a:t>
            </a:r>
            <a:r>
              <a:rPr lang="en-US" dirty="0" smtClean="0"/>
              <a:t>SA, </a:t>
            </a:r>
            <a:br>
              <a:rPr lang="en-US" dirty="0" smtClean="0"/>
            </a:br>
            <a:r>
              <a:rPr lang="en-US" b="1" dirty="0" smtClean="0"/>
              <a:t>Status of unit: </a:t>
            </a:r>
            <a:r>
              <a:rPr lang="en-US" dirty="0" smtClean="0"/>
              <a:t>Formal </a:t>
            </a:r>
            <a:br>
              <a:rPr lang="en-US" dirty="0" smtClean="0"/>
            </a:br>
            <a:r>
              <a:rPr lang="en-US" b="1" dirty="0" smtClean="0"/>
              <a:t>Usage: </a:t>
            </a:r>
            <a:r>
              <a:rPr lang="en-US" dirty="0" smtClean="0"/>
              <a:t>Defined </a:t>
            </a:r>
            <a:br>
              <a:rPr lang="en-US" dirty="0" smtClean="0"/>
            </a:br>
            <a:r>
              <a:rPr lang="en-US" b="1" dirty="0" smtClean="0"/>
              <a:t>Stratno: </a:t>
            </a:r>
            <a:r>
              <a:rPr lang="en-US" dirty="0" smtClean="0"/>
              <a:t>27294 </a:t>
            </a:r>
            <a:br>
              <a:rPr lang="en-US" dirty="0" smtClean="0"/>
            </a:br>
            <a:r>
              <a:rPr lang="en-US" dirty="0" smtClean="0"/>
              <a:t/>
            </a:r>
            <a:br>
              <a:rPr lang="en-US" dirty="0" smtClean="0"/>
            </a:br>
            <a:r>
              <a:rPr lang="en-US" b="1" dirty="0" smtClean="0"/>
              <a:t>Reserved by: </a:t>
            </a:r>
            <a:r>
              <a:rPr lang="en-US" dirty="0" smtClean="0"/>
              <a:t>C.G.Gatehouse </a:t>
            </a:r>
            <a:r>
              <a:rPr lang="en-US" b="1" dirty="0" smtClean="0"/>
              <a:t>on: </a:t>
            </a:r>
            <a:r>
              <a:rPr lang="en-US" dirty="0" smtClean="0"/>
              <a:t>05-OCT-82 </a:t>
            </a:r>
            <a:br>
              <a:rPr lang="en-US" dirty="0" smtClean="0"/>
            </a:br>
            <a:r>
              <a:rPr lang="en-US" b="1" dirty="0" smtClean="0"/>
              <a:t>Approved: </a:t>
            </a:r>
            <a:r>
              <a:rPr lang="en-US" dirty="0" smtClean="0"/>
              <a:t>Y </a:t>
            </a:r>
            <a:br>
              <a:rPr lang="en-US" dirty="0" smtClean="0"/>
            </a:br>
            <a:r>
              <a:rPr lang="en-US" b="1" dirty="0" smtClean="0"/>
              <a:t>Approved by: </a:t>
            </a:r>
            <a:r>
              <a:rPr lang="en-US" dirty="0" smtClean="0"/>
              <a:t>Moore, P.S. </a:t>
            </a:r>
            <a:r>
              <a:rPr lang="en-US" b="1" dirty="0" smtClean="0"/>
              <a:t>on: </a:t>
            </a:r>
            <a:r>
              <a:rPr lang="en-US" dirty="0" smtClean="0"/>
              <a:t>07-JUN-83 </a:t>
            </a:r>
            <a:br>
              <a:rPr lang="en-US" dirty="0" smtClean="0"/>
            </a:br>
            <a:r>
              <a:rPr lang="en-US" dirty="0" smtClean="0"/>
              <a:t/>
            </a:r>
            <a:br>
              <a:rPr lang="en-US" dirty="0" smtClean="0"/>
            </a:br>
            <a:r>
              <a:rPr lang="en-US" b="1" dirty="0" smtClean="0"/>
              <a:t>Name source: </a:t>
            </a:r>
            <a:r>
              <a:rPr lang="en-US" dirty="0" smtClean="0"/>
              <a:t>Mooracoochie Hill, latitude 27o48'S, longitude 139o41'E on the Pastoral Plan 15. </a:t>
            </a:r>
            <a:br>
              <a:rPr lang="en-US" dirty="0" smtClean="0"/>
            </a:br>
            <a:r>
              <a:rPr lang="en-US" dirty="0" smtClean="0"/>
              <a:t/>
            </a:r>
            <a:br>
              <a:rPr lang="en-US" dirty="0" smtClean="0"/>
            </a:br>
            <a:r>
              <a:rPr lang="en-US" b="1" dirty="0" smtClean="0"/>
              <a:t>Type section locality: </a:t>
            </a:r>
            <a:r>
              <a:rPr lang="en-US" dirty="0" smtClean="0"/>
              <a:t>Gidgealpa-3 from 2373 m to 3333 m. </a:t>
            </a:r>
            <a:br>
              <a:rPr lang="en-US" dirty="0" smtClean="0"/>
            </a:br>
            <a:r>
              <a:rPr lang="en-US" dirty="0" smtClean="0"/>
              <a:t/>
            </a:r>
            <a:br>
              <a:rPr lang="en-US" dirty="0" smtClean="0"/>
            </a:br>
            <a:r>
              <a:rPr lang="en-US" b="1" dirty="0" smtClean="0"/>
              <a:t>Extent: </a:t>
            </a:r>
            <a:r>
              <a:rPr lang="en-US" dirty="0" smtClean="0"/>
              <a:t>Subsurface on Gidgealpa-1, -14, Spencer-1, Kalladeina-1. Possibly also Cuttapirrie-1, Coongie-1, Paning-1, and Pinna-1 where the volcanics should be regarded as Mooracoochie Volcanics equivalent. Andesites intersected at Murteree A-1 which are lithologically different from the Mooracoochie Volcanics may be equivalent. </a:t>
            </a:r>
            <a:br>
              <a:rPr lang="en-US" dirty="0" smtClean="0"/>
            </a:br>
            <a:r>
              <a:rPr lang="en-US" dirty="0" smtClean="0"/>
              <a:t/>
            </a:r>
            <a:br>
              <a:rPr lang="en-US" dirty="0" smtClean="0"/>
            </a:br>
            <a:r>
              <a:rPr lang="en-US" b="1" dirty="0" smtClean="0"/>
              <a:t>Thickness range: </a:t>
            </a:r>
            <a:r>
              <a:rPr lang="en-US" dirty="0" smtClean="0"/>
              <a:t>In the type section it is 960 m (3149 ft) thick. The range is unknown as the base has not been penetrated. </a:t>
            </a:r>
            <a:br>
              <a:rPr lang="en-US" dirty="0" smtClean="0"/>
            </a:br>
            <a:r>
              <a:rPr lang="en-US" dirty="0" smtClean="0"/>
              <a:t/>
            </a:r>
            <a:br>
              <a:rPr lang="en-US" dirty="0" smtClean="0"/>
            </a:br>
            <a:r>
              <a:rPr lang="en-US" b="1" dirty="0" smtClean="0"/>
              <a:t>Lithology: </a:t>
            </a:r>
            <a:r>
              <a:rPr lang="en-US" dirty="0" smtClean="0"/>
              <a:t>Gidgealpa-3 contains tuff, lapillituff, trachyte, crystal tuff, sodic trachyte, and rhyolite. Conglomerate, and shale also occur within the section. Sericitisation, and chloritisation, with dolomite and calcite veins, are common. Spherulitic agglomerate blocks occur in Gidgealpa-1, obsidian and vitric rock fragments are also common. </a:t>
            </a:r>
            <a:br>
              <a:rPr lang="en-US" dirty="0" smtClean="0"/>
            </a:br>
            <a:r>
              <a:rPr lang="en-US" dirty="0" smtClean="0"/>
              <a:t/>
            </a:r>
            <a:br>
              <a:rPr lang="en-US" dirty="0" smtClean="0"/>
            </a:br>
            <a:r>
              <a:rPr lang="en-US" b="1" dirty="0" smtClean="0"/>
              <a:t>Relationships and boundaries: </a:t>
            </a:r>
            <a:r>
              <a:rPr lang="en-US" dirty="0" smtClean="0"/>
              <a:t>The base has not been penetrated, the top is erosional, though in the type section there are interbeds of dolomite and limestone. </a:t>
            </a:r>
            <a:br>
              <a:rPr lang="en-US" dirty="0" smtClean="0"/>
            </a:br>
            <a:r>
              <a:rPr lang="en-US" dirty="0" smtClean="0"/>
              <a:t/>
            </a:r>
            <a:br>
              <a:rPr lang="en-US" dirty="0" smtClean="0"/>
            </a:br>
            <a:r>
              <a:rPr lang="en-US" b="1" dirty="0" smtClean="0"/>
              <a:t>Age reasons: </a:t>
            </a:r>
            <a:r>
              <a:rPr lang="en-US" dirty="0" smtClean="0"/>
              <a:t>The volcanics are overlain by early Middle Cambrian carbonates of the Kalladeina Beds, the oldest of which are dated as Templetonian. The volcanics are therefore no younger than Templetonian, they are thought to be Early Cambrian but may be older. </a:t>
            </a:r>
            <a:br>
              <a:rPr lang="en-US" dirty="0" smtClean="0"/>
            </a:br>
            <a:r>
              <a:rPr lang="en-US" dirty="0" smtClean="0"/>
              <a:t/>
            </a:r>
            <a:br>
              <a:rPr lang="en-US" dirty="0" smtClean="0"/>
            </a:br>
            <a:r>
              <a:rPr lang="en-US" b="1" dirty="0" smtClean="0"/>
              <a:t>Proposed publication: </a:t>
            </a:r>
            <a:r>
              <a:rPr lang="en-US" dirty="0" smtClean="0"/>
              <a:t>Quarterly geol Notes, Geological Survey of SA, No. 86, March 1983 </a:t>
            </a:r>
            <a:br>
              <a:rPr lang="en-US" dirty="0" smtClean="0"/>
            </a:br>
            <a:r>
              <a:rPr lang="en-US" dirty="0" smtClean="0"/>
              <a:t/>
            </a:r>
            <a:br>
              <a:rPr lang="en-US" dirty="0" smtClean="0"/>
            </a:br>
            <a:r>
              <a:rPr lang="en-US" b="1" dirty="0" smtClean="0"/>
              <a:t>Proposer: </a:t>
            </a:r>
            <a:r>
              <a:rPr lang="en-US" dirty="0" smtClean="0"/>
              <a:t>Gatehouse C.G. </a:t>
            </a:r>
          </a:p>
          <a:p>
            <a:r>
              <a:rPr lang="en-US" dirty="0" smtClean="0"/>
              <a:t>517 +- (Ma U/Pb ion microprobe</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6</a:t>
            </a:fld>
            <a:endParaRPr lang="en-US" dirty="0"/>
          </a:p>
        </p:txBody>
      </p:sp>
    </p:spTree>
    <p:extLst>
      <p:ext uri="{BB962C8B-B14F-4D97-AF65-F5344CB8AC3E}">
        <p14:creationId xmlns:p14="http://schemas.microsoft.com/office/powerpoint/2010/main" xmlns="" val="3015411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7</a:t>
            </a:fld>
            <a:endParaRPr lang="en-US" dirty="0"/>
          </a:p>
        </p:txBody>
      </p:sp>
    </p:spTree>
    <p:extLst>
      <p:ext uri="{BB962C8B-B14F-4D97-AF65-F5344CB8AC3E}">
        <p14:creationId xmlns:p14="http://schemas.microsoft.com/office/powerpoint/2010/main" xmlns="" val="1241045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B4095C2D-BDE7-4B5E-8BA1-747D26D1E8E8}"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More transects can be shown if requested – danielconnelly@comcast.net - </a:t>
            </a:r>
            <a:r>
              <a:rPr lang="en-US" altLang="en-US" dirty="0" smtClean="0">
                <a:solidFill>
                  <a:srgbClr val="0070C0"/>
                </a:solidFill>
                <a:latin typeface="Perpetua" pitchFamily="18" charset="0"/>
              </a:rPr>
              <a:t>This transect clearly shows the width and the height of the outer ring on the left hand side and the central ridges</a:t>
            </a:r>
          </a:p>
          <a:p>
            <a:pPr eaLnBrk="1" hangingPunct="1"/>
            <a:endParaRPr lang="en-US" altLang="en-US" dirty="0" smtClean="0"/>
          </a:p>
        </p:txBody>
      </p:sp>
      <p:sp>
        <p:nvSpPr>
          <p:cNvPr id="4" name="Slide Number Placeholder 3"/>
          <p:cNvSpPr>
            <a:spLocks noGrp="1"/>
          </p:cNvSpPr>
          <p:nvPr>
            <p:ph type="sldNum" sz="quarter" idx="5"/>
          </p:nvPr>
        </p:nvSpPr>
        <p:spPr/>
        <p:txBody>
          <a:bodyPr/>
          <a:lstStyle/>
          <a:p>
            <a:pPr>
              <a:defRPr/>
            </a:pPr>
            <a:fld id="{71FD8C3A-2F86-4794-9799-72593B8E0A6B}" type="slidenum">
              <a:rPr lang="en-US" smtClean="0">
                <a:solidFill>
                  <a:prstClr val="black"/>
                </a:solidFill>
              </a:rPr>
              <a:pPr>
                <a:defRPr/>
              </a:pPr>
              <a:t>9</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10</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PSEUDOTACHYLITE BRECCIA OF THE MUSGRAVE PROVINCE, AUSTRALIA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GSA</a:t>
            </a:r>
            <a:r>
              <a:rPr lang="en-US" baseline="0" dirty="0" smtClean="0"/>
              <a:t> 2012 presentation by Daniel Connelly</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As of 2013, Musgrave pseudotachylite is the only large deposit </a:t>
            </a:r>
            <a:r>
              <a:rPr lang="en-US" b="1" u="sng" baseline="0" dirty="0" smtClean="0"/>
              <a:t>not associated </a:t>
            </a:r>
            <a:r>
              <a:rPr lang="en-US" b="0" u="none" baseline="0" dirty="0" smtClean="0"/>
              <a:t>with a large impact.</a:t>
            </a:r>
            <a:endParaRPr lang="en-US" b="1" u="sng"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89422AC-2D6B-4B23-9DC3-BF5F1426DA2D}"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29" name="Slide Number Placeholder 28"/>
          <p:cNvSpPr>
            <a:spLocks noGrp="1"/>
          </p:cNvSpPr>
          <p:nvPr>
            <p:ph type="sldNum" sz="quarter" idx="12"/>
          </p:nvPr>
        </p:nvSpPr>
        <p:spPr/>
        <p:txBody>
          <a:bodyPr/>
          <a:lstStyle/>
          <a:p>
            <a:fld id="{767D275E-7FD6-4469-A73C-0E34CE8FD899}"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103549-9EBE-42A2-803C-7377C6FB45C8}"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99E4B5-9E51-4F26-94A6-3FC6111FD65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637321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5ADBDB-1153-4A48-AB80-B6E951199E10}"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11C1F6-744C-43A9-8FD2-AE79EE86D6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7542485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F86B16-933F-4E87-953C-0DD7A428FA08}"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9FC1BE-C350-4880-AF89-9F205766BD6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996787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85BCFD-CBC5-46A7-8FA5-B14863A7B111}"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618732-E3AE-43A3-A177-344B95660A2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100525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3ED0B7-F420-4F09-876D-0E7E24180106}"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149987D-3CE0-4FD0-B9D0-CA307FCAD2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932000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35D6B06-CA68-4BCC-ADDA-FD064B4521F4}"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2649114-F333-4B95-B490-1295777E88A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747379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5D25BB-AC6A-4F00-8FB5-C4B5DCA98C99}"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0414B0E-FFD7-4B45-8F91-74A4E6471AA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851915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7560CF-16E9-48E0-BF42-9E0D4BD9A677}"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F90510-8FE9-4733-A520-0900896A9C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352037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7D91E3-4344-4DAB-B1BB-AF1277B4CC1B}"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CFDB54-6F9F-43E8-8645-BE4DB02E19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7338639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158341-F9EA-4A1F-9F3D-7E5044670E4E}"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F7E1E9-2114-4010-A9CC-E647BB7F15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91654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E835FE-723D-4A2A-9934-C46FD6A8C111}"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EC066B-2A39-4823-918C-611A0AD379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4661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103549-9EBE-42A2-803C-7377C6FB45C8}"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99E4B5-9E51-4F26-94A6-3FC6111FD65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467893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E5ADBDB-1153-4A48-AB80-B6E951199E10}"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611C1F6-744C-43A9-8FD2-AE79EE86D62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7026829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0F86B16-933F-4E87-953C-0DD7A428FA08}"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9FC1BE-C350-4880-AF89-9F205766BD6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279327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85BCFD-CBC5-46A7-8FA5-B14863A7B111}"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E618732-E3AE-43A3-A177-344B95660A2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715199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33ED0B7-F420-4F09-876D-0E7E24180106}"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149987D-3CE0-4FD0-B9D0-CA307FCAD2C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515360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35D6B06-CA68-4BCC-ADDA-FD064B4521F4}"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2649114-F333-4B95-B490-1295777E88A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006766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85D25BB-AC6A-4F00-8FB5-C4B5DCA98C99}"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0414B0E-FFD7-4B45-8F91-74A4E6471AA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863661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767D275E-7FD6-4469-A73C-0E34CE8FD899}"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7560CF-16E9-48E0-BF42-9E0D4BD9A677}"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4F90510-8FE9-4733-A520-0900896A9C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778502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F7D91E3-4344-4DAB-B1BB-AF1277B4CC1B}"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9CFDB54-6F9F-43E8-8645-BE4DB02E19E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958468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F158341-F9EA-4A1F-9F3D-7E5044670E4E}"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F7E1E9-2114-4010-A9CC-E647BB7F150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129413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E835FE-723D-4A2A-9934-C46FD6A8C111}"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EC066B-2A39-4823-918C-611A0AD379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20365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dirty="0"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7471D62-80C6-4ADA-BD84-966A1BCD7EBA}" type="datetimeFigureOut">
              <a:rPr lang="en-US" smtClean="0"/>
              <a:pPr/>
              <a:t>11/13/2013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7D275E-7FD6-4469-A73C-0E34CE8FD89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duotone>
              <a:schemeClr val="bg2">
                <a:shade val="3000"/>
                <a:satMod val="110000"/>
              </a:schemeClr>
              <a:schemeClr val="bg2">
                <a:tint val="60000"/>
                <a:satMod val="425000"/>
              </a:schemeClr>
            </a:duotone>
            <a:extLst>
              <a:ext uri="{BEBA8EAE-BF5A-486C-A8C5-ECC9F3942E4B}">
                <a14:imgProps xmlns:a14="http://schemas.microsoft.com/office/drawing/2010/main" xmlns="">
                  <a14:imgLayer r:embed="rId14">
                    <a14:imgEffect>
                      <a14:artisticGlowEdges/>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7471D62-80C6-4ADA-BD84-966A1BCD7EBA}" type="datetimeFigureOut">
              <a:rPr lang="en-US" smtClean="0"/>
              <a:pPr/>
              <a:t>11/13/2013</a:t>
            </a:fld>
            <a:endParaRPr lang="en-US" dirty="0"/>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767D275E-7FD6-4469-A73C-0E34CE8FD899}"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EA348A-7B53-4110-9DD8-FE4C7D4BF3C2}"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51E264-0CD3-4A8D-9FA4-75BDAC9A005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361734576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Book"/>
        </a:defRPr>
      </a:lvl2pPr>
      <a:lvl3pPr algn="ctr" rtl="0" eaLnBrk="0" fontAlgn="base" hangingPunct="0">
        <a:spcBef>
          <a:spcPct val="0"/>
        </a:spcBef>
        <a:spcAft>
          <a:spcPct val="0"/>
        </a:spcAft>
        <a:defRPr sz="4400">
          <a:solidFill>
            <a:schemeClr val="tx1"/>
          </a:solidFill>
          <a:latin typeface="Franklin Gothic Book"/>
        </a:defRPr>
      </a:lvl3pPr>
      <a:lvl4pPr algn="ctr" rtl="0" eaLnBrk="0" fontAlgn="base" hangingPunct="0">
        <a:spcBef>
          <a:spcPct val="0"/>
        </a:spcBef>
        <a:spcAft>
          <a:spcPct val="0"/>
        </a:spcAft>
        <a:defRPr sz="4400">
          <a:solidFill>
            <a:schemeClr val="tx1"/>
          </a:solidFill>
          <a:latin typeface="Franklin Gothic Book"/>
        </a:defRPr>
      </a:lvl4pPr>
      <a:lvl5pPr algn="ctr" rtl="0" eaLnBrk="0" fontAlgn="base" hangingPunct="0">
        <a:spcBef>
          <a:spcPct val="0"/>
        </a:spcBef>
        <a:spcAft>
          <a:spcPct val="0"/>
        </a:spcAft>
        <a:defRPr sz="4400">
          <a:solidFill>
            <a:schemeClr val="tx1"/>
          </a:solidFill>
          <a:latin typeface="Franklin Gothic Book"/>
        </a:defRPr>
      </a:lvl5pPr>
      <a:lvl6pPr marL="457200" algn="ctr" rtl="0" fontAlgn="base">
        <a:spcBef>
          <a:spcPct val="0"/>
        </a:spcBef>
        <a:spcAft>
          <a:spcPct val="0"/>
        </a:spcAft>
        <a:defRPr sz="4400">
          <a:solidFill>
            <a:schemeClr val="tx1"/>
          </a:solidFill>
          <a:latin typeface="Franklin Gothic Book"/>
        </a:defRPr>
      </a:lvl6pPr>
      <a:lvl7pPr marL="914400" algn="ctr" rtl="0" fontAlgn="base">
        <a:spcBef>
          <a:spcPct val="0"/>
        </a:spcBef>
        <a:spcAft>
          <a:spcPct val="0"/>
        </a:spcAft>
        <a:defRPr sz="4400">
          <a:solidFill>
            <a:schemeClr val="tx1"/>
          </a:solidFill>
          <a:latin typeface="Franklin Gothic Book"/>
        </a:defRPr>
      </a:lvl7pPr>
      <a:lvl8pPr marL="1371600" algn="ctr" rtl="0" fontAlgn="base">
        <a:spcBef>
          <a:spcPct val="0"/>
        </a:spcBef>
        <a:spcAft>
          <a:spcPct val="0"/>
        </a:spcAft>
        <a:defRPr sz="4400">
          <a:solidFill>
            <a:schemeClr val="tx1"/>
          </a:solidFill>
          <a:latin typeface="Franklin Gothic Book"/>
        </a:defRPr>
      </a:lvl8pPr>
      <a:lvl9pPr marL="1828800" algn="ctr" rtl="0" fontAlgn="base">
        <a:spcBef>
          <a:spcPct val="0"/>
        </a:spcBef>
        <a:spcAft>
          <a:spcPct val="0"/>
        </a:spcAft>
        <a:defRPr sz="4400">
          <a:solidFill>
            <a:schemeClr val="tx1"/>
          </a:solidFill>
          <a:latin typeface="Franklin Gothic Book"/>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EA348A-7B53-4110-9DD8-FE4C7D4BF3C2}" type="datetimeFigureOut">
              <a:rPr lang="en-US">
                <a:solidFill>
                  <a:prstClr val="black">
                    <a:tint val="75000"/>
                  </a:prstClr>
                </a:solidFill>
              </a:rPr>
              <a:pPr>
                <a:defRPr/>
              </a:pPr>
              <a:t>11/13/2013</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D51E264-0CD3-4A8D-9FA4-75BDAC9A005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xmlns="" val="24137866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Franklin Gothic Book"/>
        </a:defRPr>
      </a:lvl2pPr>
      <a:lvl3pPr algn="ctr" rtl="0" eaLnBrk="0" fontAlgn="base" hangingPunct="0">
        <a:spcBef>
          <a:spcPct val="0"/>
        </a:spcBef>
        <a:spcAft>
          <a:spcPct val="0"/>
        </a:spcAft>
        <a:defRPr sz="4400">
          <a:solidFill>
            <a:schemeClr val="tx1"/>
          </a:solidFill>
          <a:latin typeface="Franklin Gothic Book"/>
        </a:defRPr>
      </a:lvl3pPr>
      <a:lvl4pPr algn="ctr" rtl="0" eaLnBrk="0" fontAlgn="base" hangingPunct="0">
        <a:spcBef>
          <a:spcPct val="0"/>
        </a:spcBef>
        <a:spcAft>
          <a:spcPct val="0"/>
        </a:spcAft>
        <a:defRPr sz="4400">
          <a:solidFill>
            <a:schemeClr val="tx1"/>
          </a:solidFill>
          <a:latin typeface="Franklin Gothic Book"/>
        </a:defRPr>
      </a:lvl4pPr>
      <a:lvl5pPr algn="ctr" rtl="0" eaLnBrk="0" fontAlgn="base" hangingPunct="0">
        <a:spcBef>
          <a:spcPct val="0"/>
        </a:spcBef>
        <a:spcAft>
          <a:spcPct val="0"/>
        </a:spcAft>
        <a:defRPr sz="4400">
          <a:solidFill>
            <a:schemeClr val="tx1"/>
          </a:solidFill>
          <a:latin typeface="Franklin Gothic Book"/>
        </a:defRPr>
      </a:lvl5pPr>
      <a:lvl6pPr marL="457200" algn="ctr" rtl="0" fontAlgn="base">
        <a:spcBef>
          <a:spcPct val="0"/>
        </a:spcBef>
        <a:spcAft>
          <a:spcPct val="0"/>
        </a:spcAft>
        <a:defRPr sz="4400">
          <a:solidFill>
            <a:schemeClr val="tx1"/>
          </a:solidFill>
          <a:latin typeface="Franklin Gothic Book"/>
        </a:defRPr>
      </a:lvl6pPr>
      <a:lvl7pPr marL="914400" algn="ctr" rtl="0" fontAlgn="base">
        <a:spcBef>
          <a:spcPct val="0"/>
        </a:spcBef>
        <a:spcAft>
          <a:spcPct val="0"/>
        </a:spcAft>
        <a:defRPr sz="4400">
          <a:solidFill>
            <a:schemeClr val="tx1"/>
          </a:solidFill>
          <a:latin typeface="Franklin Gothic Book"/>
        </a:defRPr>
      </a:lvl7pPr>
      <a:lvl8pPr marL="1371600" algn="ctr" rtl="0" fontAlgn="base">
        <a:spcBef>
          <a:spcPct val="0"/>
        </a:spcBef>
        <a:spcAft>
          <a:spcPct val="0"/>
        </a:spcAft>
        <a:defRPr sz="4400">
          <a:solidFill>
            <a:schemeClr val="tx1"/>
          </a:solidFill>
          <a:latin typeface="Franklin Gothic Book"/>
        </a:defRPr>
      </a:lvl8pPr>
      <a:lvl9pPr marL="1828800" algn="ctr" rtl="0" fontAlgn="base">
        <a:spcBef>
          <a:spcPct val="0"/>
        </a:spcBef>
        <a:spcAft>
          <a:spcPct val="0"/>
        </a:spcAft>
        <a:defRPr sz="4400">
          <a:solidFill>
            <a:schemeClr val="tx1"/>
          </a:solidFill>
          <a:latin typeface="Franklin Gothic Book"/>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danielconnelly@comcast.n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048000"/>
            <a:ext cx="6400800" cy="1752600"/>
          </a:xfrm>
        </p:spPr>
        <p:txBody>
          <a:bodyPr>
            <a:normAutofit/>
          </a:bodyPr>
          <a:lstStyle/>
          <a:p>
            <a:r>
              <a:rPr lang="en-US" sz="2400" dirty="0" smtClean="0">
                <a:solidFill>
                  <a:srgbClr val="FFFF00"/>
                </a:solidFill>
                <a:latin typeface="Calibri" panose="020F0502020204030204" pitchFamily="34" charset="0"/>
                <a:cs typeface="Calibri" panose="020F0502020204030204" pitchFamily="34" charset="0"/>
              </a:rPr>
              <a:t>Daniel P. Connelly</a:t>
            </a:r>
          </a:p>
          <a:p>
            <a:r>
              <a:rPr lang="en-US" sz="2400" dirty="0" smtClean="0">
                <a:solidFill>
                  <a:srgbClr val="FFFF00"/>
                </a:solidFill>
                <a:latin typeface="Calibri" panose="020F0502020204030204" pitchFamily="34" charset="0"/>
                <a:cs typeface="Calibri" panose="020F0502020204030204" pitchFamily="34" charset="0"/>
              </a:rPr>
              <a:t>2013</a:t>
            </a:r>
            <a:endParaRPr lang="en-US" sz="2400" dirty="0">
              <a:solidFill>
                <a:srgbClr val="FFFF00"/>
              </a:solidFill>
              <a:latin typeface="Calibri" panose="020F0502020204030204" pitchFamily="34" charset="0"/>
              <a:cs typeface="Calibri" panose="020F0502020204030204" pitchFamily="34" charset="0"/>
            </a:endParaRPr>
          </a:p>
        </p:txBody>
      </p:sp>
      <p:sp>
        <p:nvSpPr>
          <p:cNvPr id="4" name="TextBox 3"/>
          <p:cNvSpPr txBox="1"/>
          <p:nvPr/>
        </p:nvSpPr>
        <p:spPr>
          <a:xfrm>
            <a:off x="76200" y="914400"/>
            <a:ext cx="8839200" cy="1754326"/>
          </a:xfrm>
          <a:prstGeom prst="rect">
            <a:avLst/>
          </a:prstGeom>
          <a:noFill/>
        </p:spPr>
        <p:txBody>
          <a:bodyPr wrap="square" rtlCol="0">
            <a:spAutoFit/>
          </a:bodyPr>
          <a:lstStyle/>
          <a:p>
            <a:pPr algn="ctr"/>
            <a:r>
              <a:rPr lang="en-US" sz="3600" dirty="0" smtClean="0">
                <a:solidFill>
                  <a:srgbClr val="FFFF00"/>
                </a:solidFill>
                <a:latin typeface="Calibri" panose="020F0502020204030204" pitchFamily="34" charset="0"/>
                <a:cs typeface="Calibri" panose="020F0502020204030204" pitchFamily="34" charset="0"/>
              </a:rPr>
              <a:t>LIPS </a:t>
            </a:r>
            <a:r>
              <a:rPr lang="en-US" sz="3600" dirty="0">
                <a:solidFill>
                  <a:srgbClr val="FFFF00"/>
                </a:solidFill>
                <a:latin typeface="Calibri" panose="020F0502020204030204" pitchFamily="34" charset="0"/>
                <a:cs typeface="Calibri" panose="020F0502020204030204" pitchFamily="34" charset="0"/>
              </a:rPr>
              <a:t>a</a:t>
            </a:r>
            <a:r>
              <a:rPr lang="en-US" sz="3600" dirty="0" smtClean="0">
                <a:solidFill>
                  <a:srgbClr val="FFFF00"/>
                </a:solidFill>
                <a:latin typeface="Calibri" panose="020F0502020204030204" pitchFamily="34" charset="0"/>
                <a:cs typeface="Calibri" panose="020F0502020204030204" pitchFamily="34" charset="0"/>
              </a:rPr>
              <a:t>nd Impact Events: A Connection Between  Kalkarindji LIP, Mooracoochie Volcanics and MAPCIS?</a:t>
            </a:r>
            <a:endParaRPr lang="en-US" sz="3600" dirty="0">
              <a:solidFill>
                <a:srgbClr val="FFFF00"/>
              </a:solidFill>
              <a:latin typeface="Calibri" panose="020F0502020204030204" pitchFamily="34" charset="0"/>
              <a:cs typeface="Calibri" panose="020F0502020204030204" pitchFamily="34" charset="0"/>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054" y="4474348"/>
            <a:ext cx="3180346" cy="2383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56329" y="4443412"/>
            <a:ext cx="4303713" cy="2414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304800" y="6400800"/>
            <a:ext cx="2438400" cy="369332"/>
          </a:xfrm>
          <a:prstGeom prst="rect">
            <a:avLst/>
          </a:prstGeom>
          <a:noFill/>
        </p:spPr>
        <p:txBody>
          <a:bodyPr wrap="square" rtlCol="0">
            <a:spAutoFit/>
          </a:bodyPr>
          <a:lstStyle/>
          <a:p>
            <a:r>
              <a:rPr lang="en-US" dirty="0" smtClean="0"/>
              <a:t>Road to Gosse bluff</a:t>
            </a:r>
            <a:endParaRPr lang="en-US" dirty="0"/>
          </a:p>
        </p:txBody>
      </p:sp>
      <p:sp>
        <p:nvSpPr>
          <p:cNvPr id="7" name="TextBox 6"/>
          <p:cNvSpPr txBox="1"/>
          <p:nvPr/>
        </p:nvSpPr>
        <p:spPr>
          <a:xfrm>
            <a:off x="5181600" y="4572000"/>
            <a:ext cx="3276600" cy="646331"/>
          </a:xfrm>
          <a:prstGeom prst="rect">
            <a:avLst/>
          </a:prstGeom>
          <a:noFill/>
        </p:spPr>
        <p:txBody>
          <a:bodyPr wrap="square" rtlCol="0">
            <a:spAutoFit/>
          </a:bodyPr>
          <a:lstStyle/>
          <a:p>
            <a:r>
              <a:rPr lang="en-US" dirty="0" smtClean="0"/>
              <a:t>Expedition assistants  David &amp; Ken,  near Alice Springs </a:t>
            </a:r>
            <a:endParaRPr lang="en-US" dirty="0"/>
          </a:p>
        </p:txBody>
      </p:sp>
    </p:spTree>
    <p:extLst>
      <p:ext uri="{BB962C8B-B14F-4D97-AF65-F5344CB8AC3E}">
        <p14:creationId xmlns:p14="http://schemas.microsoft.com/office/powerpoint/2010/main" xmlns="" val="2192928405"/>
      </p:ext>
    </p:extLst>
  </p:cSld>
  <p:clrMapOvr>
    <a:masterClrMapping/>
  </p:clrMapOvr>
  <mc:AlternateContent xmlns:mc="http://schemas.openxmlformats.org/markup-compatibility/2006">
    <mc:Choice xmlns:p14="http://schemas.microsoft.com/office/powerpoint/2010/main" xmlns="" Requires="p14">
      <p:transition spd="slow" p14:dur="2000" advTm="11316"/>
    </mc:Choice>
    <mc:Fallback>
      <p:transition spd="slow" advTm="1131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038600" cy="2286000"/>
          </a:xfrm>
        </p:spPr>
        <p:txBody>
          <a:bodyPr>
            <a:normAutofit fontScale="90000"/>
          </a:bodyPr>
          <a:lstStyle/>
          <a:p>
            <a:r>
              <a:rPr lang="en-US" dirty="0" smtClean="0">
                <a:solidFill>
                  <a:srgbClr val="FFFF00"/>
                </a:solidFill>
                <a:latin typeface="Calibri" panose="020F0502020204030204" pitchFamily="34" charset="0"/>
                <a:cs typeface="Calibri" panose="020F0502020204030204" pitchFamily="34" charset="0"/>
              </a:rPr>
              <a:t>The MAPCIS inner ring fits nicely within the annular Kalkarindji LIP</a:t>
            </a:r>
            <a:endParaRPr lang="en-US" dirty="0">
              <a:solidFill>
                <a:srgbClr val="FFFF00"/>
              </a:solidFill>
              <a:latin typeface="Calibri" panose="020F0502020204030204" pitchFamily="34" charset="0"/>
              <a:cs typeface="Calibri" panose="020F0502020204030204" pitchFamily="34" charset="0"/>
            </a:endParaRPr>
          </a:p>
        </p:txBody>
      </p:sp>
      <p:sp>
        <p:nvSpPr>
          <p:cNvPr id="3" name="TextBox 2"/>
          <p:cNvSpPr txBox="1"/>
          <p:nvPr/>
        </p:nvSpPr>
        <p:spPr>
          <a:xfrm>
            <a:off x="0" y="4267200"/>
            <a:ext cx="2857500" cy="2092881"/>
          </a:xfrm>
          <a:prstGeom prst="rect">
            <a:avLst/>
          </a:prstGeom>
          <a:noFill/>
        </p:spPr>
        <p:txBody>
          <a:bodyPr wrap="square" rtlCol="0">
            <a:spAutoFit/>
          </a:bodyPr>
          <a:lstStyle/>
          <a:p>
            <a:pPr lvl="0"/>
            <a:r>
              <a:rPr lang="en-US" b="1" dirty="0" smtClean="0">
                <a:latin typeface="Calibri" panose="020F0502020204030204" pitchFamily="34" charset="0"/>
                <a:cs typeface="Calibri" panose="020F0502020204030204" pitchFamily="34" charset="0"/>
              </a:rPr>
              <a:t>Mosaic </a:t>
            </a:r>
            <a:r>
              <a:rPr lang="en-US" b="1" dirty="0">
                <a:latin typeface="Calibri" panose="020F0502020204030204" pitchFamily="34" charset="0"/>
                <a:cs typeface="Calibri" panose="020F0502020204030204" pitchFamily="34" charset="0"/>
              </a:rPr>
              <a:t>map based on 1:250,000 GA </a:t>
            </a:r>
            <a:r>
              <a:rPr lang="en-US" b="1" dirty="0" smtClean="0">
                <a:latin typeface="Calibri" panose="020F0502020204030204" pitchFamily="34" charset="0"/>
                <a:cs typeface="Calibri" panose="020F0502020204030204" pitchFamily="34" charset="0"/>
              </a:rPr>
              <a:t> </a:t>
            </a:r>
            <a:r>
              <a:rPr lang="en-US" b="1" u="sng" dirty="0" smtClean="0">
                <a:latin typeface="Calibri" panose="020F0502020204030204" pitchFamily="34" charset="0"/>
                <a:cs typeface="Calibri" panose="020F0502020204030204" pitchFamily="34" charset="0"/>
              </a:rPr>
              <a:t>Surface</a:t>
            </a:r>
            <a:r>
              <a:rPr lang="en-US" b="1" dirty="0" smtClean="0">
                <a:latin typeface="Calibri" panose="020F0502020204030204" pitchFamily="34" charset="0"/>
                <a:cs typeface="Calibri" panose="020F0502020204030204" pitchFamily="34" charset="0"/>
              </a:rPr>
              <a:t> Geology </a:t>
            </a:r>
            <a:r>
              <a:rPr lang="en-US" b="1" dirty="0">
                <a:latin typeface="Calibri" panose="020F0502020204030204" pitchFamily="34" charset="0"/>
                <a:cs typeface="Calibri" panose="020F0502020204030204" pitchFamily="34" charset="0"/>
              </a:rPr>
              <a:t>Maps shows </a:t>
            </a:r>
            <a:r>
              <a:rPr lang="en-US" b="1" dirty="0" smtClean="0">
                <a:latin typeface="Calibri" panose="020F0502020204030204" pitchFamily="34" charset="0"/>
                <a:cs typeface="Calibri" panose="020F0502020204030204" pitchFamily="34" charset="0"/>
              </a:rPr>
              <a:t>inner </a:t>
            </a:r>
            <a:r>
              <a:rPr lang="en-US" b="1" dirty="0">
                <a:latin typeface="Calibri" panose="020F0502020204030204" pitchFamily="34" charset="0"/>
                <a:cs typeface="Calibri" panose="020F0502020204030204" pitchFamily="34" charset="0"/>
              </a:rPr>
              <a:t>ring </a:t>
            </a:r>
            <a:endParaRPr lang="en-US" b="1" dirty="0" smtClean="0">
              <a:latin typeface="Calibri" panose="020F0502020204030204" pitchFamily="34" charset="0"/>
              <a:cs typeface="Calibri" panose="020F0502020204030204" pitchFamily="34" charset="0"/>
            </a:endParaRPr>
          </a:p>
          <a:p>
            <a:pPr lvl="0"/>
            <a:r>
              <a:rPr lang="en-US" sz="2000" b="1" dirty="0" smtClean="0">
                <a:solidFill>
                  <a:srgbClr val="FFFF00"/>
                </a:solidFill>
                <a:latin typeface="Calibri" panose="020F0502020204030204" pitchFamily="34" charset="0"/>
                <a:cs typeface="Calibri" panose="020F0502020204030204" pitchFamily="34" charset="0"/>
              </a:rPr>
              <a:t>~500km across North to South</a:t>
            </a:r>
            <a:endParaRPr lang="en-US" sz="2000" dirty="0">
              <a:solidFill>
                <a:srgbClr val="FFFF00"/>
              </a:solidFill>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2011 D. Connelly</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75" y="0"/>
            <a:ext cx="4468495"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Content Placeholder 3" descr="1 250,000 Geology maps composite.JPG"/>
          <p:cNvPicPr>
            <a:picLocks noGrp="1" noChangeAspect="1"/>
          </p:cNvPicPr>
          <p:nvPr>
            <p:ph idx="1"/>
          </p:nvPr>
        </p:nvPicPr>
        <p:blipFill>
          <a:blip r:embed="rId4" cstate="print"/>
          <a:srcRect/>
          <a:stretch>
            <a:fillRect/>
          </a:stretch>
        </p:blipFill>
        <p:spPr>
          <a:xfrm>
            <a:off x="3093183" y="2438400"/>
            <a:ext cx="6020443" cy="4411532"/>
          </a:xfrm>
        </p:spPr>
      </p:pic>
      <p:cxnSp>
        <p:nvCxnSpPr>
          <p:cNvPr id="6" name="Straight Arrow Connector 5"/>
          <p:cNvCxnSpPr/>
          <p:nvPr/>
        </p:nvCxnSpPr>
        <p:spPr>
          <a:xfrm flipH="1" flipV="1">
            <a:off x="2133600" y="1524000"/>
            <a:ext cx="2895600" cy="12192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828800" y="2070894"/>
            <a:ext cx="2057400" cy="350286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Left Arrow 21"/>
          <p:cNvSpPr/>
          <p:nvPr/>
        </p:nvSpPr>
        <p:spPr>
          <a:xfrm rot="10627296">
            <a:off x="2177445" y="5745471"/>
            <a:ext cx="1360110" cy="404742"/>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621392776"/>
      </p:ext>
    </p:extLst>
  </p:cSld>
  <p:clrMapOvr>
    <a:masterClrMapping/>
  </p:clrMapOvr>
  <mc:AlternateContent xmlns:mc="http://schemas.openxmlformats.org/markup-compatibility/2006">
    <mc:Choice xmlns:p14="http://schemas.microsoft.com/office/powerpoint/2010/main" xmlns="" Requires="p14">
      <p:transition spd="slow" p14:dur="2000" advTm="45626"/>
    </mc:Choice>
    <mc:Fallback>
      <p:transition spd="slow" advTm="4562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Content Placeholder 3" descr="MAPCIS stratigraphic Diagram 3 2010.JPG"/>
          <p:cNvPicPr>
            <a:picLocks noChangeAspect="1"/>
          </p:cNvPicPr>
          <p:nvPr/>
        </p:nvPicPr>
        <p:blipFill>
          <a:blip r:embed="rId2" cstate="print"/>
          <a:stretch>
            <a:fillRect/>
          </a:stretch>
        </p:blipFill>
        <p:spPr>
          <a:xfrm>
            <a:off x="-1" y="0"/>
            <a:ext cx="9153795" cy="6846194"/>
          </a:xfrm>
          <a:prstGeom prst="rect">
            <a:avLst/>
          </a:prstGeom>
          <a:gradFill>
            <a:gsLst>
              <a:gs pos="0">
                <a:srgbClr val="FF0000"/>
              </a:gs>
              <a:gs pos="1000">
                <a:srgbClr val="C00000">
                  <a:alpha val="33000"/>
                </a:srgbClr>
              </a:gs>
              <a:gs pos="100000">
                <a:schemeClr val="accent1">
                  <a:tint val="23500"/>
                  <a:satMod val="160000"/>
                </a:schemeClr>
              </a:gs>
            </a:gsLst>
            <a:lin ang="12000000" scaled="0"/>
          </a:gradFill>
        </p:spPr>
      </p:pic>
      <p:sp>
        <p:nvSpPr>
          <p:cNvPr id="7" name="TextBox 6"/>
          <p:cNvSpPr txBox="1"/>
          <p:nvPr/>
        </p:nvSpPr>
        <p:spPr>
          <a:xfrm>
            <a:off x="2111062" y="4681640"/>
            <a:ext cx="708338" cy="307777"/>
          </a:xfrm>
          <a:prstGeom prst="rect">
            <a:avLst/>
          </a:prstGeom>
          <a:noFill/>
        </p:spPr>
        <p:txBody>
          <a:bodyPr wrap="square" rtlCol="0">
            <a:spAutoFit/>
          </a:bodyPr>
          <a:lstStyle/>
          <a:p>
            <a:r>
              <a:rPr lang="en-US" sz="1400" b="1" dirty="0" smtClean="0">
                <a:solidFill>
                  <a:schemeClr val="bg1"/>
                </a:solidFill>
                <a:latin typeface="Calibri" panose="020F0502020204030204" pitchFamily="34" charset="0"/>
                <a:cs typeface="Calibri" panose="020F0502020204030204" pitchFamily="34" charset="0"/>
              </a:rPr>
              <a:t>1 &amp; 2</a:t>
            </a:r>
            <a:endParaRPr lang="en-US" sz="1400" b="1" dirty="0">
              <a:solidFill>
                <a:schemeClr val="bg1"/>
              </a:solidFill>
              <a:latin typeface="Calibri" panose="020F0502020204030204" pitchFamily="34" charset="0"/>
              <a:cs typeface="Calibri" panose="020F0502020204030204" pitchFamily="34" charset="0"/>
            </a:endParaRPr>
          </a:p>
        </p:txBody>
      </p:sp>
      <p:sp>
        <p:nvSpPr>
          <p:cNvPr id="8" name="Rectangle 7"/>
          <p:cNvSpPr/>
          <p:nvPr/>
        </p:nvSpPr>
        <p:spPr>
          <a:xfrm>
            <a:off x="1219200" y="2653584"/>
            <a:ext cx="762000" cy="394416"/>
          </a:xfrm>
          <a:prstGeom prst="rect">
            <a:avLst/>
          </a:prstGeom>
          <a:gradFill flip="none" rotWithShape="1">
            <a:gsLst>
              <a:gs pos="0">
                <a:srgbClr val="FF0000"/>
              </a:gs>
              <a:gs pos="0">
                <a:srgbClr val="C00000">
                  <a:alpha val="32000"/>
                </a:srgb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Calibri" panose="020F0502020204030204" pitchFamily="34" charset="0"/>
                <a:cs typeface="Calibri" panose="020F0502020204030204" pitchFamily="34" charset="0"/>
              </a:rPr>
              <a:t>Winnall 3&amp;4</a:t>
            </a:r>
            <a:endParaRPr lang="en-US" sz="12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7242539" y="1109008"/>
            <a:ext cx="1828800" cy="1938992"/>
          </a:xfrm>
          <a:prstGeom prst="rect">
            <a:avLst/>
          </a:prstGeom>
          <a:solidFill>
            <a:schemeClr val="accent5">
              <a:lumMod val="60000"/>
              <a:lumOff val="40000"/>
            </a:schemeClr>
          </a:solidFill>
        </p:spPr>
        <p:txBody>
          <a:bodyPr wrap="square" rtlCol="0">
            <a:spAutoFit/>
          </a:bodyPr>
          <a:lstStyle/>
          <a:p>
            <a:r>
              <a:rPr lang="en-US" sz="2000" dirty="0" smtClean="0">
                <a:solidFill>
                  <a:schemeClr val="bg1"/>
                </a:solidFill>
                <a:latin typeface="Calibri" panose="020F0502020204030204" pitchFamily="34" charset="0"/>
                <a:cs typeface="Calibri" panose="020F0502020204030204" pitchFamily="34" charset="0"/>
              </a:rPr>
              <a:t>2013</a:t>
            </a:r>
          </a:p>
          <a:p>
            <a:r>
              <a:rPr lang="en-US" sz="2000" dirty="0" smtClean="0">
                <a:solidFill>
                  <a:schemeClr val="bg1"/>
                </a:solidFill>
                <a:latin typeface="Calibri" panose="020F0502020204030204" pitchFamily="34" charset="0"/>
                <a:cs typeface="Calibri" panose="020F0502020204030204" pitchFamily="34" charset="0"/>
              </a:rPr>
              <a:t>Annular</a:t>
            </a:r>
          </a:p>
          <a:p>
            <a:r>
              <a:rPr lang="en-US" sz="2000" dirty="0" smtClean="0">
                <a:solidFill>
                  <a:schemeClr val="bg1"/>
                </a:solidFill>
                <a:latin typeface="Calibri" panose="020F0502020204030204" pitchFamily="34" charset="0"/>
                <a:cs typeface="Calibri" panose="020F0502020204030204" pitchFamily="34" charset="0"/>
              </a:rPr>
              <a:t>Kalkarindji Surrounding the Central </a:t>
            </a:r>
            <a:r>
              <a:rPr lang="en-US" sz="2000" dirty="0">
                <a:solidFill>
                  <a:schemeClr val="bg1"/>
                </a:solidFill>
                <a:latin typeface="Calibri" panose="020F0502020204030204" pitchFamily="34" charset="0"/>
                <a:cs typeface="Calibri" panose="020F0502020204030204" pitchFamily="34" charset="0"/>
              </a:rPr>
              <a:t>H</a:t>
            </a:r>
            <a:r>
              <a:rPr lang="en-US" sz="2000" dirty="0" smtClean="0">
                <a:solidFill>
                  <a:schemeClr val="bg1"/>
                </a:solidFill>
                <a:latin typeface="Calibri" panose="020F0502020204030204" pitchFamily="34" charset="0"/>
                <a:cs typeface="Calibri" panose="020F0502020204030204" pitchFamily="34" charset="0"/>
              </a:rPr>
              <a:t>ighlands</a:t>
            </a:r>
            <a:endParaRPr lang="en-US" sz="2000"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7775939" y="6469040"/>
            <a:ext cx="1295400" cy="276999"/>
          </a:xfrm>
          <a:prstGeom prst="rect">
            <a:avLst/>
          </a:prstGeom>
          <a:noFill/>
        </p:spPr>
        <p:txBody>
          <a:bodyPr wrap="square" rtlCol="0">
            <a:spAutoFit/>
          </a:bodyPr>
          <a:lstStyle/>
          <a:p>
            <a:r>
              <a:rPr lang="en-US" sz="1200" dirty="0" smtClean="0">
                <a:solidFill>
                  <a:schemeClr val="bg1"/>
                </a:solidFill>
                <a:latin typeface="Calibri" panose="020F0502020204030204" pitchFamily="34" charset="0"/>
                <a:cs typeface="Calibri" panose="020F0502020204030204" pitchFamily="34" charset="0"/>
              </a:rPr>
              <a:t>Updated 2013</a:t>
            </a:r>
            <a:endParaRPr lang="en-US" sz="1200" dirty="0">
              <a:solidFill>
                <a:schemeClr val="bg1"/>
              </a:solidFill>
              <a:latin typeface="Calibri" panose="020F0502020204030204" pitchFamily="34" charset="0"/>
              <a:cs typeface="Calibri" panose="020F0502020204030204" pitchFamily="34" charset="0"/>
            </a:endParaRPr>
          </a:p>
        </p:txBody>
      </p:sp>
      <p:sp>
        <p:nvSpPr>
          <p:cNvPr id="9" name="Left-Right Arrow 8"/>
          <p:cNvSpPr/>
          <p:nvPr/>
        </p:nvSpPr>
        <p:spPr>
          <a:xfrm>
            <a:off x="6705600" y="1905000"/>
            <a:ext cx="685800" cy="381000"/>
          </a:xfrm>
          <a:prstGeom prst="leftRightArrow">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894997" y="2787102"/>
            <a:ext cx="838200" cy="369332"/>
          </a:xfrm>
          <a:prstGeom prst="rect">
            <a:avLst/>
          </a:prstGeom>
          <a:noFill/>
        </p:spPr>
        <p:txBody>
          <a:bodyPr wrap="square" rtlCol="0">
            <a:spAutoFit/>
          </a:bodyPr>
          <a:lstStyle/>
          <a:p>
            <a:pPr algn="ctr"/>
            <a:r>
              <a:rPr lang="en-US" b="1" dirty="0" smtClean="0">
                <a:solidFill>
                  <a:schemeClr val="bg1"/>
                </a:solidFill>
                <a:latin typeface="Calibri" panose="020F0502020204030204" pitchFamily="34" charset="0"/>
                <a:cs typeface="Calibri" panose="020F0502020204030204" pitchFamily="34" charset="0"/>
              </a:rPr>
              <a:t>SAC</a:t>
            </a:r>
            <a:endParaRPr lang="en-US" b="1" dirty="0">
              <a:solidFill>
                <a:schemeClr val="bg1"/>
              </a:solidFill>
              <a:latin typeface="Calibri" panose="020F0502020204030204" pitchFamily="34" charset="0"/>
              <a:cs typeface="Calibri" panose="020F0502020204030204" pitchFamily="34" charset="0"/>
            </a:endParaRPr>
          </a:p>
        </p:txBody>
      </p:sp>
      <p:sp>
        <p:nvSpPr>
          <p:cNvPr id="12" name="Rectangle 11"/>
          <p:cNvSpPr/>
          <p:nvPr/>
        </p:nvSpPr>
        <p:spPr>
          <a:xfrm>
            <a:off x="7048500" y="1219200"/>
            <a:ext cx="194039"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357523560"/>
      </p:ext>
    </p:extLst>
  </p:cSld>
  <p:clrMapOvr>
    <a:masterClrMapping/>
  </p:clrMapOvr>
  <mc:AlternateContent xmlns:mc="http://schemas.openxmlformats.org/markup-compatibility/2006">
    <mc:Choice xmlns:p14="http://schemas.microsoft.com/office/powerpoint/2010/main" xmlns="" Requires="p14">
      <p:transition spd="slow" p14:dur="2000" advTm="55780"/>
    </mc:Choice>
    <mc:Fallback>
      <p:transition spd="slow" advTm="5578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7430" y="0"/>
            <a:ext cx="2667000" cy="1371600"/>
          </a:xfrm>
        </p:spPr>
        <p:txBody>
          <a:bodyPr>
            <a:normAutofit fontScale="90000"/>
          </a:bodyPr>
          <a:lstStyle/>
          <a:p>
            <a:r>
              <a:rPr lang="en-US" sz="3600" b="0" dirty="0" smtClean="0">
                <a:solidFill>
                  <a:srgbClr val="FFFF00"/>
                </a:solidFill>
                <a:latin typeface="Calibri" panose="020F0502020204030204" pitchFamily="34" charset="0"/>
                <a:cs typeface="Calibri" panose="020F0502020204030204" pitchFamily="34" charset="0"/>
              </a:rPr>
              <a:t>MAPCIS is the Star at the center</a:t>
            </a:r>
            <a:endParaRPr lang="en-US" sz="3600" b="0" dirty="0">
              <a:solidFill>
                <a:srgbClr val="FFFF00"/>
              </a:solidFill>
              <a:latin typeface="Calibri" panose="020F0502020204030204" pitchFamily="34" charset="0"/>
              <a:cs typeface="Calibri" panose="020F0502020204030204" pitchFamily="34" charset="0"/>
            </a:endParaRPr>
          </a:p>
        </p:txBody>
      </p:sp>
      <p:pic>
        <p:nvPicPr>
          <p:cNvPr id="4" name="Content Placeholder 7" descr="MIM snip ayers rock.JPG"/>
          <p:cNvPicPr>
            <a:picLocks noGrp="1" noChangeAspect="1"/>
          </p:cNvPicPr>
          <p:nvPr>
            <p:ph idx="1"/>
          </p:nvPr>
        </p:nvPicPr>
        <p:blipFill>
          <a:blip r:embed="rId3" cstate="print">
            <a:lum bright="-11000" contrast="18000"/>
          </a:blip>
          <a:stretch>
            <a:fillRect/>
          </a:stretch>
        </p:blipFill>
        <p:spPr>
          <a:xfrm>
            <a:off x="-96751" y="0"/>
            <a:ext cx="6564463" cy="4852987"/>
          </a:xfrm>
          <a:prstGeom prst="rect">
            <a:avLst/>
          </a:prstGeom>
          <a:solidFill>
            <a:schemeClr val="accent1"/>
          </a:solidFill>
          <a:ln w="63500">
            <a:solidFill>
              <a:schemeClr val="tx1"/>
            </a:solid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105400" y="3573049"/>
            <a:ext cx="4038600" cy="32849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5-Point Star 2"/>
          <p:cNvSpPr/>
          <p:nvPr/>
        </p:nvSpPr>
        <p:spPr>
          <a:xfrm>
            <a:off x="4267200" y="1447800"/>
            <a:ext cx="533400" cy="375882"/>
          </a:xfrm>
          <a:prstGeom prst="star5">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781800" y="2133600"/>
            <a:ext cx="1752600" cy="1015663"/>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GA Magnetic Intensity Map 2002</a:t>
            </a:r>
            <a:endParaRPr lang="en-US" sz="2000" dirty="0">
              <a:latin typeface="Calibri" panose="020F0502020204030204" pitchFamily="34" charset="0"/>
              <a:cs typeface="Calibri" panose="020F0502020204030204" pitchFamily="34" charset="0"/>
            </a:endParaRPr>
          </a:p>
        </p:txBody>
      </p:sp>
      <p:sp>
        <p:nvSpPr>
          <p:cNvPr id="6" name="Left Arrow 5"/>
          <p:cNvSpPr/>
          <p:nvPr/>
        </p:nvSpPr>
        <p:spPr>
          <a:xfrm>
            <a:off x="6781800" y="3149263"/>
            <a:ext cx="723900" cy="2035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76300" y="4953000"/>
            <a:ext cx="3390900" cy="1569660"/>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Around which are the largest  known deposits of pseudotachylite breccia</a:t>
            </a:r>
            <a:endParaRPr lang="en-US" sz="2400" dirty="0">
              <a:latin typeface="Calibri" panose="020F0502020204030204" pitchFamily="34" charset="0"/>
              <a:cs typeface="Calibri" panose="020F0502020204030204" pitchFamily="34" charset="0"/>
            </a:endParaRPr>
          </a:p>
        </p:txBody>
      </p:sp>
      <p:sp>
        <p:nvSpPr>
          <p:cNvPr id="8" name="Right Arrow 7"/>
          <p:cNvSpPr/>
          <p:nvPr/>
        </p:nvSpPr>
        <p:spPr>
          <a:xfrm>
            <a:off x="4038600" y="5334000"/>
            <a:ext cx="1066800" cy="266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971800" y="6324600"/>
            <a:ext cx="1905000" cy="369332"/>
          </a:xfrm>
          <a:prstGeom prst="rect">
            <a:avLst/>
          </a:prstGeom>
          <a:noFill/>
        </p:spPr>
        <p:txBody>
          <a:bodyPr wrap="square" rtlCol="0">
            <a:spAutoFit/>
          </a:bodyPr>
          <a:lstStyle/>
          <a:p>
            <a:r>
              <a:rPr lang="en-US" dirty="0" smtClean="0"/>
              <a:t>2011 Expedition</a:t>
            </a:r>
            <a:endParaRPr lang="en-US" dirty="0"/>
          </a:p>
        </p:txBody>
      </p:sp>
      <p:sp>
        <p:nvSpPr>
          <p:cNvPr id="11" name="TextBox 10"/>
          <p:cNvSpPr txBox="1"/>
          <p:nvPr/>
        </p:nvSpPr>
        <p:spPr>
          <a:xfrm>
            <a:off x="6553200" y="1371600"/>
            <a:ext cx="2362200" cy="738664"/>
          </a:xfrm>
          <a:prstGeom prst="rect">
            <a:avLst/>
          </a:prstGeom>
          <a:noFill/>
        </p:spPr>
        <p:txBody>
          <a:bodyPr wrap="square" rtlCol="0">
            <a:spAutoFit/>
          </a:bodyPr>
          <a:lstStyle/>
          <a:p>
            <a:r>
              <a:rPr lang="en-US" sz="1400" dirty="0" smtClean="0">
                <a:solidFill>
                  <a:srgbClr val="92D050"/>
                </a:solidFill>
              </a:rPr>
              <a:t>This is the same location as shown on the Kalkarindji Map.</a:t>
            </a:r>
            <a:endParaRPr lang="en-US" sz="1400" dirty="0">
              <a:solidFill>
                <a:srgbClr val="92D050"/>
              </a:solidFill>
            </a:endParaRPr>
          </a:p>
        </p:txBody>
      </p:sp>
    </p:spTree>
    <p:extLst>
      <p:ext uri="{BB962C8B-B14F-4D97-AF65-F5344CB8AC3E}">
        <p14:creationId xmlns:p14="http://schemas.microsoft.com/office/powerpoint/2010/main" xmlns="" val="2587268649"/>
      </p:ext>
    </p:extLst>
  </p:cSld>
  <p:clrMapOvr>
    <a:masterClrMapping/>
  </p:clrMapOvr>
  <mc:AlternateContent xmlns:mc="http://schemas.openxmlformats.org/markup-compatibility/2006">
    <mc:Choice xmlns:p14="http://schemas.microsoft.com/office/powerpoint/2010/main" xmlns="" Requires="p14">
      <p:transition spd="slow" p14:dur="2000" advTm="31750"/>
    </mc:Choice>
    <mc:Fallback>
      <p:transition spd="slow" advTm="3175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762" y="274638"/>
            <a:ext cx="4145038" cy="1143000"/>
          </a:xfrm>
        </p:spPr>
        <p:txBody>
          <a:bodyPr>
            <a:normAutofit/>
          </a:bodyPr>
          <a:lstStyle/>
          <a:p>
            <a:r>
              <a:rPr lang="en-US" dirty="0" smtClean="0">
                <a:latin typeface="Calibri" panose="020F0502020204030204" pitchFamily="34" charset="0"/>
                <a:cs typeface="Calibri" panose="020F0502020204030204" pitchFamily="34" charset="0"/>
              </a:rPr>
              <a:t>1993 Bert Cramer</a:t>
            </a:r>
            <a:endParaRPr lang="en-US" dirty="0">
              <a:latin typeface="Calibri" panose="020F0502020204030204" pitchFamily="34" charset="0"/>
              <a:cs typeface="Calibri" panose="020F0502020204030204" pitchFamily="34" charset="0"/>
            </a:endParaRPr>
          </a:p>
        </p:txBody>
      </p:sp>
      <p:pic>
        <p:nvPicPr>
          <p:cNvPr id="4" name="Picture 14" descr="major circles and lineaments odriscoll campbell 1997.JPG"/>
          <p:cNvPicPr>
            <a:picLocks noGrp="1" noChangeAspect="1"/>
          </p:cNvPicPr>
          <p:nvPr>
            <p:ph idx="1"/>
          </p:nvPr>
        </p:nvPicPr>
        <p:blipFill>
          <a:blip r:embed="rId3" cstate="print"/>
          <a:srcRect/>
          <a:stretch>
            <a:fillRect/>
          </a:stretch>
        </p:blipFill>
        <p:spPr bwMode="auto">
          <a:xfrm>
            <a:off x="4541763" y="2610664"/>
            <a:ext cx="4581766" cy="4171136"/>
          </a:xfrm>
          <a:prstGeom prst="rect">
            <a:avLst/>
          </a:prstGeom>
          <a:noFill/>
          <a:ln w="50800">
            <a:solidFill>
              <a:srgbClr val="C00000"/>
            </a:solidFill>
            <a:miter lim="800000"/>
            <a:headEnd/>
            <a:tailEnd/>
          </a:ln>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4541762"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541762" y="1418392"/>
            <a:ext cx="4526038" cy="984885"/>
          </a:xfrm>
          <a:prstGeom prst="rect">
            <a:avLst/>
          </a:prstGeom>
          <a:noFill/>
        </p:spPr>
        <p:txBody>
          <a:bodyPr wrap="square" rtlCol="0">
            <a:spAutoFit/>
          </a:bodyPr>
          <a:lstStyle/>
          <a:p>
            <a:pPr lvl="0"/>
            <a:r>
              <a:rPr lang="en-US" sz="2000" b="1" dirty="0">
                <a:latin typeface="Calibri" panose="020F0502020204030204" pitchFamily="34" charset="0"/>
                <a:cs typeface="Calibri" panose="020F0502020204030204" pitchFamily="34" charset="0"/>
              </a:rPr>
              <a:t>c</a:t>
            </a:r>
            <a:r>
              <a:rPr lang="en-US" sz="2000" b="1" dirty="0" smtClean="0">
                <a:latin typeface="Calibri" panose="020F0502020204030204" pitchFamily="34" charset="0"/>
                <a:cs typeface="Calibri" panose="020F0502020204030204" pitchFamily="34" charset="0"/>
              </a:rPr>
              <a:t>onsiders </a:t>
            </a:r>
            <a:r>
              <a:rPr lang="en-US" sz="2000" b="1" dirty="0">
                <a:latin typeface="Calibri" panose="020F0502020204030204" pitchFamily="34" charset="0"/>
                <a:cs typeface="Calibri" panose="020F0502020204030204" pitchFamily="34" charset="0"/>
              </a:rPr>
              <a:t>impact </a:t>
            </a:r>
            <a:r>
              <a:rPr lang="en-US" sz="2000" b="1" dirty="0" smtClean="0">
                <a:latin typeface="Calibri" panose="020F0502020204030204" pitchFamily="34" charset="0"/>
                <a:cs typeface="Calibri" panose="020F0502020204030204" pitchFamily="34" charset="0"/>
              </a:rPr>
              <a:t>origin of Central Australia Ring structure</a:t>
            </a:r>
            <a:endParaRPr lang="en-US" sz="2000" dirty="0">
              <a:solidFill>
                <a:schemeClr val="accent5">
                  <a:lumMod val="50000"/>
                </a:schemeClr>
              </a:solidFill>
              <a:latin typeface="Calibri" panose="020F0502020204030204" pitchFamily="34" charset="0"/>
              <a:cs typeface="Calibri" panose="020F0502020204030204" pitchFamily="34" charset="0"/>
            </a:endParaRPr>
          </a:p>
          <a:p>
            <a:endParaRPr lang="en-US" dirty="0"/>
          </a:p>
        </p:txBody>
      </p:sp>
      <p:sp>
        <p:nvSpPr>
          <p:cNvPr id="5" name="TextBox 4"/>
          <p:cNvSpPr txBox="1"/>
          <p:nvPr/>
        </p:nvSpPr>
        <p:spPr>
          <a:xfrm>
            <a:off x="0" y="4648200"/>
            <a:ext cx="4541762" cy="2185214"/>
          </a:xfrm>
          <a:prstGeom prst="rect">
            <a:avLst/>
          </a:prstGeom>
          <a:noFill/>
        </p:spPr>
        <p:txBody>
          <a:bodyPr wrap="square" rtlCol="0">
            <a:spAutoFit/>
          </a:bodyPr>
          <a:lstStyle/>
          <a:p>
            <a:pPr lvl="0"/>
            <a:r>
              <a:rPr lang="en-US" sz="3200" b="1" dirty="0">
                <a:solidFill>
                  <a:schemeClr val="accent1">
                    <a:lumMod val="60000"/>
                    <a:lumOff val="40000"/>
                  </a:schemeClr>
                </a:solidFill>
                <a:latin typeface="Calibri" panose="020F0502020204030204" pitchFamily="34" charset="0"/>
                <a:cs typeface="Calibri" panose="020F0502020204030204" pitchFamily="34" charset="0"/>
              </a:rPr>
              <a:t>1997 E.S.T. O’Driscoll </a:t>
            </a:r>
            <a:r>
              <a:rPr lang="en-US" sz="3200" b="1" dirty="0" smtClean="0">
                <a:solidFill>
                  <a:schemeClr val="accent1">
                    <a:lumMod val="60000"/>
                    <a:lumOff val="40000"/>
                  </a:schemeClr>
                </a:solidFill>
                <a:latin typeface="Calibri" panose="020F0502020204030204" pitchFamily="34" charset="0"/>
                <a:cs typeface="Calibri" panose="020F0502020204030204" pitchFamily="34" charset="0"/>
              </a:rPr>
              <a:t>&amp;</a:t>
            </a:r>
          </a:p>
          <a:p>
            <a:pPr lvl="0" algn="ctr"/>
            <a:r>
              <a:rPr lang="en-US" sz="3200" b="1" dirty="0" smtClean="0">
                <a:solidFill>
                  <a:schemeClr val="accent1">
                    <a:lumMod val="60000"/>
                    <a:lumOff val="40000"/>
                  </a:schemeClr>
                </a:solidFill>
                <a:latin typeface="Calibri" panose="020F0502020204030204" pitchFamily="34" charset="0"/>
                <a:cs typeface="Calibri" panose="020F0502020204030204" pitchFamily="34" charset="0"/>
              </a:rPr>
              <a:t> </a:t>
            </a:r>
            <a:r>
              <a:rPr lang="en-US" sz="3200" b="1" dirty="0">
                <a:solidFill>
                  <a:schemeClr val="accent1">
                    <a:lumMod val="60000"/>
                    <a:lumOff val="40000"/>
                  </a:schemeClr>
                </a:solidFill>
                <a:latin typeface="Calibri" panose="020F0502020204030204" pitchFamily="34" charset="0"/>
                <a:cs typeface="Calibri" panose="020F0502020204030204" pitchFamily="34" charset="0"/>
              </a:rPr>
              <a:t>I. B. Campbell </a:t>
            </a:r>
            <a:endParaRPr lang="en-US" sz="3200" b="1" dirty="0" smtClean="0">
              <a:solidFill>
                <a:schemeClr val="accent1">
                  <a:lumMod val="60000"/>
                  <a:lumOff val="40000"/>
                </a:schemeClr>
              </a:solidFill>
              <a:latin typeface="Calibri" panose="020F0502020204030204" pitchFamily="34" charset="0"/>
              <a:cs typeface="Calibri" panose="020F0502020204030204" pitchFamily="34" charset="0"/>
            </a:endParaRPr>
          </a:p>
          <a:p>
            <a:pPr lvl="0"/>
            <a:r>
              <a:rPr lang="en-US" b="1" dirty="0" smtClean="0">
                <a:latin typeface="Calibri" panose="020F0502020204030204" pitchFamily="34" charset="0"/>
                <a:cs typeface="Calibri" panose="020F0502020204030204" pitchFamily="34" charset="0"/>
              </a:rPr>
              <a:t>consider  impact origin </a:t>
            </a:r>
            <a:r>
              <a:rPr lang="en-US" b="1" dirty="0">
                <a:latin typeface="Calibri" panose="020F0502020204030204" pitchFamily="34" charset="0"/>
                <a:cs typeface="Calibri" panose="020F0502020204030204" pitchFamily="34" charset="0"/>
              </a:rPr>
              <a:t>of CAR</a:t>
            </a:r>
            <a:r>
              <a:rPr lang="en-US" b="1" dirty="0" smtClean="0">
                <a:latin typeface="Calibri" panose="020F0502020204030204" pitchFamily="34" charset="0"/>
                <a:cs typeface="Calibri" panose="020F0502020204030204" pitchFamily="34" charset="0"/>
              </a:rPr>
              <a:t>.</a:t>
            </a:r>
          </a:p>
          <a:p>
            <a:pPr lvl="0"/>
            <a:r>
              <a:rPr lang="en-US" b="1" dirty="0" smtClean="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Meets “square root of 2 rule” </a:t>
            </a:r>
            <a:r>
              <a:rPr lang="en-US" b="1" dirty="0" smtClean="0">
                <a:latin typeface="Calibri" panose="020F0502020204030204" pitchFamily="34" charset="0"/>
                <a:cs typeface="Calibri" panose="020F0502020204030204" pitchFamily="34" charset="0"/>
              </a:rPr>
              <a:t>for multi-ring impact basins. </a:t>
            </a:r>
            <a:endParaRPr lang="en-US" dirty="0">
              <a:solidFill>
                <a:schemeClr val="accent5">
                  <a:lumMod val="50000"/>
                </a:schemeClr>
              </a:solidFill>
              <a:latin typeface="Calibri" panose="020F0502020204030204" pitchFamily="34" charset="0"/>
              <a:cs typeface="Calibri" panose="020F0502020204030204" pitchFamily="34" charset="0"/>
            </a:endParaRPr>
          </a:p>
          <a:p>
            <a:endParaRPr lang="en-US" dirty="0"/>
          </a:p>
        </p:txBody>
      </p:sp>
      <p:sp>
        <p:nvSpPr>
          <p:cNvPr id="6" name="TextBox 5"/>
          <p:cNvSpPr txBox="1"/>
          <p:nvPr/>
        </p:nvSpPr>
        <p:spPr>
          <a:xfrm>
            <a:off x="457200" y="6477000"/>
            <a:ext cx="3886200" cy="369332"/>
          </a:xfrm>
          <a:prstGeom prst="rect">
            <a:avLst/>
          </a:prstGeom>
          <a:noFill/>
        </p:spPr>
        <p:txBody>
          <a:bodyPr wrap="square" rtlCol="0">
            <a:spAutoFit/>
          </a:bodyPr>
          <a:lstStyle/>
          <a:p>
            <a:r>
              <a:rPr lang="en-US" dirty="0" smtClean="0"/>
              <a:t>(CAR) Central Australia Ring</a:t>
            </a:r>
            <a:endParaRPr lang="en-US" dirty="0"/>
          </a:p>
        </p:txBody>
      </p:sp>
    </p:spTree>
    <p:extLst>
      <p:ext uri="{BB962C8B-B14F-4D97-AF65-F5344CB8AC3E}">
        <p14:creationId xmlns:p14="http://schemas.microsoft.com/office/powerpoint/2010/main" xmlns="" val="874924870"/>
      </p:ext>
    </p:extLst>
  </p:cSld>
  <p:clrMapOvr>
    <a:masterClrMapping/>
  </p:clrMapOvr>
  <mc:AlternateContent xmlns:mc="http://schemas.openxmlformats.org/markup-compatibility/2006">
    <mc:Choice xmlns:p14="http://schemas.microsoft.com/office/powerpoint/2010/main" xmlns="" Requires="p14">
      <p:transition spd="slow" p14:dur="2000" advTm="32422"/>
    </mc:Choice>
    <mc:Fallback>
      <p:transition spd="slow" advTm="3242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1969 Drainage Map</a:t>
            </a:r>
            <a:endParaRPr lang="en-US" dirty="0"/>
          </a:p>
        </p:txBody>
      </p:sp>
      <p:pic>
        <p:nvPicPr>
          <p:cNvPr id="4" name="Picture 12" descr="drainage national map 1969.JPG"/>
          <p:cNvPicPr>
            <a:picLocks noGrp="1" noChangeAspect="1"/>
          </p:cNvPicPr>
          <p:nvPr>
            <p:ph idx="1"/>
          </p:nvPr>
        </p:nvPicPr>
        <p:blipFill>
          <a:blip r:embed="rId2" cstate="print"/>
          <a:srcRect/>
          <a:stretch>
            <a:fillRect/>
          </a:stretch>
        </p:blipFill>
        <p:spPr bwMode="auto">
          <a:xfrm>
            <a:off x="2892188" y="1325441"/>
            <a:ext cx="6248400" cy="5510950"/>
          </a:xfrm>
          <a:prstGeom prst="rect">
            <a:avLst/>
          </a:prstGeom>
          <a:noFill/>
          <a:ln w="50800">
            <a:solidFill>
              <a:srgbClr val="C00000"/>
            </a:solidFill>
            <a:miter lim="800000"/>
            <a:headEnd/>
            <a:tailEnd/>
          </a:ln>
        </p:spPr>
      </p:pic>
      <p:sp>
        <p:nvSpPr>
          <p:cNvPr id="3" name="TextBox 2"/>
          <p:cNvSpPr txBox="1"/>
          <p:nvPr/>
        </p:nvSpPr>
        <p:spPr>
          <a:xfrm>
            <a:off x="228600" y="2133600"/>
            <a:ext cx="2362200" cy="1569660"/>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1969 Div. Nat. Map noted by O'Driscoll &amp; Campbell 1997</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4085705000"/>
      </p:ext>
    </p:extLst>
  </p:cSld>
  <p:clrMapOvr>
    <a:masterClrMapping/>
  </p:clrMapOvr>
  <mc:AlternateContent xmlns:mc="http://schemas.openxmlformats.org/markup-compatibility/2006">
    <mc:Choice xmlns:p14="http://schemas.microsoft.com/office/powerpoint/2010/main" xmlns="" Requires="p14">
      <p:transition spd="slow" p14:dur="2000" advTm="8668"/>
    </mc:Choice>
    <mc:Fallback>
      <p:transition spd="slow" advTm="8668"/>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32657"/>
            <a:ext cx="2895600" cy="1935162"/>
          </a:xfrm>
        </p:spPr>
        <p:txBody>
          <a:bodyPr>
            <a:noAutofit/>
          </a:bodyPr>
          <a:lstStyle/>
          <a:p>
            <a:r>
              <a:rPr lang="en-US" sz="2800" dirty="0" smtClean="0">
                <a:solidFill>
                  <a:srgbClr val="FFFF00"/>
                </a:solidFill>
                <a:latin typeface="Calibri" panose="020F0502020204030204" pitchFamily="34" charset="0"/>
                <a:cs typeface="Calibri" panose="020F0502020204030204" pitchFamily="34" charset="0"/>
              </a:rPr>
              <a:t>Central region well defined subsurface geology </a:t>
            </a:r>
            <a:endParaRPr lang="en-US" sz="2800" dirty="0">
              <a:solidFill>
                <a:srgbClr val="FFFF00"/>
              </a:solidFill>
              <a:latin typeface="Calibri" panose="020F0502020204030204" pitchFamily="34" charset="0"/>
              <a:cs typeface="Calibri" panose="020F0502020204030204" pitchFamily="34" charset="0"/>
            </a:endParaRPr>
          </a:p>
        </p:txBody>
      </p:sp>
      <p:pic>
        <p:nvPicPr>
          <p:cNvPr id="4" name="Picture 2" descr="C:\Users\Owner\Pictures\2009-03-02 powerpoint aus 2008\Australia Magnetic Map Full SIze.jpg"/>
          <p:cNvPicPr>
            <a:picLocks noGrp="1" noChangeAspect="1" noChangeArrowheads="1"/>
          </p:cNvPicPr>
          <p:nvPr>
            <p:ph idx="1"/>
          </p:nvPr>
        </p:nvPicPr>
        <p:blipFill>
          <a:blip r:embed="rId3" cstate="print"/>
          <a:srcRect/>
          <a:stretch>
            <a:fillRect/>
          </a:stretch>
        </p:blipFill>
        <p:spPr bwMode="auto">
          <a:xfrm>
            <a:off x="0" y="-9896"/>
            <a:ext cx="6297115" cy="470852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86495" y="2842580"/>
            <a:ext cx="5357505" cy="40154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6705600" y="1905000"/>
            <a:ext cx="2602553" cy="707886"/>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2004  GA Magnetic Anomaly Map</a:t>
            </a:r>
            <a:endParaRPr lang="en-US" sz="2000" dirty="0">
              <a:latin typeface="Calibri" panose="020F0502020204030204" pitchFamily="34" charset="0"/>
              <a:cs typeface="Calibri" panose="020F0502020204030204" pitchFamily="34" charset="0"/>
            </a:endParaRPr>
          </a:p>
        </p:txBody>
      </p:sp>
      <p:sp>
        <p:nvSpPr>
          <p:cNvPr id="5" name="TextBox 4"/>
          <p:cNvSpPr txBox="1"/>
          <p:nvPr/>
        </p:nvSpPr>
        <p:spPr>
          <a:xfrm>
            <a:off x="1143000" y="5105400"/>
            <a:ext cx="2209800" cy="707886"/>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1997 GA Gravity Anomaly Map</a:t>
            </a:r>
            <a:endParaRPr lang="en-US" sz="2000" dirty="0">
              <a:latin typeface="Calibri" panose="020F0502020204030204" pitchFamily="34" charset="0"/>
              <a:cs typeface="Calibri" panose="020F0502020204030204" pitchFamily="34" charset="0"/>
            </a:endParaRPr>
          </a:p>
        </p:txBody>
      </p:sp>
      <p:sp>
        <p:nvSpPr>
          <p:cNvPr id="6" name="Left Arrow 5"/>
          <p:cNvSpPr/>
          <p:nvPr/>
        </p:nvSpPr>
        <p:spPr>
          <a:xfrm>
            <a:off x="5694321" y="2031134"/>
            <a:ext cx="978408" cy="484632"/>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p:cNvSpPr/>
          <p:nvPr/>
        </p:nvSpPr>
        <p:spPr>
          <a:xfrm rot="10800000">
            <a:off x="3200399" y="5105400"/>
            <a:ext cx="978408" cy="484632"/>
          </a:xfrm>
          <a:prstGeom prst="lef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3523027769"/>
      </p:ext>
    </p:extLst>
  </p:cSld>
  <p:clrMapOvr>
    <a:masterClrMapping/>
  </p:clrMapOvr>
  <mc:AlternateContent xmlns:mc="http://schemas.openxmlformats.org/markup-compatibility/2006">
    <mc:Choice xmlns:p14="http://schemas.microsoft.com/office/powerpoint/2010/main" xmlns="" Requires="p14">
      <p:transition spd="slow" p14:dur="2000" advTm="21205"/>
    </mc:Choice>
    <mc:Fallback>
      <p:transition spd="slow" advTm="21205"/>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major circles and lineaments odriscoll campbell 1997.JPG"/>
          <p:cNvPicPr>
            <a:picLocks noGrp="1" noChangeAspect="1"/>
          </p:cNvPicPr>
          <p:nvPr>
            <p:ph idx="1"/>
          </p:nvPr>
        </p:nvPicPr>
        <p:blipFill>
          <a:blip r:embed="rId3" cstate="print"/>
          <a:srcRect/>
          <a:stretch>
            <a:fillRect/>
          </a:stretch>
        </p:blipFill>
        <p:spPr bwMode="auto">
          <a:xfrm>
            <a:off x="31124" y="0"/>
            <a:ext cx="4038600" cy="3676650"/>
          </a:xfrm>
          <a:prstGeom prst="rect">
            <a:avLst/>
          </a:prstGeom>
          <a:noFill/>
          <a:ln w="50800">
            <a:solidFill>
              <a:srgbClr val="C00000"/>
            </a:solidFill>
            <a:miter lim="800000"/>
            <a:headEnd/>
            <a:tailEnd/>
          </a:ln>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08462" y="3591226"/>
            <a:ext cx="4800600" cy="3266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05400" y="0"/>
            <a:ext cx="4072753" cy="36014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5"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3733800"/>
            <a:ext cx="4265350" cy="3124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71800" y="1447800"/>
            <a:ext cx="3177068" cy="292041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5-Point Star 2"/>
          <p:cNvSpPr/>
          <p:nvPr/>
        </p:nvSpPr>
        <p:spPr>
          <a:xfrm>
            <a:off x="4343400" y="2666999"/>
            <a:ext cx="101232" cy="97491"/>
          </a:xfrm>
          <a:prstGeom prst="star5">
            <a:avLst/>
          </a:prstGeom>
          <a:solidFill>
            <a:srgbClr val="FF00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949764" y="2912664"/>
            <a:ext cx="120037" cy="155342"/>
          </a:xfrm>
          <a:custGeom>
            <a:avLst/>
            <a:gdLst>
              <a:gd name="connsiteX0" fmla="*/ 120037 w 120037"/>
              <a:gd name="connsiteY0" fmla="*/ 0 h 155342"/>
              <a:gd name="connsiteX1" fmla="*/ 28244 w 120037"/>
              <a:gd name="connsiteY1" fmla="*/ 24714 h 155342"/>
              <a:gd name="connsiteX2" fmla="*/ 0 w 120037"/>
              <a:gd name="connsiteY2" fmla="*/ 81202 h 155342"/>
              <a:gd name="connsiteX3" fmla="*/ 56488 w 120037"/>
              <a:gd name="connsiteY3" fmla="*/ 155342 h 155342"/>
              <a:gd name="connsiteX4" fmla="*/ 120037 w 120037"/>
              <a:gd name="connsiteY4" fmla="*/ 0 h 155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37" h="155342">
                <a:moveTo>
                  <a:pt x="120037" y="0"/>
                </a:moveTo>
                <a:lnTo>
                  <a:pt x="28244" y="24714"/>
                </a:lnTo>
                <a:lnTo>
                  <a:pt x="0" y="81202"/>
                </a:lnTo>
                <a:lnTo>
                  <a:pt x="56488" y="155342"/>
                </a:lnTo>
                <a:lnTo>
                  <a:pt x="120037" y="0"/>
                </a:lnTo>
                <a:close/>
              </a:path>
            </a:pathLst>
          </a:custGeom>
          <a:solidFill>
            <a:schemeClr val="accent6">
              <a:lumMod val="60000"/>
              <a:lumOff val="40000"/>
            </a:schemeClr>
          </a:solidFill>
          <a:ln w="63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3581400" y="75847"/>
            <a:ext cx="1828800" cy="1200329"/>
          </a:xfrm>
          <a:prstGeom prst="rect">
            <a:avLst/>
          </a:prstGeom>
          <a:solidFill>
            <a:schemeClr val="bg1">
              <a:lumMod val="95000"/>
              <a:lumOff val="5000"/>
            </a:schemeClr>
          </a:solidFill>
        </p:spPr>
        <p:txBody>
          <a:bodyPr wrap="square" rtlCol="0">
            <a:spAutoFit/>
          </a:bodyPr>
          <a:lstStyle/>
          <a:p>
            <a:pPr algn="ctr"/>
            <a:r>
              <a:rPr lang="en-US" dirty="0" smtClean="0">
                <a:solidFill>
                  <a:srgbClr val="92D050"/>
                </a:solidFill>
                <a:latin typeface="Calibri" panose="020F0502020204030204" pitchFamily="34" charset="0"/>
                <a:cs typeface="Calibri" panose="020F0502020204030204" pitchFamily="34" charset="0"/>
              </a:rPr>
              <a:t>Independent cartographers  with  similar results </a:t>
            </a:r>
            <a:endParaRPr lang="en-US" dirty="0">
              <a:solidFill>
                <a:srgbClr val="92D050"/>
              </a:solidFill>
              <a:latin typeface="Calibri" panose="020F0502020204030204" pitchFamily="34" charset="0"/>
              <a:cs typeface="Calibri" panose="020F0502020204030204" pitchFamily="34" charset="0"/>
            </a:endParaRPr>
          </a:p>
        </p:txBody>
      </p:sp>
      <p:sp>
        <p:nvSpPr>
          <p:cNvPr id="8" name="TextBox 7"/>
          <p:cNvSpPr txBox="1"/>
          <p:nvPr/>
        </p:nvSpPr>
        <p:spPr>
          <a:xfrm>
            <a:off x="6492102" y="2908008"/>
            <a:ext cx="1127897" cy="523220"/>
          </a:xfrm>
          <a:prstGeom prst="rect">
            <a:avLst/>
          </a:prstGeom>
          <a:noFill/>
        </p:spPr>
        <p:txBody>
          <a:bodyPr wrap="square" rtlCol="0">
            <a:spAutoFit/>
          </a:bodyPr>
          <a:lstStyle/>
          <a:p>
            <a:r>
              <a:rPr lang="en-US" sz="2800" b="1" dirty="0" smtClean="0">
                <a:solidFill>
                  <a:schemeClr val="bg1"/>
                </a:solidFill>
                <a:latin typeface="Calibri" panose="020F0502020204030204" pitchFamily="34" charset="0"/>
                <a:cs typeface="Calibri" panose="020F0502020204030204" pitchFamily="34" charset="0"/>
              </a:rPr>
              <a:t>1969</a:t>
            </a:r>
            <a:endParaRPr lang="en-US" sz="2800" b="1"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457200" y="2912664"/>
            <a:ext cx="2286000" cy="523220"/>
          </a:xfrm>
          <a:prstGeom prst="rect">
            <a:avLst/>
          </a:prstGeom>
          <a:solidFill>
            <a:schemeClr val="tx1"/>
          </a:solidFill>
        </p:spPr>
        <p:txBody>
          <a:bodyPr wrap="square" rtlCol="0">
            <a:spAutoFit/>
          </a:bodyPr>
          <a:lstStyle/>
          <a:p>
            <a:r>
              <a:rPr lang="en-US" sz="2800" b="1" dirty="0" smtClean="0">
                <a:solidFill>
                  <a:schemeClr val="bg1"/>
                </a:solidFill>
                <a:latin typeface="Calibri" panose="020F0502020204030204" pitchFamily="34" charset="0"/>
                <a:cs typeface="Calibri" panose="020F0502020204030204" pitchFamily="34" charset="0"/>
              </a:rPr>
              <a:t>1993 &amp; 1997</a:t>
            </a:r>
            <a:r>
              <a:rPr lang="en-US" sz="2800" b="1" dirty="0" smtClean="0">
                <a:latin typeface="Calibri" panose="020F0502020204030204" pitchFamily="34" charset="0"/>
                <a:cs typeface="Calibri" panose="020F0502020204030204" pitchFamily="34" charset="0"/>
              </a:rPr>
              <a:t>3</a:t>
            </a:r>
            <a:endParaRPr lang="en-US" sz="2800" b="1" dirty="0">
              <a:latin typeface="Calibri" panose="020F0502020204030204" pitchFamily="34" charset="0"/>
              <a:cs typeface="Calibri" panose="020F0502020204030204" pitchFamily="34" charset="0"/>
            </a:endParaRPr>
          </a:p>
        </p:txBody>
      </p:sp>
      <p:sp>
        <p:nvSpPr>
          <p:cNvPr id="10" name="TextBox 9"/>
          <p:cNvSpPr txBox="1"/>
          <p:nvPr/>
        </p:nvSpPr>
        <p:spPr>
          <a:xfrm>
            <a:off x="4589076" y="6331822"/>
            <a:ext cx="2251847" cy="523220"/>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2006 &amp; 2007</a:t>
            </a:r>
            <a:endParaRPr lang="en-US" sz="2800" dirty="0">
              <a:latin typeface="Calibri" panose="020F0502020204030204" pitchFamily="34" charset="0"/>
              <a:cs typeface="Calibri" panose="020F0502020204030204" pitchFamily="34" charset="0"/>
            </a:endParaRPr>
          </a:p>
        </p:txBody>
      </p:sp>
      <p:sp>
        <p:nvSpPr>
          <p:cNvPr id="11" name="TextBox 10"/>
          <p:cNvSpPr txBox="1"/>
          <p:nvPr/>
        </p:nvSpPr>
        <p:spPr>
          <a:xfrm>
            <a:off x="0" y="6334780"/>
            <a:ext cx="1066800" cy="523220"/>
          </a:xfrm>
          <a:prstGeom prst="rect">
            <a:avLst/>
          </a:prstGeom>
          <a:noFill/>
        </p:spPr>
        <p:txBody>
          <a:bodyPr wrap="square" rtlCol="0">
            <a:spAutoFit/>
          </a:bodyPr>
          <a:lstStyle/>
          <a:p>
            <a:r>
              <a:rPr lang="en-US" sz="2800" b="1" dirty="0" smtClean="0">
                <a:solidFill>
                  <a:schemeClr val="bg1"/>
                </a:solidFill>
                <a:latin typeface="Calibri" panose="020F0502020204030204" pitchFamily="34" charset="0"/>
                <a:cs typeface="Calibri" panose="020F0502020204030204" pitchFamily="34" charset="0"/>
              </a:rPr>
              <a:t>2011</a:t>
            </a:r>
            <a:endParaRPr lang="en-US" sz="2800" b="1" dirty="0">
              <a:solidFill>
                <a:schemeClr val="bg1"/>
              </a:solidFill>
              <a:latin typeface="Calibri" panose="020F0502020204030204" pitchFamily="34" charset="0"/>
              <a:cs typeface="Calibri" panose="020F0502020204030204" pitchFamily="34" charset="0"/>
            </a:endParaRPr>
          </a:p>
        </p:txBody>
      </p:sp>
      <p:sp>
        <p:nvSpPr>
          <p:cNvPr id="12" name="TextBox 11"/>
          <p:cNvSpPr txBox="1"/>
          <p:nvPr/>
        </p:nvSpPr>
        <p:spPr>
          <a:xfrm>
            <a:off x="2971800" y="3733800"/>
            <a:ext cx="2438400" cy="523220"/>
          </a:xfrm>
          <a:prstGeom prst="rect">
            <a:avLst/>
          </a:prstGeom>
          <a:noFill/>
        </p:spPr>
        <p:txBody>
          <a:bodyPr wrap="square" rtlCol="0">
            <a:spAutoFit/>
          </a:bodyPr>
          <a:lstStyle/>
          <a:p>
            <a:r>
              <a:rPr lang="en-US" sz="2800" dirty="0" smtClean="0">
                <a:solidFill>
                  <a:schemeClr val="bg1"/>
                </a:solidFill>
                <a:latin typeface="Calibri" panose="020F0502020204030204" pitchFamily="34" charset="0"/>
                <a:cs typeface="Calibri" panose="020F0502020204030204" pitchFamily="34" charset="0"/>
              </a:rPr>
              <a:t> </a:t>
            </a:r>
            <a:r>
              <a:rPr lang="en-US" sz="2000" b="1" dirty="0" smtClean="0">
                <a:solidFill>
                  <a:schemeClr val="bg1"/>
                </a:solidFill>
                <a:latin typeface="Calibri" panose="020F0502020204030204" pitchFamily="34" charset="0"/>
                <a:cs typeface="Calibri" panose="020F0502020204030204" pitchFamily="34" charset="0"/>
              </a:rPr>
              <a:t>2008, 2010 &amp; 2013</a:t>
            </a:r>
            <a:endParaRPr lang="en-US" sz="2000" b="1" dirty="0">
              <a:solidFill>
                <a:schemeClr val="bg1"/>
              </a:solidFill>
              <a:latin typeface="Calibri" panose="020F0502020204030204" pitchFamily="34" charset="0"/>
              <a:cs typeface="Calibri" panose="020F0502020204030204" pitchFamily="34" charset="0"/>
            </a:endParaRPr>
          </a:p>
        </p:txBody>
      </p:sp>
      <p:sp>
        <p:nvSpPr>
          <p:cNvPr id="13" name="Freeform 12"/>
          <p:cNvSpPr/>
          <p:nvPr/>
        </p:nvSpPr>
        <p:spPr>
          <a:xfrm>
            <a:off x="3543905" y="1782838"/>
            <a:ext cx="1422400" cy="1260324"/>
          </a:xfrm>
          <a:custGeom>
            <a:avLst/>
            <a:gdLst>
              <a:gd name="connsiteX0" fmla="*/ 21771 w 1422400"/>
              <a:gd name="connsiteY0" fmla="*/ 582991 h 1260324"/>
              <a:gd name="connsiteX1" fmla="*/ 108857 w 1422400"/>
              <a:gd name="connsiteY1" fmla="*/ 807962 h 1260324"/>
              <a:gd name="connsiteX2" fmla="*/ 0 w 1422400"/>
              <a:gd name="connsiteY2" fmla="*/ 928914 h 1260324"/>
              <a:gd name="connsiteX3" fmla="*/ 43543 w 1422400"/>
              <a:gd name="connsiteY3" fmla="*/ 994229 h 1260324"/>
              <a:gd name="connsiteX4" fmla="*/ 113695 w 1422400"/>
              <a:gd name="connsiteY4" fmla="*/ 1028095 h 1260324"/>
              <a:gd name="connsiteX5" fmla="*/ 280609 w 1422400"/>
              <a:gd name="connsiteY5" fmla="*/ 1052286 h 1260324"/>
              <a:gd name="connsiteX6" fmla="*/ 442685 w 1422400"/>
              <a:gd name="connsiteY6" fmla="*/ 1240972 h 1260324"/>
              <a:gd name="connsiteX7" fmla="*/ 481390 w 1422400"/>
              <a:gd name="connsiteY7" fmla="*/ 1260324 h 1260324"/>
              <a:gd name="connsiteX8" fmla="*/ 633790 w 1422400"/>
              <a:gd name="connsiteY8" fmla="*/ 1182914 h 1260324"/>
              <a:gd name="connsiteX9" fmla="*/ 778933 w 1422400"/>
              <a:gd name="connsiteY9" fmla="*/ 1161143 h 1260324"/>
              <a:gd name="connsiteX10" fmla="*/ 624114 w 1422400"/>
              <a:gd name="connsiteY10" fmla="*/ 1083733 h 1260324"/>
              <a:gd name="connsiteX11" fmla="*/ 524933 w 1422400"/>
              <a:gd name="connsiteY11" fmla="*/ 1076476 h 1260324"/>
              <a:gd name="connsiteX12" fmla="*/ 459619 w 1422400"/>
              <a:gd name="connsiteY12" fmla="*/ 1003905 h 1260324"/>
              <a:gd name="connsiteX13" fmla="*/ 452362 w 1422400"/>
              <a:gd name="connsiteY13" fmla="*/ 909562 h 1260324"/>
              <a:gd name="connsiteX14" fmla="*/ 483809 w 1422400"/>
              <a:gd name="connsiteY14" fmla="*/ 933752 h 1260324"/>
              <a:gd name="connsiteX15" fmla="*/ 481390 w 1422400"/>
              <a:gd name="connsiteY15" fmla="*/ 911981 h 1260324"/>
              <a:gd name="connsiteX16" fmla="*/ 491066 w 1422400"/>
              <a:gd name="connsiteY16" fmla="*/ 887791 h 1260324"/>
              <a:gd name="connsiteX17" fmla="*/ 493485 w 1422400"/>
              <a:gd name="connsiteY17" fmla="*/ 880533 h 1260324"/>
              <a:gd name="connsiteX18" fmla="*/ 498324 w 1422400"/>
              <a:gd name="connsiteY18" fmla="*/ 875695 h 1260324"/>
              <a:gd name="connsiteX19" fmla="*/ 527352 w 1422400"/>
              <a:gd name="connsiteY19" fmla="*/ 880533 h 1260324"/>
              <a:gd name="connsiteX20" fmla="*/ 566057 w 1422400"/>
              <a:gd name="connsiteY20" fmla="*/ 878114 h 1260324"/>
              <a:gd name="connsiteX21" fmla="*/ 573314 w 1422400"/>
              <a:gd name="connsiteY21" fmla="*/ 875695 h 1260324"/>
              <a:gd name="connsiteX22" fmla="*/ 590247 w 1422400"/>
              <a:gd name="connsiteY22" fmla="*/ 861181 h 1260324"/>
              <a:gd name="connsiteX23" fmla="*/ 592666 w 1422400"/>
              <a:gd name="connsiteY23" fmla="*/ 853924 h 1260324"/>
              <a:gd name="connsiteX24" fmla="*/ 597505 w 1422400"/>
              <a:gd name="connsiteY24" fmla="*/ 849086 h 1260324"/>
              <a:gd name="connsiteX25" fmla="*/ 599924 w 1422400"/>
              <a:gd name="connsiteY25" fmla="*/ 836991 h 1260324"/>
              <a:gd name="connsiteX26" fmla="*/ 602343 w 1422400"/>
              <a:gd name="connsiteY26" fmla="*/ 822476 h 1260324"/>
              <a:gd name="connsiteX27" fmla="*/ 604762 w 1422400"/>
              <a:gd name="connsiteY27" fmla="*/ 800705 h 1260324"/>
              <a:gd name="connsiteX28" fmla="*/ 609600 w 1422400"/>
              <a:gd name="connsiteY28" fmla="*/ 786191 h 1260324"/>
              <a:gd name="connsiteX29" fmla="*/ 612019 w 1422400"/>
              <a:gd name="connsiteY29" fmla="*/ 778933 h 1260324"/>
              <a:gd name="connsiteX30" fmla="*/ 619276 w 1422400"/>
              <a:gd name="connsiteY30" fmla="*/ 694267 h 1260324"/>
              <a:gd name="connsiteX31" fmla="*/ 628952 w 1422400"/>
              <a:gd name="connsiteY31" fmla="*/ 679752 h 1260324"/>
              <a:gd name="connsiteX32" fmla="*/ 636209 w 1422400"/>
              <a:gd name="connsiteY32" fmla="*/ 677333 h 1260324"/>
              <a:gd name="connsiteX33" fmla="*/ 655562 w 1422400"/>
              <a:gd name="connsiteY33" fmla="*/ 667657 h 1260324"/>
              <a:gd name="connsiteX34" fmla="*/ 781352 w 1422400"/>
              <a:gd name="connsiteY34" fmla="*/ 665238 h 1260324"/>
              <a:gd name="connsiteX35" fmla="*/ 788609 w 1422400"/>
              <a:gd name="connsiteY35" fmla="*/ 662819 h 1260324"/>
              <a:gd name="connsiteX36" fmla="*/ 805543 w 1422400"/>
              <a:gd name="connsiteY36" fmla="*/ 657981 h 1260324"/>
              <a:gd name="connsiteX37" fmla="*/ 846666 w 1422400"/>
              <a:gd name="connsiteY37" fmla="*/ 645886 h 1260324"/>
              <a:gd name="connsiteX38" fmla="*/ 870857 w 1422400"/>
              <a:gd name="connsiteY38" fmla="*/ 648305 h 1260324"/>
              <a:gd name="connsiteX39" fmla="*/ 878114 w 1422400"/>
              <a:gd name="connsiteY39" fmla="*/ 650724 h 1260324"/>
              <a:gd name="connsiteX40" fmla="*/ 897466 w 1422400"/>
              <a:gd name="connsiteY40" fmla="*/ 653143 h 1260324"/>
              <a:gd name="connsiteX41" fmla="*/ 904724 w 1422400"/>
              <a:gd name="connsiteY41" fmla="*/ 657981 h 1260324"/>
              <a:gd name="connsiteX42" fmla="*/ 911981 w 1422400"/>
              <a:gd name="connsiteY42" fmla="*/ 660400 h 1260324"/>
              <a:gd name="connsiteX43" fmla="*/ 926495 w 1422400"/>
              <a:gd name="connsiteY43" fmla="*/ 670076 h 1260324"/>
              <a:gd name="connsiteX44" fmla="*/ 933752 w 1422400"/>
              <a:gd name="connsiteY44" fmla="*/ 674914 h 1260324"/>
              <a:gd name="connsiteX45" fmla="*/ 943428 w 1422400"/>
              <a:gd name="connsiteY45" fmla="*/ 677333 h 1260324"/>
              <a:gd name="connsiteX46" fmla="*/ 948266 w 1422400"/>
              <a:gd name="connsiteY46" fmla="*/ 682172 h 1260324"/>
              <a:gd name="connsiteX47" fmla="*/ 962781 w 1422400"/>
              <a:gd name="connsiteY47" fmla="*/ 687010 h 1260324"/>
              <a:gd name="connsiteX48" fmla="*/ 979714 w 1422400"/>
              <a:gd name="connsiteY48" fmla="*/ 694267 h 1260324"/>
              <a:gd name="connsiteX49" fmla="*/ 1003905 w 1422400"/>
              <a:gd name="connsiteY49" fmla="*/ 711200 h 1260324"/>
              <a:gd name="connsiteX50" fmla="*/ 1018419 w 1422400"/>
              <a:gd name="connsiteY50" fmla="*/ 720876 h 1260324"/>
              <a:gd name="connsiteX51" fmla="*/ 1023257 w 1422400"/>
              <a:gd name="connsiteY51" fmla="*/ 728133 h 1260324"/>
              <a:gd name="connsiteX52" fmla="*/ 1028095 w 1422400"/>
              <a:gd name="connsiteY52" fmla="*/ 732972 h 1260324"/>
              <a:gd name="connsiteX53" fmla="*/ 1040190 w 1422400"/>
              <a:gd name="connsiteY53" fmla="*/ 747486 h 1260324"/>
              <a:gd name="connsiteX54" fmla="*/ 1042609 w 1422400"/>
              <a:gd name="connsiteY54" fmla="*/ 754743 h 1260324"/>
              <a:gd name="connsiteX55" fmla="*/ 1064381 w 1422400"/>
              <a:gd name="connsiteY55" fmla="*/ 771676 h 1260324"/>
              <a:gd name="connsiteX56" fmla="*/ 1076476 w 1422400"/>
              <a:gd name="connsiteY56" fmla="*/ 781352 h 1260324"/>
              <a:gd name="connsiteX57" fmla="*/ 1088571 w 1422400"/>
              <a:gd name="connsiteY57" fmla="*/ 793448 h 1260324"/>
              <a:gd name="connsiteX58" fmla="*/ 1105505 w 1422400"/>
              <a:gd name="connsiteY58" fmla="*/ 798286 h 1260324"/>
              <a:gd name="connsiteX59" fmla="*/ 1120019 w 1422400"/>
              <a:gd name="connsiteY59" fmla="*/ 805543 h 1260324"/>
              <a:gd name="connsiteX60" fmla="*/ 1136952 w 1422400"/>
              <a:gd name="connsiteY60" fmla="*/ 810381 h 1260324"/>
              <a:gd name="connsiteX61" fmla="*/ 1151466 w 1422400"/>
              <a:gd name="connsiteY61" fmla="*/ 820057 h 1260324"/>
              <a:gd name="connsiteX62" fmla="*/ 1168400 w 1422400"/>
              <a:gd name="connsiteY62" fmla="*/ 827314 h 1260324"/>
              <a:gd name="connsiteX63" fmla="*/ 1187752 w 1422400"/>
              <a:gd name="connsiteY63" fmla="*/ 832152 h 1260324"/>
              <a:gd name="connsiteX64" fmla="*/ 1209524 w 1422400"/>
              <a:gd name="connsiteY64" fmla="*/ 841829 h 1260324"/>
              <a:gd name="connsiteX65" fmla="*/ 1226457 w 1422400"/>
              <a:gd name="connsiteY65" fmla="*/ 846667 h 1260324"/>
              <a:gd name="connsiteX66" fmla="*/ 1233714 w 1422400"/>
              <a:gd name="connsiteY66" fmla="*/ 851505 h 1260324"/>
              <a:gd name="connsiteX67" fmla="*/ 1240971 w 1422400"/>
              <a:gd name="connsiteY67" fmla="*/ 858762 h 1260324"/>
              <a:gd name="connsiteX68" fmla="*/ 1255485 w 1422400"/>
              <a:gd name="connsiteY68" fmla="*/ 870857 h 1260324"/>
              <a:gd name="connsiteX69" fmla="*/ 1260324 w 1422400"/>
              <a:gd name="connsiteY69" fmla="*/ 878114 h 1260324"/>
              <a:gd name="connsiteX70" fmla="*/ 1270000 w 1422400"/>
              <a:gd name="connsiteY70" fmla="*/ 885372 h 1260324"/>
              <a:gd name="connsiteX71" fmla="*/ 1274838 w 1422400"/>
              <a:gd name="connsiteY71" fmla="*/ 892629 h 1260324"/>
              <a:gd name="connsiteX72" fmla="*/ 1282095 w 1422400"/>
              <a:gd name="connsiteY72" fmla="*/ 897467 h 1260324"/>
              <a:gd name="connsiteX73" fmla="*/ 1294190 w 1422400"/>
              <a:gd name="connsiteY73" fmla="*/ 907143 h 1260324"/>
              <a:gd name="connsiteX74" fmla="*/ 1330476 w 1422400"/>
              <a:gd name="connsiteY74" fmla="*/ 914400 h 1260324"/>
              <a:gd name="connsiteX75" fmla="*/ 1349828 w 1422400"/>
              <a:gd name="connsiteY75" fmla="*/ 914400 h 1260324"/>
              <a:gd name="connsiteX76" fmla="*/ 1354666 w 1422400"/>
              <a:gd name="connsiteY76" fmla="*/ 899886 h 1260324"/>
              <a:gd name="connsiteX77" fmla="*/ 1357085 w 1422400"/>
              <a:gd name="connsiteY77" fmla="*/ 873276 h 1260324"/>
              <a:gd name="connsiteX78" fmla="*/ 1359505 w 1422400"/>
              <a:gd name="connsiteY78" fmla="*/ 861181 h 1260324"/>
              <a:gd name="connsiteX79" fmla="*/ 1364343 w 1422400"/>
              <a:gd name="connsiteY79" fmla="*/ 844248 h 1260324"/>
              <a:gd name="connsiteX80" fmla="*/ 1369181 w 1422400"/>
              <a:gd name="connsiteY80" fmla="*/ 807962 h 1260324"/>
              <a:gd name="connsiteX81" fmla="*/ 1371600 w 1422400"/>
              <a:gd name="connsiteY81" fmla="*/ 778933 h 1260324"/>
              <a:gd name="connsiteX82" fmla="*/ 1376438 w 1422400"/>
              <a:gd name="connsiteY82" fmla="*/ 752324 h 1260324"/>
              <a:gd name="connsiteX83" fmla="*/ 1378857 w 1422400"/>
              <a:gd name="connsiteY83" fmla="*/ 732972 h 1260324"/>
              <a:gd name="connsiteX84" fmla="*/ 1381276 w 1422400"/>
              <a:gd name="connsiteY84" fmla="*/ 723295 h 1260324"/>
              <a:gd name="connsiteX85" fmla="*/ 1388533 w 1422400"/>
              <a:gd name="connsiteY85" fmla="*/ 706362 h 1260324"/>
              <a:gd name="connsiteX86" fmla="*/ 1390952 w 1422400"/>
              <a:gd name="connsiteY86" fmla="*/ 694267 h 1260324"/>
              <a:gd name="connsiteX87" fmla="*/ 1395790 w 1422400"/>
              <a:gd name="connsiteY87" fmla="*/ 679752 h 1260324"/>
              <a:gd name="connsiteX88" fmla="*/ 1398209 w 1422400"/>
              <a:gd name="connsiteY88" fmla="*/ 670076 h 1260324"/>
              <a:gd name="connsiteX89" fmla="*/ 1403047 w 1422400"/>
              <a:gd name="connsiteY89" fmla="*/ 655562 h 1260324"/>
              <a:gd name="connsiteX90" fmla="*/ 1407885 w 1422400"/>
              <a:gd name="connsiteY90" fmla="*/ 633791 h 1260324"/>
              <a:gd name="connsiteX91" fmla="*/ 1410305 w 1422400"/>
              <a:gd name="connsiteY91" fmla="*/ 595086 h 1260324"/>
              <a:gd name="connsiteX92" fmla="*/ 1412724 w 1422400"/>
              <a:gd name="connsiteY92" fmla="*/ 544286 h 1260324"/>
              <a:gd name="connsiteX93" fmla="*/ 1417562 w 1422400"/>
              <a:gd name="connsiteY93" fmla="*/ 524933 h 1260324"/>
              <a:gd name="connsiteX94" fmla="*/ 1422400 w 1422400"/>
              <a:gd name="connsiteY94" fmla="*/ 495905 h 1260324"/>
              <a:gd name="connsiteX95" fmla="*/ 1419981 w 1422400"/>
              <a:gd name="connsiteY95" fmla="*/ 452362 h 1260324"/>
              <a:gd name="connsiteX96" fmla="*/ 1417562 w 1422400"/>
              <a:gd name="connsiteY96" fmla="*/ 445105 h 1260324"/>
              <a:gd name="connsiteX97" fmla="*/ 1403047 w 1422400"/>
              <a:gd name="connsiteY97" fmla="*/ 425752 h 1260324"/>
              <a:gd name="connsiteX98" fmla="*/ 1388533 w 1422400"/>
              <a:gd name="connsiteY98" fmla="*/ 413657 h 1260324"/>
              <a:gd name="connsiteX99" fmla="*/ 1383695 w 1422400"/>
              <a:gd name="connsiteY99" fmla="*/ 403981 h 1260324"/>
              <a:gd name="connsiteX100" fmla="*/ 1374019 w 1422400"/>
              <a:gd name="connsiteY100" fmla="*/ 401562 h 1260324"/>
              <a:gd name="connsiteX101" fmla="*/ 1359505 w 1422400"/>
              <a:gd name="connsiteY101" fmla="*/ 391886 h 1260324"/>
              <a:gd name="connsiteX102" fmla="*/ 1340152 w 1422400"/>
              <a:gd name="connsiteY102" fmla="*/ 377372 h 1260324"/>
              <a:gd name="connsiteX103" fmla="*/ 1330476 w 1422400"/>
              <a:gd name="connsiteY103" fmla="*/ 372533 h 1260324"/>
              <a:gd name="connsiteX104" fmla="*/ 1308705 w 1422400"/>
              <a:gd name="connsiteY104" fmla="*/ 360438 h 1260324"/>
              <a:gd name="connsiteX105" fmla="*/ 1291771 w 1422400"/>
              <a:gd name="connsiteY105" fmla="*/ 348343 h 1260324"/>
              <a:gd name="connsiteX106" fmla="*/ 1282095 w 1422400"/>
              <a:gd name="connsiteY106" fmla="*/ 343505 h 1260324"/>
              <a:gd name="connsiteX107" fmla="*/ 1267581 w 1422400"/>
              <a:gd name="connsiteY107" fmla="*/ 336248 h 1260324"/>
              <a:gd name="connsiteX108" fmla="*/ 1253066 w 1422400"/>
              <a:gd name="connsiteY108" fmla="*/ 324152 h 1260324"/>
              <a:gd name="connsiteX109" fmla="*/ 1243390 w 1422400"/>
              <a:gd name="connsiteY109" fmla="*/ 319314 h 1260324"/>
              <a:gd name="connsiteX110" fmla="*/ 1233714 w 1422400"/>
              <a:gd name="connsiteY110" fmla="*/ 312057 h 1260324"/>
              <a:gd name="connsiteX111" fmla="*/ 1211943 w 1422400"/>
              <a:gd name="connsiteY111" fmla="*/ 299962 h 1260324"/>
              <a:gd name="connsiteX112" fmla="*/ 1207105 w 1422400"/>
              <a:gd name="connsiteY112" fmla="*/ 292705 h 1260324"/>
              <a:gd name="connsiteX113" fmla="*/ 1192590 w 1422400"/>
              <a:gd name="connsiteY113" fmla="*/ 283029 h 1260324"/>
              <a:gd name="connsiteX114" fmla="*/ 1182914 w 1422400"/>
              <a:gd name="connsiteY114" fmla="*/ 270933 h 1260324"/>
              <a:gd name="connsiteX115" fmla="*/ 1175657 w 1422400"/>
              <a:gd name="connsiteY115" fmla="*/ 266095 h 1260324"/>
              <a:gd name="connsiteX116" fmla="*/ 1161143 w 1422400"/>
              <a:gd name="connsiteY116" fmla="*/ 251581 h 1260324"/>
              <a:gd name="connsiteX117" fmla="*/ 1153885 w 1422400"/>
              <a:gd name="connsiteY117" fmla="*/ 244324 h 1260324"/>
              <a:gd name="connsiteX118" fmla="*/ 1146628 w 1422400"/>
              <a:gd name="connsiteY118" fmla="*/ 239486 h 1260324"/>
              <a:gd name="connsiteX119" fmla="*/ 1141790 w 1422400"/>
              <a:gd name="connsiteY119" fmla="*/ 232229 h 1260324"/>
              <a:gd name="connsiteX120" fmla="*/ 1127276 w 1422400"/>
              <a:gd name="connsiteY120" fmla="*/ 220133 h 1260324"/>
              <a:gd name="connsiteX121" fmla="*/ 1120019 w 1422400"/>
              <a:gd name="connsiteY121" fmla="*/ 208038 h 1260324"/>
              <a:gd name="connsiteX122" fmla="*/ 1110343 w 1422400"/>
              <a:gd name="connsiteY122" fmla="*/ 203200 h 1260324"/>
              <a:gd name="connsiteX123" fmla="*/ 1090990 w 1422400"/>
              <a:gd name="connsiteY123" fmla="*/ 188686 h 1260324"/>
              <a:gd name="connsiteX124" fmla="*/ 1074057 w 1422400"/>
              <a:gd name="connsiteY124" fmla="*/ 181429 h 1260324"/>
              <a:gd name="connsiteX125" fmla="*/ 1069219 w 1422400"/>
              <a:gd name="connsiteY125" fmla="*/ 174172 h 1260324"/>
              <a:gd name="connsiteX126" fmla="*/ 1057124 w 1422400"/>
              <a:gd name="connsiteY126" fmla="*/ 162076 h 1260324"/>
              <a:gd name="connsiteX127" fmla="*/ 1052285 w 1422400"/>
              <a:gd name="connsiteY127" fmla="*/ 157238 h 1260324"/>
              <a:gd name="connsiteX128" fmla="*/ 1040190 w 1422400"/>
              <a:gd name="connsiteY128" fmla="*/ 142724 h 1260324"/>
              <a:gd name="connsiteX129" fmla="*/ 1030514 w 1422400"/>
              <a:gd name="connsiteY129" fmla="*/ 135467 h 1260324"/>
              <a:gd name="connsiteX130" fmla="*/ 1018419 w 1422400"/>
              <a:gd name="connsiteY130" fmla="*/ 120952 h 1260324"/>
              <a:gd name="connsiteX131" fmla="*/ 1008743 w 1422400"/>
              <a:gd name="connsiteY131" fmla="*/ 116114 h 1260324"/>
              <a:gd name="connsiteX132" fmla="*/ 994228 w 1422400"/>
              <a:gd name="connsiteY132" fmla="*/ 104019 h 1260324"/>
              <a:gd name="connsiteX133" fmla="*/ 984552 w 1422400"/>
              <a:gd name="connsiteY133" fmla="*/ 99181 h 1260324"/>
              <a:gd name="connsiteX134" fmla="*/ 977295 w 1422400"/>
              <a:gd name="connsiteY134" fmla="*/ 91924 h 1260324"/>
              <a:gd name="connsiteX135" fmla="*/ 970038 w 1422400"/>
              <a:gd name="connsiteY135" fmla="*/ 87086 h 1260324"/>
              <a:gd name="connsiteX136" fmla="*/ 962781 w 1422400"/>
              <a:gd name="connsiteY136" fmla="*/ 79829 h 1260324"/>
              <a:gd name="connsiteX137" fmla="*/ 941009 w 1422400"/>
              <a:gd name="connsiteY137" fmla="*/ 65314 h 1260324"/>
              <a:gd name="connsiteX138" fmla="*/ 933752 w 1422400"/>
              <a:gd name="connsiteY138" fmla="*/ 60476 h 1260324"/>
              <a:gd name="connsiteX139" fmla="*/ 926495 w 1422400"/>
              <a:gd name="connsiteY139" fmla="*/ 55638 h 1260324"/>
              <a:gd name="connsiteX140" fmla="*/ 914400 w 1422400"/>
              <a:gd name="connsiteY140" fmla="*/ 50800 h 1260324"/>
              <a:gd name="connsiteX141" fmla="*/ 904724 w 1422400"/>
              <a:gd name="connsiteY141" fmla="*/ 45962 h 1260324"/>
              <a:gd name="connsiteX142" fmla="*/ 890209 w 1422400"/>
              <a:gd name="connsiteY142" fmla="*/ 41124 h 1260324"/>
              <a:gd name="connsiteX143" fmla="*/ 882952 w 1422400"/>
              <a:gd name="connsiteY143" fmla="*/ 36286 h 1260324"/>
              <a:gd name="connsiteX144" fmla="*/ 873276 w 1422400"/>
              <a:gd name="connsiteY144" fmla="*/ 33867 h 1260324"/>
              <a:gd name="connsiteX145" fmla="*/ 858762 w 1422400"/>
              <a:gd name="connsiteY145" fmla="*/ 29029 h 1260324"/>
              <a:gd name="connsiteX146" fmla="*/ 836990 w 1422400"/>
              <a:gd name="connsiteY146" fmla="*/ 21772 h 1260324"/>
              <a:gd name="connsiteX147" fmla="*/ 829733 w 1422400"/>
              <a:gd name="connsiteY147" fmla="*/ 19352 h 1260324"/>
              <a:gd name="connsiteX148" fmla="*/ 822476 w 1422400"/>
              <a:gd name="connsiteY148" fmla="*/ 14514 h 1260324"/>
              <a:gd name="connsiteX149" fmla="*/ 800705 w 1422400"/>
              <a:gd name="connsiteY149" fmla="*/ 9676 h 1260324"/>
              <a:gd name="connsiteX150" fmla="*/ 793447 w 1422400"/>
              <a:gd name="connsiteY150" fmla="*/ 7257 h 1260324"/>
              <a:gd name="connsiteX151" fmla="*/ 774095 w 1422400"/>
              <a:gd name="connsiteY151" fmla="*/ 4838 h 1260324"/>
              <a:gd name="connsiteX152" fmla="*/ 757162 w 1422400"/>
              <a:gd name="connsiteY152" fmla="*/ 0 h 1260324"/>
              <a:gd name="connsiteX153" fmla="*/ 730552 w 1422400"/>
              <a:gd name="connsiteY153" fmla="*/ 2419 h 1260324"/>
              <a:gd name="connsiteX154" fmla="*/ 723295 w 1422400"/>
              <a:gd name="connsiteY154" fmla="*/ 4838 h 1260324"/>
              <a:gd name="connsiteX155" fmla="*/ 713619 w 1422400"/>
              <a:gd name="connsiteY155" fmla="*/ 19352 h 1260324"/>
              <a:gd name="connsiteX156" fmla="*/ 711200 w 1422400"/>
              <a:gd name="connsiteY156" fmla="*/ 72572 h 1260324"/>
              <a:gd name="connsiteX157" fmla="*/ 701524 w 1422400"/>
              <a:gd name="connsiteY157" fmla="*/ 87086 h 1260324"/>
              <a:gd name="connsiteX158" fmla="*/ 699105 w 1422400"/>
              <a:gd name="connsiteY158" fmla="*/ 96762 h 1260324"/>
              <a:gd name="connsiteX159" fmla="*/ 706362 w 1422400"/>
              <a:gd name="connsiteY159" fmla="*/ 116114 h 1260324"/>
              <a:gd name="connsiteX160" fmla="*/ 703943 w 1422400"/>
              <a:gd name="connsiteY160" fmla="*/ 137886 h 1260324"/>
              <a:gd name="connsiteX161" fmla="*/ 689428 w 1422400"/>
              <a:gd name="connsiteY161" fmla="*/ 142724 h 1260324"/>
              <a:gd name="connsiteX162" fmla="*/ 636209 w 1422400"/>
              <a:gd name="connsiteY162" fmla="*/ 137886 h 1260324"/>
              <a:gd name="connsiteX163" fmla="*/ 619276 w 1422400"/>
              <a:gd name="connsiteY163" fmla="*/ 133048 h 1260324"/>
              <a:gd name="connsiteX164" fmla="*/ 602343 w 1422400"/>
              <a:gd name="connsiteY164" fmla="*/ 128210 h 1260324"/>
              <a:gd name="connsiteX165" fmla="*/ 595085 w 1422400"/>
              <a:gd name="connsiteY165" fmla="*/ 123372 h 1260324"/>
              <a:gd name="connsiteX166" fmla="*/ 590247 w 1422400"/>
              <a:gd name="connsiteY166" fmla="*/ 118533 h 1260324"/>
              <a:gd name="connsiteX167" fmla="*/ 573314 w 1422400"/>
              <a:gd name="connsiteY167" fmla="*/ 108857 h 1260324"/>
              <a:gd name="connsiteX168" fmla="*/ 558800 w 1422400"/>
              <a:gd name="connsiteY168" fmla="*/ 94343 h 1260324"/>
              <a:gd name="connsiteX169" fmla="*/ 544285 w 1422400"/>
              <a:gd name="connsiteY169" fmla="*/ 82248 h 1260324"/>
              <a:gd name="connsiteX170" fmla="*/ 537028 w 1422400"/>
              <a:gd name="connsiteY170" fmla="*/ 77410 h 1260324"/>
              <a:gd name="connsiteX171" fmla="*/ 524933 w 1422400"/>
              <a:gd name="connsiteY171" fmla="*/ 62895 h 1260324"/>
              <a:gd name="connsiteX172" fmla="*/ 517676 w 1422400"/>
              <a:gd name="connsiteY172" fmla="*/ 58057 h 1260324"/>
              <a:gd name="connsiteX173" fmla="*/ 503162 w 1422400"/>
              <a:gd name="connsiteY173" fmla="*/ 48381 h 1260324"/>
              <a:gd name="connsiteX174" fmla="*/ 471714 w 1422400"/>
              <a:gd name="connsiteY174" fmla="*/ 50800 h 1260324"/>
              <a:gd name="connsiteX175" fmla="*/ 457200 w 1422400"/>
              <a:gd name="connsiteY175" fmla="*/ 55638 h 1260324"/>
              <a:gd name="connsiteX176" fmla="*/ 449943 w 1422400"/>
              <a:gd name="connsiteY176" fmla="*/ 58057 h 1260324"/>
              <a:gd name="connsiteX177" fmla="*/ 433009 w 1422400"/>
              <a:gd name="connsiteY177" fmla="*/ 60476 h 1260324"/>
              <a:gd name="connsiteX178" fmla="*/ 416076 w 1422400"/>
              <a:gd name="connsiteY178" fmla="*/ 65314 h 1260324"/>
              <a:gd name="connsiteX179" fmla="*/ 403981 w 1422400"/>
              <a:gd name="connsiteY179" fmla="*/ 67733 h 1260324"/>
              <a:gd name="connsiteX180" fmla="*/ 396724 w 1422400"/>
              <a:gd name="connsiteY180" fmla="*/ 70152 h 1260324"/>
              <a:gd name="connsiteX181" fmla="*/ 377371 w 1422400"/>
              <a:gd name="connsiteY181" fmla="*/ 74991 h 1260324"/>
              <a:gd name="connsiteX182" fmla="*/ 365276 w 1422400"/>
              <a:gd name="connsiteY182" fmla="*/ 87086 h 1260324"/>
              <a:gd name="connsiteX183" fmla="*/ 362857 w 1422400"/>
              <a:gd name="connsiteY183" fmla="*/ 94343 h 1260324"/>
              <a:gd name="connsiteX184" fmla="*/ 353181 w 1422400"/>
              <a:gd name="connsiteY184" fmla="*/ 108857 h 1260324"/>
              <a:gd name="connsiteX185" fmla="*/ 348343 w 1422400"/>
              <a:gd name="connsiteY185" fmla="*/ 118533 h 1260324"/>
              <a:gd name="connsiteX186" fmla="*/ 345924 w 1422400"/>
              <a:gd name="connsiteY186" fmla="*/ 128210 h 1260324"/>
              <a:gd name="connsiteX187" fmla="*/ 341085 w 1422400"/>
              <a:gd name="connsiteY187" fmla="*/ 133048 h 1260324"/>
              <a:gd name="connsiteX188" fmla="*/ 333828 w 1422400"/>
              <a:gd name="connsiteY188" fmla="*/ 157238 h 1260324"/>
              <a:gd name="connsiteX189" fmla="*/ 326571 w 1422400"/>
              <a:gd name="connsiteY189" fmla="*/ 169333 h 1260324"/>
              <a:gd name="connsiteX190" fmla="*/ 321733 w 1422400"/>
              <a:gd name="connsiteY190" fmla="*/ 174172 h 1260324"/>
              <a:gd name="connsiteX191" fmla="*/ 312057 w 1422400"/>
              <a:gd name="connsiteY191" fmla="*/ 188686 h 1260324"/>
              <a:gd name="connsiteX192" fmla="*/ 307219 w 1422400"/>
              <a:gd name="connsiteY192" fmla="*/ 195943 h 1260324"/>
              <a:gd name="connsiteX193" fmla="*/ 302381 w 1422400"/>
              <a:gd name="connsiteY193" fmla="*/ 203200 h 1260324"/>
              <a:gd name="connsiteX194" fmla="*/ 295124 w 1422400"/>
              <a:gd name="connsiteY194" fmla="*/ 210457 h 1260324"/>
              <a:gd name="connsiteX195" fmla="*/ 292705 w 1422400"/>
              <a:gd name="connsiteY195" fmla="*/ 217714 h 1260324"/>
              <a:gd name="connsiteX196" fmla="*/ 290285 w 1422400"/>
              <a:gd name="connsiteY196" fmla="*/ 275772 h 1260324"/>
              <a:gd name="connsiteX197" fmla="*/ 283028 w 1422400"/>
              <a:gd name="connsiteY197" fmla="*/ 278191 h 1260324"/>
              <a:gd name="connsiteX198" fmla="*/ 203200 w 1422400"/>
              <a:gd name="connsiteY198" fmla="*/ 280610 h 1260324"/>
              <a:gd name="connsiteX199" fmla="*/ 181428 w 1422400"/>
              <a:gd name="connsiteY199" fmla="*/ 287867 h 1260324"/>
              <a:gd name="connsiteX200" fmla="*/ 174171 w 1422400"/>
              <a:gd name="connsiteY200" fmla="*/ 290286 h 1260324"/>
              <a:gd name="connsiteX201" fmla="*/ 166914 w 1422400"/>
              <a:gd name="connsiteY201" fmla="*/ 295124 h 1260324"/>
              <a:gd name="connsiteX202" fmla="*/ 162076 w 1422400"/>
              <a:gd name="connsiteY202" fmla="*/ 302381 h 1260324"/>
              <a:gd name="connsiteX203" fmla="*/ 152400 w 1422400"/>
              <a:gd name="connsiteY203" fmla="*/ 324152 h 1260324"/>
              <a:gd name="connsiteX204" fmla="*/ 145143 w 1422400"/>
              <a:gd name="connsiteY204" fmla="*/ 341086 h 1260324"/>
              <a:gd name="connsiteX205" fmla="*/ 137885 w 1422400"/>
              <a:gd name="connsiteY205" fmla="*/ 345924 h 1260324"/>
              <a:gd name="connsiteX206" fmla="*/ 135466 w 1422400"/>
              <a:gd name="connsiteY206" fmla="*/ 353181 h 1260324"/>
              <a:gd name="connsiteX207" fmla="*/ 125790 w 1422400"/>
              <a:gd name="connsiteY207" fmla="*/ 367695 h 1260324"/>
              <a:gd name="connsiteX208" fmla="*/ 118533 w 1422400"/>
              <a:gd name="connsiteY208" fmla="*/ 382210 h 1260324"/>
              <a:gd name="connsiteX209" fmla="*/ 120952 w 1422400"/>
              <a:gd name="connsiteY209" fmla="*/ 406400 h 1260324"/>
              <a:gd name="connsiteX210" fmla="*/ 123371 w 1422400"/>
              <a:gd name="connsiteY210" fmla="*/ 413657 h 1260324"/>
              <a:gd name="connsiteX211" fmla="*/ 130628 w 1422400"/>
              <a:gd name="connsiteY211" fmla="*/ 418495 h 1260324"/>
              <a:gd name="connsiteX212" fmla="*/ 133047 w 1422400"/>
              <a:gd name="connsiteY212" fmla="*/ 425752 h 1260324"/>
              <a:gd name="connsiteX213" fmla="*/ 130628 w 1422400"/>
              <a:gd name="connsiteY213" fmla="*/ 457200 h 1260324"/>
              <a:gd name="connsiteX214" fmla="*/ 123371 w 1422400"/>
              <a:gd name="connsiteY214" fmla="*/ 464457 h 1260324"/>
              <a:gd name="connsiteX215" fmla="*/ 118533 w 1422400"/>
              <a:gd name="connsiteY215" fmla="*/ 471714 h 1260324"/>
              <a:gd name="connsiteX216" fmla="*/ 111276 w 1422400"/>
              <a:gd name="connsiteY216" fmla="*/ 476552 h 1260324"/>
              <a:gd name="connsiteX217" fmla="*/ 106438 w 1422400"/>
              <a:gd name="connsiteY217" fmla="*/ 481391 h 1260324"/>
              <a:gd name="connsiteX218" fmla="*/ 91924 w 1422400"/>
              <a:gd name="connsiteY218" fmla="*/ 493486 h 1260324"/>
              <a:gd name="connsiteX219" fmla="*/ 84666 w 1422400"/>
              <a:gd name="connsiteY219" fmla="*/ 505581 h 1260324"/>
              <a:gd name="connsiteX220" fmla="*/ 74990 w 1422400"/>
              <a:gd name="connsiteY220" fmla="*/ 520095 h 1260324"/>
              <a:gd name="connsiteX221" fmla="*/ 70152 w 1422400"/>
              <a:gd name="connsiteY221" fmla="*/ 527352 h 1260324"/>
              <a:gd name="connsiteX222" fmla="*/ 58057 w 1422400"/>
              <a:gd name="connsiteY222" fmla="*/ 539448 h 1260324"/>
              <a:gd name="connsiteX223" fmla="*/ 33866 w 1422400"/>
              <a:gd name="connsiteY223" fmla="*/ 556381 h 1260324"/>
              <a:gd name="connsiteX224" fmla="*/ 24190 w 1422400"/>
              <a:gd name="connsiteY224" fmla="*/ 561219 h 1260324"/>
              <a:gd name="connsiteX225" fmla="*/ 21771 w 1422400"/>
              <a:gd name="connsiteY225" fmla="*/ 582991 h 1260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422400" h="1260324">
                <a:moveTo>
                  <a:pt x="21771" y="582991"/>
                </a:moveTo>
                <a:lnTo>
                  <a:pt x="108857" y="807962"/>
                </a:lnTo>
                <a:lnTo>
                  <a:pt x="0" y="928914"/>
                </a:lnTo>
                <a:lnTo>
                  <a:pt x="43543" y="994229"/>
                </a:lnTo>
                <a:lnTo>
                  <a:pt x="113695" y="1028095"/>
                </a:lnTo>
                <a:lnTo>
                  <a:pt x="280609" y="1052286"/>
                </a:lnTo>
                <a:lnTo>
                  <a:pt x="442685" y="1240972"/>
                </a:lnTo>
                <a:lnTo>
                  <a:pt x="481390" y="1260324"/>
                </a:lnTo>
                <a:lnTo>
                  <a:pt x="633790" y="1182914"/>
                </a:lnTo>
                <a:lnTo>
                  <a:pt x="778933" y="1161143"/>
                </a:lnTo>
                <a:lnTo>
                  <a:pt x="624114" y="1083733"/>
                </a:lnTo>
                <a:lnTo>
                  <a:pt x="524933" y="1076476"/>
                </a:lnTo>
                <a:lnTo>
                  <a:pt x="459619" y="1003905"/>
                </a:lnTo>
                <a:lnTo>
                  <a:pt x="452362" y="909562"/>
                </a:lnTo>
                <a:lnTo>
                  <a:pt x="483809" y="933752"/>
                </a:lnTo>
                <a:lnTo>
                  <a:pt x="481390" y="911981"/>
                </a:lnTo>
                <a:cubicBezTo>
                  <a:pt x="484615" y="903918"/>
                  <a:pt x="487949" y="895897"/>
                  <a:pt x="491066" y="887791"/>
                </a:cubicBezTo>
                <a:cubicBezTo>
                  <a:pt x="491981" y="885411"/>
                  <a:pt x="492173" y="882720"/>
                  <a:pt x="493485" y="880533"/>
                </a:cubicBezTo>
                <a:cubicBezTo>
                  <a:pt x="494659" y="878577"/>
                  <a:pt x="496711" y="877308"/>
                  <a:pt x="498324" y="875695"/>
                </a:cubicBezTo>
                <a:cubicBezTo>
                  <a:pt x="508515" y="878243"/>
                  <a:pt x="516027" y="880533"/>
                  <a:pt x="527352" y="880533"/>
                </a:cubicBezTo>
                <a:cubicBezTo>
                  <a:pt x="540279" y="880533"/>
                  <a:pt x="553155" y="878920"/>
                  <a:pt x="566057" y="878114"/>
                </a:cubicBezTo>
                <a:cubicBezTo>
                  <a:pt x="568476" y="877308"/>
                  <a:pt x="571100" y="876960"/>
                  <a:pt x="573314" y="875695"/>
                </a:cubicBezTo>
                <a:cubicBezTo>
                  <a:pt x="580555" y="871557"/>
                  <a:pt x="584528" y="866900"/>
                  <a:pt x="590247" y="861181"/>
                </a:cubicBezTo>
                <a:cubicBezTo>
                  <a:pt x="591053" y="858762"/>
                  <a:pt x="591354" y="856110"/>
                  <a:pt x="592666" y="853924"/>
                </a:cubicBezTo>
                <a:cubicBezTo>
                  <a:pt x="593840" y="851968"/>
                  <a:pt x="596606" y="851182"/>
                  <a:pt x="597505" y="849086"/>
                </a:cubicBezTo>
                <a:cubicBezTo>
                  <a:pt x="599125" y="845307"/>
                  <a:pt x="599189" y="841036"/>
                  <a:pt x="599924" y="836991"/>
                </a:cubicBezTo>
                <a:cubicBezTo>
                  <a:pt x="600801" y="832165"/>
                  <a:pt x="601695" y="827338"/>
                  <a:pt x="602343" y="822476"/>
                </a:cubicBezTo>
                <a:cubicBezTo>
                  <a:pt x="603308" y="815238"/>
                  <a:pt x="603330" y="807865"/>
                  <a:pt x="604762" y="800705"/>
                </a:cubicBezTo>
                <a:cubicBezTo>
                  <a:pt x="605762" y="795704"/>
                  <a:pt x="607987" y="791029"/>
                  <a:pt x="609600" y="786191"/>
                </a:cubicBezTo>
                <a:lnTo>
                  <a:pt x="612019" y="778933"/>
                </a:lnTo>
                <a:cubicBezTo>
                  <a:pt x="612534" y="763988"/>
                  <a:pt x="607492" y="717835"/>
                  <a:pt x="619276" y="694267"/>
                </a:cubicBezTo>
                <a:cubicBezTo>
                  <a:pt x="621796" y="689227"/>
                  <a:pt x="623676" y="682918"/>
                  <a:pt x="628952" y="679752"/>
                </a:cubicBezTo>
                <a:cubicBezTo>
                  <a:pt x="631138" y="678440"/>
                  <a:pt x="633790" y="678139"/>
                  <a:pt x="636209" y="677333"/>
                </a:cubicBezTo>
                <a:cubicBezTo>
                  <a:pt x="644177" y="669365"/>
                  <a:pt x="642752" y="668106"/>
                  <a:pt x="655562" y="667657"/>
                </a:cubicBezTo>
                <a:cubicBezTo>
                  <a:pt x="697474" y="666186"/>
                  <a:pt x="739422" y="666044"/>
                  <a:pt x="781352" y="665238"/>
                </a:cubicBezTo>
                <a:cubicBezTo>
                  <a:pt x="783771" y="664432"/>
                  <a:pt x="786157" y="663519"/>
                  <a:pt x="788609" y="662819"/>
                </a:cubicBezTo>
                <a:cubicBezTo>
                  <a:pt x="809880" y="656741"/>
                  <a:pt x="788134" y="663783"/>
                  <a:pt x="805543" y="657981"/>
                </a:cubicBezTo>
                <a:cubicBezTo>
                  <a:pt x="827467" y="643365"/>
                  <a:pt x="814266" y="648831"/>
                  <a:pt x="846666" y="645886"/>
                </a:cubicBezTo>
                <a:cubicBezTo>
                  <a:pt x="854730" y="646692"/>
                  <a:pt x="862847" y="647073"/>
                  <a:pt x="870857" y="648305"/>
                </a:cubicBezTo>
                <a:cubicBezTo>
                  <a:pt x="873377" y="648693"/>
                  <a:pt x="875605" y="650268"/>
                  <a:pt x="878114" y="650724"/>
                </a:cubicBezTo>
                <a:cubicBezTo>
                  <a:pt x="884510" y="651887"/>
                  <a:pt x="891015" y="652337"/>
                  <a:pt x="897466" y="653143"/>
                </a:cubicBezTo>
                <a:cubicBezTo>
                  <a:pt x="899885" y="654756"/>
                  <a:pt x="902123" y="656681"/>
                  <a:pt x="904724" y="657981"/>
                </a:cubicBezTo>
                <a:cubicBezTo>
                  <a:pt x="907005" y="659121"/>
                  <a:pt x="909752" y="659162"/>
                  <a:pt x="911981" y="660400"/>
                </a:cubicBezTo>
                <a:cubicBezTo>
                  <a:pt x="917064" y="663224"/>
                  <a:pt x="921657" y="666851"/>
                  <a:pt x="926495" y="670076"/>
                </a:cubicBezTo>
                <a:cubicBezTo>
                  <a:pt x="928914" y="671689"/>
                  <a:pt x="930932" y="674209"/>
                  <a:pt x="933752" y="674914"/>
                </a:cubicBezTo>
                <a:lnTo>
                  <a:pt x="943428" y="677333"/>
                </a:lnTo>
                <a:cubicBezTo>
                  <a:pt x="945041" y="678946"/>
                  <a:pt x="946226" y="681152"/>
                  <a:pt x="948266" y="682172"/>
                </a:cubicBezTo>
                <a:cubicBezTo>
                  <a:pt x="952828" y="684453"/>
                  <a:pt x="957943" y="685397"/>
                  <a:pt x="962781" y="687010"/>
                </a:cubicBezTo>
                <a:cubicBezTo>
                  <a:pt x="970288" y="689512"/>
                  <a:pt x="972242" y="689784"/>
                  <a:pt x="979714" y="694267"/>
                </a:cubicBezTo>
                <a:cubicBezTo>
                  <a:pt x="984335" y="697040"/>
                  <a:pt x="998762" y="706792"/>
                  <a:pt x="1003905" y="711200"/>
                </a:cubicBezTo>
                <a:cubicBezTo>
                  <a:pt x="1015437" y="721084"/>
                  <a:pt x="1006074" y="716761"/>
                  <a:pt x="1018419" y="720876"/>
                </a:cubicBezTo>
                <a:cubicBezTo>
                  <a:pt x="1020032" y="723295"/>
                  <a:pt x="1021441" y="725863"/>
                  <a:pt x="1023257" y="728133"/>
                </a:cubicBezTo>
                <a:cubicBezTo>
                  <a:pt x="1024682" y="729914"/>
                  <a:pt x="1026830" y="731074"/>
                  <a:pt x="1028095" y="732972"/>
                </a:cubicBezTo>
                <a:cubicBezTo>
                  <a:pt x="1037915" y="747703"/>
                  <a:pt x="1026964" y="738669"/>
                  <a:pt x="1040190" y="747486"/>
                </a:cubicBezTo>
                <a:cubicBezTo>
                  <a:pt x="1040996" y="749905"/>
                  <a:pt x="1041079" y="752703"/>
                  <a:pt x="1042609" y="754743"/>
                </a:cubicBezTo>
                <a:cubicBezTo>
                  <a:pt x="1051396" y="766458"/>
                  <a:pt x="1053310" y="766141"/>
                  <a:pt x="1064381" y="771676"/>
                </a:cubicBezTo>
                <a:cubicBezTo>
                  <a:pt x="1076978" y="790572"/>
                  <a:pt x="1060896" y="769666"/>
                  <a:pt x="1076476" y="781352"/>
                </a:cubicBezTo>
                <a:cubicBezTo>
                  <a:pt x="1081037" y="784773"/>
                  <a:pt x="1083039" y="792065"/>
                  <a:pt x="1088571" y="793448"/>
                </a:cubicBezTo>
                <a:cubicBezTo>
                  <a:pt x="1100721" y="796486"/>
                  <a:pt x="1095093" y="794816"/>
                  <a:pt x="1105505" y="798286"/>
                </a:cubicBezTo>
                <a:cubicBezTo>
                  <a:pt x="1113456" y="803587"/>
                  <a:pt x="1111256" y="803039"/>
                  <a:pt x="1120019" y="805543"/>
                </a:cubicBezTo>
                <a:cubicBezTo>
                  <a:pt x="1122598" y="806280"/>
                  <a:pt x="1133881" y="808675"/>
                  <a:pt x="1136952" y="810381"/>
                </a:cubicBezTo>
                <a:cubicBezTo>
                  <a:pt x="1142035" y="813205"/>
                  <a:pt x="1145950" y="818219"/>
                  <a:pt x="1151466" y="820057"/>
                </a:cubicBezTo>
                <a:cubicBezTo>
                  <a:pt x="1168484" y="825729"/>
                  <a:pt x="1147480" y="818348"/>
                  <a:pt x="1168400" y="827314"/>
                </a:cubicBezTo>
                <a:cubicBezTo>
                  <a:pt x="1174909" y="830103"/>
                  <a:pt x="1180653" y="830732"/>
                  <a:pt x="1187752" y="832152"/>
                </a:cubicBezTo>
                <a:cubicBezTo>
                  <a:pt x="1197284" y="838508"/>
                  <a:pt x="1195703" y="838374"/>
                  <a:pt x="1209524" y="841829"/>
                </a:cubicBezTo>
                <a:cubicBezTo>
                  <a:pt x="1212624" y="842604"/>
                  <a:pt x="1222987" y="844932"/>
                  <a:pt x="1226457" y="846667"/>
                </a:cubicBezTo>
                <a:cubicBezTo>
                  <a:pt x="1229057" y="847967"/>
                  <a:pt x="1231481" y="849644"/>
                  <a:pt x="1233714" y="851505"/>
                </a:cubicBezTo>
                <a:cubicBezTo>
                  <a:pt x="1236342" y="853695"/>
                  <a:pt x="1238343" y="856572"/>
                  <a:pt x="1240971" y="858762"/>
                </a:cubicBezTo>
                <a:cubicBezTo>
                  <a:pt x="1251352" y="867413"/>
                  <a:pt x="1245845" y="859290"/>
                  <a:pt x="1255485" y="870857"/>
                </a:cubicBezTo>
                <a:cubicBezTo>
                  <a:pt x="1257346" y="873090"/>
                  <a:pt x="1258268" y="876058"/>
                  <a:pt x="1260324" y="878114"/>
                </a:cubicBezTo>
                <a:cubicBezTo>
                  <a:pt x="1263175" y="880965"/>
                  <a:pt x="1267149" y="882521"/>
                  <a:pt x="1270000" y="885372"/>
                </a:cubicBezTo>
                <a:cubicBezTo>
                  <a:pt x="1272056" y="887428"/>
                  <a:pt x="1272782" y="890573"/>
                  <a:pt x="1274838" y="892629"/>
                </a:cubicBezTo>
                <a:cubicBezTo>
                  <a:pt x="1276894" y="894685"/>
                  <a:pt x="1279769" y="895723"/>
                  <a:pt x="1282095" y="897467"/>
                </a:cubicBezTo>
                <a:cubicBezTo>
                  <a:pt x="1286225" y="900565"/>
                  <a:pt x="1289502" y="904979"/>
                  <a:pt x="1294190" y="907143"/>
                </a:cubicBezTo>
                <a:cubicBezTo>
                  <a:pt x="1302556" y="911004"/>
                  <a:pt x="1321124" y="913064"/>
                  <a:pt x="1330476" y="914400"/>
                </a:cubicBezTo>
                <a:cubicBezTo>
                  <a:pt x="1336203" y="916309"/>
                  <a:pt x="1343990" y="920238"/>
                  <a:pt x="1349828" y="914400"/>
                </a:cubicBezTo>
                <a:cubicBezTo>
                  <a:pt x="1353434" y="910794"/>
                  <a:pt x="1354666" y="899886"/>
                  <a:pt x="1354666" y="899886"/>
                </a:cubicBezTo>
                <a:cubicBezTo>
                  <a:pt x="1355472" y="891016"/>
                  <a:pt x="1355980" y="882114"/>
                  <a:pt x="1357085" y="873276"/>
                </a:cubicBezTo>
                <a:cubicBezTo>
                  <a:pt x="1357595" y="869196"/>
                  <a:pt x="1358508" y="865170"/>
                  <a:pt x="1359505" y="861181"/>
                </a:cubicBezTo>
                <a:cubicBezTo>
                  <a:pt x="1362957" y="847376"/>
                  <a:pt x="1361329" y="860823"/>
                  <a:pt x="1364343" y="844248"/>
                </a:cubicBezTo>
                <a:cubicBezTo>
                  <a:pt x="1365350" y="838712"/>
                  <a:pt x="1368713" y="812640"/>
                  <a:pt x="1369181" y="807962"/>
                </a:cubicBezTo>
                <a:cubicBezTo>
                  <a:pt x="1370147" y="798300"/>
                  <a:pt x="1370584" y="788590"/>
                  <a:pt x="1371600" y="778933"/>
                </a:cubicBezTo>
                <a:cubicBezTo>
                  <a:pt x="1376151" y="735698"/>
                  <a:pt x="1371667" y="780949"/>
                  <a:pt x="1376438" y="752324"/>
                </a:cubicBezTo>
                <a:cubicBezTo>
                  <a:pt x="1377507" y="745912"/>
                  <a:pt x="1377788" y="739384"/>
                  <a:pt x="1378857" y="732972"/>
                </a:cubicBezTo>
                <a:cubicBezTo>
                  <a:pt x="1379404" y="729692"/>
                  <a:pt x="1380109" y="726408"/>
                  <a:pt x="1381276" y="723295"/>
                </a:cubicBezTo>
                <a:cubicBezTo>
                  <a:pt x="1386469" y="709447"/>
                  <a:pt x="1385529" y="718377"/>
                  <a:pt x="1388533" y="706362"/>
                </a:cubicBezTo>
                <a:cubicBezTo>
                  <a:pt x="1389530" y="702373"/>
                  <a:pt x="1389870" y="698234"/>
                  <a:pt x="1390952" y="694267"/>
                </a:cubicBezTo>
                <a:cubicBezTo>
                  <a:pt x="1392294" y="689347"/>
                  <a:pt x="1394553" y="684700"/>
                  <a:pt x="1395790" y="679752"/>
                </a:cubicBezTo>
                <a:cubicBezTo>
                  <a:pt x="1396596" y="676527"/>
                  <a:pt x="1397254" y="673260"/>
                  <a:pt x="1398209" y="670076"/>
                </a:cubicBezTo>
                <a:cubicBezTo>
                  <a:pt x="1399674" y="665191"/>
                  <a:pt x="1401810" y="660509"/>
                  <a:pt x="1403047" y="655562"/>
                </a:cubicBezTo>
                <a:cubicBezTo>
                  <a:pt x="1406463" y="641897"/>
                  <a:pt x="1404814" y="649146"/>
                  <a:pt x="1407885" y="633791"/>
                </a:cubicBezTo>
                <a:cubicBezTo>
                  <a:pt x="1408692" y="620889"/>
                  <a:pt x="1409607" y="607994"/>
                  <a:pt x="1410305" y="595086"/>
                </a:cubicBezTo>
                <a:cubicBezTo>
                  <a:pt x="1411220" y="578158"/>
                  <a:pt x="1411424" y="561189"/>
                  <a:pt x="1412724" y="544286"/>
                </a:cubicBezTo>
                <a:cubicBezTo>
                  <a:pt x="1414223" y="524802"/>
                  <a:pt x="1414724" y="539123"/>
                  <a:pt x="1417562" y="524933"/>
                </a:cubicBezTo>
                <a:cubicBezTo>
                  <a:pt x="1419486" y="515314"/>
                  <a:pt x="1422400" y="495905"/>
                  <a:pt x="1422400" y="495905"/>
                </a:cubicBezTo>
                <a:cubicBezTo>
                  <a:pt x="1421594" y="481391"/>
                  <a:pt x="1421359" y="466833"/>
                  <a:pt x="1419981" y="452362"/>
                </a:cubicBezTo>
                <a:cubicBezTo>
                  <a:pt x="1419739" y="449824"/>
                  <a:pt x="1418566" y="447449"/>
                  <a:pt x="1417562" y="445105"/>
                </a:cubicBezTo>
                <a:cubicBezTo>
                  <a:pt x="1412403" y="433068"/>
                  <a:pt x="1413099" y="435804"/>
                  <a:pt x="1403047" y="425752"/>
                </a:cubicBezTo>
                <a:cubicBezTo>
                  <a:pt x="1393734" y="416439"/>
                  <a:pt x="1398636" y="420393"/>
                  <a:pt x="1388533" y="413657"/>
                </a:cubicBezTo>
                <a:cubicBezTo>
                  <a:pt x="1386920" y="410432"/>
                  <a:pt x="1386465" y="406290"/>
                  <a:pt x="1383695" y="403981"/>
                </a:cubicBezTo>
                <a:cubicBezTo>
                  <a:pt x="1381141" y="401853"/>
                  <a:pt x="1376993" y="403049"/>
                  <a:pt x="1374019" y="401562"/>
                </a:cubicBezTo>
                <a:cubicBezTo>
                  <a:pt x="1368818" y="398962"/>
                  <a:pt x="1363617" y="395997"/>
                  <a:pt x="1359505" y="391886"/>
                </a:cubicBezTo>
                <a:cubicBezTo>
                  <a:pt x="1352700" y="385082"/>
                  <a:pt x="1351093" y="382844"/>
                  <a:pt x="1340152" y="377372"/>
                </a:cubicBezTo>
                <a:cubicBezTo>
                  <a:pt x="1336927" y="375759"/>
                  <a:pt x="1333568" y="374388"/>
                  <a:pt x="1330476" y="372533"/>
                </a:cubicBezTo>
                <a:cubicBezTo>
                  <a:pt x="1309685" y="360057"/>
                  <a:pt x="1323301" y="365303"/>
                  <a:pt x="1308705" y="360438"/>
                </a:cubicBezTo>
                <a:cubicBezTo>
                  <a:pt x="1304554" y="357325"/>
                  <a:pt x="1296721" y="351171"/>
                  <a:pt x="1291771" y="348343"/>
                </a:cubicBezTo>
                <a:cubicBezTo>
                  <a:pt x="1288640" y="346554"/>
                  <a:pt x="1285226" y="345294"/>
                  <a:pt x="1282095" y="343505"/>
                </a:cubicBezTo>
                <a:cubicBezTo>
                  <a:pt x="1268965" y="336002"/>
                  <a:pt x="1280886" y="340683"/>
                  <a:pt x="1267581" y="336248"/>
                </a:cubicBezTo>
                <a:cubicBezTo>
                  <a:pt x="1260910" y="329577"/>
                  <a:pt x="1260924" y="328643"/>
                  <a:pt x="1253066" y="324152"/>
                </a:cubicBezTo>
                <a:cubicBezTo>
                  <a:pt x="1249935" y="322363"/>
                  <a:pt x="1246448" y="321225"/>
                  <a:pt x="1243390" y="319314"/>
                </a:cubicBezTo>
                <a:cubicBezTo>
                  <a:pt x="1239971" y="317177"/>
                  <a:pt x="1237069" y="314293"/>
                  <a:pt x="1233714" y="312057"/>
                </a:cubicBezTo>
                <a:cubicBezTo>
                  <a:pt x="1224602" y="305982"/>
                  <a:pt x="1221165" y="304573"/>
                  <a:pt x="1211943" y="299962"/>
                </a:cubicBezTo>
                <a:cubicBezTo>
                  <a:pt x="1210330" y="297543"/>
                  <a:pt x="1209293" y="294619"/>
                  <a:pt x="1207105" y="292705"/>
                </a:cubicBezTo>
                <a:cubicBezTo>
                  <a:pt x="1202729" y="288876"/>
                  <a:pt x="1192590" y="283029"/>
                  <a:pt x="1192590" y="283029"/>
                </a:cubicBezTo>
                <a:cubicBezTo>
                  <a:pt x="1188999" y="277643"/>
                  <a:pt x="1187837" y="274871"/>
                  <a:pt x="1182914" y="270933"/>
                </a:cubicBezTo>
                <a:cubicBezTo>
                  <a:pt x="1180644" y="269117"/>
                  <a:pt x="1178076" y="267708"/>
                  <a:pt x="1175657" y="266095"/>
                </a:cubicBezTo>
                <a:cubicBezTo>
                  <a:pt x="1167057" y="248894"/>
                  <a:pt x="1176194" y="262331"/>
                  <a:pt x="1161143" y="251581"/>
                </a:cubicBezTo>
                <a:cubicBezTo>
                  <a:pt x="1158359" y="249593"/>
                  <a:pt x="1156513" y="246514"/>
                  <a:pt x="1153885" y="244324"/>
                </a:cubicBezTo>
                <a:cubicBezTo>
                  <a:pt x="1151652" y="242463"/>
                  <a:pt x="1149047" y="241099"/>
                  <a:pt x="1146628" y="239486"/>
                </a:cubicBezTo>
                <a:cubicBezTo>
                  <a:pt x="1145015" y="237067"/>
                  <a:pt x="1143651" y="234462"/>
                  <a:pt x="1141790" y="232229"/>
                </a:cubicBezTo>
                <a:cubicBezTo>
                  <a:pt x="1135970" y="225245"/>
                  <a:pt x="1134410" y="224890"/>
                  <a:pt x="1127276" y="220133"/>
                </a:cubicBezTo>
                <a:cubicBezTo>
                  <a:pt x="1124857" y="216101"/>
                  <a:pt x="1123344" y="211363"/>
                  <a:pt x="1120019" y="208038"/>
                </a:cubicBezTo>
                <a:cubicBezTo>
                  <a:pt x="1117469" y="205488"/>
                  <a:pt x="1113343" y="205200"/>
                  <a:pt x="1110343" y="203200"/>
                </a:cubicBezTo>
                <a:cubicBezTo>
                  <a:pt x="1103634" y="198727"/>
                  <a:pt x="1098640" y="191236"/>
                  <a:pt x="1090990" y="188686"/>
                </a:cubicBezTo>
                <a:cubicBezTo>
                  <a:pt x="1080312" y="185127"/>
                  <a:pt x="1086014" y="187407"/>
                  <a:pt x="1074057" y="181429"/>
                </a:cubicBezTo>
                <a:cubicBezTo>
                  <a:pt x="1072444" y="179010"/>
                  <a:pt x="1071133" y="176360"/>
                  <a:pt x="1069219" y="174172"/>
                </a:cubicBezTo>
                <a:cubicBezTo>
                  <a:pt x="1065464" y="169881"/>
                  <a:pt x="1061156" y="166108"/>
                  <a:pt x="1057124" y="162076"/>
                </a:cubicBezTo>
                <a:cubicBezTo>
                  <a:pt x="1055511" y="160463"/>
                  <a:pt x="1053550" y="159136"/>
                  <a:pt x="1052285" y="157238"/>
                </a:cubicBezTo>
                <a:cubicBezTo>
                  <a:pt x="1047308" y="149773"/>
                  <a:pt x="1047433" y="148933"/>
                  <a:pt x="1040190" y="142724"/>
                </a:cubicBezTo>
                <a:cubicBezTo>
                  <a:pt x="1037129" y="140100"/>
                  <a:pt x="1033365" y="138318"/>
                  <a:pt x="1030514" y="135467"/>
                </a:cubicBezTo>
                <a:cubicBezTo>
                  <a:pt x="1019906" y="124859"/>
                  <a:pt x="1032289" y="130860"/>
                  <a:pt x="1018419" y="120952"/>
                </a:cubicBezTo>
                <a:cubicBezTo>
                  <a:pt x="1015485" y="118856"/>
                  <a:pt x="1011874" y="117903"/>
                  <a:pt x="1008743" y="116114"/>
                </a:cubicBezTo>
                <a:cubicBezTo>
                  <a:pt x="989542" y="105143"/>
                  <a:pt x="1014243" y="118316"/>
                  <a:pt x="994228" y="104019"/>
                </a:cubicBezTo>
                <a:cubicBezTo>
                  <a:pt x="991294" y="101923"/>
                  <a:pt x="987486" y="101277"/>
                  <a:pt x="984552" y="99181"/>
                </a:cubicBezTo>
                <a:cubicBezTo>
                  <a:pt x="981768" y="97193"/>
                  <a:pt x="979923" y="94114"/>
                  <a:pt x="977295" y="91924"/>
                </a:cubicBezTo>
                <a:cubicBezTo>
                  <a:pt x="975062" y="90063"/>
                  <a:pt x="972271" y="88947"/>
                  <a:pt x="970038" y="87086"/>
                </a:cubicBezTo>
                <a:cubicBezTo>
                  <a:pt x="967410" y="84896"/>
                  <a:pt x="965481" y="81929"/>
                  <a:pt x="962781" y="79829"/>
                </a:cubicBezTo>
                <a:cubicBezTo>
                  <a:pt x="962778" y="79826"/>
                  <a:pt x="944640" y="67735"/>
                  <a:pt x="941009" y="65314"/>
                </a:cubicBezTo>
                <a:lnTo>
                  <a:pt x="933752" y="60476"/>
                </a:lnTo>
                <a:cubicBezTo>
                  <a:pt x="931333" y="58863"/>
                  <a:pt x="929194" y="56718"/>
                  <a:pt x="926495" y="55638"/>
                </a:cubicBezTo>
                <a:cubicBezTo>
                  <a:pt x="922463" y="54025"/>
                  <a:pt x="918368" y="52564"/>
                  <a:pt x="914400" y="50800"/>
                </a:cubicBezTo>
                <a:cubicBezTo>
                  <a:pt x="911105" y="49335"/>
                  <a:pt x="908072" y="47301"/>
                  <a:pt x="904724" y="45962"/>
                </a:cubicBezTo>
                <a:cubicBezTo>
                  <a:pt x="899989" y="44068"/>
                  <a:pt x="894452" y="43953"/>
                  <a:pt x="890209" y="41124"/>
                </a:cubicBezTo>
                <a:cubicBezTo>
                  <a:pt x="887790" y="39511"/>
                  <a:pt x="885624" y="37431"/>
                  <a:pt x="882952" y="36286"/>
                </a:cubicBezTo>
                <a:cubicBezTo>
                  <a:pt x="879896" y="34976"/>
                  <a:pt x="876460" y="34822"/>
                  <a:pt x="873276" y="33867"/>
                </a:cubicBezTo>
                <a:cubicBezTo>
                  <a:pt x="868391" y="32402"/>
                  <a:pt x="863600" y="30642"/>
                  <a:pt x="858762" y="29029"/>
                </a:cubicBezTo>
                <a:lnTo>
                  <a:pt x="836990" y="21772"/>
                </a:lnTo>
                <a:cubicBezTo>
                  <a:pt x="834571" y="20966"/>
                  <a:pt x="831855" y="20766"/>
                  <a:pt x="829733" y="19352"/>
                </a:cubicBezTo>
                <a:cubicBezTo>
                  <a:pt x="827314" y="17739"/>
                  <a:pt x="825148" y="15659"/>
                  <a:pt x="822476" y="14514"/>
                </a:cubicBezTo>
                <a:cubicBezTo>
                  <a:pt x="819000" y="13024"/>
                  <a:pt x="803460" y="10365"/>
                  <a:pt x="800705" y="9676"/>
                </a:cubicBezTo>
                <a:cubicBezTo>
                  <a:pt x="798231" y="9058"/>
                  <a:pt x="795956" y="7713"/>
                  <a:pt x="793447" y="7257"/>
                </a:cubicBezTo>
                <a:cubicBezTo>
                  <a:pt x="787051" y="6094"/>
                  <a:pt x="780507" y="5907"/>
                  <a:pt x="774095" y="4838"/>
                </a:cubicBezTo>
                <a:cubicBezTo>
                  <a:pt x="768020" y="3826"/>
                  <a:pt x="762914" y="1917"/>
                  <a:pt x="757162" y="0"/>
                </a:cubicBezTo>
                <a:cubicBezTo>
                  <a:pt x="748292" y="806"/>
                  <a:pt x="739369" y="1159"/>
                  <a:pt x="730552" y="2419"/>
                </a:cubicBezTo>
                <a:cubicBezTo>
                  <a:pt x="728028" y="2780"/>
                  <a:pt x="725098" y="3035"/>
                  <a:pt x="723295" y="4838"/>
                </a:cubicBezTo>
                <a:cubicBezTo>
                  <a:pt x="719183" y="8950"/>
                  <a:pt x="713619" y="19352"/>
                  <a:pt x="713619" y="19352"/>
                </a:cubicBezTo>
                <a:cubicBezTo>
                  <a:pt x="712813" y="37092"/>
                  <a:pt x="714322" y="55090"/>
                  <a:pt x="711200" y="72572"/>
                </a:cubicBezTo>
                <a:cubicBezTo>
                  <a:pt x="710178" y="78296"/>
                  <a:pt x="701524" y="87086"/>
                  <a:pt x="701524" y="87086"/>
                </a:cubicBezTo>
                <a:cubicBezTo>
                  <a:pt x="700718" y="90311"/>
                  <a:pt x="699105" y="93437"/>
                  <a:pt x="699105" y="96762"/>
                </a:cubicBezTo>
                <a:cubicBezTo>
                  <a:pt x="699105" y="107224"/>
                  <a:pt x="701357" y="108607"/>
                  <a:pt x="706362" y="116114"/>
                </a:cubicBezTo>
                <a:cubicBezTo>
                  <a:pt x="705556" y="123371"/>
                  <a:pt x="707863" y="131726"/>
                  <a:pt x="703943" y="137886"/>
                </a:cubicBezTo>
                <a:cubicBezTo>
                  <a:pt x="701205" y="142189"/>
                  <a:pt x="689428" y="142724"/>
                  <a:pt x="689428" y="142724"/>
                </a:cubicBezTo>
                <a:cubicBezTo>
                  <a:pt x="671688" y="141111"/>
                  <a:pt x="653108" y="143519"/>
                  <a:pt x="636209" y="137886"/>
                </a:cubicBezTo>
                <a:cubicBezTo>
                  <a:pt x="618809" y="132086"/>
                  <a:pt x="640538" y="139123"/>
                  <a:pt x="619276" y="133048"/>
                </a:cubicBezTo>
                <a:cubicBezTo>
                  <a:pt x="594984" y="126107"/>
                  <a:pt x="632592" y="135772"/>
                  <a:pt x="602343" y="128210"/>
                </a:cubicBezTo>
                <a:cubicBezTo>
                  <a:pt x="599924" y="126597"/>
                  <a:pt x="597355" y="125188"/>
                  <a:pt x="595085" y="123372"/>
                </a:cubicBezTo>
                <a:cubicBezTo>
                  <a:pt x="593304" y="121947"/>
                  <a:pt x="592145" y="119798"/>
                  <a:pt x="590247" y="118533"/>
                </a:cubicBezTo>
                <a:cubicBezTo>
                  <a:pt x="581483" y="112690"/>
                  <a:pt x="580739" y="115457"/>
                  <a:pt x="573314" y="108857"/>
                </a:cubicBezTo>
                <a:cubicBezTo>
                  <a:pt x="568200" y="104311"/>
                  <a:pt x="564493" y="98138"/>
                  <a:pt x="558800" y="94343"/>
                </a:cubicBezTo>
                <a:cubicBezTo>
                  <a:pt x="540783" y="82331"/>
                  <a:pt x="562912" y="97769"/>
                  <a:pt x="544285" y="82248"/>
                </a:cubicBezTo>
                <a:cubicBezTo>
                  <a:pt x="542052" y="80387"/>
                  <a:pt x="539447" y="79023"/>
                  <a:pt x="537028" y="77410"/>
                </a:cubicBezTo>
                <a:cubicBezTo>
                  <a:pt x="532271" y="70273"/>
                  <a:pt x="531918" y="68716"/>
                  <a:pt x="524933" y="62895"/>
                </a:cubicBezTo>
                <a:cubicBezTo>
                  <a:pt x="522700" y="61034"/>
                  <a:pt x="519909" y="59918"/>
                  <a:pt x="517676" y="58057"/>
                </a:cubicBezTo>
                <a:cubicBezTo>
                  <a:pt x="505596" y="47990"/>
                  <a:pt x="515915" y="52632"/>
                  <a:pt x="503162" y="48381"/>
                </a:cubicBezTo>
                <a:cubicBezTo>
                  <a:pt x="492679" y="49187"/>
                  <a:pt x="482099" y="49160"/>
                  <a:pt x="471714" y="50800"/>
                </a:cubicBezTo>
                <a:cubicBezTo>
                  <a:pt x="466677" y="51595"/>
                  <a:pt x="462038" y="54025"/>
                  <a:pt x="457200" y="55638"/>
                </a:cubicBezTo>
                <a:cubicBezTo>
                  <a:pt x="454781" y="56444"/>
                  <a:pt x="452467" y="57696"/>
                  <a:pt x="449943" y="58057"/>
                </a:cubicBezTo>
                <a:lnTo>
                  <a:pt x="433009" y="60476"/>
                </a:lnTo>
                <a:cubicBezTo>
                  <a:pt x="424928" y="63170"/>
                  <a:pt x="425188" y="63289"/>
                  <a:pt x="416076" y="65314"/>
                </a:cubicBezTo>
                <a:cubicBezTo>
                  <a:pt x="412062" y="66206"/>
                  <a:pt x="407970" y="66736"/>
                  <a:pt x="403981" y="67733"/>
                </a:cubicBezTo>
                <a:cubicBezTo>
                  <a:pt x="401507" y="68351"/>
                  <a:pt x="399184" y="69481"/>
                  <a:pt x="396724" y="70152"/>
                </a:cubicBezTo>
                <a:cubicBezTo>
                  <a:pt x="390309" y="71902"/>
                  <a:pt x="377371" y="74991"/>
                  <a:pt x="377371" y="74991"/>
                </a:cubicBezTo>
                <a:cubicBezTo>
                  <a:pt x="370114" y="79829"/>
                  <a:pt x="369308" y="79023"/>
                  <a:pt x="365276" y="87086"/>
                </a:cubicBezTo>
                <a:cubicBezTo>
                  <a:pt x="364136" y="89367"/>
                  <a:pt x="364095" y="92114"/>
                  <a:pt x="362857" y="94343"/>
                </a:cubicBezTo>
                <a:cubicBezTo>
                  <a:pt x="360033" y="99426"/>
                  <a:pt x="355781" y="103656"/>
                  <a:pt x="353181" y="108857"/>
                </a:cubicBezTo>
                <a:lnTo>
                  <a:pt x="348343" y="118533"/>
                </a:lnTo>
                <a:cubicBezTo>
                  <a:pt x="347537" y="121759"/>
                  <a:pt x="347411" y="125236"/>
                  <a:pt x="345924" y="128210"/>
                </a:cubicBezTo>
                <a:cubicBezTo>
                  <a:pt x="344904" y="130250"/>
                  <a:pt x="342105" y="131008"/>
                  <a:pt x="341085" y="133048"/>
                </a:cubicBezTo>
                <a:cubicBezTo>
                  <a:pt x="330843" y="153529"/>
                  <a:pt x="349820" y="130585"/>
                  <a:pt x="333828" y="157238"/>
                </a:cubicBezTo>
                <a:cubicBezTo>
                  <a:pt x="331409" y="161270"/>
                  <a:pt x="329304" y="165507"/>
                  <a:pt x="326571" y="169333"/>
                </a:cubicBezTo>
                <a:cubicBezTo>
                  <a:pt x="325245" y="171189"/>
                  <a:pt x="323101" y="172347"/>
                  <a:pt x="321733" y="174172"/>
                </a:cubicBezTo>
                <a:cubicBezTo>
                  <a:pt x="318244" y="178824"/>
                  <a:pt x="315282" y="183848"/>
                  <a:pt x="312057" y="188686"/>
                </a:cubicBezTo>
                <a:lnTo>
                  <a:pt x="307219" y="195943"/>
                </a:lnTo>
                <a:cubicBezTo>
                  <a:pt x="305606" y="198362"/>
                  <a:pt x="304437" y="201144"/>
                  <a:pt x="302381" y="203200"/>
                </a:cubicBezTo>
                <a:lnTo>
                  <a:pt x="295124" y="210457"/>
                </a:lnTo>
                <a:cubicBezTo>
                  <a:pt x="294318" y="212876"/>
                  <a:pt x="292893" y="215171"/>
                  <a:pt x="292705" y="217714"/>
                </a:cubicBezTo>
                <a:cubicBezTo>
                  <a:pt x="291274" y="237031"/>
                  <a:pt x="293345" y="256646"/>
                  <a:pt x="290285" y="275772"/>
                </a:cubicBezTo>
                <a:cubicBezTo>
                  <a:pt x="289882" y="278290"/>
                  <a:pt x="285574" y="278050"/>
                  <a:pt x="283028" y="278191"/>
                </a:cubicBezTo>
                <a:cubicBezTo>
                  <a:pt x="256447" y="279668"/>
                  <a:pt x="229809" y="279804"/>
                  <a:pt x="203200" y="280610"/>
                </a:cubicBezTo>
                <a:lnTo>
                  <a:pt x="181428" y="287867"/>
                </a:lnTo>
                <a:cubicBezTo>
                  <a:pt x="179009" y="288673"/>
                  <a:pt x="176293" y="288872"/>
                  <a:pt x="174171" y="290286"/>
                </a:cubicBezTo>
                <a:lnTo>
                  <a:pt x="166914" y="295124"/>
                </a:lnTo>
                <a:cubicBezTo>
                  <a:pt x="165301" y="297543"/>
                  <a:pt x="163257" y="299724"/>
                  <a:pt x="162076" y="302381"/>
                </a:cubicBezTo>
                <a:cubicBezTo>
                  <a:pt x="150561" y="328289"/>
                  <a:pt x="163349" y="307728"/>
                  <a:pt x="152400" y="324152"/>
                </a:cubicBezTo>
                <a:cubicBezTo>
                  <a:pt x="150550" y="331554"/>
                  <a:pt x="150712" y="335518"/>
                  <a:pt x="145143" y="341086"/>
                </a:cubicBezTo>
                <a:cubicBezTo>
                  <a:pt x="143087" y="343142"/>
                  <a:pt x="140304" y="344311"/>
                  <a:pt x="137885" y="345924"/>
                </a:cubicBezTo>
                <a:cubicBezTo>
                  <a:pt x="137079" y="348343"/>
                  <a:pt x="136704" y="350952"/>
                  <a:pt x="135466" y="353181"/>
                </a:cubicBezTo>
                <a:cubicBezTo>
                  <a:pt x="132642" y="358264"/>
                  <a:pt x="127629" y="362179"/>
                  <a:pt x="125790" y="367695"/>
                </a:cubicBezTo>
                <a:cubicBezTo>
                  <a:pt x="122452" y="377710"/>
                  <a:pt x="124785" y="372830"/>
                  <a:pt x="118533" y="382210"/>
                </a:cubicBezTo>
                <a:cubicBezTo>
                  <a:pt x="119339" y="390273"/>
                  <a:pt x="119720" y="398391"/>
                  <a:pt x="120952" y="406400"/>
                </a:cubicBezTo>
                <a:cubicBezTo>
                  <a:pt x="121340" y="408920"/>
                  <a:pt x="121778" y="411666"/>
                  <a:pt x="123371" y="413657"/>
                </a:cubicBezTo>
                <a:cubicBezTo>
                  <a:pt x="125187" y="415927"/>
                  <a:pt x="128209" y="416882"/>
                  <a:pt x="130628" y="418495"/>
                </a:cubicBezTo>
                <a:cubicBezTo>
                  <a:pt x="131434" y="420914"/>
                  <a:pt x="133047" y="423202"/>
                  <a:pt x="133047" y="425752"/>
                </a:cubicBezTo>
                <a:cubicBezTo>
                  <a:pt x="133047" y="436266"/>
                  <a:pt x="133178" y="447000"/>
                  <a:pt x="130628" y="457200"/>
                </a:cubicBezTo>
                <a:cubicBezTo>
                  <a:pt x="129798" y="460519"/>
                  <a:pt x="125561" y="461829"/>
                  <a:pt x="123371" y="464457"/>
                </a:cubicBezTo>
                <a:cubicBezTo>
                  <a:pt x="121510" y="466690"/>
                  <a:pt x="120589" y="469658"/>
                  <a:pt x="118533" y="471714"/>
                </a:cubicBezTo>
                <a:cubicBezTo>
                  <a:pt x="116477" y="473770"/>
                  <a:pt x="113546" y="474736"/>
                  <a:pt x="111276" y="476552"/>
                </a:cubicBezTo>
                <a:cubicBezTo>
                  <a:pt x="109495" y="477977"/>
                  <a:pt x="108219" y="479966"/>
                  <a:pt x="106438" y="481391"/>
                </a:cubicBezTo>
                <a:cubicBezTo>
                  <a:pt x="89592" y="494869"/>
                  <a:pt x="109171" y="476239"/>
                  <a:pt x="91924" y="493486"/>
                </a:cubicBezTo>
                <a:cubicBezTo>
                  <a:pt x="87298" y="507363"/>
                  <a:pt x="92637" y="494954"/>
                  <a:pt x="84666" y="505581"/>
                </a:cubicBezTo>
                <a:cubicBezTo>
                  <a:pt x="81177" y="510233"/>
                  <a:pt x="78215" y="515257"/>
                  <a:pt x="74990" y="520095"/>
                </a:cubicBezTo>
                <a:cubicBezTo>
                  <a:pt x="73377" y="522514"/>
                  <a:pt x="72208" y="525296"/>
                  <a:pt x="70152" y="527352"/>
                </a:cubicBezTo>
                <a:cubicBezTo>
                  <a:pt x="66120" y="531384"/>
                  <a:pt x="62618" y="536027"/>
                  <a:pt x="58057" y="539448"/>
                </a:cubicBezTo>
                <a:cubicBezTo>
                  <a:pt x="51987" y="544001"/>
                  <a:pt x="39826" y="553401"/>
                  <a:pt x="33866" y="556381"/>
                </a:cubicBezTo>
                <a:lnTo>
                  <a:pt x="24190" y="561219"/>
                </a:lnTo>
                <a:cubicBezTo>
                  <a:pt x="21315" y="581345"/>
                  <a:pt x="21771" y="572450"/>
                  <a:pt x="21771" y="582991"/>
                </a:cubicBezTo>
                <a:close/>
              </a:path>
            </a:pathLst>
          </a:custGeom>
          <a:solidFill>
            <a:schemeClr val="accent1">
              <a:lumMod val="60000"/>
              <a:lumOff val="40000"/>
              <a:alpha val="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xmlns="" val="1772011753"/>
      </p:ext>
    </p:extLst>
  </p:cSld>
  <p:clrMapOvr>
    <a:masterClrMapping/>
  </p:clrMapOvr>
  <mc:AlternateContent xmlns:mc="http://schemas.openxmlformats.org/markup-compatibility/2006">
    <mc:Choice xmlns:p14="http://schemas.microsoft.com/office/powerpoint/2010/main" xmlns="" Requires="p14">
      <p:transition spd="slow" p14:dur="2000" advTm="16484"/>
    </mc:Choice>
    <mc:Fallback>
      <p:transition spd="slow" advTm="16484"/>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Conclusions and Implications </a:t>
            </a:r>
            <a:endParaRPr lang="en-US" dirty="0">
              <a:solidFill>
                <a:srgbClr val="FFFF00"/>
              </a:solidFill>
            </a:endParaRPr>
          </a:p>
        </p:txBody>
      </p:sp>
      <p:sp>
        <p:nvSpPr>
          <p:cNvPr id="3" name="Content Placeholder 2"/>
          <p:cNvSpPr>
            <a:spLocks noGrp="1"/>
          </p:cNvSpPr>
          <p:nvPr>
            <p:ph idx="1"/>
          </p:nvPr>
        </p:nvSpPr>
        <p:spPr>
          <a:xfrm>
            <a:off x="0" y="1600200"/>
            <a:ext cx="9144000" cy="3581400"/>
          </a:xfrm>
        </p:spPr>
        <p:txBody>
          <a:bodyPr>
            <a:normAutofit/>
          </a:bodyPr>
          <a:lstStyle/>
          <a:p>
            <a:pPr>
              <a:buNone/>
            </a:pPr>
            <a:r>
              <a:rPr lang="en-US" sz="1800" dirty="0" smtClean="0"/>
              <a:t>       I found that this multi-ringed circular anomaly has been rediscovered several times and will continue to be rediscovered .  The juxtaposition  in time and space of the Kalkarindji LIP and Mooracoochie volcanics  with  the proposed impact known as MAPCIS raises challenging questions . </a:t>
            </a:r>
          </a:p>
          <a:p>
            <a:pPr>
              <a:buNone/>
            </a:pPr>
            <a:r>
              <a:rPr lang="en-US" sz="1800" dirty="0" smtClean="0"/>
              <a:t> </a:t>
            </a:r>
          </a:p>
          <a:p>
            <a:pPr marL="594360" indent="-457200">
              <a:buAutoNum type="arabicPeriod"/>
            </a:pPr>
            <a:r>
              <a:rPr lang="en-US" sz="1800" dirty="0" smtClean="0"/>
              <a:t>Did this impact cause the formation of a mantle plume  and LIP?</a:t>
            </a:r>
          </a:p>
          <a:p>
            <a:pPr marL="594360" indent="-457200">
              <a:buAutoNum type="arabicPeriod"/>
            </a:pPr>
            <a:r>
              <a:rPr lang="en-US" sz="1800" dirty="0" smtClean="0"/>
              <a:t>Did this impact cause the uplift of central Australia prior to the Kalkarindji LIP?</a:t>
            </a:r>
          </a:p>
          <a:p>
            <a:pPr marL="594360" indent="-457200">
              <a:buAutoNum type="arabicPeriod"/>
            </a:pPr>
            <a:r>
              <a:rPr lang="en-US" sz="1800" dirty="0" smtClean="0"/>
              <a:t>Did this impact cause the rifting between the North Australia Craton and the South Australia Craton?</a:t>
            </a:r>
          </a:p>
          <a:p>
            <a:pPr marL="594360" indent="-457200">
              <a:buAutoNum type="arabicPeriod"/>
            </a:pPr>
            <a:r>
              <a:rPr lang="en-US" sz="1800" dirty="0" smtClean="0"/>
              <a:t>By implication , through mantle plumes and rifting  did this impact stimulate  plate tectonics?</a:t>
            </a:r>
            <a:endParaRPr lang="en-US" sz="1800" dirty="0"/>
          </a:p>
        </p:txBody>
      </p:sp>
      <p:sp>
        <p:nvSpPr>
          <p:cNvPr id="4" name="TextBox 3"/>
          <p:cNvSpPr txBox="1"/>
          <p:nvPr/>
        </p:nvSpPr>
        <p:spPr>
          <a:xfrm>
            <a:off x="457200" y="5105400"/>
            <a:ext cx="8229600" cy="646331"/>
          </a:xfrm>
          <a:prstGeom prst="rect">
            <a:avLst/>
          </a:prstGeom>
          <a:noFill/>
        </p:spPr>
        <p:txBody>
          <a:bodyPr wrap="square" rtlCol="0">
            <a:spAutoFit/>
          </a:bodyPr>
          <a:lstStyle/>
          <a:p>
            <a:r>
              <a:rPr lang="en-US" dirty="0" smtClean="0"/>
              <a:t>These are not easy questions .  If answered in the affirmative, it  writes a new chapter in the  middle history of Earth</a:t>
            </a:r>
            <a:endParaRPr lang="en-US" dirty="0"/>
          </a:p>
        </p:txBody>
      </p:sp>
      <p:sp>
        <p:nvSpPr>
          <p:cNvPr id="5" name="TextBox 4"/>
          <p:cNvSpPr txBox="1"/>
          <p:nvPr/>
        </p:nvSpPr>
        <p:spPr>
          <a:xfrm>
            <a:off x="457200" y="5867400"/>
            <a:ext cx="3733800" cy="369332"/>
          </a:xfrm>
          <a:prstGeom prst="rect">
            <a:avLst/>
          </a:prstGeom>
          <a:noFill/>
        </p:spPr>
        <p:txBody>
          <a:bodyPr wrap="square" rtlCol="0">
            <a:spAutoFit/>
          </a:bodyPr>
          <a:lstStyle/>
          <a:p>
            <a:r>
              <a:rPr lang="en-US" dirty="0" smtClean="0"/>
              <a:t>danielconnelly@comcast.net</a:t>
            </a:r>
            <a:endParaRPr lang="en-US" dirty="0"/>
          </a:p>
        </p:txBody>
      </p:sp>
      <p:sp>
        <p:nvSpPr>
          <p:cNvPr id="6" name="TextBox 5"/>
          <p:cNvSpPr txBox="1"/>
          <p:nvPr/>
        </p:nvSpPr>
        <p:spPr>
          <a:xfrm>
            <a:off x="4876800" y="5943600"/>
            <a:ext cx="2667000" cy="646331"/>
          </a:xfrm>
          <a:prstGeom prst="rect">
            <a:avLst/>
          </a:prstGeom>
          <a:noFill/>
        </p:spPr>
        <p:txBody>
          <a:bodyPr wrap="square" rtlCol="0">
            <a:spAutoFit/>
          </a:bodyPr>
          <a:lstStyle/>
          <a:p>
            <a:r>
              <a:rPr lang="en-US" dirty="0" smtClean="0"/>
              <a:t>MAPCIS can be found on facebook</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anose="020F0502020204030204" pitchFamily="34" charset="0"/>
                <a:cs typeface="Calibri" panose="020F0502020204030204" pitchFamily="34" charset="0"/>
              </a:rPr>
              <a:t>Abstract</a:t>
            </a:r>
            <a:endParaRPr lang="en-US"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fontScale="62500" lnSpcReduction="20000"/>
          </a:bodyPr>
          <a:lstStyle/>
          <a:p>
            <a:r>
              <a:rPr lang="en-US" dirty="0"/>
              <a:t>Presentation Time: 4:15 PM</a:t>
            </a:r>
          </a:p>
          <a:p>
            <a:r>
              <a:rPr lang="en-US" dirty="0"/>
              <a:t/>
            </a:r>
            <a:br>
              <a:rPr lang="en-US" dirty="0"/>
            </a:br>
            <a:r>
              <a:rPr lang="en-US" b="1" dirty="0"/>
              <a:t>LIPS AND IMPACT EVENTS:  A CONNECTION BETWEEN KALKARINDJI LIP, MOORACOOCHIE VOLCANICS AND MAPCIS?</a:t>
            </a:r>
          </a:p>
          <a:p>
            <a:r>
              <a:rPr lang="en-US" dirty="0" smtClean="0"/>
              <a:t>Connelly Daniel P.</a:t>
            </a:r>
            <a:r>
              <a:rPr lang="en-US" b="1" dirty="0" smtClean="0">
                <a:hlinkClick r:id="rId2"/>
              </a:rPr>
              <a:t>.</a:t>
            </a:r>
            <a:r>
              <a:rPr lang="en-US" dirty="0" smtClean="0"/>
              <a:t>, </a:t>
            </a:r>
            <a:r>
              <a:rPr lang="en-US" dirty="0"/>
              <a:t>4815 Covered Bridge Rd, Millville, NJ 08332, danielconnelly@comcast.net </a:t>
            </a:r>
          </a:p>
          <a:p>
            <a:r>
              <a:rPr lang="en-US" dirty="0"/>
              <a:t>A connection between large igneous provinces and impact events has been a long sought after goal to explain the association of both, with extinction events. Many have considered the association between IEs and LIPs to be tenuous. From this a dichotomy developed often separating scientists into opposing camps supporting either LIPs or IEs as the cause of extinction events. This presentation introduces the spatial and temporal relationship between the end Ediacaran, MAPCIS, and the annular early Cambrian Kalkarindji LIP. The coeval Mooracoochie volcanics within the spreading Cambrian rift separating the North Australia Craton from the Gawler Craton gives a clue to a possible cause and effect between impacts and subsequent volcanics. </a:t>
            </a:r>
          </a:p>
          <a:p>
            <a:endParaRPr lang="en-US" dirty="0"/>
          </a:p>
        </p:txBody>
      </p:sp>
    </p:spTree>
    <p:extLst>
      <p:ext uri="{BB962C8B-B14F-4D97-AF65-F5344CB8AC3E}">
        <p14:creationId xmlns:p14="http://schemas.microsoft.com/office/powerpoint/2010/main" xmlns="" val="2651200332"/>
      </p:ext>
    </p:extLst>
  </p:cSld>
  <p:clrMapOvr>
    <a:masterClrMapping/>
  </p:clrMapOvr>
  <mc:AlternateContent xmlns:mc="http://schemas.openxmlformats.org/markup-compatibility/2006">
    <mc:Choice xmlns:p14="http://schemas.microsoft.com/office/powerpoint/2010/main" xmlns="" Requires="p14">
      <p:transition spd="slow" p14:dur="2000" advTm="8161"/>
    </mc:Choice>
    <mc:Fallback>
      <p:transition spd="slow" advTm="8161"/>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lstStyle/>
          <a:p>
            <a:r>
              <a:rPr lang="en-US" dirty="0" smtClean="0">
                <a:solidFill>
                  <a:srgbClr val="FFFF00"/>
                </a:solidFill>
                <a:latin typeface="Calibri" panose="020F0502020204030204" pitchFamily="34" charset="0"/>
                <a:cs typeface="Calibri" panose="020F0502020204030204" pitchFamily="34" charset="0"/>
              </a:rPr>
              <a:t>Connecting LIPS &amp; Impacts</a:t>
            </a:r>
            <a:endParaRPr lang="en-US"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76200" y="1600200"/>
            <a:ext cx="8915400" cy="4709160"/>
          </a:xfrm>
        </p:spPr>
        <p:txBody>
          <a:bodyPr>
            <a:normAutofit fontScale="92500" lnSpcReduction="20000"/>
          </a:bodyPr>
          <a:lstStyle/>
          <a:p>
            <a:r>
              <a:rPr lang="en-US" dirty="0" smtClean="0">
                <a:latin typeface="Calibri" panose="020F0502020204030204" pitchFamily="34" charset="0"/>
                <a:cs typeface="Calibri" panose="020F0502020204030204" pitchFamily="34" charset="0"/>
              </a:rPr>
              <a:t>Shiva &amp; Chicxulub  with the Deccan Traps ~65Ma &amp; the K/T Boundary</a:t>
            </a:r>
          </a:p>
          <a:p>
            <a:r>
              <a:rPr lang="en-US" dirty="0" smtClean="0">
                <a:latin typeface="Calibri" panose="020F0502020204030204" pitchFamily="34" charset="0"/>
                <a:cs typeface="Calibri" panose="020F0502020204030204" pitchFamily="34" charset="0"/>
              </a:rPr>
              <a:t>Wilkes Land Crater with the Siberian Traps ~250Ma &amp; the P/T Boundary</a:t>
            </a:r>
          </a:p>
          <a:p>
            <a:pPr marL="137160" indent="0" algn="ctr">
              <a:buNone/>
            </a:pPr>
            <a:r>
              <a:rPr lang="en-US" sz="3200" dirty="0" smtClean="0">
                <a:solidFill>
                  <a:srgbClr val="FFFF00"/>
                </a:solidFill>
                <a:latin typeface="Calibri" panose="020F0502020204030204" pitchFamily="34" charset="0"/>
                <a:cs typeface="Calibri" panose="020F0502020204030204" pitchFamily="34" charset="0"/>
              </a:rPr>
              <a:t>Problems</a:t>
            </a:r>
          </a:p>
          <a:p>
            <a:pPr marL="137160" indent="0" algn="ctr">
              <a:buNone/>
            </a:pPr>
            <a:r>
              <a:rPr lang="en-US" sz="3200" dirty="0" smtClean="0">
                <a:solidFill>
                  <a:schemeClr val="accent1"/>
                </a:solidFill>
                <a:latin typeface="Calibri" panose="020F0502020204030204" pitchFamily="34" charset="0"/>
                <a:cs typeface="Calibri" panose="020F0502020204030204" pitchFamily="34" charset="0"/>
              </a:rPr>
              <a:t>No easy connections</a:t>
            </a:r>
          </a:p>
          <a:p>
            <a:pPr marL="651510" indent="-514350">
              <a:buAutoNum type="arabicPeriod"/>
            </a:pPr>
            <a:r>
              <a:rPr lang="en-US" sz="3200" dirty="0" smtClean="0">
                <a:solidFill>
                  <a:schemeClr val="accent1"/>
                </a:solidFill>
                <a:latin typeface="Calibri" panose="020F0502020204030204" pitchFamily="34" charset="0"/>
                <a:cs typeface="Calibri" panose="020F0502020204030204" pitchFamily="34" charset="0"/>
              </a:rPr>
              <a:t>Antipodal  impact mantle plumes?</a:t>
            </a:r>
          </a:p>
          <a:p>
            <a:pPr marL="651510" indent="-514350">
              <a:buAutoNum type="arabicPeriod"/>
            </a:pPr>
            <a:r>
              <a:rPr lang="en-US" sz="3200" dirty="0" smtClean="0">
                <a:solidFill>
                  <a:schemeClr val="accent1"/>
                </a:solidFill>
                <a:latin typeface="Calibri" panose="020F0502020204030204" pitchFamily="34" charset="0"/>
                <a:cs typeface="Calibri" panose="020F0502020204030204" pitchFamily="34" charset="0"/>
              </a:rPr>
              <a:t>Impact mantle plumes erasing crustal piercing impacts?</a:t>
            </a:r>
          </a:p>
          <a:p>
            <a:pPr marL="651510" indent="-514350">
              <a:buAutoNum type="arabicPeriod"/>
            </a:pPr>
            <a:r>
              <a:rPr lang="en-US" sz="3200" dirty="0" smtClean="0">
                <a:solidFill>
                  <a:schemeClr val="accent1"/>
                </a:solidFill>
                <a:latin typeface="Calibri" panose="020F0502020204030204" pitchFamily="34" charset="0"/>
                <a:cs typeface="Calibri" panose="020F0502020204030204" pitchFamily="34" charset="0"/>
              </a:rPr>
              <a:t>Are they impact mantle plumes or just hot spot mantle plumes?</a:t>
            </a:r>
          </a:p>
          <a:p>
            <a:pPr algn="ctr"/>
            <a:endParaRPr lang="en-US" sz="3200" dirty="0" smtClean="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635243356"/>
      </p:ext>
    </p:extLst>
  </p:cSld>
  <p:clrMapOvr>
    <a:masterClrMapping/>
  </p:clrMapOvr>
  <mc:AlternateContent xmlns:mc="http://schemas.openxmlformats.org/markup-compatibility/2006">
    <mc:Choice xmlns:p14="http://schemas.microsoft.com/office/powerpoint/2010/main" xmlns="" Requires="p14">
      <p:transition spd="slow" p14:dur="2000" advTm="94590"/>
    </mc:Choice>
    <mc:Fallback>
      <p:transition spd="slow" advTm="9459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latin typeface="Calibri" panose="020F0502020204030204" pitchFamily="34" charset="0"/>
                <a:cs typeface="Calibri" panose="020F0502020204030204" pitchFamily="34" charset="0"/>
              </a:rPr>
              <a:t>Another possibility?</a:t>
            </a:r>
            <a:endParaRPr lang="en-US" dirty="0">
              <a:solidFill>
                <a:srgbClr val="FFFF00"/>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US" sz="3200" dirty="0" smtClean="0">
                <a:latin typeface="Calibri" panose="020F0502020204030204" pitchFamily="34" charset="0"/>
                <a:cs typeface="Calibri" panose="020F0502020204030204" pitchFamily="34" charset="0"/>
              </a:rPr>
              <a:t>A large impact that did not pierce a strong thick continental crust</a:t>
            </a:r>
          </a:p>
          <a:p>
            <a:r>
              <a:rPr lang="en-US" sz="3200" dirty="0" smtClean="0">
                <a:latin typeface="Calibri" panose="020F0502020204030204" pitchFamily="34" charset="0"/>
                <a:cs typeface="Calibri" panose="020F0502020204030204" pitchFamily="34" charset="0"/>
              </a:rPr>
              <a:t>An impact mantle plume that finds its way to the surface around the MASCON to form radial and/or annular deposits</a:t>
            </a:r>
          </a:p>
          <a:p>
            <a:endParaRPr lang="en-US" dirty="0"/>
          </a:p>
          <a:p>
            <a:pPr marL="137160" indent="0">
              <a:buNone/>
            </a:pPr>
            <a:endParaRPr lang="en-US" dirty="0" smtClean="0"/>
          </a:p>
        </p:txBody>
      </p:sp>
    </p:spTree>
    <p:extLst>
      <p:ext uri="{BB962C8B-B14F-4D97-AF65-F5344CB8AC3E}">
        <p14:creationId xmlns:p14="http://schemas.microsoft.com/office/powerpoint/2010/main" xmlns="" val="1465195335"/>
      </p:ext>
    </p:extLst>
  </p:cSld>
  <p:clrMapOvr>
    <a:masterClrMapping/>
  </p:clrMapOvr>
  <mc:AlternateContent xmlns:mc="http://schemas.openxmlformats.org/markup-compatibility/2006">
    <mc:Choice xmlns:p14="http://schemas.microsoft.com/office/powerpoint/2010/main" xmlns="" Requires="p14">
      <p:transition spd="slow" p14:dur="2000" advTm="19208"/>
    </mc:Choice>
    <mc:Fallback>
      <p:transition spd="slow" advTm="1920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220200" cy="762000"/>
          </a:xfrm>
        </p:spPr>
        <p:txBody>
          <a:bodyPr>
            <a:normAutofit/>
          </a:bodyPr>
          <a:lstStyle/>
          <a:p>
            <a:r>
              <a:rPr lang="en-US" sz="3200" dirty="0" smtClean="0">
                <a:solidFill>
                  <a:srgbClr val="FFFF00"/>
                </a:solidFill>
                <a:latin typeface="Calibri" panose="020F0502020204030204" pitchFamily="34" charset="0"/>
                <a:cs typeface="Calibri" panose="020F0502020204030204" pitchFamily="34" charset="0"/>
              </a:rPr>
              <a:t>Timing of the Rift Initiation between the NAC &amp;  SAC            </a:t>
            </a:r>
            <a:endParaRPr lang="en-US" sz="3200" dirty="0">
              <a:solidFill>
                <a:srgbClr val="FFFF00"/>
              </a:solidFill>
              <a:latin typeface="Calibri" panose="020F0502020204030204" pitchFamily="34" charset="0"/>
              <a:cs typeface="Calibri" panose="020F0502020204030204" pitchFamily="34" charset="0"/>
            </a:endParaRPr>
          </a:p>
        </p:txBody>
      </p:sp>
      <p:pic>
        <p:nvPicPr>
          <p:cNvPr id="4" name="Content Placeholder 3" descr="mafic events 2011.JPG"/>
          <p:cNvPicPr>
            <a:picLocks noGrp="1" noChangeAspect="1"/>
          </p:cNvPicPr>
          <p:nvPr>
            <p:ph idx="1"/>
          </p:nvPr>
        </p:nvPicPr>
        <p:blipFill>
          <a:blip r:embed="rId3" cstate="print"/>
          <a:stretch>
            <a:fillRect/>
          </a:stretch>
        </p:blipFill>
        <p:spPr>
          <a:xfrm>
            <a:off x="1593527" y="735759"/>
            <a:ext cx="7550473" cy="6122241"/>
          </a:xfrm>
        </p:spPr>
      </p:pic>
      <p:sp>
        <p:nvSpPr>
          <p:cNvPr id="5" name="TextBox 4"/>
          <p:cNvSpPr txBox="1"/>
          <p:nvPr/>
        </p:nvSpPr>
        <p:spPr>
          <a:xfrm>
            <a:off x="7239000" y="5866263"/>
            <a:ext cx="1834487" cy="523220"/>
          </a:xfrm>
          <a:prstGeom prst="rect">
            <a:avLst/>
          </a:prstGeom>
          <a:noFill/>
        </p:spPr>
        <p:txBody>
          <a:bodyPr wrap="square" rtlCol="0">
            <a:spAutoFit/>
          </a:bodyPr>
          <a:lstStyle/>
          <a:p>
            <a:r>
              <a:rPr lang="en-US" sz="2800" dirty="0" smtClean="0">
                <a:latin typeface="Calibri" panose="020F0502020204030204" pitchFamily="34" charset="0"/>
                <a:cs typeface="Calibri" panose="020F0502020204030204" pitchFamily="34" charset="0"/>
              </a:rPr>
              <a:t>DPC 2011</a:t>
            </a:r>
            <a:endParaRPr lang="en-US" sz="2800" dirty="0">
              <a:latin typeface="Calibri" panose="020F0502020204030204" pitchFamily="34" charset="0"/>
              <a:cs typeface="Calibri" panose="020F0502020204030204" pitchFamily="34" charset="0"/>
            </a:endParaRPr>
          </a:p>
        </p:txBody>
      </p:sp>
      <p:sp>
        <p:nvSpPr>
          <p:cNvPr id="6" name="Rectangle 5"/>
          <p:cNvSpPr/>
          <p:nvPr/>
        </p:nvSpPr>
        <p:spPr>
          <a:xfrm>
            <a:off x="5125892" y="4810836"/>
            <a:ext cx="1944034" cy="1200329"/>
          </a:xfrm>
          <a:prstGeom prst="rect">
            <a:avLst/>
          </a:prstGeom>
          <a:solidFill>
            <a:schemeClr val="bg1">
              <a:alpha val="37000"/>
            </a:schemeClr>
          </a:solidFill>
        </p:spPr>
        <p:txBody>
          <a:bodyPr wrap="square">
            <a:spAutoFit/>
          </a:bodyPr>
          <a:lstStyle/>
          <a:p>
            <a:r>
              <a:rPr lang="en-US" sz="2400" dirty="0" smtClean="0">
                <a:solidFill>
                  <a:srgbClr val="FFFF00"/>
                </a:solidFill>
                <a:latin typeface="Calibri" panose="020F0502020204030204" pitchFamily="34" charset="0"/>
                <a:cs typeface="Calibri" panose="020F0502020204030204" pitchFamily="34" charset="0"/>
              </a:rPr>
              <a:t>Delamerian orogeny </a:t>
            </a:r>
            <a:r>
              <a:rPr lang="en-US" sz="2400" dirty="0">
                <a:solidFill>
                  <a:srgbClr val="FFFF00"/>
                </a:solidFill>
                <a:latin typeface="Calibri" panose="020F0502020204030204" pitchFamily="34" charset="0"/>
                <a:cs typeface="Calibri" panose="020F0502020204030204" pitchFamily="34" charset="0"/>
              </a:rPr>
              <a:t>~515-500ma</a:t>
            </a:r>
          </a:p>
        </p:txBody>
      </p:sp>
      <p:sp>
        <p:nvSpPr>
          <p:cNvPr id="7" name="Left Arrow 6"/>
          <p:cNvSpPr/>
          <p:nvPr/>
        </p:nvSpPr>
        <p:spPr>
          <a:xfrm rot="1723694">
            <a:off x="4686097" y="5036279"/>
            <a:ext cx="537618" cy="295364"/>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1219200"/>
            <a:ext cx="1600200" cy="2677656"/>
          </a:xfrm>
          <a:prstGeom prst="rect">
            <a:avLst/>
          </a:prstGeom>
          <a:noFill/>
        </p:spPr>
        <p:txBody>
          <a:bodyPr wrap="square" rtlCol="0">
            <a:spAutoFit/>
          </a:bodyPr>
          <a:lstStyle/>
          <a:p>
            <a:r>
              <a:rPr lang="en-US" sz="2400" dirty="0" smtClean="0">
                <a:solidFill>
                  <a:srgbClr val="FFFF00"/>
                </a:solidFill>
                <a:latin typeface="Calibri" panose="020F0502020204030204" pitchFamily="34" charset="0"/>
                <a:cs typeface="Calibri" panose="020F0502020204030204" pitchFamily="34" charset="0"/>
              </a:rPr>
              <a:t>MAPCIS ~542 Ma or</a:t>
            </a:r>
          </a:p>
          <a:p>
            <a:r>
              <a:rPr lang="en-US" sz="2400" dirty="0" smtClean="0">
                <a:solidFill>
                  <a:srgbClr val="FFFF00"/>
                </a:solidFill>
                <a:latin typeface="Calibri" panose="020F0502020204030204" pitchFamily="34" charset="0"/>
                <a:cs typeface="Calibri" panose="020F0502020204030204" pitchFamily="34" charset="0"/>
              </a:rPr>
              <a:t>Petermann Orogeny ~550-530Ma</a:t>
            </a:r>
            <a:endParaRPr lang="en-US" sz="2400" dirty="0">
              <a:solidFill>
                <a:srgbClr val="FFFF00"/>
              </a:solidFill>
              <a:latin typeface="Calibri" panose="020F0502020204030204" pitchFamily="34" charset="0"/>
              <a:cs typeface="Calibri" panose="020F0502020204030204" pitchFamily="34" charset="0"/>
            </a:endParaRPr>
          </a:p>
        </p:txBody>
      </p:sp>
      <p:pic>
        <p:nvPicPr>
          <p:cNvPr id="921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606936">
            <a:off x="1111000" y="1930667"/>
            <a:ext cx="876040" cy="6376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Curved Left Arrow 9"/>
          <p:cNvSpPr/>
          <p:nvPr/>
        </p:nvSpPr>
        <p:spPr>
          <a:xfrm rot="1092079">
            <a:off x="6726559" y="2184657"/>
            <a:ext cx="481927" cy="2163012"/>
          </a:xfrm>
          <a:prstGeom prst="curved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p:cNvSpPr txBox="1"/>
          <p:nvPr/>
        </p:nvSpPr>
        <p:spPr>
          <a:xfrm>
            <a:off x="0" y="4368823"/>
            <a:ext cx="1549020" cy="1938992"/>
          </a:xfrm>
          <a:prstGeom prst="rect">
            <a:avLst/>
          </a:prstGeom>
          <a:noFill/>
        </p:spPr>
        <p:txBody>
          <a:bodyPr wrap="square" rtlCol="0">
            <a:spAutoFit/>
          </a:bodyPr>
          <a:lstStyle/>
          <a:p>
            <a:r>
              <a:rPr lang="en-US" sz="2400" dirty="0" smtClean="0">
                <a:latin typeface="Calibri" panose="020F0502020204030204" pitchFamily="34" charset="0"/>
                <a:cs typeface="Calibri" panose="020F0502020204030204" pitchFamily="34" charset="0"/>
              </a:rPr>
              <a:t>Where &amp; When was the lava within the rift </a:t>
            </a:r>
            <a:r>
              <a:rPr lang="en-US" sz="2400" b="1" dirty="0" smtClean="0">
                <a:latin typeface="Calibri" panose="020F0502020204030204" pitchFamily="34" charset="0"/>
                <a:cs typeface="Calibri" panose="020F0502020204030204" pitchFamily="34" charset="0"/>
              </a:rPr>
              <a:t>? ? ?</a:t>
            </a:r>
            <a:endParaRPr lang="en-US" sz="2400" b="1" dirty="0">
              <a:latin typeface="Calibri" panose="020F0502020204030204" pitchFamily="34" charset="0"/>
              <a:cs typeface="Calibri" panose="020F0502020204030204" pitchFamily="34" charset="0"/>
            </a:endParaRPr>
          </a:p>
        </p:txBody>
      </p:sp>
      <p:sp>
        <p:nvSpPr>
          <p:cNvPr id="12" name="5-Point Star 11"/>
          <p:cNvSpPr/>
          <p:nvPr/>
        </p:nvSpPr>
        <p:spPr>
          <a:xfrm>
            <a:off x="2393585" y="2318062"/>
            <a:ext cx="241154" cy="195828"/>
          </a:xfrm>
          <a:prstGeom prst="star5">
            <a:avLst>
              <a:gd name="adj" fmla="val 24947"/>
              <a:gd name="hf" fmla="val 105146"/>
              <a:gd name="vf" fmla="val 110557"/>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0" y="3886200"/>
            <a:ext cx="1981200" cy="461665"/>
          </a:xfrm>
          <a:prstGeom prst="rect">
            <a:avLst/>
          </a:prstGeom>
          <a:solidFill>
            <a:srgbClr val="FF0000"/>
          </a:solidFill>
        </p:spPr>
        <p:txBody>
          <a:bodyPr wrap="square" rtlCol="0">
            <a:spAutoFit/>
          </a:bodyPr>
          <a:lstStyle/>
          <a:p>
            <a:r>
              <a:rPr lang="en-US" sz="2400" dirty="0" smtClean="0">
                <a:solidFill>
                  <a:srgbClr val="92D050"/>
                </a:solidFill>
              </a:rPr>
              <a:t>Beginning ?</a:t>
            </a:r>
            <a:endParaRPr lang="en-US" sz="2400" dirty="0">
              <a:solidFill>
                <a:srgbClr val="92D050"/>
              </a:solidFill>
            </a:endParaRPr>
          </a:p>
        </p:txBody>
      </p:sp>
      <p:sp>
        <p:nvSpPr>
          <p:cNvPr id="14" name="TextBox 13"/>
          <p:cNvSpPr txBox="1"/>
          <p:nvPr/>
        </p:nvSpPr>
        <p:spPr>
          <a:xfrm>
            <a:off x="6781800" y="5181600"/>
            <a:ext cx="1371600" cy="461665"/>
          </a:xfrm>
          <a:prstGeom prst="rect">
            <a:avLst/>
          </a:prstGeom>
          <a:solidFill>
            <a:srgbClr val="FF0000"/>
          </a:solidFill>
        </p:spPr>
        <p:txBody>
          <a:bodyPr wrap="square" rtlCol="0">
            <a:spAutoFit/>
          </a:bodyPr>
          <a:lstStyle/>
          <a:p>
            <a:r>
              <a:rPr lang="en-US" sz="2400" dirty="0" smtClean="0">
                <a:solidFill>
                  <a:srgbClr val="92D050"/>
                </a:solidFill>
              </a:rPr>
              <a:t>Ending?</a:t>
            </a:r>
            <a:endParaRPr lang="en-US" sz="2400" dirty="0">
              <a:solidFill>
                <a:srgbClr val="92D050"/>
              </a:solidFill>
            </a:endParaRPr>
          </a:p>
        </p:txBody>
      </p:sp>
    </p:spTree>
    <p:extLst>
      <p:ext uri="{BB962C8B-B14F-4D97-AF65-F5344CB8AC3E}">
        <p14:creationId xmlns:p14="http://schemas.microsoft.com/office/powerpoint/2010/main" xmlns="" val="4209643815"/>
      </p:ext>
    </p:extLst>
  </p:cSld>
  <p:clrMapOvr>
    <a:masterClrMapping/>
  </p:clrMapOvr>
  <mc:AlternateContent xmlns:mc="http://schemas.openxmlformats.org/markup-compatibility/2006">
    <mc:Choice xmlns:p14="http://schemas.microsoft.com/office/powerpoint/2010/main" xmlns="" Requires="p14">
      <p:transition spd="slow" p14:dur="2000" advTm="56638"/>
    </mc:Choice>
    <mc:Fallback>
      <p:transition spd="slow" advTm="5663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67001" y="0"/>
            <a:ext cx="6485736" cy="6852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Title 1"/>
          <p:cNvSpPr>
            <a:spLocks noGrp="1"/>
          </p:cNvSpPr>
          <p:nvPr>
            <p:ph type="title"/>
          </p:nvPr>
        </p:nvSpPr>
        <p:spPr>
          <a:xfrm>
            <a:off x="0" y="0"/>
            <a:ext cx="2743200" cy="4267200"/>
          </a:xfrm>
          <a:solidFill>
            <a:schemeClr val="bg1"/>
          </a:solidFill>
        </p:spPr>
        <p:txBody>
          <a:bodyPr>
            <a:normAutofit fontScale="90000"/>
          </a:bodyPr>
          <a:lstStyle/>
          <a:p>
            <a:r>
              <a:rPr lang="en-US" sz="3600" i="1" dirty="0" smtClean="0">
                <a:solidFill>
                  <a:srgbClr val="FFFF00"/>
                </a:solidFill>
                <a:latin typeface="Calibri" panose="020F0502020204030204" pitchFamily="34" charset="0"/>
                <a:cs typeface="Calibri" panose="020F0502020204030204" pitchFamily="34" charset="0"/>
              </a:rPr>
              <a:t>Mooracoochie</a:t>
            </a:r>
            <a:r>
              <a:rPr lang="en-US" sz="3600" dirty="0" smtClean="0">
                <a:solidFill>
                  <a:srgbClr val="FFFF00"/>
                </a:solidFill>
                <a:latin typeface="Calibri" panose="020F0502020204030204" pitchFamily="34" charset="0"/>
                <a:cs typeface="Calibri" panose="020F0502020204030204" pitchFamily="34" charset="0"/>
              </a:rPr>
              <a:t> </a:t>
            </a:r>
            <a:br>
              <a:rPr lang="en-US" sz="3600" dirty="0" smtClean="0">
                <a:solidFill>
                  <a:srgbClr val="FFFF00"/>
                </a:solidFill>
                <a:latin typeface="Calibri" panose="020F0502020204030204" pitchFamily="34" charset="0"/>
                <a:cs typeface="Calibri" panose="020F0502020204030204" pitchFamily="34" charset="0"/>
              </a:rPr>
            </a:br>
            <a:r>
              <a:rPr lang="en-US" dirty="0" smtClean="0">
                <a:solidFill>
                  <a:srgbClr val="FFFF00"/>
                </a:solidFill>
                <a:latin typeface="Calibri" panose="020F0502020204030204" pitchFamily="34" charset="0"/>
                <a:cs typeface="Calibri" panose="020F0502020204030204" pitchFamily="34" charset="0"/>
              </a:rPr>
              <a:t>volcanics </a:t>
            </a:r>
            <a:r>
              <a:rPr lang="en-US" dirty="0">
                <a:solidFill>
                  <a:srgbClr val="FFFF00"/>
                </a:solidFill>
                <a:latin typeface="Calibri" panose="020F0502020204030204" pitchFamily="34" charset="0"/>
                <a:cs typeface="Calibri" panose="020F0502020204030204" pitchFamily="34" charset="0"/>
              </a:rPr>
              <a:t>early Cambrian (</a:t>
            </a:r>
            <a:r>
              <a:rPr lang="en-US" dirty="0" smtClean="0">
                <a:solidFill>
                  <a:srgbClr val="FFFF00"/>
                </a:solidFill>
                <a:latin typeface="Calibri" panose="020F0502020204030204" pitchFamily="34" charset="0"/>
                <a:cs typeface="Calibri" panose="020F0502020204030204" pitchFamily="34" charset="0"/>
              </a:rPr>
              <a:t>517Ma </a:t>
            </a:r>
            <a:r>
              <a:rPr lang="en-US" dirty="0">
                <a:solidFill>
                  <a:srgbClr val="FFFF00"/>
                </a:solidFill>
                <a:latin typeface="Calibri" panose="020F0502020204030204" pitchFamily="34" charset="0"/>
                <a:cs typeface="Calibri" panose="020F0502020204030204" pitchFamily="34" charset="0"/>
              </a:rPr>
              <a:t>+/- 9 Ma)</a:t>
            </a:r>
          </a:p>
        </p:txBody>
      </p:sp>
      <p:sp>
        <p:nvSpPr>
          <p:cNvPr id="3" name="Content Placeholder 2"/>
          <p:cNvSpPr>
            <a:spLocks noGrp="1"/>
          </p:cNvSpPr>
          <p:nvPr>
            <p:ph idx="1"/>
          </p:nvPr>
        </p:nvSpPr>
        <p:spPr>
          <a:xfrm>
            <a:off x="-6824" y="4369018"/>
            <a:ext cx="2528720" cy="1879382"/>
          </a:xfrm>
        </p:spPr>
        <p:txBody>
          <a:bodyPr>
            <a:noAutofit/>
          </a:bodyPr>
          <a:lstStyle/>
          <a:p>
            <a:pPr marL="137160" indent="0">
              <a:buNone/>
            </a:pPr>
            <a:r>
              <a:rPr lang="en-US" sz="2400" dirty="0" smtClean="0">
                <a:latin typeface="Calibri" panose="020F0502020204030204" pitchFamily="34" charset="0"/>
                <a:cs typeface="Calibri" panose="020F0502020204030204" pitchFamily="34" charset="0"/>
              </a:rPr>
              <a:t>~960m thick at Gidgealpa-3 </a:t>
            </a:r>
          </a:p>
          <a:p>
            <a:pPr marL="137160" indent="0">
              <a:buNone/>
            </a:pPr>
            <a:r>
              <a:rPr lang="en-US" sz="2400" dirty="0" smtClean="0">
                <a:latin typeface="Calibri" panose="020F0502020204030204" pitchFamily="34" charset="0"/>
                <a:cs typeface="Calibri" panose="020F0502020204030204" pitchFamily="34" charset="0"/>
              </a:rPr>
              <a:t>Area ~ New Jersey  </a:t>
            </a:r>
            <a:endParaRPr lang="en-US" sz="2400" dirty="0">
              <a:latin typeface="Calibri" panose="020F0502020204030204" pitchFamily="34" charset="0"/>
              <a:cs typeface="Calibri" panose="020F0502020204030204" pitchFamily="34" charset="0"/>
            </a:endParaRPr>
          </a:p>
        </p:txBody>
      </p:sp>
      <p:sp>
        <p:nvSpPr>
          <p:cNvPr id="4" name="TextBox 3"/>
          <p:cNvSpPr txBox="1"/>
          <p:nvPr/>
        </p:nvSpPr>
        <p:spPr>
          <a:xfrm>
            <a:off x="7182853" y="5303693"/>
            <a:ext cx="1219200"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cs typeface="Calibri" panose="020F0502020204030204" pitchFamily="34" charset="0"/>
              </a:rPr>
              <a:t>50 km</a:t>
            </a:r>
            <a:endParaRPr lang="en-US" sz="2400" b="1"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7543801" y="5758934"/>
            <a:ext cx="1608936" cy="369332"/>
          </a:xfrm>
          <a:prstGeom prst="rect">
            <a:avLst/>
          </a:prstGeom>
          <a:noFill/>
        </p:spPr>
        <p:txBody>
          <a:bodyPr wrap="square" rtlCol="0">
            <a:spAutoFit/>
          </a:bodyPr>
          <a:lstStyle/>
          <a:p>
            <a:r>
              <a:rPr lang="en-US" dirty="0" smtClean="0"/>
              <a:t>DPC 2013</a:t>
            </a:r>
            <a:endParaRPr lang="en-US" dirty="0"/>
          </a:p>
        </p:txBody>
      </p:sp>
      <p:sp>
        <p:nvSpPr>
          <p:cNvPr id="6" name="TextBox 5"/>
          <p:cNvSpPr txBox="1"/>
          <p:nvPr/>
        </p:nvSpPr>
        <p:spPr>
          <a:xfrm>
            <a:off x="228600" y="6400800"/>
            <a:ext cx="914400" cy="369332"/>
          </a:xfrm>
          <a:prstGeom prst="rect">
            <a:avLst/>
          </a:prstGeom>
          <a:noFill/>
        </p:spPr>
        <p:txBody>
          <a:bodyPr wrap="square" rtlCol="0">
            <a:spAutoFit/>
          </a:bodyPr>
          <a:lstStyle/>
          <a:p>
            <a:r>
              <a:rPr lang="en-US" dirty="0" smtClean="0"/>
              <a:t>2013</a:t>
            </a:r>
            <a:endParaRPr lang="en-US" dirty="0"/>
          </a:p>
        </p:txBody>
      </p:sp>
    </p:spTree>
    <p:extLst>
      <p:ext uri="{BB962C8B-B14F-4D97-AF65-F5344CB8AC3E}">
        <p14:creationId xmlns:p14="http://schemas.microsoft.com/office/powerpoint/2010/main" xmlns="" val="658003752"/>
      </p:ext>
    </p:extLst>
  </p:cSld>
  <p:clrMapOvr>
    <a:masterClrMapping/>
  </p:clrMapOvr>
  <mc:AlternateContent xmlns:mc="http://schemas.openxmlformats.org/markup-compatibility/2006">
    <mc:Choice xmlns:p14="http://schemas.microsoft.com/office/powerpoint/2010/main" xmlns="" Requires="p14">
      <p:transition spd="slow" p14:dur="2000" advTm="80529"/>
    </mc:Choice>
    <mc:Fallback>
      <p:transition spd="slow" advTm="8052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Kalkarindja LIP 2010 GA.JPG"/>
          <p:cNvPicPr>
            <a:picLocks noGrp="1" noChangeAspect="1"/>
          </p:cNvPicPr>
          <p:nvPr>
            <p:ph idx="1"/>
          </p:nvPr>
        </p:nvPicPr>
        <p:blipFill>
          <a:blip r:embed="rId3" cstate="print"/>
          <a:srcRect/>
          <a:stretch>
            <a:fillRect/>
          </a:stretch>
        </p:blipFill>
        <p:spPr>
          <a:xfrm>
            <a:off x="1643130" y="-29892"/>
            <a:ext cx="7500870" cy="6893784"/>
          </a:xfrm>
          <a:ln>
            <a:solidFill>
              <a:srgbClr val="FFC000"/>
            </a:solidFill>
          </a:ln>
        </p:spPr>
      </p:pic>
      <p:sp>
        <p:nvSpPr>
          <p:cNvPr id="2" name="Title 1"/>
          <p:cNvSpPr>
            <a:spLocks noGrp="1"/>
          </p:cNvSpPr>
          <p:nvPr>
            <p:ph type="title"/>
          </p:nvPr>
        </p:nvSpPr>
        <p:spPr>
          <a:xfrm>
            <a:off x="30480" y="152400"/>
            <a:ext cx="3886200" cy="595023"/>
          </a:xfrm>
          <a:solidFill>
            <a:schemeClr val="bg1"/>
          </a:solidFill>
        </p:spPr>
        <p:txBody>
          <a:bodyPr wrap="none">
            <a:normAutofit fontScale="90000"/>
          </a:bodyPr>
          <a:lstStyle/>
          <a:p>
            <a:r>
              <a:rPr lang="en-US" dirty="0" smtClean="0">
                <a:solidFill>
                  <a:srgbClr val="FFFF00"/>
                </a:solidFill>
              </a:rPr>
              <a:t>Kalkarindji LIP</a:t>
            </a:r>
            <a:endParaRPr lang="en-US" dirty="0">
              <a:solidFill>
                <a:srgbClr val="FFFF00"/>
              </a:solidFill>
            </a:endParaRPr>
          </a:p>
        </p:txBody>
      </p:sp>
      <p:sp>
        <p:nvSpPr>
          <p:cNvPr id="6" name="Freeform 5"/>
          <p:cNvSpPr/>
          <p:nvPr/>
        </p:nvSpPr>
        <p:spPr>
          <a:xfrm>
            <a:off x="3013544" y="747423"/>
            <a:ext cx="3347499" cy="2965836"/>
          </a:xfrm>
          <a:custGeom>
            <a:avLst/>
            <a:gdLst>
              <a:gd name="connsiteX0" fmla="*/ 31806 w 3347499"/>
              <a:gd name="connsiteY0" fmla="*/ 1375575 h 2965836"/>
              <a:gd name="connsiteX1" fmla="*/ 151075 w 3347499"/>
              <a:gd name="connsiteY1" fmla="*/ 1590260 h 2965836"/>
              <a:gd name="connsiteX2" fmla="*/ 238539 w 3347499"/>
              <a:gd name="connsiteY2" fmla="*/ 1900361 h 2965836"/>
              <a:gd name="connsiteX3" fmla="*/ 79513 w 3347499"/>
              <a:gd name="connsiteY3" fmla="*/ 2075290 h 2965836"/>
              <a:gd name="connsiteX4" fmla="*/ 0 w 3347499"/>
              <a:gd name="connsiteY4" fmla="*/ 2194560 h 2965836"/>
              <a:gd name="connsiteX5" fmla="*/ 39757 w 3347499"/>
              <a:gd name="connsiteY5" fmla="*/ 2329732 h 2965836"/>
              <a:gd name="connsiteX6" fmla="*/ 246491 w 3347499"/>
              <a:gd name="connsiteY6" fmla="*/ 2417196 h 2965836"/>
              <a:gd name="connsiteX7" fmla="*/ 310101 w 3347499"/>
              <a:gd name="connsiteY7" fmla="*/ 2441050 h 2965836"/>
              <a:gd name="connsiteX8" fmla="*/ 389614 w 3347499"/>
              <a:gd name="connsiteY8" fmla="*/ 2441050 h 2965836"/>
              <a:gd name="connsiteX9" fmla="*/ 588397 w 3347499"/>
              <a:gd name="connsiteY9" fmla="*/ 2480807 h 2965836"/>
              <a:gd name="connsiteX10" fmla="*/ 699715 w 3347499"/>
              <a:gd name="connsiteY10" fmla="*/ 2544417 h 2965836"/>
              <a:gd name="connsiteX11" fmla="*/ 866693 w 3347499"/>
              <a:gd name="connsiteY11" fmla="*/ 2782956 h 2965836"/>
              <a:gd name="connsiteX12" fmla="*/ 1025719 w 3347499"/>
              <a:gd name="connsiteY12" fmla="*/ 2949934 h 2965836"/>
              <a:gd name="connsiteX13" fmla="*/ 1121134 w 3347499"/>
              <a:gd name="connsiteY13" fmla="*/ 2965836 h 2965836"/>
              <a:gd name="connsiteX14" fmla="*/ 1280160 w 3347499"/>
              <a:gd name="connsiteY14" fmla="*/ 2886323 h 2965836"/>
              <a:gd name="connsiteX15" fmla="*/ 1494846 w 3347499"/>
              <a:gd name="connsiteY15" fmla="*/ 2822713 h 2965836"/>
              <a:gd name="connsiteX16" fmla="*/ 1661823 w 3347499"/>
              <a:gd name="connsiteY16" fmla="*/ 2798859 h 2965836"/>
              <a:gd name="connsiteX17" fmla="*/ 1844703 w 3347499"/>
              <a:gd name="connsiteY17" fmla="*/ 2767054 h 2965836"/>
              <a:gd name="connsiteX18" fmla="*/ 1852654 w 3347499"/>
              <a:gd name="connsiteY18" fmla="*/ 2743200 h 2965836"/>
              <a:gd name="connsiteX19" fmla="*/ 1677726 w 3347499"/>
              <a:gd name="connsiteY19" fmla="*/ 2679589 h 2965836"/>
              <a:gd name="connsiteX20" fmla="*/ 1455089 w 3347499"/>
              <a:gd name="connsiteY20" fmla="*/ 2552368 h 2965836"/>
              <a:gd name="connsiteX21" fmla="*/ 1304014 w 3347499"/>
              <a:gd name="connsiteY21" fmla="*/ 2560320 h 2965836"/>
              <a:gd name="connsiteX22" fmla="*/ 1113183 w 3347499"/>
              <a:gd name="connsiteY22" fmla="*/ 2449001 h 2965836"/>
              <a:gd name="connsiteX23" fmla="*/ 1025719 w 3347499"/>
              <a:gd name="connsiteY23" fmla="*/ 2186608 h 2965836"/>
              <a:gd name="connsiteX24" fmla="*/ 1025719 w 3347499"/>
              <a:gd name="connsiteY24" fmla="*/ 2146852 h 2965836"/>
              <a:gd name="connsiteX25" fmla="*/ 1121134 w 3347499"/>
              <a:gd name="connsiteY25" fmla="*/ 2210462 h 2965836"/>
              <a:gd name="connsiteX26" fmla="*/ 1144988 w 3347499"/>
              <a:gd name="connsiteY26" fmla="*/ 2099144 h 2965836"/>
              <a:gd name="connsiteX27" fmla="*/ 1256306 w 3347499"/>
              <a:gd name="connsiteY27" fmla="*/ 2091193 h 2965836"/>
              <a:gd name="connsiteX28" fmla="*/ 1327868 w 3347499"/>
              <a:gd name="connsiteY28" fmla="*/ 2027582 h 2965836"/>
              <a:gd name="connsiteX29" fmla="*/ 1431235 w 3347499"/>
              <a:gd name="connsiteY29" fmla="*/ 1820848 h 2965836"/>
              <a:gd name="connsiteX30" fmla="*/ 1415333 w 3347499"/>
              <a:gd name="connsiteY30" fmla="*/ 1733384 h 2965836"/>
              <a:gd name="connsiteX31" fmla="*/ 1486894 w 3347499"/>
              <a:gd name="connsiteY31" fmla="*/ 1590260 h 2965836"/>
              <a:gd name="connsiteX32" fmla="*/ 1478943 w 3347499"/>
              <a:gd name="connsiteY32" fmla="*/ 1606163 h 2965836"/>
              <a:gd name="connsiteX33" fmla="*/ 1494846 w 3347499"/>
              <a:gd name="connsiteY33" fmla="*/ 1582309 h 2965836"/>
              <a:gd name="connsiteX34" fmla="*/ 1494846 w 3347499"/>
              <a:gd name="connsiteY34" fmla="*/ 1582309 h 2965836"/>
              <a:gd name="connsiteX35" fmla="*/ 1590261 w 3347499"/>
              <a:gd name="connsiteY35" fmla="*/ 1598212 h 2965836"/>
              <a:gd name="connsiteX36" fmla="*/ 1812898 w 3347499"/>
              <a:gd name="connsiteY36" fmla="*/ 1574358 h 2965836"/>
              <a:gd name="connsiteX37" fmla="*/ 1916265 w 3347499"/>
              <a:gd name="connsiteY37" fmla="*/ 1542553 h 2965836"/>
              <a:gd name="connsiteX38" fmla="*/ 2067339 w 3347499"/>
              <a:gd name="connsiteY38" fmla="*/ 1550504 h 2965836"/>
              <a:gd name="connsiteX39" fmla="*/ 2170706 w 3347499"/>
              <a:gd name="connsiteY39" fmla="*/ 1614114 h 2965836"/>
              <a:gd name="connsiteX40" fmla="*/ 2266122 w 3347499"/>
              <a:gd name="connsiteY40" fmla="*/ 1637968 h 2965836"/>
              <a:gd name="connsiteX41" fmla="*/ 2472856 w 3347499"/>
              <a:gd name="connsiteY41" fmla="*/ 1836751 h 2965836"/>
              <a:gd name="connsiteX42" fmla="*/ 2615979 w 3347499"/>
              <a:gd name="connsiteY42" fmla="*/ 1932167 h 2965836"/>
              <a:gd name="connsiteX43" fmla="*/ 2806811 w 3347499"/>
              <a:gd name="connsiteY43" fmla="*/ 1995777 h 2965836"/>
              <a:gd name="connsiteX44" fmla="*/ 3101009 w 3347499"/>
              <a:gd name="connsiteY44" fmla="*/ 2146852 h 2965836"/>
              <a:gd name="connsiteX45" fmla="*/ 3124863 w 3347499"/>
              <a:gd name="connsiteY45" fmla="*/ 2186608 h 2965836"/>
              <a:gd name="connsiteX46" fmla="*/ 3196425 w 3347499"/>
              <a:gd name="connsiteY46" fmla="*/ 1995777 h 2965836"/>
              <a:gd name="connsiteX47" fmla="*/ 3347499 w 3347499"/>
              <a:gd name="connsiteY47" fmla="*/ 1216549 h 2965836"/>
              <a:gd name="connsiteX48" fmla="*/ 3315694 w 3347499"/>
              <a:gd name="connsiteY48" fmla="*/ 1041620 h 2965836"/>
              <a:gd name="connsiteX49" fmla="*/ 3236181 w 3347499"/>
              <a:gd name="connsiteY49" fmla="*/ 985961 h 2965836"/>
              <a:gd name="connsiteX50" fmla="*/ 2941983 w 3347499"/>
              <a:gd name="connsiteY50" fmla="*/ 779227 h 2965836"/>
              <a:gd name="connsiteX51" fmla="*/ 2639833 w 3347499"/>
              <a:gd name="connsiteY51" fmla="*/ 508883 h 2965836"/>
              <a:gd name="connsiteX52" fmla="*/ 2401294 w 3347499"/>
              <a:gd name="connsiteY52" fmla="*/ 254441 h 2965836"/>
              <a:gd name="connsiteX53" fmla="*/ 1932167 w 3347499"/>
              <a:gd name="connsiteY53" fmla="*/ 39756 h 2965836"/>
              <a:gd name="connsiteX54" fmla="*/ 1733385 w 3347499"/>
              <a:gd name="connsiteY54" fmla="*/ 0 h 2965836"/>
              <a:gd name="connsiteX55" fmla="*/ 1590261 w 3347499"/>
              <a:gd name="connsiteY55" fmla="*/ 222636 h 2965836"/>
              <a:gd name="connsiteX56" fmla="*/ 1661823 w 3347499"/>
              <a:gd name="connsiteY56" fmla="*/ 326003 h 2965836"/>
              <a:gd name="connsiteX57" fmla="*/ 1383527 w 3347499"/>
              <a:gd name="connsiteY57" fmla="*/ 302149 h 2965836"/>
              <a:gd name="connsiteX58" fmla="*/ 1113183 w 3347499"/>
              <a:gd name="connsiteY58" fmla="*/ 103367 h 2965836"/>
              <a:gd name="connsiteX59" fmla="*/ 803082 w 3347499"/>
              <a:gd name="connsiteY59" fmla="*/ 318052 h 2965836"/>
              <a:gd name="connsiteX60" fmla="*/ 644056 w 3347499"/>
              <a:gd name="connsiteY60" fmla="*/ 500932 h 2965836"/>
              <a:gd name="connsiteX61" fmla="*/ 755374 w 3347499"/>
              <a:gd name="connsiteY61" fmla="*/ 667909 h 2965836"/>
              <a:gd name="connsiteX62" fmla="*/ 532738 w 3347499"/>
              <a:gd name="connsiteY62" fmla="*/ 644055 h 2965836"/>
              <a:gd name="connsiteX63" fmla="*/ 373712 w 3347499"/>
              <a:gd name="connsiteY63" fmla="*/ 707666 h 2965836"/>
              <a:gd name="connsiteX64" fmla="*/ 262393 w 3347499"/>
              <a:gd name="connsiteY64" fmla="*/ 842838 h 2965836"/>
              <a:gd name="connsiteX65" fmla="*/ 326004 w 3347499"/>
              <a:gd name="connsiteY65" fmla="*/ 1025718 h 2965836"/>
              <a:gd name="connsiteX66" fmla="*/ 222637 w 3347499"/>
              <a:gd name="connsiteY66" fmla="*/ 1137036 h 2965836"/>
              <a:gd name="connsiteX67" fmla="*/ 166978 w 3347499"/>
              <a:gd name="connsiteY67" fmla="*/ 1248354 h 2965836"/>
              <a:gd name="connsiteX68" fmla="*/ 31806 w 3347499"/>
              <a:gd name="connsiteY68" fmla="*/ 1375575 h 29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347499" h="2965836">
                <a:moveTo>
                  <a:pt x="31806" y="1375575"/>
                </a:moveTo>
                <a:lnTo>
                  <a:pt x="151075" y="1590260"/>
                </a:lnTo>
                <a:lnTo>
                  <a:pt x="238539" y="1900361"/>
                </a:lnTo>
                <a:lnTo>
                  <a:pt x="79513" y="2075290"/>
                </a:lnTo>
                <a:lnTo>
                  <a:pt x="0" y="2194560"/>
                </a:lnTo>
                <a:lnTo>
                  <a:pt x="39757" y="2329732"/>
                </a:lnTo>
                <a:lnTo>
                  <a:pt x="246491" y="2417196"/>
                </a:lnTo>
                <a:lnTo>
                  <a:pt x="310101" y="2441050"/>
                </a:lnTo>
                <a:lnTo>
                  <a:pt x="389614" y="2441050"/>
                </a:lnTo>
                <a:lnTo>
                  <a:pt x="588397" y="2480807"/>
                </a:lnTo>
                <a:lnTo>
                  <a:pt x="699715" y="2544417"/>
                </a:lnTo>
                <a:lnTo>
                  <a:pt x="866693" y="2782956"/>
                </a:lnTo>
                <a:lnTo>
                  <a:pt x="1025719" y="2949934"/>
                </a:lnTo>
                <a:lnTo>
                  <a:pt x="1121134" y="2965836"/>
                </a:lnTo>
                <a:lnTo>
                  <a:pt x="1280160" y="2886323"/>
                </a:lnTo>
                <a:lnTo>
                  <a:pt x="1494846" y="2822713"/>
                </a:lnTo>
                <a:lnTo>
                  <a:pt x="1661823" y="2798859"/>
                </a:lnTo>
                <a:lnTo>
                  <a:pt x="1844703" y="2767054"/>
                </a:lnTo>
                <a:lnTo>
                  <a:pt x="1852654" y="2743200"/>
                </a:lnTo>
                <a:lnTo>
                  <a:pt x="1677726" y="2679589"/>
                </a:lnTo>
                <a:lnTo>
                  <a:pt x="1455089" y="2552368"/>
                </a:lnTo>
                <a:lnTo>
                  <a:pt x="1304014" y="2560320"/>
                </a:lnTo>
                <a:lnTo>
                  <a:pt x="1113183" y="2449001"/>
                </a:lnTo>
                <a:lnTo>
                  <a:pt x="1025719" y="2186608"/>
                </a:lnTo>
                <a:lnTo>
                  <a:pt x="1025719" y="2146852"/>
                </a:lnTo>
                <a:lnTo>
                  <a:pt x="1121134" y="2210462"/>
                </a:lnTo>
                <a:lnTo>
                  <a:pt x="1144988" y="2099144"/>
                </a:lnTo>
                <a:lnTo>
                  <a:pt x="1256306" y="2091193"/>
                </a:lnTo>
                <a:lnTo>
                  <a:pt x="1327868" y="2027582"/>
                </a:lnTo>
                <a:lnTo>
                  <a:pt x="1431235" y="1820848"/>
                </a:lnTo>
                <a:lnTo>
                  <a:pt x="1415333" y="1733384"/>
                </a:lnTo>
                <a:lnTo>
                  <a:pt x="1486894" y="1590260"/>
                </a:lnTo>
                <a:lnTo>
                  <a:pt x="1478943" y="1606163"/>
                </a:lnTo>
                <a:lnTo>
                  <a:pt x="1494846" y="1582309"/>
                </a:lnTo>
                <a:lnTo>
                  <a:pt x="1494846" y="1582309"/>
                </a:lnTo>
                <a:lnTo>
                  <a:pt x="1590261" y="1598212"/>
                </a:lnTo>
                <a:lnTo>
                  <a:pt x="1812898" y="1574358"/>
                </a:lnTo>
                <a:lnTo>
                  <a:pt x="1916265" y="1542553"/>
                </a:lnTo>
                <a:lnTo>
                  <a:pt x="2067339" y="1550504"/>
                </a:lnTo>
                <a:lnTo>
                  <a:pt x="2170706" y="1614114"/>
                </a:lnTo>
                <a:lnTo>
                  <a:pt x="2266122" y="1637968"/>
                </a:lnTo>
                <a:lnTo>
                  <a:pt x="2472856" y="1836751"/>
                </a:lnTo>
                <a:lnTo>
                  <a:pt x="2615979" y="1932167"/>
                </a:lnTo>
                <a:lnTo>
                  <a:pt x="2806811" y="1995777"/>
                </a:lnTo>
                <a:lnTo>
                  <a:pt x="3101009" y="2146852"/>
                </a:lnTo>
                <a:lnTo>
                  <a:pt x="3124863" y="2186608"/>
                </a:lnTo>
                <a:lnTo>
                  <a:pt x="3196425" y="1995777"/>
                </a:lnTo>
                <a:lnTo>
                  <a:pt x="3347499" y="1216549"/>
                </a:lnTo>
                <a:lnTo>
                  <a:pt x="3315694" y="1041620"/>
                </a:lnTo>
                <a:lnTo>
                  <a:pt x="3236181" y="985961"/>
                </a:lnTo>
                <a:lnTo>
                  <a:pt x="2941983" y="779227"/>
                </a:lnTo>
                <a:lnTo>
                  <a:pt x="2639833" y="508883"/>
                </a:lnTo>
                <a:lnTo>
                  <a:pt x="2401294" y="254441"/>
                </a:lnTo>
                <a:lnTo>
                  <a:pt x="1932167" y="39756"/>
                </a:lnTo>
                <a:lnTo>
                  <a:pt x="1733385" y="0"/>
                </a:lnTo>
                <a:lnTo>
                  <a:pt x="1590261" y="222636"/>
                </a:lnTo>
                <a:lnTo>
                  <a:pt x="1661823" y="326003"/>
                </a:lnTo>
                <a:lnTo>
                  <a:pt x="1383527" y="302149"/>
                </a:lnTo>
                <a:lnTo>
                  <a:pt x="1113183" y="103367"/>
                </a:lnTo>
                <a:lnTo>
                  <a:pt x="803082" y="318052"/>
                </a:lnTo>
                <a:lnTo>
                  <a:pt x="644056" y="500932"/>
                </a:lnTo>
                <a:lnTo>
                  <a:pt x="755374" y="667909"/>
                </a:lnTo>
                <a:lnTo>
                  <a:pt x="532738" y="644055"/>
                </a:lnTo>
                <a:lnTo>
                  <a:pt x="373712" y="707666"/>
                </a:lnTo>
                <a:lnTo>
                  <a:pt x="262393" y="842838"/>
                </a:lnTo>
                <a:lnTo>
                  <a:pt x="326004" y="1025718"/>
                </a:lnTo>
                <a:lnTo>
                  <a:pt x="222637" y="1137036"/>
                </a:lnTo>
                <a:lnTo>
                  <a:pt x="166978" y="1248354"/>
                </a:lnTo>
                <a:lnTo>
                  <a:pt x="31806" y="1375575"/>
                </a:lnTo>
                <a:close/>
              </a:path>
            </a:pathLst>
          </a:custGeom>
          <a:solidFill>
            <a:schemeClr val="accent1">
              <a:alpha val="9000"/>
            </a:schemeClr>
          </a:solidFill>
          <a:ln w="38100">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5-Point Star 6"/>
          <p:cNvSpPr/>
          <p:nvPr/>
        </p:nvSpPr>
        <p:spPr>
          <a:xfrm>
            <a:off x="4876800" y="2882854"/>
            <a:ext cx="152400" cy="175590"/>
          </a:xfrm>
          <a:prstGeom prst="star5">
            <a:avLst/>
          </a:prstGeom>
          <a:solidFill>
            <a:srgbClr val="FF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267200" y="6096000"/>
            <a:ext cx="1752600" cy="584775"/>
          </a:xfrm>
          <a:prstGeom prst="rect">
            <a:avLst/>
          </a:prstGeom>
          <a:noFill/>
        </p:spPr>
        <p:txBody>
          <a:bodyPr wrap="square" rtlCol="0">
            <a:spAutoFit/>
          </a:bodyPr>
          <a:lstStyle/>
          <a:p>
            <a:r>
              <a:rPr lang="en-US" sz="3200" b="1" dirty="0" smtClean="0">
                <a:solidFill>
                  <a:schemeClr val="bg1"/>
                </a:solidFill>
                <a:latin typeface="Calibri" panose="020F0502020204030204" pitchFamily="34" charset="0"/>
                <a:cs typeface="Calibri" panose="020F0502020204030204" pitchFamily="34" charset="0"/>
              </a:rPr>
              <a:t>GA 2010</a:t>
            </a:r>
            <a:endParaRPr lang="en-US" sz="3200" b="1" dirty="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0" y="914400"/>
            <a:ext cx="2057400" cy="1754326"/>
          </a:xfrm>
          <a:prstGeom prst="rect">
            <a:avLst/>
          </a:prstGeom>
          <a:solidFill>
            <a:schemeClr val="bg1"/>
          </a:solidFill>
        </p:spPr>
        <p:txBody>
          <a:bodyPr wrap="square" rtlCol="0">
            <a:spAutoFit/>
          </a:bodyPr>
          <a:lstStyle/>
          <a:p>
            <a:r>
              <a:rPr lang="en-US" dirty="0" smtClean="0">
                <a:solidFill>
                  <a:srgbClr val="FFFF00"/>
                </a:solidFill>
              </a:rPr>
              <a:t>Stratigraphically early Cambrian  </a:t>
            </a:r>
          </a:p>
          <a:p>
            <a:r>
              <a:rPr lang="en-US" dirty="0" smtClean="0">
                <a:solidFill>
                  <a:srgbClr val="FFFF00"/>
                </a:solidFill>
              </a:rPr>
              <a:t>~545Ma-500Ma</a:t>
            </a:r>
          </a:p>
          <a:p>
            <a:endParaRPr lang="en-US" dirty="0">
              <a:solidFill>
                <a:srgbClr val="FFFF00"/>
              </a:solidFill>
            </a:endParaRPr>
          </a:p>
          <a:p>
            <a:r>
              <a:rPr lang="en-US" dirty="0" smtClean="0">
                <a:solidFill>
                  <a:srgbClr val="FFFF00"/>
                </a:solidFill>
              </a:rPr>
              <a:t>Ar-Ar dating  ~510Ma</a:t>
            </a:r>
            <a:endParaRPr lang="en-US" dirty="0">
              <a:solidFill>
                <a:srgbClr val="FFFF00"/>
              </a:solidFill>
            </a:endParaRPr>
          </a:p>
        </p:txBody>
      </p:sp>
      <p:sp>
        <p:nvSpPr>
          <p:cNvPr id="10" name="Freeform 9"/>
          <p:cNvSpPr/>
          <p:nvPr/>
        </p:nvSpPr>
        <p:spPr>
          <a:xfrm rot="663892">
            <a:off x="6400849" y="3392101"/>
            <a:ext cx="341146" cy="447859"/>
          </a:xfrm>
          <a:custGeom>
            <a:avLst/>
            <a:gdLst>
              <a:gd name="connsiteX0" fmla="*/ 258793 w 258793"/>
              <a:gd name="connsiteY0" fmla="*/ 25879 h 336430"/>
              <a:gd name="connsiteX1" fmla="*/ 120770 w 258793"/>
              <a:gd name="connsiteY1" fmla="*/ 0 h 336430"/>
              <a:gd name="connsiteX2" fmla="*/ 0 w 258793"/>
              <a:gd name="connsiteY2" fmla="*/ 94891 h 336430"/>
              <a:gd name="connsiteX3" fmla="*/ 25879 w 258793"/>
              <a:gd name="connsiteY3" fmla="*/ 276045 h 336430"/>
              <a:gd name="connsiteX4" fmla="*/ 129396 w 258793"/>
              <a:gd name="connsiteY4" fmla="*/ 336430 h 336430"/>
              <a:gd name="connsiteX5" fmla="*/ 258793 w 258793"/>
              <a:gd name="connsiteY5" fmla="*/ 25879 h 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793" h="336430">
                <a:moveTo>
                  <a:pt x="258793" y="25879"/>
                </a:moveTo>
                <a:lnTo>
                  <a:pt x="120770" y="0"/>
                </a:lnTo>
                <a:lnTo>
                  <a:pt x="0" y="94891"/>
                </a:lnTo>
                <a:lnTo>
                  <a:pt x="25879" y="276045"/>
                </a:lnTo>
                <a:lnTo>
                  <a:pt x="129396" y="336430"/>
                </a:lnTo>
                <a:lnTo>
                  <a:pt x="258793" y="25879"/>
                </a:lnTo>
                <a:close/>
              </a:path>
            </a:pathLst>
          </a:custGeom>
          <a:solidFill>
            <a:schemeClr val="accent6">
              <a:lumMod val="75000"/>
              <a:alpha val="51000"/>
            </a:scheme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5362007" y="985962"/>
            <a:ext cx="2112219" cy="4068723"/>
          </a:xfrm>
          <a:custGeom>
            <a:avLst/>
            <a:gdLst>
              <a:gd name="connsiteX0" fmla="*/ 2112219 w 2112219"/>
              <a:gd name="connsiteY0" fmla="*/ 0 h 4068723"/>
              <a:gd name="connsiteX1" fmla="*/ 2048609 w 2112219"/>
              <a:gd name="connsiteY1" fmla="*/ 286247 h 4068723"/>
              <a:gd name="connsiteX2" fmla="*/ 2032706 w 2112219"/>
              <a:gd name="connsiteY2" fmla="*/ 683812 h 4068723"/>
              <a:gd name="connsiteX3" fmla="*/ 2016803 w 2112219"/>
              <a:gd name="connsiteY3" fmla="*/ 1073426 h 4068723"/>
              <a:gd name="connsiteX4" fmla="*/ 1929339 w 2112219"/>
              <a:gd name="connsiteY4" fmla="*/ 1455088 h 4068723"/>
              <a:gd name="connsiteX5" fmla="*/ 1722605 w 2112219"/>
              <a:gd name="connsiteY5" fmla="*/ 1614115 h 4068723"/>
              <a:gd name="connsiteX6" fmla="*/ 1730556 w 2112219"/>
              <a:gd name="connsiteY6" fmla="*/ 1669774 h 4068723"/>
              <a:gd name="connsiteX7" fmla="*/ 1317089 w 2112219"/>
              <a:gd name="connsiteY7" fmla="*/ 1979875 h 4068723"/>
              <a:gd name="connsiteX8" fmla="*/ 1253478 w 2112219"/>
              <a:gd name="connsiteY8" fmla="*/ 1948069 h 4068723"/>
              <a:gd name="connsiteX9" fmla="*/ 1181916 w 2112219"/>
              <a:gd name="connsiteY9" fmla="*/ 2043485 h 4068723"/>
              <a:gd name="connsiteX10" fmla="*/ 911572 w 2112219"/>
              <a:gd name="connsiteY10" fmla="*/ 2011680 h 4068723"/>
              <a:gd name="connsiteX11" fmla="*/ 609423 w 2112219"/>
              <a:gd name="connsiteY11" fmla="*/ 1860605 h 4068723"/>
              <a:gd name="connsiteX12" fmla="*/ 577617 w 2112219"/>
              <a:gd name="connsiteY12" fmla="*/ 2027582 h 4068723"/>
              <a:gd name="connsiteX13" fmla="*/ 498104 w 2112219"/>
              <a:gd name="connsiteY13" fmla="*/ 2083241 h 4068723"/>
              <a:gd name="connsiteX14" fmla="*/ 386786 w 2112219"/>
              <a:gd name="connsiteY14" fmla="*/ 2226365 h 4068723"/>
              <a:gd name="connsiteX15" fmla="*/ 291370 w 2112219"/>
              <a:gd name="connsiteY15" fmla="*/ 2305878 h 4068723"/>
              <a:gd name="connsiteX16" fmla="*/ 164150 w 2112219"/>
              <a:gd name="connsiteY16" fmla="*/ 2345635 h 4068723"/>
              <a:gd name="connsiteX17" fmla="*/ 28977 w 2112219"/>
              <a:gd name="connsiteY17" fmla="*/ 2329732 h 4068723"/>
              <a:gd name="connsiteX18" fmla="*/ 5123 w 2112219"/>
              <a:gd name="connsiteY18" fmla="*/ 2369488 h 4068723"/>
              <a:gd name="connsiteX19" fmla="*/ 100539 w 2112219"/>
              <a:gd name="connsiteY19" fmla="*/ 2369488 h 4068723"/>
              <a:gd name="connsiteX20" fmla="*/ 418591 w 2112219"/>
              <a:gd name="connsiteY20" fmla="*/ 2520563 h 4068723"/>
              <a:gd name="connsiteX21" fmla="*/ 426543 w 2112219"/>
              <a:gd name="connsiteY21" fmla="*/ 2496709 h 4068723"/>
              <a:gd name="connsiteX22" fmla="*/ 474250 w 2112219"/>
              <a:gd name="connsiteY22" fmla="*/ 2449001 h 4068723"/>
              <a:gd name="connsiteX23" fmla="*/ 561715 w 2112219"/>
              <a:gd name="connsiteY23" fmla="*/ 2480807 h 4068723"/>
              <a:gd name="connsiteX24" fmla="*/ 553763 w 2112219"/>
              <a:gd name="connsiteY24" fmla="*/ 2608028 h 4068723"/>
              <a:gd name="connsiteX25" fmla="*/ 1070598 w 2112219"/>
              <a:gd name="connsiteY25" fmla="*/ 2957885 h 4068723"/>
              <a:gd name="connsiteX26" fmla="*/ 935426 w 2112219"/>
              <a:gd name="connsiteY26" fmla="*/ 2854518 h 4068723"/>
              <a:gd name="connsiteX27" fmla="*/ 1078550 w 2112219"/>
              <a:gd name="connsiteY27" fmla="*/ 2957885 h 4068723"/>
              <a:gd name="connsiteX28" fmla="*/ 1173965 w 2112219"/>
              <a:gd name="connsiteY28" fmla="*/ 2941982 h 4068723"/>
              <a:gd name="connsiteX29" fmla="*/ 1372748 w 2112219"/>
              <a:gd name="connsiteY29" fmla="*/ 3053301 h 4068723"/>
              <a:gd name="connsiteX30" fmla="*/ 1388650 w 2112219"/>
              <a:gd name="connsiteY30" fmla="*/ 3021495 h 4068723"/>
              <a:gd name="connsiteX31" fmla="*/ 1492017 w 2112219"/>
              <a:gd name="connsiteY31" fmla="*/ 3132814 h 4068723"/>
              <a:gd name="connsiteX32" fmla="*/ 1468163 w 2112219"/>
              <a:gd name="connsiteY32" fmla="*/ 3196424 h 4068723"/>
              <a:gd name="connsiteX33" fmla="*/ 1555628 w 2112219"/>
              <a:gd name="connsiteY33" fmla="*/ 3331596 h 4068723"/>
              <a:gd name="connsiteX34" fmla="*/ 1507920 w 2112219"/>
              <a:gd name="connsiteY34" fmla="*/ 3387255 h 4068723"/>
              <a:gd name="connsiteX35" fmla="*/ 1269381 w 2112219"/>
              <a:gd name="connsiteY35" fmla="*/ 3490622 h 4068723"/>
              <a:gd name="connsiteX36" fmla="*/ 1158063 w 2112219"/>
              <a:gd name="connsiteY36" fmla="*/ 3570135 h 4068723"/>
              <a:gd name="connsiteX37" fmla="*/ 999036 w 2112219"/>
              <a:gd name="connsiteY37" fmla="*/ 3609892 h 4068723"/>
              <a:gd name="connsiteX38" fmla="*/ 975183 w 2112219"/>
              <a:gd name="connsiteY38" fmla="*/ 3784821 h 4068723"/>
              <a:gd name="connsiteX39" fmla="*/ 903621 w 2112219"/>
              <a:gd name="connsiteY39" fmla="*/ 3991555 h 4068723"/>
              <a:gd name="connsiteX40" fmla="*/ 776400 w 2112219"/>
              <a:gd name="connsiteY40" fmla="*/ 4063116 h 4068723"/>
              <a:gd name="connsiteX41" fmla="*/ 816156 w 2112219"/>
              <a:gd name="connsiteY41" fmla="*/ 4063116 h 4068723"/>
              <a:gd name="connsiteX42" fmla="*/ 808205 w 2112219"/>
              <a:gd name="connsiteY42" fmla="*/ 4055165 h 40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12219" h="4068723">
                <a:moveTo>
                  <a:pt x="2112219" y="0"/>
                </a:moveTo>
                <a:cubicBezTo>
                  <a:pt x="2087040" y="86139"/>
                  <a:pt x="2061861" y="172278"/>
                  <a:pt x="2048609" y="286247"/>
                </a:cubicBezTo>
                <a:cubicBezTo>
                  <a:pt x="2035357" y="400216"/>
                  <a:pt x="2038007" y="552616"/>
                  <a:pt x="2032706" y="683812"/>
                </a:cubicBezTo>
                <a:cubicBezTo>
                  <a:pt x="2027405" y="815009"/>
                  <a:pt x="2034031" y="944880"/>
                  <a:pt x="2016803" y="1073426"/>
                </a:cubicBezTo>
                <a:cubicBezTo>
                  <a:pt x="1999575" y="1201972"/>
                  <a:pt x="1978372" y="1364973"/>
                  <a:pt x="1929339" y="1455088"/>
                </a:cubicBezTo>
                <a:cubicBezTo>
                  <a:pt x="1880306" y="1545203"/>
                  <a:pt x="1755735" y="1578334"/>
                  <a:pt x="1722605" y="1614115"/>
                </a:cubicBezTo>
                <a:cubicBezTo>
                  <a:pt x="1689475" y="1649896"/>
                  <a:pt x="1798142" y="1608814"/>
                  <a:pt x="1730556" y="1669774"/>
                </a:cubicBezTo>
                <a:cubicBezTo>
                  <a:pt x="1662970" y="1730734"/>
                  <a:pt x="1396602" y="1933493"/>
                  <a:pt x="1317089" y="1979875"/>
                </a:cubicBezTo>
                <a:cubicBezTo>
                  <a:pt x="1237576" y="2026257"/>
                  <a:pt x="1276007" y="1937467"/>
                  <a:pt x="1253478" y="1948069"/>
                </a:cubicBezTo>
                <a:cubicBezTo>
                  <a:pt x="1230949" y="1958671"/>
                  <a:pt x="1238900" y="2032883"/>
                  <a:pt x="1181916" y="2043485"/>
                </a:cubicBezTo>
                <a:cubicBezTo>
                  <a:pt x="1124932" y="2054087"/>
                  <a:pt x="1006987" y="2042160"/>
                  <a:pt x="911572" y="2011680"/>
                </a:cubicBezTo>
                <a:cubicBezTo>
                  <a:pt x="816156" y="1981200"/>
                  <a:pt x="665082" y="1857955"/>
                  <a:pt x="609423" y="1860605"/>
                </a:cubicBezTo>
                <a:cubicBezTo>
                  <a:pt x="553764" y="1863255"/>
                  <a:pt x="596170" y="1990476"/>
                  <a:pt x="577617" y="2027582"/>
                </a:cubicBezTo>
                <a:cubicBezTo>
                  <a:pt x="559064" y="2064688"/>
                  <a:pt x="529909" y="2050111"/>
                  <a:pt x="498104" y="2083241"/>
                </a:cubicBezTo>
                <a:cubicBezTo>
                  <a:pt x="466299" y="2116372"/>
                  <a:pt x="421242" y="2189259"/>
                  <a:pt x="386786" y="2226365"/>
                </a:cubicBezTo>
                <a:cubicBezTo>
                  <a:pt x="352330" y="2263471"/>
                  <a:pt x="328476" y="2286000"/>
                  <a:pt x="291370" y="2305878"/>
                </a:cubicBezTo>
                <a:cubicBezTo>
                  <a:pt x="254264" y="2325756"/>
                  <a:pt x="207882" y="2341659"/>
                  <a:pt x="164150" y="2345635"/>
                </a:cubicBezTo>
                <a:cubicBezTo>
                  <a:pt x="120418" y="2349611"/>
                  <a:pt x="55481" y="2325757"/>
                  <a:pt x="28977" y="2329732"/>
                </a:cubicBezTo>
                <a:cubicBezTo>
                  <a:pt x="2473" y="2333707"/>
                  <a:pt x="-6804" y="2362862"/>
                  <a:pt x="5123" y="2369488"/>
                </a:cubicBezTo>
                <a:cubicBezTo>
                  <a:pt x="17050" y="2376114"/>
                  <a:pt x="31628" y="2344309"/>
                  <a:pt x="100539" y="2369488"/>
                </a:cubicBezTo>
                <a:cubicBezTo>
                  <a:pt x="169450" y="2394667"/>
                  <a:pt x="364257" y="2499360"/>
                  <a:pt x="418591" y="2520563"/>
                </a:cubicBezTo>
                <a:cubicBezTo>
                  <a:pt x="472925" y="2541766"/>
                  <a:pt x="417267" y="2508636"/>
                  <a:pt x="426543" y="2496709"/>
                </a:cubicBezTo>
                <a:cubicBezTo>
                  <a:pt x="435819" y="2484782"/>
                  <a:pt x="451721" y="2451651"/>
                  <a:pt x="474250" y="2449001"/>
                </a:cubicBezTo>
                <a:cubicBezTo>
                  <a:pt x="496779" y="2446351"/>
                  <a:pt x="548463" y="2454303"/>
                  <a:pt x="561715" y="2480807"/>
                </a:cubicBezTo>
                <a:cubicBezTo>
                  <a:pt x="574967" y="2507311"/>
                  <a:pt x="468949" y="2528515"/>
                  <a:pt x="553763" y="2608028"/>
                </a:cubicBezTo>
                <a:cubicBezTo>
                  <a:pt x="638577" y="2687541"/>
                  <a:pt x="1006988" y="2916803"/>
                  <a:pt x="1070598" y="2957885"/>
                </a:cubicBezTo>
                <a:cubicBezTo>
                  <a:pt x="1134208" y="2998967"/>
                  <a:pt x="934101" y="2854518"/>
                  <a:pt x="935426" y="2854518"/>
                </a:cubicBezTo>
                <a:cubicBezTo>
                  <a:pt x="936751" y="2854518"/>
                  <a:pt x="1038794" y="2943308"/>
                  <a:pt x="1078550" y="2957885"/>
                </a:cubicBezTo>
                <a:cubicBezTo>
                  <a:pt x="1118306" y="2972462"/>
                  <a:pt x="1124932" y="2926079"/>
                  <a:pt x="1173965" y="2941982"/>
                </a:cubicBezTo>
                <a:cubicBezTo>
                  <a:pt x="1222998" y="2957885"/>
                  <a:pt x="1336967" y="3040049"/>
                  <a:pt x="1372748" y="3053301"/>
                </a:cubicBezTo>
                <a:cubicBezTo>
                  <a:pt x="1408529" y="3066553"/>
                  <a:pt x="1368772" y="3008243"/>
                  <a:pt x="1388650" y="3021495"/>
                </a:cubicBezTo>
                <a:cubicBezTo>
                  <a:pt x="1408528" y="3034747"/>
                  <a:pt x="1478765" y="3103659"/>
                  <a:pt x="1492017" y="3132814"/>
                </a:cubicBezTo>
                <a:cubicBezTo>
                  <a:pt x="1505269" y="3161969"/>
                  <a:pt x="1457561" y="3163294"/>
                  <a:pt x="1468163" y="3196424"/>
                </a:cubicBezTo>
                <a:cubicBezTo>
                  <a:pt x="1478765" y="3229554"/>
                  <a:pt x="1549002" y="3299791"/>
                  <a:pt x="1555628" y="3331596"/>
                </a:cubicBezTo>
                <a:cubicBezTo>
                  <a:pt x="1562254" y="3363401"/>
                  <a:pt x="1555628" y="3360751"/>
                  <a:pt x="1507920" y="3387255"/>
                </a:cubicBezTo>
                <a:cubicBezTo>
                  <a:pt x="1460212" y="3413759"/>
                  <a:pt x="1327690" y="3460142"/>
                  <a:pt x="1269381" y="3490622"/>
                </a:cubicBezTo>
                <a:cubicBezTo>
                  <a:pt x="1211072" y="3521102"/>
                  <a:pt x="1203120" y="3550257"/>
                  <a:pt x="1158063" y="3570135"/>
                </a:cubicBezTo>
                <a:cubicBezTo>
                  <a:pt x="1113006" y="3590013"/>
                  <a:pt x="1029516" y="3574111"/>
                  <a:pt x="999036" y="3609892"/>
                </a:cubicBezTo>
                <a:cubicBezTo>
                  <a:pt x="968556" y="3645673"/>
                  <a:pt x="991085" y="3721211"/>
                  <a:pt x="975183" y="3784821"/>
                </a:cubicBezTo>
                <a:cubicBezTo>
                  <a:pt x="959281" y="3848431"/>
                  <a:pt x="936751" y="3945173"/>
                  <a:pt x="903621" y="3991555"/>
                </a:cubicBezTo>
                <a:cubicBezTo>
                  <a:pt x="870491" y="4037937"/>
                  <a:pt x="790977" y="4051189"/>
                  <a:pt x="776400" y="4063116"/>
                </a:cubicBezTo>
                <a:cubicBezTo>
                  <a:pt x="761822" y="4075043"/>
                  <a:pt x="810855" y="4064441"/>
                  <a:pt x="816156" y="4063116"/>
                </a:cubicBezTo>
                <a:cubicBezTo>
                  <a:pt x="821457" y="4061791"/>
                  <a:pt x="814831" y="4058478"/>
                  <a:pt x="808205" y="4055165"/>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781801" y="3363527"/>
            <a:ext cx="838199" cy="461665"/>
          </a:xfrm>
          <a:prstGeom prst="rect">
            <a:avLst/>
          </a:prstGeom>
          <a:noFill/>
        </p:spPr>
        <p:txBody>
          <a:bodyPr wrap="square" rtlCol="0">
            <a:spAutoFit/>
          </a:bodyPr>
          <a:lstStyle/>
          <a:p>
            <a:r>
              <a:rPr lang="en-US" sz="2400" b="1" dirty="0" smtClean="0">
                <a:solidFill>
                  <a:schemeClr val="bg1"/>
                </a:solidFill>
                <a:latin typeface="Calibri" panose="020F0502020204030204" pitchFamily="34" charset="0"/>
                <a:cs typeface="Calibri" panose="020F0502020204030204" pitchFamily="34" charset="0"/>
              </a:rPr>
              <a:t>2013</a:t>
            </a:r>
            <a:endParaRPr lang="en-US" sz="2400" b="1" dirty="0">
              <a:solidFill>
                <a:schemeClr val="bg1"/>
              </a:solidFill>
              <a:latin typeface="Calibri" panose="020F0502020204030204" pitchFamily="34" charset="0"/>
              <a:cs typeface="Calibri" panose="020F0502020204030204" pitchFamily="34" charset="0"/>
            </a:endParaRPr>
          </a:p>
        </p:txBody>
      </p:sp>
      <p:sp>
        <p:nvSpPr>
          <p:cNvPr id="11" name="TextBox 10"/>
          <p:cNvSpPr txBox="1"/>
          <p:nvPr/>
        </p:nvSpPr>
        <p:spPr>
          <a:xfrm>
            <a:off x="0" y="4395787"/>
            <a:ext cx="1600200" cy="2462213"/>
          </a:xfrm>
          <a:prstGeom prst="rect">
            <a:avLst/>
          </a:prstGeom>
          <a:noFill/>
        </p:spPr>
        <p:txBody>
          <a:bodyPr wrap="square" rtlCol="0">
            <a:spAutoFit/>
          </a:bodyPr>
          <a:lstStyle/>
          <a:p>
            <a:r>
              <a:rPr lang="en-US" sz="1400" dirty="0" smtClean="0">
                <a:solidFill>
                  <a:srgbClr val="92D050"/>
                </a:solidFill>
              </a:rPr>
              <a:t>This map is based on the  GA 2010 Map of the Kalkarindji LIP</a:t>
            </a:r>
          </a:p>
          <a:p>
            <a:r>
              <a:rPr lang="en-US" sz="1400" dirty="0" smtClean="0">
                <a:solidFill>
                  <a:srgbClr val="92D050"/>
                </a:solidFill>
              </a:rPr>
              <a:t>The  Star for MAPCIS, the Mooracoochie Volcanics and the orange outline of the Tasman Line have been added.</a:t>
            </a:r>
            <a:endParaRPr lang="en-US" sz="1400" dirty="0">
              <a:solidFill>
                <a:srgbClr val="92D050"/>
              </a:solidFill>
            </a:endParaRPr>
          </a:p>
        </p:txBody>
      </p:sp>
      <p:sp>
        <p:nvSpPr>
          <p:cNvPr id="12" name="TextBox 11"/>
          <p:cNvSpPr txBox="1"/>
          <p:nvPr/>
        </p:nvSpPr>
        <p:spPr>
          <a:xfrm>
            <a:off x="6629400" y="3124200"/>
            <a:ext cx="1828800" cy="369332"/>
          </a:xfrm>
          <a:prstGeom prst="rect">
            <a:avLst/>
          </a:prstGeom>
          <a:noFill/>
        </p:spPr>
        <p:txBody>
          <a:bodyPr wrap="square" rtlCol="0">
            <a:spAutoFit/>
          </a:bodyPr>
          <a:lstStyle/>
          <a:p>
            <a:r>
              <a:rPr lang="en-US" dirty="0" smtClean="0">
                <a:solidFill>
                  <a:srgbClr val="FF0000"/>
                </a:solidFill>
              </a:rPr>
              <a:t>Mooracoochie</a:t>
            </a:r>
            <a:endParaRPr lang="en-US" dirty="0">
              <a:solidFill>
                <a:srgbClr val="FF0000"/>
              </a:solidFill>
            </a:endParaRPr>
          </a:p>
        </p:txBody>
      </p:sp>
      <p:sp>
        <p:nvSpPr>
          <p:cNvPr id="14" name="TextBox 13"/>
          <p:cNvSpPr txBox="1"/>
          <p:nvPr/>
        </p:nvSpPr>
        <p:spPr>
          <a:xfrm>
            <a:off x="0" y="2819400"/>
            <a:ext cx="1600200" cy="1169551"/>
          </a:xfrm>
          <a:prstGeom prst="rect">
            <a:avLst/>
          </a:prstGeom>
          <a:noFill/>
        </p:spPr>
        <p:txBody>
          <a:bodyPr wrap="square" rtlCol="0">
            <a:spAutoFit/>
          </a:bodyPr>
          <a:lstStyle/>
          <a:p>
            <a:r>
              <a:rPr lang="en-US" sz="1400" dirty="0" smtClean="0">
                <a:solidFill>
                  <a:srgbClr val="92D050"/>
                </a:solidFill>
              </a:rPr>
              <a:t>2008 center of impact published. DPC</a:t>
            </a:r>
          </a:p>
          <a:p>
            <a:r>
              <a:rPr lang="en-US" sz="1400" dirty="0" smtClean="0">
                <a:solidFill>
                  <a:srgbClr val="92D050"/>
                </a:solidFill>
              </a:rPr>
              <a:t>2010  Kalkarindji  Map published</a:t>
            </a:r>
            <a:endParaRPr lang="en-US" sz="1400" dirty="0">
              <a:solidFill>
                <a:srgbClr val="92D050"/>
              </a:solidFill>
            </a:endParaRPr>
          </a:p>
        </p:txBody>
      </p:sp>
    </p:spTree>
    <p:extLst>
      <p:ext uri="{BB962C8B-B14F-4D97-AF65-F5344CB8AC3E}">
        <p14:creationId xmlns:p14="http://schemas.microsoft.com/office/powerpoint/2010/main" xmlns="" val="3080812989"/>
      </p:ext>
    </p:extLst>
  </p:cSld>
  <p:clrMapOvr>
    <a:masterClrMapping/>
  </p:clrMapOvr>
  <mc:AlternateContent xmlns:mc="http://schemas.openxmlformats.org/markup-compatibility/2006">
    <mc:Choice xmlns:p14="http://schemas.microsoft.com/office/powerpoint/2010/main" xmlns="" Requires="p14">
      <p:transition spd="slow" p14:dur="2000" advTm="52559"/>
    </mc:Choice>
    <mc:Fallback>
      <p:transition spd="slow" advTm="52559"/>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Australia\AUS Overview.JPG"/>
          <p:cNvPicPr>
            <a:picLocks noChangeAspect="1" noChangeArrowheads="1"/>
          </p:cNvPicPr>
          <p:nvPr/>
        </p:nvPicPr>
        <p:blipFill>
          <a:blip r:embed="rId3" cstate="print"/>
          <a:srcRect/>
          <a:stretch>
            <a:fillRect/>
          </a:stretch>
        </p:blipFill>
        <p:spPr bwMode="auto">
          <a:xfrm>
            <a:off x="37667" y="762000"/>
            <a:ext cx="8949171" cy="5943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cxnSp>
        <p:nvCxnSpPr>
          <p:cNvPr id="6" name="Straight Connector 5"/>
          <p:cNvCxnSpPr/>
          <p:nvPr/>
        </p:nvCxnSpPr>
        <p:spPr>
          <a:xfrm flipV="1">
            <a:off x="2971800" y="3124200"/>
            <a:ext cx="2895600" cy="1371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743200" y="3581400"/>
            <a:ext cx="3429000" cy="4572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43200" y="3505200"/>
            <a:ext cx="3505200" cy="609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048000" y="2895600"/>
            <a:ext cx="2971800" cy="18288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3238500" y="2781300"/>
            <a:ext cx="2667000" cy="2133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2895600" y="3429000"/>
            <a:ext cx="3276600" cy="9906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3124200" y="3505200"/>
            <a:ext cx="2743200" cy="152400"/>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16394" name="TextBox 18"/>
          <p:cNvSpPr txBox="1">
            <a:spLocks noChangeArrowheads="1"/>
          </p:cNvSpPr>
          <p:nvPr/>
        </p:nvSpPr>
        <p:spPr bwMode="auto">
          <a:xfrm>
            <a:off x="-35626" y="-68997"/>
            <a:ext cx="9144000" cy="830997"/>
          </a:xfrm>
          <a:prstGeom prst="rect">
            <a:avLst/>
          </a:prstGeom>
          <a:noFill/>
          <a:ln w="9525">
            <a:noFill/>
            <a:miter lim="800000"/>
            <a:headEnd/>
            <a:tailEnd/>
          </a:ln>
        </p:spPr>
        <p:txBody>
          <a:bodyPr>
            <a:spAutoFit/>
          </a:bodyPr>
          <a:lstStyle/>
          <a:p>
            <a:pPr algn="ctr" fontAlgn="base">
              <a:spcBef>
                <a:spcPct val="0"/>
              </a:spcBef>
              <a:spcAft>
                <a:spcPct val="0"/>
              </a:spcAft>
              <a:defRPr/>
            </a:pPr>
            <a:r>
              <a:rPr lang="en-US" sz="2400" b="1" dirty="0">
                <a:ln>
                  <a:solidFill>
                    <a:prstClr val="black">
                      <a:alpha val="30000"/>
                    </a:prstClr>
                  </a:solidFill>
                </a:ln>
                <a:solidFill>
                  <a:srgbClr val="FFFF00"/>
                </a:solidFill>
                <a:latin typeface="Calibri" panose="020F0502020204030204" pitchFamily="34" charset="0"/>
                <a:cs typeface="Calibri" panose="020F0502020204030204" pitchFamily="34" charset="0"/>
              </a:rPr>
              <a:t>Transverse lines were marked across the ring and the altitude w</a:t>
            </a:r>
            <a:r>
              <a:rPr lang="en-US" sz="2400" b="1" dirty="0">
                <a:ln>
                  <a:solidFill>
                    <a:prstClr val="black">
                      <a:alpha val="20000"/>
                    </a:prstClr>
                  </a:solidFill>
                </a:ln>
                <a:solidFill>
                  <a:srgbClr val="FFFF00"/>
                </a:solidFill>
                <a:latin typeface="Calibri" panose="020F0502020204030204" pitchFamily="34" charset="0"/>
                <a:cs typeface="Calibri" panose="020F0502020204030204" pitchFamily="34" charset="0"/>
              </a:rPr>
              <a:t>a</a:t>
            </a:r>
            <a:r>
              <a:rPr lang="en-US" sz="2400" b="1" dirty="0">
                <a:ln>
                  <a:solidFill>
                    <a:prstClr val="black">
                      <a:alpha val="30000"/>
                    </a:prstClr>
                  </a:solidFill>
                </a:ln>
                <a:solidFill>
                  <a:srgbClr val="FFFF00"/>
                </a:solidFill>
                <a:latin typeface="Calibri" panose="020F0502020204030204" pitchFamily="34" charset="0"/>
                <a:cs typeface="Calibri" panose="020F0502020204030204" pitchFamily="34" charset="0"/>
              </a:rPr>
              <a:t>s m</a:t>
            </a:r>
            <a:r>
              <a:rPr lang="en-US" sz="2400" b="1" dirty="0">
                <a:ln>
                  <a:solidFill>
                    <a:prstClr val="black">
                      <a:alpha val="20000"/>
                    </a:prstClr>
                  </a:solidFill>
                </a:ln>
                <a:solidFill>
                  <a:srgbClr val="FFFF00"/>
                </a:solidFill>
                <a:latin typeface="Calibri" panose="020F0502020204030204" pitchFamily="34" charset="0"/>
                <a:cs typeface="Calibri" panose="020F0502020204030204" pitchFamily="34" charset="0"/>
              </a:rPr>
              <a:t>e</a:t>
            </a:r>
            <a:r>
              <a:rPr lang="en-US" sz="2400" b="1" dirty="0">
                <a:ln>
                  <a:solidFill>
                    <a:prstClr val="black">
                      <a:alpha val="30000"/>
                    </a:prstClr>
                  </a:solidFill>
                </a:ln>
                <a:solidFill>
                  <a:srgbClr val="FFFF00"/>
                </a:solidFill>
                <a:latin typeface="Calibri" panose="020F0502020204030204" pitchFamily="34" charset="0"/>
                <a:cs typeface="Calibri" panose="020F0502020204030204" pitchFamily="34" charset="0"/>
              </a:rPr>
              <a:t>asured at interv</a:t>
            </a:r>
            <a:r>
              <a:rPr lang="en-US" sz="2400" b="1" dirty="0">
                <a:ln>
                  <a:solidFill>
                    <a:prstClr val="black">
                      <a:alpha val="20000"/>
                    </a:prstClr>
                  </a:solidFill>
                </a:ln>
                <a:solidFill>
                  <a:srgbClr val="FFFF00"/>
                </a:solidFill>
                <a:latin typeface="Calibri" panose="020F0502020204030204" pitchFamily="34" charset="0"/>
                <a:cs typeface="Calibri" panose="020F0502020204030204" pitchFamily="34" charset="0"/>
              </a:rPr>
              <a:t>a</a:t>
            </a:r>
            <a:r>
              <a:rPr lang="en-US" sz="2400" b="1" dirty="0">
                <a:ln>
                  <a:solidFill>
                    <a:prstClr val="black">
                      <a:alpha val="30000"/>
                    </a:prstClr>
                  </a:solidFill>
                </a:ln>
                <a:solidFill>
                  <a:srgbClr val="FFFF00"/>
                </a:solidFill>
                <a:latin typeface="Calibri" panose="020F0502020204030204" pitchFamily="34" charset="0"/>
                <a:cs typeface="Calibri" panose="020F0502020204030204" pitchFamily="34" charset="0"/>
              </a:rPr>
              <a:t>ls of 10 km  </a:t>
            </a:r>
          </a:p>
        </p:txBody>
      </p:sp>
      <p:sp>
        <p:nvSpPr>
          <p:cNvPr id="8203" name="TextBox 10"/>
          <p:cNvSpPr txBox="1">
            <a:spLocks noChangeArrowheads="1"/>
          </p:cNvSpPr>
          <p:nvPr/>
        </p:nvSpPr>
        <p:spPr bwMode="auto">
          <a:xfrm>
            <a:off x="304800" y="5257800"/>
            <a:ext cx="3200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dirty="0">
                <a:solidFill>
                  <a:srgbClr val="FFFF00"/>
                </a:solidFill>
              </a:rPr>
              <a:t>Bisects located the approximate center of the ring.</a:t>
            </a:r>
          </a:p>
          <a:p>
            <a:pPr eaLnBrk="1" fontAlgn="base" hangingPunct="1">
              <a:spcBef>
                <a:spcPct val="0"/>
              </a:spcBef>
              <a:spcAft>
                <a:spcPct val="0"/>
              </a:spcAft>
            </a:pPr>
            <a:endParaRPr lang="en-US" altLang="en-US" sz="2000" dirty="0">
              <a:solidFill>
                <a:srgbClr val="FFFF00"/>
              </a:solidFill>
            </a:endParaRPr>
          </a:p>
        </p:txBody>
      </p:sp>
      <p:sp>
        <p:nvSpPr>
          <p:cNvPr id="17" name="Up Arrow 16"/>
          <p:cNvSpPr/>
          <p:nvPr/>
        </p:nvSpPr>
        <p:spPr>
          <a:xfrm>
            <a:off x="4876800" y="5257800"/>
            <a:ext cx="76200" cy="381000"/>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dirty="0">
              <a:solidFill>
                <a:srgbClr val="92D050"/>
              </a:solidFill>
            </a:endParaRPr>
          </a:p>
        </p:txBody>
      </p:sp>
      <p:sp>
        <p:nvSpPr>
          <p:cNvPr id="8207" name="TextBox 18"/>
          <p:cNvSpPr txBox="1">
            <a:spLocks noChangeArrowheads="1"/>
          </p:cNvSpPr>
          <p:nvPr/>
        </p:nvSpPr>
        <p:spPr bwMode="auto">
          <a:xfrm>
            <a:off x="4267200" y="56388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1200" dirty="0">
                <a:solidFill>
                  <a:srgbClr val="92D050"/>
                </a:solidFill>
              </a:rPr>
              <a:t>Spencer Gulf</a:t>
            </a:r>
          </a:p>
        </p:txBody>
      </p:sp>
      <p:pic>
        <p:nvPicPr>
          <p:cNvPr id="19" name="Picture 19" descr="outer ring with arrows.JPG"/>
          <p:cNvPicPr>
            <a:picLocks noGrp="1" noChangeAspect="1"/>
          </p:cNvPicPr>
          <p:nvPr>
            <p:ph idx="1"/>
          </p:nvPr>
        </p:nvPicPr>
        <p:blipFill>
          <a:blip r:embed="rId4" cstate="print"/>
          <a:srcRect/>
          <a:stretch>
            <a:fillRect/>
          </a:stretch>
        </p:blipFill>
        <p:spPr bwMode="auto">
          <a:xfrm>
            <a:off x="71786" y="813085"/>
            <a:ext cx="2569237" cy="1701513"/>
          </a:xfrm>
          <a:prstGeom prst="rect">
            <a:avLst/>
          </a:prstGeom>
          <a:noFill/>
          <a:ln w="50800">
            <a:solidFill>
              <a:srgbClr val="C00000"/>
            </a:solidFill>
            <a:miter lim="800000"/>
            <a:headEnd/>
            <a:tailEnd/>
          </a:ln>
        </p:spPr>
      </p:pic>
      <p:sp>
        <p:nvSpPr>
          <p:cNvPr id="2" name="TextBox 1"/>
          <p:cNvSpPr txBox="1"/>
          <p:nvPr/>
        </p:nvSpPr>
        <p:spPr>
          <a:xfrm>
            <a:off x="7620000" y="4953000"/>
            <a:ext cx="1066800" cy="1077218"/>
          </a:xfrm>
          <a:prstGeom prst="rect">
            <a:avLst/>
          </a:prstGeom>
          <a:noFill/>
        </p:spPr>
        <p:txBody>
          <a:bodyPr wrap="square" rtlCol="0">
            <a:spAutoFit/>
          </a:bodyPr>
          <a:lstStyle/>
          <a:p>
            <a:r>
              <a:rPr lang="en-US" sz="3200" dirty="0" smtClean="0">
                <a:solidFill>
                  <a:srgbClr val="FFFF00"/>
                </a:solidFill>
                <a:latin typeface="Calibri" panose="020F0502020204030204" pitchFamily="34" charset="0"/>
                <a:cs typeface="Calibri" panose="020F0502020204030204" pitchFamily="34" charset="0"/>
              </a:rPr>
              <a:t>DPC2008</a:t>
            </a:r>
            <a:endParaRPr lang="en-US" sz="3200"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97486377"/>
      </p:ext>
    </p:extLst>
  </p:cSld>
  <p:clrMapOvr>
    <a:masterClrMapping/>
  </p:clrMapOvr>
  <p:transition advTm="25779">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childTnLst>
                                </p:cTn>
                              </p:par>
                            </p:childTnLst>
                          </p:cTn>
                        </p:par>
                        <p:par>
                          <p:cTn id="34" fill="hold" nodeType="afterGroup">
                            <p:stCondLst>
                              <p:cond delay="3000"/>
                            </p:stCondLst>
                            <p:childTnLst>
                              <p:par>
                                <p:cTn id="35" presetID="2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Chart 7"/>
          <p:cNvGraphicFramePr>
            <a:graphicFrameLocks/>
          </p:cNvGraphicFramePr>
          <p:nvPr>
            <p:extLst>
              <p:ext uri="{D42A27DB-BD31-4B8C-83A1-F6EECF244321}">
                <p14:modId xmlns:p14="http://schemas.microsoft.com/office/powerpoint/2010/main" xmlns="" val="2373403867"/>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3"/>
          </a:graphicData>
        </a:graphic>
      </p:graphicFrame>
      <p:sp>
        <p:nvSpPr>
          <p:cNvPr id="9219" name="TextBox 2"/>
          <p:cNvSpPr txBox="1">
            <a:spLocks noChangeArrowheads="1"/>
          </p:cNvSpPr>
          <p:nvPr/>
        </p:nvSpPr>
        <p:spPr bwMode="auto">
          <a:xfrm>
            <a:off x="838200" y="6248400"/>
            <a:ext cx="762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dirty="0">
                <a:solidFill>
                  <a:prstClr val="black"/>
                </a:solidFill>
              </a:rPr>
              <a:t>North</a:t>
            </a:r>
          </a:p>
        </p:txBody>
      </p:sp>
      <p:sp>
        <p:nvSpPr>
          <p:cNvPr id="9221" name="TextBox 4"/>
          <p:cNvSpPr txBox="1">
            <a:spLocks noChangeArrowheads="1"/>
          </p:cNvSpPr>
          <p:nvPr/>
        </p:nvSpPr>
        <p:spPr bwMode="auto">
          <a:xfrm>
            <a:off x="4495800" y="5029200"/>
            <a:ext cx="1600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0"/>
              </a:spcBef>
              <a:spcAft>
                <a:spcPct val="0"/>
              </a:spcAft>
            </a:pPr>
            <a:r>
              <a:rPr lang="en-US" altLang="en-US" sz="2000" b="1" dirty="0">
                <a:solidFill>
                  <a:prstClr val="black"/>
                </a:solidFill>
              </a:rPr>
              <a:t>640km</a:t>
            </a:r>
          </a:p>
        </p:txBody>
      </p:sp>
      <p:sp>
        <p:nvSpPr>
          <p:cNvPr id="2" name="TextBox 1"/>
          <p:cNvSpPr txBox="1"/>
          <p:nvPr/>
        </p:nvSpPr>
        <p:spPr>
          <a:xfrm>
            <a:off x="3048000" y="6433344"/>
            <a:ext cx="3810000" cy="369332"/>
          </a:xfrm>
          <a:prstGeom prst="rect">
            <a:avLst/>
          </a:prstGeom>
          <a:noFill/>
        </p:spPr>
        <p:txBody>
          <a:bodyPr wrap="square" rtlCol="0">
            <a:spAutoFit/>
          </a:bodyPr>
          <a:lstStyle/>
          <a:p>
            <a:r>
              <a:rPr lang="en-US" dirty="0" smtClean="0">
                <a:latin typeface="Calibri" panose="020F0502020204030204" pitchFamily="34" charset="0"/>
                <a:cs typeface="Calibri" panose="020F0502020204030204" pitchFamily="34" charset="0"/>
              </a:rPr>
              <a:t>D. P Connelly 2008, update 2013</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237635802"/>
      </p:ext>
    </p:extLst>
  </p:cSld>
  <p:clrMapOvr>
    <a:masterClrMapping/>
  </p:clrMapOvr>
  <p:transition advTm="29537">
    <p:pull/>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14949</TotalTime>
  <Words>1149</Words>
  <Application>Microsoft Office PowerPoint</Application>
  <PresentationFormat>On-screen Show (4:3)</PresentationFormat>
  <Paragraphs>151</Paragraphs>
  <Slides>17</Slides>
  <Notes>12</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Apex</vt:lpstr>
      <vt:lpstr>Office Theme</vt:lpstr>
      <vt:lpstr>1_Office Theme</vt:lpstr>
      <vt:lpstr>Slide 1</vt:lpstr>
      <vt:lpstr>Abstract</vt:lpstr>
      <vt:lpstr>Connecting LIPS &amp; Impacts</vt:lpstr>
      <vt:lpstr>Another possibility?</vt:lpstr>
      <vt:lpstr>Timing of the Rift Initiation between the NAC &amp;  SAC            </vt:lpstr>
      <vt:lpstr>Mooracoochie  volcanics early Cambrian (517Ma +/- 9 Ma)</vt:lpstr>
      <vt:lpstr>Kalkarindji LIP</vt:lpstr>
      <vt:lpstr>Slide 8</vt:lpstr>
      <vt:lpstr>Slide 9</vt:lpstr>
      <vt:lpstr>The MAPCIS inner ring fits nicely within the annular Kalkarindji LIP</vt:lpstr>
      <vt:lpstr>Slide 11</vt:lpstr>
      <vt:lpstr>MAPCIS is the Star at the center</vt:lpstr>
      <vt:lpstr>1993 Bert Cramer</vt:lpstr>
      <vt:lpstr>1969 Drainage Map</vt:lpstr>
      <vt:lpstr>Central region well defined subsurface geology </vt:lpstr>
      <vt:lpstr>Slide 16</vt:lpstr>
      <vt:lpstr>Conclusions and Implications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LIPS AND IMPACT EVENTS:  A CONNECTION BETWEEN KALKARINDJI LIP, MOORACOOCHIE VOLCANICS AND MAPCIS?</dc:title>
  <dc:creator>User</dc:creator>
  <cp:lastModifiedBy>Daniel Patrick Connelly</cp:lastModifiedBy>
  <cp:revision>81</cp:revision>
  <dcterms:created xsi:type="dcterms:W3CDTF">2013-10-14T03:19:51Z</dcterms:created>
  <dcterms:modified xsi:type="dcterms:W3CDTF">2013-11-13T23:52:49Z</dcterms:modified>
</cp:coreProperties>
</file>