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5" r:id="rId3"/>
    <p:sldId id="260" r:id="rId4"/>
    <p:sldId id="263" r:id="rId5"/>
    <p:sldId id="264" r:id="rId6"/>
    <p:sldId id="266" r:id="rId7"/>
    <p:sldId id="267" r:id="rId8"/>
    <p:sldId id="270" r:id="rId9"/>
    <p:sldId id="271" r:id="rId10"/>
    <p:sldId id="272" r:id="rId11"/>
    <p:sldId id="273" r:id="rId12"/>
    <p:sldId id="26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6E807-0F37-4ECA-8DD4-1AD23474096B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34DF1-1753-4140-AC49-D862DF98E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0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how drilling evidence</a:t>
            </a:r>
            <a:r>
              <a:rPr lang="en-US" baseline="0" dirty="0" smtClean="0"/>
              <a:t> can be correlated to amount of predation (and thus presence/amount/percentage of gastropod predators)</a:t>
            </a:r>
          </a:p>
          <a:p>
            <a:r>
              <a:rPr lang="en-US" baseline="0" dirty="0" smtClean="0"/>
              <a:t>Talk about how gastropods drill into bivalves and suck out the insides</a:t>
            </a:r>
          </a:p>
          <a:p>
            <a:r>
              <a:rPr lang="en-US" baseline="0" dirty="0" smtClean="0"/>
              <a:t>Talk about how these studies are useful for determining ecology when not everything has been preserved – long history of studying invertebrate benthic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4DF1-1753-4140-AC49-D862DF98E6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how adding extra novices (read:</a:t>
            </a:r>
            <a:r>
              <a:rPr lang="en-US" baseline="0" dirty="0" smtClean="0"/>
              <a:t> undergrads) is more efficient, allows larger sample sizes, more sampling in general and does not introduce bias or error</a:t>
            </a:r>
          </a:p>
          <a:p>
            <a:r>
              <a:rPr lang="en-US" baseline="0" dirty="0" smtClean="0"/>
              <a:t>Warn about how novices must be properly trained in collection techniques and perhaps supervised for an initial trial to make sure they have the hang of things</a:t>
            </a:r>
          </a:p>
          <a:p>
            <a:r>
              <a:rPr lang="en-US" baseline="0" dirty="0" smtClean="0"/>
              <a:t>Talk about how taxon specific sampling is more efficient, always has large enough sample size</a:t>
            </a:r>
          </a:p>
          <a:p>
            <a:r>
              <a:rPr lang="en-US" baseline="0" dirty="0" smtClean="0"/>
              <a:t>Warn of drawbacks – does not give community overview and is useful to other researchers only if they are studying the exact </a:t>
            </a:r>
            <a:r>
              <a:rPr lang="en-US" baseline="0" dirty="0" err="1" smtClean="0"/>
              <a:t>taxa</a:t>
            </a:r>
            <a:r>
              <a:rPr lang="en-US" baseline="0" dirty="0" smtClean="0"/>
              <a:t> you collected</a:t>
            </a:r>
          </a:p>
          <a:p>
            <a:r>
              <a:rPr lang="en-US" baseline="0" dirty="0" smtClean="0"/>
              <a:t>Talk about future research that should be done to further verify this – incorporation of </a:t>
            </a:r>
            <a:r>
              <a:rPr lang="en-US" baseline="0" dirty="0" err="1" smtClean="0"/>
              <a:t>Glycymeris</a:t>
            </a:r>
            <a:r>
              <a:rPr lang="en-US" baseline="0" dirty="0" smtClean="0"/>
              <a:t>, studying a wider range of fossil localities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4DF1-1753-4140-AC49-D862DF98E60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Briefly</a:t>
            </a:r>
            <a:r>
              <a:rPr lang="en-US" baseline="0" dirty="0" smtClean="0"/>
              <a:t> state research goals (“These are my goals, now let me tell you the background information…”)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4DF1-1753-4140-AC49-D862DF98E60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genera studied</a:t>
            </a:r>
          </a:p>
          <a:p>
            <a:r>
              <a:rPr lang="en-US" dirty="0" smtClean="0"/>
              <a:t>Also talk about </a:t>
            </a:r>
            <a:r>
              <a:rPr lang="en-US" dirty="0" err="1" smtClean="0"/>
              <a:t>Glycymeris</a:t>
            </a:r>
            <a:r>
              <a:rPr lang="en-US" dirty="0" smtClean="0"/>
              <a:t> and why it</a:t>
            </a:r>
            <a:r>
              <a:rPr lang="en-US" baseline="0" dirty="0" smtClean="0"/>
              <a:t> wasn’t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4DF1-1753-4140-AC49-D862DF98E60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bulk samples and where they came from</a:t>
            </a:r>
          </a:p>
          <a:p>
            <a:r>
              <a:rPr lang="en-US" baseline="0" dirty="0" smtClean="0"/>
              <a:t>Talk about collection methods – how no replicates overlapped, how quadrat was expanded for sample size, chart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4DF1-1753-4140-AC49-D862DF98E60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who did measurements</a:t>
            </a:r>
          </a:p>
          <a:p>
            <a:r>
              <a:rPr lang="en-US" dirty="0" smtClean="0"/>
              <a:t>Talk about calculations, drillhole identification, definition</a:t>
            </a:r>
            <a:r>
              <a:rPr lang="en-US" baseline="0" dirty="0" smtClean="0"/>
              <a:t> of prey effectiveness</a:t>
            </a:r>
          </a:p>
          <a:p>
            <a:r>
              <a:rPr lang="en-US" baseline="0" dirty="0" smtClean="0"/>
              <a:t>Talk about size parameters used (5-15 for </a:t>
            </a:r>
            <a:r>
              <a:rPr lang="en-US" baseline="0" dirty="0" err="1" smtClean="0"/>
              <a:t>Cyc</a:t>
            </a:r>
            <a:r>
              <a:rPr lang="en-US" baseline="0" dirty="0" smtClean="0"/>
              <a:t>, 15-25 for </a:t>
            </a:r>
            <a:r>
              <a:rPr lang="en-US" baseline="0" dirty="0" err="1" smtClean="0"/>
              <a:t>Ast</a:t>
            </a:r>
            <a:r>
              <a:rPr lang="en-US" baseline="0" dirty="0" smtClean="0"/>
              <a:t>, 20-30 for </a:t>
            </a:r>
            <a:r>
              <a:rPr lang="en-US" baseline="0" dirty="0" err="1" smtClean="0"/>
              <a:t>Lir</a:t>
            </a:r>
            <a:r>
              <a:rPr lang="en-US" baseline="0" dirty="0" smtClean="0"/>
              <a:t>) and how they were determined by </a:t>
            </a:r>
            <a:r>
              <a:rPr lang="en-US" baseline="0" dirty="0" err="1" smtClean="0"/>
              <a:t>Ottens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4DF1-1753-4140-AC49-D862DF98E60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how tests were broken up based on standardization</a:t>
            </a:r>
            <a:r>
              <a:rPr lang="en-US" baseline="0" dirty="0" smtClean="0"/>
              <a:t> and test type (collector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method)</a:t>
            </a:r>
          </a:p>
          <a:p>
            <a:r>
              <a:rPr lang="en-US" baseline="0" dirty="0" smtClean="0"/>
              <a:t>Explain significance (obviously)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4DF1-1753-4140-AC49-D862DF98E60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graph</a:t>
            </a:r>
            <a:r>
              <a:rPr lang="en-US" baseline="0" dirty="0" smtClean="0"/>
              <a:t> and how it shows % of significant tests based on genus – lots in method </a:t>
            </a:r>
            <a:r>
              <a:rPr lang="en-US" baseline="0" dirty="0" err="1" smtClean="0"/>
              <a:t>unstd</a:t>
            </a:r>
            <a:r>
              <a:rPr lang="en-US" baseline="0" dirty="0" smtClean="0"/>
              <a:t> but very little in method std and little to none at all in collector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4DF1-1753-4140-AC49-D862DF98E60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how graph breaks up into novice (top)</a:t>
            </a:r>
            <a:r>
              <a:rPr lang="en-US" baseline="0" dirty="0" smtClean="0"/>
              <a:t> and veterans (bottom)</a:t>
            </a:r>
          </a:p>
          <a:p>
            <a:r>
              <a:rPr lang="en-US" baseline="0" dirty="0" smtClean="0"/>
              <a:t>Explain why veterans are not compared with collector std/</a:t>
            </a:r>
            <a:r>
              <a:rPr lang="en-US" baseline="0" dirty="0" err="1" smtClean="0"/>
              <a:t>unstd</a:t>
            </a:r>
            <a:endParaRPr lang="en-US" baseline="0" dirty="0" smtClean="0"/>
          </a:p>
          <a:p>
            <a:r>
              <a:rPr lang="en-US" baseline="0" dirty="0" smtClean="0"/>
              <a:t>Explain numbers (obviously)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4DF1-1753-4140-AC49-D862DF98E60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straightforward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4DF1-1753-4140-AC49-D862DF98E60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84A3-5A55-4D01-A682-1102333BF5B2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6154-4990-435B-B2F7-305CA09808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84A3-5A55-4D01-A682-1102333BF5B2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6154-4990-435B-B2F7-305CA0980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84A3-5A55-4D01-A682-1102333BF5B2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6154-4990-435B-B2F7-305CA0980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84A3-5A55-4D01-A682-1102333BF5B2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6154-4990-435B-B2F7-305CA0980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84A3-5A55-4D01-A682-1102333BF5B2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6154-4990-435B-B2F7-305CA09808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84A3-5A55-4D01-A682-1102333BF5B2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6154-4990-435B-B2F7-305CA0980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84A3-5A55-4D01-A682-1102333BF5B2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6154-4990-435B-B2F7-305CA0980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84A3-5A55-4D01-A682-1102333BF5B2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6154-4990-435B-B2F7-305CA0980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84A3-5A55-4D01-A682-1102333BF5B2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6154-4990-435B-B2F7-305CA0980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84A3-5A55-4D01-A682-1102333BF5B2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6154-4990-435B-B2F7-305CA0980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84A3-5A55-4D01-A682-1102333BF5B2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186154-4990-435B-B2F7-305CA09808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8B84A3-5A55-4D01-A682-1102333BF5B2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186154-4990-435B-B2F7-305CA098081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14800"/>
            <a:ext cx="7854696" cy="1752600"/>
          </a:xfrm>
        </p:spPr>
        <p:txBody>
          <a:bodyPr>
            <a:norm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Kelly E. Hattori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/>
                <a:latin typeface="+mn-lt"/>
              </a:rPr>
              <a:t>VALIDITY OF TAXON-SPECIFIC SAMPLING FOR STUDIES OF DRILLING PREDATION: 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2800" b="0" dirty="0" smtClean="0">
                <a:solidFill>
                  <a:schemeClr val="bg1"/>
                </a:solidFill>
                <a:effectLst/>
                <a:latin typeface="+mn-lt"/>
              </a:rPr>
              <a:t>CONFIRMATION </a:t>
            </a:r>
            <a:r>
              <a:rPr lang="en-US" sz="2800" b="0" dirty="0">
                <a:solidFill>
                  <a:schemeClr val="bg1"/>
                </a:solidFill>
                <a:effectLst/>
                <a:latin typeface="+mn-lt"/>
              </a:rPr>
              <a:t>FROM FOUR BIVALVE SPECIES IN THE PLEISTOCENE OF NORTH CAROLINA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563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5029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ith Patricia H. Kelley, Kristina </a:t>
            </a:r>
            <a:r>
              <a:rPr lang="en-US" dirty="0" err="1" smtClean="0">
                <a:solidFill>
                  <a:schemeClr val="bg1"/>
                </a:solidFill>
              </a:rPr>
              <a:t>Ottens</a:t>
            </a:r>
            <a:r>
              <a:rPr lang="en-US" dirty="0" smtClean="0">
                <a:solidFill>
                  <a:schemeClr val="bg1"/>
                </a:solidFill>
              </a:rPr>
              <a:t>, Nicholas O. Moore, Sarah L. Simpson, Anna M. </a:t>
            </a:r>
            <a:r>
              <a:rPr lang="en-US" dirty="0" err="1" smtClean="0">
                <a:solidFill>
                  <a:schemeClr val="bg1"/>
                </a:solidFill>
              </a:rPr>
              <a:t>Zappulla</a:t>
            </a:r>
            <a:r>
              <a:rPr lang="en-US" dirty="0" smtClean="0">
                <a:solidFill>
                  <a:schemeClr val="bg1"/>
                </a:solidFill>
              </a:rPr>
              <a:t>, Gregory P. </a:t>
            </a:r>
            <a:r>
              <a:rPr lang="en-US" dirty="0" err="1" smtClean="0">
                <a:solidFill>
                  <a:schemeClr val="bg1"/>
                </a:solidFill>
              </a:rPr>
              <a:t>Dietl</a:t>
            </a:r>
            <a:r>
              <a:rPr lang="en-US" dirty="0" smtClean="0">
                <a:solidFill>
                  <a:schemeClr val="bg1"/>
                </a:solidFill>
              </a:rPr>
              <a:t>, and Christy C. </a:t>
            </a:r>
            <a:r>
              <a:rPr lang="en-US" dirty="0" err="1" smtClean="0">
                <a:solidFill>
                  <a:schemeClr val="bg1"/>
                </a:solidFill>
              </a:rPr>
              <a:t>Visaggi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83" y="1574938"/>
            <a:ext cx="3575941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56760"/>
            <a:ext cx="5029309" cy="295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RESULTS – Collectors</a:t>
            </a:r>
            <a:endParaRPr 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54753" y="1667301"/>
            <a:ext cx="3200399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Novice collectors did not differ significantly from veteran collectors </a:t>
            </a:r>
          </a:p>
          <a:p>
            <a:pPr lvl="1">
              <a:buNone/>
            </a:pPr>
            <a:endParaRPr lang="en-US" sz="26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sz="4400" dirty="0" smtClean="0"/>
              <a:t>CONCLUSIONS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876800" cy="4907948"/>
          </a:xfrm>
        </p:spPr>
        <p:txBody>
          <a:bodyPr>
            <a:normAutofit/>
          </a:bodyPr>
          <a:lstStyle/>
          <a:p>
            <a:pPr marL="346075" indent="-346075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Taxon-specific sampling is a viable collection method for drilling predation studies in targeted species</a:t>
            </a:r>
          </a:p>
          <a:p>
            <a:pPr marL="346075" indent="-346075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Limitations must be fully </a:t>
            </a:r>
          </a:p>
          <a:p>
            <a:pPr marL="393192" lvl="1" indent="0">
              <a:spcBef>
                <a:spcPts val="0"/>
              </a:spcBef>
              <a:buNone/>
            </a:pPr>
            <a:r>
              <a:rPr lang="en-US" dirty="0" smtClean="0"/>
              <a:t>   understood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Care must be taken to avoid bias</a:t>
            </a:r>
          </a:p>
          <a:p>
            <a:pPr marL="393192" lvl="1" indent="0">
              <a:spcBef>
                <a:spcPts val="0"/>
              </a:spcBef>
              <a:buNone/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Sample size can be controlled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More efficient</a:t>
            </a:r>
          </a:p>
          <a:p>
            <a:pPr marL="346075" indent="-346075">
              <a:buClr>
                <a:schemeClr val="accent1"/>
              </a:buClr>
              <a:buFont typeface="+mj-lt"/>
              <a:buAutoNum type="arabicPeriod"/>
            </a:pPr>
            <a:endParaRPr lang="en-US" sz="1200" dirty="0" smtClean="0"/>
          </a:p>
          <a:p>
            <a:pPr marL="346075" indent="-346075">
              <a:buClr>
                <a:schemeClr val="accent1"/>
              </a:buClr>
              <a:buFont typeface="+mj-lt"/>
              <a:buAutoNum type="arabicPeriod"/>
            </a:pPr>
            <a:endParaRPr lang="en-US" sz="1200" dirty="0" smtClean="0"/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778000"/>
            <a:ext cx="3238500" cy="4318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CONCLUSIONS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752600"/>
            <a:ext cx="4876800" cy="4800600"/>
          </a:xfrm>
        </p:spPr>
        <p:txBody>
          <a:bodyPr>
            <a:normAutofit lnSpcReduction="10000"/>
          </a:bodyPr>
          <a:lstStyle/>
          <a:p>
            <a:pPr marL="514350" indent="-404813">
              <a:spcBef>
                <a:spcPts val="0"/>
              </a:spcBef>
              <a:buClr>
                <a:schemeClr val="accent1"/>
              </a:buClr>
              <a:buFont typeface="+mj-lt"/>
              <a:buAutoNum type="arabicPeriod" startAt="2"/>
            </a:pPr>
            <a:r>
              <a:rPr lang="en-US" dirty="0" smtClean="0"/>
              <a:t>Novices </a:t>
            </a:r>
            <a:r>
              <a:rPr lang="en-US" dirty="0"/>
              <a:t>are able to collect samples of the same caliber as those collected by veteran collectors. </a:t>
            </a:r>
            <a:endParaRPr lang="en-US" dirty="0" smtClean="0"/>
          </a:p>
          <a:p>
            <a:pPr marL="109537" indent="0">
              <a:spcBef>
                <a:spcPts val="0"/>
              </a:spcBef>
              <a:buClr>
                <a:schemeClr val="accent1"/>
              </a:buClr>
              <a:buNone/>
            </a:pPr>
            <a:endParaRPr lang="en-US" dirty="0" smtClean="0"/>
          </a:p>
          <a:p>
            <a:pPr marL="932497" lvl="1" indent="-457200">
              <a:spcBef>
                <a:spcPts val="0"/>
              </a:spcBef>
            </a:pPr>
            <a:r>
              <a:rPr lang="en-US" dirty="0" smtClean="0"/>
              <a:t>Must be properly trained in identification, collection, and measurement techniques</a:t>
            </a:r>
          </a:p>
          <a:p>
            <a:pPr marL="932497" lvl="1" indent="-457200">
              <a:spcBef>
                <a:spcPts val="0"/>
              </a:spcBef>
            </a:pPr>
            <a:endParaRPr lang="en-US" dirty="0" smtClean="0"/>
          </a:p>
          <a:p>
            <a:pPr marL="932497" lvl="1" indent="-457200">
              <a:spcBef>
                <a:spcPts val="0"/>
              </a:spcBef>
            </a:pPr>
            <a:r>
              <a:rPr lang="en-US" dirty="0" smtClean="0"/>
              <a:t>More efficient</a:t>
            </a:r>
          </a:p>
          <a:p>
            <a:pPr marL="932497" lvl="1" indent="-457200">
              <a:spcBef>
                <a:spcPts val="0"/>
              </a:spcBef>
            </a:pPr>
            <a:r>
              <a:rPr lang="en-US" dirty="0" smtClean="0"/>
              <a:t>Larger pool of people to assist with studies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 descr="C:\Users\Kelly\Dropbox\DIS shared\Paleo\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238500" cy="457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  <p:pic>
        <p:nvPicPr>
          <p:cNvPr id="5" name="Picture 2" descr="C:\Users\Kelly\Dropbox\DIS shared\20111101geology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5999"/>
            <a:ext cx="3124200" cy="39580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909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sz="4400" dirty="0" smtClean="0"/>
              <a:t>BACKGROUND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105400"/>
          </a:xfrm>
        </p:spPr>
        <p:txBody>
          <a:bodyPr>
            <a:normAutofit/>
          </a:bodyPr>
          <a:lstStyle/>
          <a:p>
            <a:pPr marL="3089275" indent="-234950"/>
            <a:r>
              <a:rPr lang="en-US" dirty="0" smtClean="0"/>
              <a:t>Predatory gastropods frequently feed upon bivalves</a:t>
            </a:r>
          </a:p>
          <a:p>
            <a:pPr marL="3089275" indent="-234950">
              <a:spcBef>
                <a:spcPts val="0"/>
              </a:spcBef>
            </a:pPr>
            <a:r>
              <a:rPr lang="en-US" dirty="0" smtClean="0"/>
              <a:t>Predation trace fossils </a:t>
            </a:r>
          </a:p>
          <a:p>
            <a:pPr marL="3089275" indent="-234950">
              <a:spcBef>
                <a:spcPts val="0"/>
              </a:spcBef>
              <a:buNone/>
            </a:pPr>
            <a:r>
              <a:rPr lang="en-US" dirty="0" smtClean="0"/>
              <a:t>	occur in fossil record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Drilling predation studies useful for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examining community composition and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interactions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Many sampling method options, including: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Bulk</a:t>
            </a:r>
          </a:p>
          <a:p>
            <a:pPr lvl="1">
              <a:spcBef>
                <a:spcPts val="0"/>
              </a:spcBef>
            </a:pPr>
            <a:r>
              <a:rPr lang="en-US" dirty="0"/>
              <a:t>Taxon-specific (targeted)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Surveys (museum, monograph, </a:t>
            </a:r>
          </a:p>
          <a:p>
            <a:pPr marL="393192" lvl="1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outcrop)</a:t>
            </a:r>
          </a:p>
          <a:p>
            <a:pPr lvl="1"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 descr="C:\Users\Kelly\Documents\2012 Honors\moon s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5082922"/>
            <a:ext cx="1752600" cy="149410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" name="Picture 3" descr="C:\Documents and Settings\kelleyp\My Documents\My Pictures\euspira aperture view.jpg"/>
          <p:cNvPicPr>
            <a:picLocks noChangeAspect="1" noChangeArrowheads="1"/>
          </p:cNvPicPr>
          <p:nvPr/>
        </p:nvPicPr>
        <p:blipFill>
          <a:blip r:embed="rId4" cstate="print"/>
          <a:srcRect l="10236" r="10358"/>
          <a:stretch>
            <a:fillRect/>
          </a:stretch>
        </p:blipFill>
        <p:spPr bwMode="auto">
          <a:xfrm>
            <a:off x="7239000" y="4114800"/>
            <a:ext cx="1447800" cy="151074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76400"/>
            <a:ext cx="2819400" cy="147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5206" y="2286000"/>
            <a:ext cx="169159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57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RESEARCH GOALS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30680"/>
            <a:ext cx="8534400" cy="4770120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sz="2800" dirty="0" smtClean="0"/>
              <a:t>Investigate:</a:t>
            </a:r>
          </a:p>
          <a:p>
            <a:pPr marL="344488" indent="-344488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Validity of taxon-specific (targeted) sampling as an alternative to bulk sampling when select taxa are needed for drilling predation studies</a:t>
            </a:r>
          </a:p>
          <a:p>
            <a:pPr lvl="1"/>
            <a:r>
              <a:rPr lang="en-US" dirty="0" smtClean="0"/>
              <a:t>Based on preliminary study conducted by </a:t>
            </a:r>
            <a:r>
              <a:rPr lang="en-US" dirty="0" err="1" smtClean="0"/>
              <a:t>Ottens</a:t>
            </a:r>
            <a:r>
              <a:rPr lang="en-US" dirty="0" smtClean="0"/>
              <a:t> et al. (2012)</a:t>
            </a:r>
          </a:p>
          <a:p>
            <a:pPr lvl="1"/>
            <a:endParaRPr lang="en-US" dirty="0" smtClean="0"/>
          </a:p>
          <a:p>
            <a:pPr marL="344488" indent="-344488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Effects of collector expertise on bias 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dirty="0" smtClean="0"/>
              <a:t>     in targeted samples</a:t>
            </a:r>
          </a:p>
          <a:p>
            <a:pPr marL="344488" indent="-344488">
              <a:buClr>
                <a:schemeClr val="accent1"/>
              </a:buClr>
              <a:buFont typeface="+mj-lt"/>
              <a:buAutoNum type="arabicPeriod"/>
            </a:pPr>
            <a:endParaRPr lang="en-US" dirty="0"/>
          </a:p>
          <a:p>
            <a:pPr marL="344488" indent="-344488">
              <a:spcBef>
                <a:spcPts val="0"/>
              </a:spcBef>
              <a:buClr>
                <a:schemeClr val="accent1"/>
              </a:buClr>
              <a:buAutoNum type="arabicPeriod" startAt="3"/>
            </a:pPr>
            <a:r>
              <a:rPr lang="en-US" dirty="0" smtClean="0"/>
              <a:t>Effects of size variability of specimens 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 on bias in targeted samples</a:t>
            </a:r>
            <a:endParaRPr lang="en-US" dirty="0"/>
          </a:p>
        </p:txBody>
      </p:sp>
      <p:pic>
        <p:nvPicPr>
          <p:cNvPr id="4" name="Picture 3" descr="C:\Users\Kelly\Dropbox\DIS shared\20111101geology1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773398" y="3894600"/>
            <a:ext cx="1524001" cy="22691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GENERA STUDIED / LOCALITY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764280"/>
            <a:ext cx="8229600" cy="4389120"/>
          </a:xfrm>
        </p:spPr>
        <p:txBody>
          <a:bodyPr/>
          <a:lstStyle/>
          <a:p>
            <a:r>
              <a:rPr lang="en-US" i="1" dirty="0" smtClean="0"/>
              <a:t>Lirophora </a:t>
            </a:r>
            <a:r>
              <a:rPr lang="en-US" i="1" dirty="0" err="1" smtClean="0"/>
              <a:t>latilirata</a:t>
            </a:r>
            <a:r>
              <a:rPr lang="en-US" i="1" dirty="0" smtClean="0"/>
              <a:t> </a:t>
            </a:r>
            <a:r>
              <a:rPr lang="en-US" dirty="0" smtClean="0"/>
              <a:t>(A)</a:t>
            </a:r>
          </a:p>
          <a:p>
            <a:endParaRPr lang="en-US" sz="1200" i="1" dirty="0" smtClean="0"/>
          </a:p>
          <a:p>
            <a:r>
              <a:rPr lang="en-US" i="1" dirty="0" smtClean="0"/>
              <a:t>Cyclocardia </a:t>
            </a:r>
            <a:r>
              <a:rPr lang="en-US" i="1" dirty="0" err="1" smtClean="0"/>
              <a:t>granulata</a:t>
            </a:r>
            <a:r>
              <a:rPr lang="en-US" dirty="0" smtClean="0"/>
              <a:t> (B)</a:t>
            </a:r>
          </a:p>
          <a:p>
            <a:endParaRPr lang="en-US" sz="1200" i="1" dirty="0" smtClean="0"/>
          </a:p>
          <a:p>
            <a:r>
              <a:rPr lang="en-US" i="1" dirty="0" smtClean="0"/>
              <a:t>Astarte </a:t>
            </a:r>
            <a:r>
              <a:rPr lang="en-US" i="1" dirty="0" err="1" smtClean="0"/>
              <a:t>concentrica</a:t>
            </a:r>
            <a:r>
              <a:rPr lang="en-US" i="1" dirty="0" smtClean="0"/>
              <a:t> </a:t>
            </a:r>
            <a:r>
              <a:rPr lang="en-US" dirty="0" smtClean="0"/>
              <a:t>(C)</a:t>
            </a:r>
          </a:p>
          <a:p>
            <a:endParaRPr lang="en-US" sz="1200" dirty="0" smtClean="0"/>
          </a:p>
          <a:p>
            <a:r>
              <a:rPr lang="en-US" i="1" dirty="0" err="1" smtClean="0"/>
              <a:t>Glycymeris</a:t>
            </a:r>
            <a:r>
              <a:rPr lang="en-US" i="1" dirty="0" smtClean="0"/>
              <a:t> </a:t>
            </a:r>
            <a:r>
              <a:rPr lang="en-US" i="1" dirty="0" err="1" smtClean="0"/>
              <a:t>americana</a:t>
            </a:r>
            <a:r>
              <a:rPr lang="en-US" i="1" dirty="0" smtClean="0"/>
              <a:t> (D)</a:t>
            </a:r>
            <a:endParaRPr lang="en-US" i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434452" y="1676399"/>
            <a:ext cx="6438392" cy="1740933"/>
            <a:chOff x="434452" y="1676399"/>
            <a:chExt cx="6438392" cy="1740933"/>
          </a:xfrm>
        </p:grpSpPr>
        <p:grpSp>
          <p:nvGrpSpPr>
            <p:cNvPr id="12" name="Group 11"/>
            <p:cNvGrpSpPr/>
            <p:nvPr/>
          </p:nvGrpSpPr>
          <p:grpSpPr>
            <a:xfrm>
              <a:off x="434452" y="1676399"/>
              <a:ext cx="4731891" cy="1697166"/>
              <a:chOff x="2743200" y="4351659"/>
              <a:chExt cx="5761630" cy="2066498"/>
            </a:xfrm>
          </p:grpSpPr>
          <p:pic>
            <p:nvPicPr>
              <p:cNvPr id="4" name="Picture 3" descr="Ast2.jpg"/>
              <p:cNvPicPr/>
              <p:nvPr/>
            </p:nvPicPr>
            <p:blipFill>
              <a:blip r:embed="rId3" cstate="print"/>
              <a:srcRect l="11267" t="18761" r="15497" b="24960"/>
              <a:stretch>
                <a:fillRect/>
              </a:stretch>
            </p:blipFill>
            <p:spPr bwMode="auto">
              <a:xfrm>
                <a:off x="6447430" y="4356208"/>
                <a:ext cx="2057400" cy="2057400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5" name="Picture 4" descr="Cyc2.jpg"/>
              <p:cNvPicPr/>
              <p:nvPr/>
            </p:nvPicPr>
            <p:blipFill>
              <a:blip r:embed="rId4" cstate="print"/>
              <a:srcRect l="24413" t="22511" r="29205" b="28712"/>
              <a:stretch>
                <a:fillRect/>
              </a:stretch>
            </p:blipFill>
            <p:spPr bwMode="auto">
              <a:xfrm>
                <a:off x="4862015" y="4351659"/>
                <a:ext cx="1447800" cy="2057400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871209" y="6048825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47430" y="6048825"/>
                <a:ext cx="335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pic>
            <p:nvPicPr>
              <p:cNvPr id="6" name="Picture 5" descr="Lir2.jpg"/>
              <p:cNvPicPr/>
              <p:nvPr/>
            </p:nvPicPr>
            <p:blipFill>
              <a:blip r:embed="rId5" cstate="print"/>
              <a:srcRect l="11267" t="22511" r="15497" b="21210"/>
              <a:stretch>
                <a:fillRect/>
              </a:stretch>
            </p:blipFill>
            <p:spPr bwMode="auto">
              <a:xfrm>
                <a:off x="2743200" y="4364913"/>
                <a:ext cx="1981200" cy="2053244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743200" y="6030628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33" t="6223" r="11017"/>
            <a:stretch/>
          </p:blipFill>
          <p:spPr>
            <a:xfrm>
              <a:off x="5257800" y="1687284"/>
              <a:ext cx="1615044" cy="169164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257800" y="3048000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28552" y="1725168"/>
            <a:ext cx="438912" cy="27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74608" y="1725168"/>
            <a:ext cx="475488" cy="27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8400" y="1725168"/>
            <a:ext cx="585216" cy="27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6742" y="1725168"/>
            <a:ext cx="137160" cy="27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3478"/>
          <a:stretch/>
        </p:blipFill>
        <p:spPr bwMode="auto">
          <a:xfrm>
            <a:off x="4606863" y="4204581"/>
            <a:ext cx="4232337" cy="173901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517754" y="5943600"/>
            <a:ext cx="22733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Location of Register Quarry in NC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COLLECTION METHODS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389120"/>
          </a:xfrm>
        </p:spPr>
        <p:txBody>
          <a:bodyPr/>
          <a:lstStyle/>
          <a:p>
            <a:r>
              <a:rPr lang="en-US" dirty="0" smtClean="0"/>
              <a:t>Six bulk sample replicates taken during a Research Experiences for Undergraduates project in June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Sieved using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/>
              <a:t>mm mesh</a:t>
            </a:r>
          </a:p>
          <a:p>
            <a:pPr lvl="1"/>
            <a:r>
              <a:rPr lang="en-US" dirty="0" smtClean="0"/>
              <a:t>~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liters of material per sample</a:t>
            </a:r>
          </a:p>
          <a:p>
            <a:r>
              <a:rPr lang="en-US" dirty="0" smtClean="0"/>
              <a:t>Each collector took five replicate targeted samples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quadrat size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dirty="0" smtClean="0"/>
              <a:t> specimen minimum per sample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Register Diagram.jpg"/>
          <p:cNvPicPr/>
          <p:nvPr/>
        </p:nvPicPr>
        <p:blipFill>
          <a:blip r:embed="rId3" cstate="print"/>
          <a:srcRect l="714"/>
          <a:stretch>
            <a:fillRect/>
          </a:stretch>
        </p:blipFill>
        <p:spPr>
          <a:xfrm>
            <a:off x="1524000" y="4800600"/>
            <a:ext cx="6096000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400800"/>
            <a:ext cx="3967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Layout of Register Quarry with location of targeted replicates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MEASUREMENTS &amp; CALCULATIONS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648200" cy="4648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Measured: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Length and thickness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Valve frequency (left versus right)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Drillhole</a:t>
            </a:r>
            <a:r>
              <a:rPr lang="en-US" dirty="0" smtClean="0"/>
              <a:t> presence, location, and outer borehole diameter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Calculated: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Drilling frequency (DF)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Prey effectiveness (PE)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Size and site selectivity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r="-872"/>
          <a:stretch>
            <a:fillRect/>
          </a:stretch>
        </p:blipFill>
        <p:spPr bwMode="auto">
          <a:xfrm>
            <a:off x="5029200" y="2438400"/>
            <a:ext cx="3505200" cy="228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791200" y="3886200"/>
            <a:ext cx="1942088" cy="609600"/>
            <a:chOff x="2220" y="3636"/>
            <a:chExt cx="2970" cy="930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 flipV="1">
              <a:off x="2220" y="3636"/>
              <a:ext cx="2970" cy="75"/>
            </a:xfrm>
            <a:prstGeom prst="straightConnector1">
              <a:avLst/>
            </a:prstGeom>
            <a:noFill/>
            <a:ln w="22225">
              <a:solidFill>
                <a:srgbClr val="C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4635" y="4236"/>
              <a:ext cx="345" cy="330"/>
            </a:xfrm>
            <a:prstGeom prst="star5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953000" y="4724400"/>
            <a:ext cx="35766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Diagram of drillhole location sectors from Kelley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(1988)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5334000"/>
            <a:ext cx="82296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Size-standardize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using parameters used by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Ottens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(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2012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STATISTICAL TESTS &amp; ANALYSIS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Methods and collector experience for both standardized and unstandardized data</a:t>
            </a:r>
          </a:p>
          <a:p>
            <a:r>
              <a:rPr lang="en-US" dirty="0" smtClean="0"/>
              <a:t>Replicates analyzed in four groups:</a:t>
            </a:r>
          </a:p>
          <a:p>
            <a:pPr marL="627063" indent="-339725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All replicates separate</a:t>
            </a:r>
          </a:p>
          <a:p>
            <a:pPr marL="627063" indent="-339725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All replicates with a minimum of 10 specimens</a:t>
            </a:r>
          </a:p>
          <a:p>
            <a:pPr marL="627063" indent="-339725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All replicates with a minimum of 20 specimens</a:t>
            </a:r>
          </a:p>
          <a:p>
            <a:pPr marL="627063" indent="-339725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All replicates combined</a:t>
            </a:r>
          </a:p>
          <a:p>
            <a:pPr marL="287338" indent="-287338"/>
            <a:r>
              <a:rPr lang="en-US" dirty="0" smtClean="0"/>
              <a:t>Mann-Whitney U tests, chi-squared tests, Kolmogorov-Smirnov one-sample tests, covariance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10095"/>
            <a:ext cx="5865978" cy="512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RESULTS –Drilling Predation Metric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162988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</a:p>
          <a:p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867400" y="1752600"/>
            <a:ext cx="29718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     Total specimens</a:t>
            </a:r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 collected</a:t>
            </a:r>
            <a:r>
              <a:rPr lang="en-US" sz="2900" dirty="0"/>
              <a:t>: 6826</a:t>
            </a:r>
          </a:p>
          <a:p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     Number </a:t>
            </a:r>
            <a:r>
              <a:rPr lang="en-US" sz="2900" dirty="0"/>
              <a:t>of </a:t>
            </a:r>
            <a:r>
              <a:rPr lang="en-US" sz="2900" dirty="0" smtClean="0"/>
              <a:t>tests</a:t>
            </a:r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 conducted</a:t>
            </a:r>
            <a:r>
              <a:rPr lang="en-US" sz="2900" dirty="0"/>
              <a:t>: 1090</a:t>
            </a:r>
          </a:p>
          <a:p>
            <a:endParaRPr lang="en-US" sz="2900" dirty="0"/>
          </a:p>
          <a:p>
            <a:pPr>
              <a:buSzPct val="100000"/>
            </a:pPr>
            <a:r>
              <a:rPr lang="en-US" sz="2900" dirty="0"/>
              <a:t>Size-standardized data </a:t>
            </a:r>
            <a:r>
              <a:rPr lang="en-US" sz="2900" dirty="0" smtClean="0"/>
              <a:t>show </a:t>
            </a:r>
            <a:r>
              <a:rPr lang="en-US" sz="2900" dirty="0"/>
              <a:t>fewer significant differences than unstandardized data</a:t>
            </a:r>
          </a:p>
          <a:p>
            <a:endParaRPr lang="en-US" sz="2900" dirty="0"/>
          </a:p>
          <a:p>
            <a:r>
              <a:rPr lang="en-US" sz="2900" dirty="0"/>
              <a:t>Taxon-specific sampling </a:t>
            </a:r>
            <a:r>
              <a:rPr lang="en-US" sz="2900" dirty="0" smtClean="0"/>
              <a:t>minimally </a:t>
            </a:r>
            <a:r>
              <a:rPr lang="en-US" sz="2900" dirty="0"/>
              <a:t>significantly different from bulk sampling results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6" y="1582341"/>
            <a:ext cx="5980113" cy="390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RESULTS - Taxon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0999" y="2030412"/>
            <a:ext cx="239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i="1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84399"/>
            <a:ext cx="6553200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2319336" cy="495300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 smtClean="0"/>
              <a:t>Size </a:t>
            </a:r>
            <a:r>
              <a:rPr lang="en-US" sz="2000" dirty="0"/>
              <a:t>variability of </a:t>
            </a:r>
            <a:r>
              <a:rPr lang="en-US" sz="2000" i="1" dirty="0" err="1"/>
              <a:t>Glycymeris</a:t>
            </a:r>
            <a:r>
              <a:rPr lang="en-US" sz="2000" i="1" dirty="0"/>
              <a:t> </a:t>
            </a:r>
            <a:r>
              <a:rPr lang="en-US" sz="2000" i="1" dirty="0" err="1"/>
              <a:t>americana</a:t>
            </a:r>
            <a:r>
              <a:rPr lang="en-US" sz="2000" i="1" dirty="0"/>
              <a:t> </a:t>
            </a:r>
            <a:r>
              <a:rPr lang="en-US" sz="2000" dirty="0"/>
              <a:t>did not cause additional bias in collected targeted samples</a:t>
            </a:r>
          </a:p>
          <a:p>
            <a:endParaRPr lang="en-US" sz="2000" dirty="0"/>
          </a:p>
          <a:p>
            <a:r>
              <a:rPr lang="en-US" sz="2000" dirty="0"/>
              <a:t>Bulk samples frequently had inadequate sample sizes, especially in less common taxa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8156</TotalTime>
  <Words>858</Words>
  <Application>Microsoft Office PowerPoint</Application>
  <PresentationFormat>On-screen Show (4:3)</PresentationFormat>
  <Paragraphs>137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VALIDITY OF TAXON-SPECIFIC SAMPLING FOR STUDIES OF DRILLING PREDATION:  CONFIRMATION FROM FOUR BIVALVE SPECIES IN THE PLEISTOCENE OF NORTH CAROLINA</vt:lpstr>
      <vt:lpstr>BACKGROUND</vt:lpstr>
      <vt:lpstr>RESEARCH GOALS</vt:lpstr>
      <vt:lpstr>GENERA STUDIED / LOCALITY</vt:lpstr>
      <vt:lpstr>COLLECTION METHODS</vt:lpstr>
      <vt:lpstr>MEASUREMENTS &amp; CALCULATIONS</vt:lpstr>
      <vt:lpstr>STATISTICAL TESTS &amp; ANALYSIS</vt:lpstr>
      <vt:lpstr>RESULTS –Drilling Predation Metric</vt:lpstr>
      <vt:lpstr>RESULTS - Taxon</vt:lpstr>
      <vt:lpstr>RESULTS – Collectors</vt:lpstr>
      <vt:lpstr>CONCLUSIONS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OF TAXON-SPECIFIC SAMPLING FOR STUDYING DRILLING PREDATION IN FOSSIL BIVALVES</dc:title>
  <dc:creator>Kelly</dc:creator>
  <cp:lastModifiedBy>Kelly</cp:lastModifiedBy>
  <cp:revision>88</cp:revision>
  <dcterms:created xsi:type="dcterms:W3CDTF">2013-04-14T22:40:49Z</dcterms:created>
  <dcterms:modified xsi:type="dcterms:W3CDTF">2013-10-26T19:41:08Z</dcterms:modified>
</cp:coreProperties>
</file>