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1" r:id="rId5"/>
    <p:sldId id="260" r:id="rId6"/>
    <p:sldId id="262" r:id="rId7"/>
    <p:sldId id="263" r:id="rId8"/>
    <p:sldId id="269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E10"/>
    <a:srgbClr val="42196F"/>
    <a:srgbClr val="C2B5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68BA5-86A1-9A48-9A1D-DD89642DA5C7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21F419-7A95-5940-A6D3-2D7DD49DC5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85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Why flip? </a:t>
            </a:r>
          </a:p>
          <a:p>
            <a:r>
              <a:rPr lang="en-US" dirty="0" smtClean="0"/>
              <a:t>Course</a:t>
            </a:r>
            <a:r>
              <a:rPr lang="en-US" baseline="0" dirty="0" smtClean="0"/>
              <a:t> was getting “stale”</a:t>
            </a:r>
          </a:p>
          <a:p>
            <a:r>
              <a:rPr lang="en-US" baseline="0" dirty="0" smtClean="0"/>
              <a:t>Students can find answers In the back of the chapter online or would copy/paste from textbook. </a:t>
            </a:r>
          </a:p>
          <a:p>
            <a:r>
              <a:rPr lang="en-US" baseline="0" dirty="0" smtClean="0"/>
              <a:t>Didn’t tell me what students were actually learning, or if they were learning something meaningful from </a:t>
            </a:r>
            <a:r>
              <a:rPr lang="en-US" baseline="0" smtClean="0"/>
              <a:t>my course.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2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Ultimate</a:t>
            </a:r>
            <a:r>
              <a:rPr lang="en-US" baseline="0" dirty="0" smtClean="0"/>
              <a:t> purpose is the same: let the students cover the content on their own, while we focus on the more “interesting” aspects of the topic.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will understand that:</a:t>
            </a:r>
          </a:p>
          <a:p>
            <a:r>
              <a:rPr lang="en-US" dirty="0" smtClean="0"/>
              <a:t>Deep time</a:t>
            </a:r>
          </a:p>
          <a:p>
            <a:r>
              <a:rPr lang="en-US" dirty="0" smtClean="0"/>
              <a:t>A long history means there is the potential for great change even at a very slow</a:t>
            </a:r>
            <a:r>
              <a:rPr lang="en-US" baseline="0" dirty="0" smtClean="0"/>
              <a:t> rate.</a:t>
            </a:r>
          </a:p>
          <a:p>
            <a:r>
              <a:rPr lang="en-US" baseline="0" dirty="0" smtClean="0"/>
              <a:t>Geologic time scale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will understand that:</a:t>
            </a:r>
          </a:p>
          <a:p>
            <a:r>
              <a:rPr lang="en-US" dirty="0" smtClean="0"/>
              <a:t>Characteristics</a:t>
            </a:r>
            <a:r>
              <a:rPr lang="en-US" baseline="0" dirty="0" smtClean="0"/>
              <a:t> of sedimentary rocks (rock type, texture, sedimentary structures, fossils) are environmental indicators.</a:t>
            </a:r>
          </a:p>
          <a:p>
            <a:r>
              <a:rPr lang="en-US" baseline="0" dirty="0" smtClean="0"/>
              <a:t>Transgressions and regressions indicate sea level change.</a:t>
            </a:r>
          </a:p>
          <a:p>
            <a:r>
              <a:rPr lang="en-US" baseline="0" dirty="0" smtClean="0"/>
              <a:t>The sequence of geologic events is determined from sedimentary layers.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200" dirty="0" smtClean="0">
                <a:latin typeface="Arial Rounded MT Bold"/>
                <a:cs typeface="Arial Rounded MT Bold"/>
              </a:rPr>
              <a:t>,Textbook  not only provide the content but also must be readable/understandable to the student. </a:t>
            </a:r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200" dirty="0" smtClean="0">
                <a:latin typeface="Arial Rounded MT Bold"/>
                <a:cs typeface="Arial Rounded MT Bold"/>
              </a:rPr>
              <a:t>, not used to having to do more than participate in discussions for an online course.</a:t>
            </a:r>
          </a:p>
          <a:p>
            <a:pPr marL="342900" indent="-342900" algn="l">
              <a:buFont typeface="Arial"/>
              <a:buChar char="•"/>
            </a:pPr>
            <a:endParaRPr lang="en-US" sz="1200" dirty="0" smtClean="0">
              <a:latin typeface="Arial Rounded MT Bold"/>
              <a:cs typeface="Arial Rounded MT Bold"/>
            </a:endParaRPr>
          </a:p>
          <a:p>
            <a:pPr marL="342900" indent="-342900" algn="l">
              <a:buFont typeface="Arial"/>
              <a:buChar char="•"/>
            </a:pPr>
            <a:r>
              <a:rPr lang="en-US" sz="1200" dirty="0" smtClean="0">
                <a:latin typeface="Arial Rounded MT Bold"/>
                <a:cs typeface="Arial Rounded MT Bold"/>
              </a:rPr>
              <a:t>Instead, the focus was on the use spreadsheets, computers, interpretation of data, make connections.</a:t>
            </a:r>
          </a:p>
          <a:p>
            <a:pPr marL="342900" indent="-342900" algn="l">
              <a:buFont typeface="Arial"/>
              <a:buChar char="•"/>
            </a:pPr>
            <a:r>
              <a:rPr lang="en-US" sz="1200" dirty="0" smtClean="0">
                <a:latin typeface="Arial Rounded MT Bold"/>
                <a:cs typeface="Arial Rounded MT Bold"/>
              </a:rPr>
              <a:t>Student comprehension: They are no longer “plugging and chugging” through the course. Have to think and apply scientific approach.</a:t>
            </a:r>
            <a:r>
              <a:rPr lang="en-US" sz="1200" baseline="0" dirty="0" smtClean="0">
                <a:latin typeface="Arial Rounded MT Bold"/>
                <a:cs typeface="Arial Rounded MT Bold"/>
              </a:rPr>
              <a:t> </a:t>
            </a:r>
          </a:p>
          <a:p>
            <a:pPr marL="342900" indent="-342900" algn="l">
              <a:buFont typeface="Arial"/>
              <a:buChar char="•"/>
            </a:pPr>
            <a:r>
              <a:rPr lang="en-US" sz="1200" baseline="0" dirty="0" smtClean="0">
                <a:latin typeface="Arial Rounded MT Bold"/>
                <a:cs typeface="Arial Rounded MT Bold"/>
              </a:rPr>
              <a:t>Comprehensive instructions: Especially if the textbook doesn’t cover the topics as thoroughly as needed for the activities. Needed to explain WHY the </a:t>
            </a:r>
            <a:r>
              <a:rPr lang="en-US" sz="1200" baseline="0" dirty="0" err="1" smtClean="0">
                <a:latin typeface="Arial Rounded MT Bold"/>
                <a:cs typeface="Arial Rounded MT Bold"/>
              </a:rPr>
              <a:t>activitiy</a:t>
            </a:r>
            <a:r>
              <a:rPr lang="en-US" sz="1200" baseline="0" dirty="0" smtClean="0">
                <a:latin typeface="Arial Rounded MT Bold"/>
                <a:cs typeface="Arial Rounded MT Bold"/>
              </a:rPr>
              <a:t> covered is being covered and its place in the course, in this case, Earth History. </a:t>
            </a:r>
            <a:endParaRPr lang="en-US" sz="1200" dirty="0" smtClean="0">
              <a:latin typeface="Arial Rounded MT Bold"/>
              <a:cs typeface="Arial Rounded MT Bold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21F419-7A95-5940-A6D3-2D7DD49DC5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02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20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37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09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18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65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6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7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6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14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31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05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2B59B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2D523-FAF9-8E41-A015-1B2C077EECF9}" type="datetimeFigureOut">
              <a:rPr lang="en-US" smtClean="0"/>
              <a:t>10/14/13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F2AC1-6252-FA48-AFD6-C64BC74231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5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1029" y="995587"/>
            <a:ext cx="6191371" cy="1470025"/>
          </a:xfrm>
        </p:spPr>
        <p:txBody>
          <a:bodyPr/>
          <a:lstStyle/>
          <a:p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Flipping the Online Geology Classroom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49417"/>
            <a:ext cx="6400800" cy="1064281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 Rounded MT Bold"/>
                <a:cs typeface="Arial Rounded MT Bold"/>
              </a:rPr>
              <a:t>Vicki Harder</a:t>
            </a:r>
          </a:p>
          <a:p>
            <a:r>
              <a:rPr lang="en-US" sz="2400" dirty="0" smtClean="0">
                <a:latin typeface="Arial Rounded MT Bold"/>
                <a:cs typeface="Arial Rounded MT Bold"/>
              </a:rPr>
              <a:t>Department of Natural Sciences</a:t>
            </a:r>
            <a:endParaRPr lang="en-US" sz="2400" dirty="0">
              <a:latin typeface="Arial Rounded MT Bold"/>
              <a:cs typeface="Arial Rounded MT Bol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678934" y="2873418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069009" y="3263169"/>
            <a:ext cx="3205467" cy="193124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00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486" y="694255"/>
            <a:ext cx="8082558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F2F Approach to Flipping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89136"/>
            <a:ext cx="6678672" cy="3084564"/>
          </a:xfrm>
        </p:spPr>
        <p:txBody>
          <a:bodyPr>
            <a:normAutofit fontScale="92500"/>
          </a:bodyPr>
          <a:lstStyle/>
          <a:p>
            <a:pPr marL="457200" indent="-457200" algn="l">
              <a:lnSpc>
                <a:spcPct val="150000"/>
              </a:lnSpc>
              <a:buFont typeface="Arial"/>
              <a:buChar char="•"/>
            </a:pPr>
            <a:r>
              <a:rPr lang="en-US" sz="2800" b="1" dirty="0" smtClean="0">
                <a:latin typeface="Arial Rounded MT Bold"/>
                <a:cs typeface="Arial Rounded MT Bold"/>
              </a:rPr>
              <a:t>Content is covered via video lecture</a:t>
            </a:r>
          </a:p>
          <a:p>
            <a:pPr marL="457200" indent="-457200" algn="l">
              <a:lnSpc>
                <a:spcPct val="150000"/>
              </a:lnSpc>
              <a:buFont typeface="Arial"/>
              <a:buChar char="•"/>
            </a:pPr>
            <a:r>
              <a:rPr lang="en-US" sz="2800" b="1" dirty="0" smtClean="0">
                <a:latin typeface="Arial Rounded MT Bold"/>
                <a:cs typeface="Arial Rounded MT Bold"/>
              </a:rPr>
              <a:t>Class time is spent on discussion, demonstration, working directly with students</a:t>
            </a:r>
            <a:endParaRPr lang="en-US" sz="2800" b="1" dirty="0">
              <a:latin typeface="Arial Rounded MT Bold"/>
              <a:cs typeface="Arial Rounded MT Bol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232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485" y="694255"/>
            <a:ext cx="8362381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The Online Flipped Classroom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18" y="2389136"/>
            <a:ext cx="7705874" cy="1926373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Arial Rounded MT Bold"/>
                <a:cs typeface="Arial Rounded MT Bold"/>
              </a:rPr>
              <a:t>NO video lecture</a:t>
            </a:r>
          </a:p>
          <a:p>
            <a:pPr algn="l"/>
            <a:r>
              <a:rPr lang="en-US" sz="2800" dirty="0" smtClean="0">
                <a:latin typeface="Arial Rounded MT Bold"/>
                <a:cs typeface="Arial Rounded MT Bold"/>
              </a:rPr>
              <a:t>NO questions assigned from end of chapter</a:t>
            </a:r>
          </a:p>
          <a:p>
            <a:pPr algn="l"/>
            <a:r>
              <a:rPr lang="en-US" sz="2800" dirty="0" smtClean="0">
                <a:latin typeface="Arial Rounded MT Bold"/>
                <a:cs typeface="Arial Rounded MT Bold"/>
              </a:rPr>
              <a:t>NO multi-chapter exams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13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18" y="2389136"/>
            <a:ext cx="7705874" cy="2862655"/>
          </a:xfrm>
        </p:spPr>
        <p:txBody>
          <a:bodyPr>
            <a:normAutofit/>
          </a:bodyPr>
          <a:lstStyle/>
          <a:p>
            <a:pPr marL="457200" indent="-457200" algn="l">
              <a:buFont typeface="Arial"/>
              <a:buChar char="•"/>
            </a:pPr>
            <a:r>
              <a:rPr lang="en-US" sz="2800" dirty="0" smtClean="0">
                <a:latin typeface="Arial Rounded MT Bold"/>
                <a:cs typeface="Arial Rounded MT Bold"/>
              </a:rPr>
              <a:t>Textbook (not lecture) is the gateway to the course.</a:t>
            </a:r>
          </a:p>
          <a:p>
            <a:pPr marL="457200" indent="-457200" algn="l">
              <a:buFont typeface="Arial"/>
              <a:buChar char="•"/>
            </a:pPr>
            <a:r>
              <a:rPr lang="en-US" sz="2800" dirty="0" smtClean="0">
                <a:latin typeface="Arial Rounded MT Bold"/>
                <a:cs typeface="Arial Rounded MT Bold"/>
              </a:rPr>
              <a:t>Students are responsible for learning the content.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4485" y="694255"/>
            <a:ext cx="8362381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The Online Flipped Classroom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360208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18" y="2389136"/>
            <a:ext cx="7705874" cy="300256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Arial Rounded MT Bold"/>
                <a:cs typeface="Arial Rounded MT Bold"/>
              </a:rPr>
              <a:t>Students are given guided instruction in which they learn the content via course and module objectives, reading assignments, reading quizzes, and a variety of technological resources.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4486" y="694255"/>
            <a:ext cx="8362381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The Online Flipped Classroom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1119734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18" y="2389136"/>
            <a:ext cx="7705874" cy="3084564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Objectives for each module focus students on what they were to learn.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Reading quiz gives immediate feedback as to their understanding.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Class explored topics in more depth.</a:t>
            </a:r>
          </a:p>
          <a:p>
            <a:pPr algn="l"/>
            <a:endParaRPr lang="en-US" sz="2800" dirty="0" smtClean="0">
              <a:latin typeface="Arial Rounded MT Bold"/>
              <a:cs typeface="Arial Rounded MT Bol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204486" y="694255"/>
            <a:ext cx="8362381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The Online Flipped Classroom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124490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4486" y="694255"/>
            <a:ext cx="8362381" cy="147002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Historical Geology</a:t>
            </a:r>
            <a:b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</a:br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Big Ideas &amp; Understandings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18" y="2389136"/>
            <a:ext cx="7705874" cy="2937988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Science is based on evidence.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Earth has a long history.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Earth has changed through time.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800" dirty="0" smtClean="0">
                <a:latin typeface="Arial Rounded MT Bold"/>
                <a:cs typeface="Arial Rounded MT Bold"/>
              </a:rPr>
              <a:t>The history of Earth is recorded in the sedimentary archives.</a:t>
            </a:r>
          </a:p>
          <a:p>
            <a:pPr algn="l"/>
            <a:endParaRPr lang="en-US" sz="2800" dirty="0" smtClean="0">
              <a:latin typeface="Arial Rounded MT Bold"/>
              <a:cs typeface="Arial Rounded MT Bol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72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Elbow Connector 37"/>
          <p:cNvCxnSpPr/>
          <p:nvPr/>
        </p:nvCxnSpPr>
        <p:spPr>
          <a:xfrm rot="10800000">
            <a:off x="2009913" y="3885357"/>
            <a:ext cx="4638265" cy="12700"/>
          </a:xfrm>
          <a:prstGeom prst="bentConnector3">
            <a:avLst/>
          </a:prstGeom>
          <a:ln w="76200" cmpd="sng">
            <a:solidFill>
              <a:srgbClr val="42196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flipV="1">
            <a:off x="2009912" y="1303621"/>
            <a:ext cx="4638262" cy="2147002"/>
          </a:xfrm>
          <a:prstGeom prst="bentConnector3">
            <a:avLst/>
          </a:prstGeom>
          <a:ln w="76200" cmpd="sng">
            <a:solidFill>
              <a:srgbClr val="42196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10" name="Oval 9"/>
          <p:cNvSpPr/>
          <p:nvPr/>
        </p:nvSpPr>
        <p:spPr>
          <a:xfrm>
            <a:off x="920185" y="301330"/>
            <a:ext cx="1861894" cy="1829518"/>
          </a:xfrm>
          <a:prstGeom prst="ellipse">
            <a:avLst/>
          </a:prstGeom>
          <a:solidFill>
            <a:srgbClr val="42196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FFFFFF"/>
                </a:solidFill>
              </a:rPr>
              <a:t>Science is based on evidence!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12109" y="3354212"/>
            <a:ext cx="1539023" cy="1452852"/>
          </a:xfrm>
          <a:prstGeom prst="rect">
            <a:avLst/>
          </a:prstGeom>
          <a:solidFill>
            <a:srgbClr val="42196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Significant Events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771497" y="301330"/>
            <a:ext cx="1861894" cy="1829518"/>
          </a:xfrm>
          <a:prstGeom prst="ellipse">
            <a:avLst/>
          </a:prstGeom>
          <a:solidFill>
            <a:srgbClr val="42196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FFFFFF"/>
                </a:solidFill>
              </a:rPr>
              <a:t>Earth has a long history!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771497" y="3326852"/>
            <a:ext cx="1861894" cy="1829518"/>
          </a:xfrm>
          <a:prstGeom prst="ellipse">
            <a:avLst/>
          </a:prstGeom>
          <a:solidFill>
            <a:srgbClr val="42196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FFFFFF"/>
                </a:solidFill>
              </a:rPr>
              <a:t>Earth has changed!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338293" y="3962101"/>
            <a:ext cx="1861894" cy="1829518"/>
          </a:xfrm>
          <a:prstGeom prst="ellipse">
            <a:avLst/>
          </a:prstGeom>
          <a:solidFill>
            <a:srgbClr val="42196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smtClean="0">
                <a:solidFill>
                  <a:srgbClr val="FFFFFF"/>
                </a:solidFill>
              </a:rPr>
              <a:t>History is in the sediment</a:t>
            </a:r>
            <a:endParaRPr lang="en-US" sz="2200" dirty="0">
              <a:solidFill>
                <a:srgbClr val="FFFFFF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2970427" y="436211"/>
            <a:ext cx="3196431" cy="697788"/>
          </a:xfrm>
          <a:prstGeom prst="rightArrow">
            <a:avLst/>
          </a:prstGeom>
          <a:solidFill>
            <a:srgbClr val="FEBE10"/>
          </a:solidFill>
          <a:ln w="57150" cmpd="sng">
            <a:solidFill>
              <a:srgbClr val="FEBE1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42196F"/>
                </a:solidFill>
              </a:rPr>
              <a:t>How do we know?</a:t>
            </a:r>
            <a:endParaRPr lang="en-US" dirty="0">
              <a:solidFill>
                <a:srgbClr val="42196F"/>
              </a:solidFill>
            </a:endParaRPr>
          </a:p>
        </p:txBody>
      </p:sp>
      <p:cxnSp>
        <p:nvCxnSpPr>
          <p:cNvPr id="19" name="Straight Arrow Connector 18"/>
          <p:cNvCxnSpPr>
            <a:cxnSpLocks/>
          </p:cNvCxnSpPr>
          <p:nvPr/>
        </p:nvCxnSpPr>
        <p:spPr>
          <a:xfrm>
            <a:off x="2970427" y="1391478"/>
            <a:ext cx="3801070" cy="2386269"/>
          </a:xfrm>
          <a:prstGeom prst="straightConnector1">
            <a:avLst/>
          </a:prstGeom>
          <a:ln w="304800" cmpd="sng">
            <a:solidFill>
              <a:srgbClr val="FEBE10"/>
            </a:solidFill>
            <a:miter lim="800000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407478" y="2032000"/>
            <a:ext cx="1281044" cy="1930101"/>
          </a:xfrm>
          <a:prstGeom prst="straightConnector1">
            <a:avLst/>
          </a:prstGeom>
          <a:ln w="279400" cmpd="sng">
            <a:solidFill>
              <a:srgbClr val="FEBE10"/>
            </a:solidFill>
            <a:tailEnd type="triangle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Down Arrow 25"/>
          <p:cNvSpPr/>
          <p:nvPr/>
        </p:nvSpPr>
        <p:spPr>
          <a:xfrm flipH="1">
            <a:off x="7357270" y="2678331"/>
            <a:ext cx="749411" cy="648521"/>
          </a:xfrm>
          <a:prstGeom prst="downArrow">
            <a:avLst/>
          </a:prstGeom>
          <a:solidFill>
            <a:srgbClr val="FEBE1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5255117" y="4475759"/>
            <a:ext cx="1325218" cy="430696"/>
          </a:xfrm>
          <a:prstGeom prst="straightConnector1">
            <a:avLst/>
          </a:prstGeom>
          <a:ln w="228600" cmpd="sng">
            <a:solidFill>
              <a:srgbClr val="FEBE1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 flipV="1">
            <a:off x="2009913" y="4318000"/>
            <a:ext cx="1181652" cy="695739"/>
          </a:xfrm>
          <a:prstGeom prst="straightConnector1">
            <a:avLst/>
          </a:prstGeom>
          <a:ln w="279400">
            <a:solidFill>
              <a:srgbClr val="FEBE10"/>
            </a:solidFill>
            <a:tailEnd type="triangle" w="med" len="sm"/>
          </a:ln>
          <a:effectLst>
            <a:outerShdw blurRad="40000" dist="20000" dir="6300000" rotWithShape="0">
              <a:srgbClr val="000000">
                <a:alpha val="3800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4329044" y="1303621"/>
            <a:ext cx="2019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Lots has happened!</a:t>
            </a:r>
            <a:endParaRPr lang="en-US" dirty="0">
              <a:solidFill>
                <a:srgbClr val="42196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81955" y="2064587"/>
            <a:ext cx="13958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Potential for </a:t>
            </a:r>
          </a:p>
          <a:p>
            <a:r>
              <a:rPr lang="en-US" dirty="0" smtClean="0">
                <a:solidFill>
                  <a:srgbClr val="42196F"/>
                </a:solidFill>
              </a:rPr>
              <a:t>great change</a:t>
            </a:r>
            <a:endParaRPr lang="en-US" dirty="0">
              <a:solidFill>
                <a:srgbClr val="42196F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84089" y="2182059"/>
            <a:ext cx="812955" cy="1053680"/>
          </a:xfrm>
          <a:prstGeom prst="straightConnector1">
            <a:avLst/>
          </a:prstGeom>
          <a:ln w="279400">
            <a:solidFill>
              <a:srgbClr val="FEBE10"/>
            </a:solidFill>
            <a:round/>
            <a:tailEnd type="triangle"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 rot="18480000">
            <a:off x="685425" y="2404687"/>
            <a:ext cx="112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Evidence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410207" y="4971703"/>
            <a:ext cx="1994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Rocks tell a story</a:t>
            </a:r>
            <a:endParaRPr lang="en-US" dirty="0">
              <a:solidFill>
                <a:srgbClr val="42196F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 rot="20520000">
            <a:off x="5493364" y="4454905"/>
            <a:ext cx="1126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Evidence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 rot="2040000">
            <a:off x="3590385" y="2175614"/>
            <a:ext cx="191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How do we know?</a:t>
            </a:r>
            <a:endParaRPr lang="en-US" dirty="0">
              <a:solidFill>
                <a:srgbClr val="42196F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 rot="3360000">
            <a:off x="2045834" y="2706003"/>
            <a:ext cx="1910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How do we know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329044" y="3543966"/>
            <a:ext cx="14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42196F"/>
                </a:solidFill>
              </a:rPr>
              <a:t>Observations</a:t>
            </a:r>
            <a:endParaRPr lang="en-US" dirty="0">
              <a:solidFill>
                <a:srgbClr val="42196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276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>
            <a:off x="0" y="5886740"/>
            <a:ext cx="9144000" cy="971259"/>
          </a:xfrm>
          <a:prstGeom prst="round1Rect">
            <a:avLst/>
          </a:prstGeom>
          <a:solidFill>
            <a:srgbClr val="42196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5070" y="694255"/>
            <a:ext cx="6629636" cy="1470025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rgbClr val="42196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Rounded MT Bold"/>
                <a:cs typeface="Arial Rounded MT Bold"/>
              </a:rPr>
              <a:t>Conclusions</a:t>
            </a:r>
            <a:endParaRPr lang="en-US" dirty="0">
              <a:solidFill>
                <a:srgbClr val="42196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Rounded MT Bold"/>
              <a:cs typeface="Arial Rounded MT Bol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318" y="2281866"/>
            <a:ext cx="7705874" cy="3522011"/>
          </a:xfrm>
        </p:spPr>
        <p:txBody>
          <a:bodyPr numCol="1" spcCol="457200">
            <a:noAutofit/>
          </a:bodyPr>
          <a:lstStyle/>
          <a:p>
            <a:pPr marL="342900" indent="-342900" algn="l">
              <a:buFont typeface="Arial"/>
              <a:buChar char="•"/>
            </a:pPr>
            <a:r>
              <a:rPr lang="en-US" sz="2400" dirty="0" smtClean="0">
                <a:latin typeface="Arial Rounded MT Bold"/>
                <a:cs typeface="Arial Rounded MT Bold"/>
              </a:rPr>
              <a:t>The choice of textbook is very important in the flipped online class.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>
                <a:latin typeface="Arial Rounded MT Bold"/>
                <a:cs typeface="Arial Rounded MT Bold"/>
              </a:rPr>
              <a:t>Expect an initial </a:t>
            </a:r>
            <a:r>
              <a:rPr lang="en-US" sz="2400" dirty="0">
                <a:latin typeface="Arial Rounded MT Bold"/>
                <a:cs typeface="Arial Rounded MT Bold"/>
              </a:rPr>
              <a:t>resistance </a:t>
            </a:r>
            <a:r>
              <a:rPr lang="en-US" sz="2400" dirty="0" smtClean="0">
                <a:latin typeface="Arial Rounded MT Bold"/>
                <a:cs typeface="Arial Rounded MT Bold"/>
              </a:rPr>
              <a:t>from students to </a:t>
            </a:r>
            <a:r>
              <a:rPr lang="en-US" sz="2400" dirty="0">
                <a:latin typeface="Arial Rounded MT Bold"/>
                <a:cs typeface="Arial Rounded MT Bold"/>
              </a:rPr>
              <a:t>adopting </a:t>
            </a:r>
            <a:r>
              <a:rPr lang="en-US" sz="2400" dirty="0" smtClean="0">
                <a:latin typeface="Arial Rounded MT Bold"/>
                <a:cs typeface="Arial Rounded MT Bold"/>
              </a:rPr>
              <a:t>the flipped approach to the class.</a:t>
            </a:r>
          </a:p>
          <a:p>
            <a:pPr marL="342900" indent="-342900" algn="l">
              <a:buFont typeface="Arial"/>
              <a:buChar char="•"/>
            </a:pPr>
            <a:r>
              <a:rPr lang="en-US" sz="2400" dirty="0" smtClean="0">
                <a:latin typeface="Arial Rounded MT Bold"/>
                <a:cs typeface="Arial Rounded MT Bold"/>
              </a:rPr>
              <a:t>Need to provide much more comprehensive instructions and explanation</a:t>
            </a:r>
            <a:r>
              <a:rPr lang="en-US" sz="2400" dirty="0">
                <a:latin typeface="Arial Rounded MT Bold"/>
                <a:cs typeface="Arial Rounded MT Bold"/>
              </a:rPr>
              <a:t> </a:t>
            </a:r>
            <a:r>
              <a:rPr lang="en-US" sz="2400" dirty="0" smtClean="0">
                <a:latin typeface="Arial Rounded MT Bold"/>
                <a:cs typeface="Arial Rounded MT Bold"/>
              </a:rPr>
              <a:t>to the </a:t>
            </a:r>
            <a:r>
              <a:rPr lang="en-US" sz="2400" smtClean="0">
                <a:latin typeface="Arial Rounded MT Bold"/>
                <a:cs typeface="Arial Rounded MT Bold"/>
              </a:rPr>
              <a:t>activities covered. </a:t>
            </a:r>
            <a:endParaRPr lang="en-US" sz="2400" dirty="0" smtClean="0">
              <a:latin typeface="Arial Rounded MT Bold"/>
              <a:cs typeface="Arial Rounded MT Bold"/>
            </a:endParaRPr>
          </a:p>
          <a:p>
            <a:pPr marL="342900" indent="-342900" algn="l">
              <a:buFont typeface="Arial"/>
              <a:buChar char="•"/>
            </a:pPr>
            <a:endParaRPr lang="en-US" sz="2400" dirty="0" smtClean="0">
              <a:latin typeface="Arial Rounded MT Bold"/>
              <a:cs typeface="Arial Rounded MT Bold"/>
            </a:endParaRPr>
          </a:p>
          <a:p>
            <a:pPr algn="l"/>
            <a:endParaRPr lang="en-US" sz="2400" dirty="0">
              <a:latin typeface="Arial Rounded MT Bold"/>
              <a:cs typeface="Arial Rounded MT Bold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3700"/>
            <a:ext cx="1104900" cy="1384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248438" y="5886741"/>
            <a:ext cx="63067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Western</a:t>
            </a:r>
          </a:p>
          <a:p>
            <a:r>
              <a:rPr lang="en-US" dirty="0" smtClean="0">
                <a:solidFill>
                  <a:schemeClr val="bg1"/>
                </a:solidFill>
                <a:latin typeface="Arial Rounded MT Bold"/>
                <a:cs typeface="Arial Rounded MT Bold"/>
              </a:rPr>
              <a:t>New Mexico University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04486" y="365902"/>
            <a:ext cx="6093466" cy="182951"/>
          </a:xfrm>
          <a:prstGeom prst="roundRect">
            <a:avLst/>
          </a:prstGeom>
          <a:solidFill>
            <a:srgbClr val="FEBE1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88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1379</TotalTime>
  <Words>589</Words>
  <Application>Microsoft Macintosh PowerPoint</Application>
  <PresentationFormat>On-screen Show (4:3)</PresentationFormat>
  <Paragraphs>89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Flipping the Online Geology Classroom</vt:lpstr>
      <vt:lpstr>F2F Approach to Flipping</vt:lpstr>
      <vt:lpstr>The Online Flipped Classroom</vt:lpstr>
      <vt:lpstr>PowerPoint Presentation</vt:lpstr>
      <vt:lpstr>PowerPoint Presentation</vt:lpstr>
      <vt:lpstr>PowerPoint Presentation</vt:lpstr>
      <vt:lpstr>Historical Geology Big Ideas &amp; Understandings</vt:lpstr>
      <vt:lpstr>PowerPoint Presentation</vt:lpstr>
      <vt:lpstr>Conclusions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Revision of Historical Geology</dc:title>
  <dc:creator>Isaac Harder</dc:creator>
  <cp:lastModifiedBy>Isaac Harder</cp:lastModifiedBy>
  <cp:revision>37</cp:revision>
  <dcterms:created xsi:type="dcterms:W3CDTF">2013-05-07T19:25:36Z</dcterms:created>
  <dcterms:modified xsi:type="dcterms:W3CDTF">2013-10-14T19:59:28Z</dcterms:modified>
</cp:coreProperties>
</file>