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2" r:id="rId2"/>
    <p:sldId id="274" r:id="rId3"/>
    <p:sldId id="265" r:id="rId4"/>
    <p:sldId id="266" r:id="rId5"/>
    <p:sldId id="267" r:id="rId6"/>
    <p:sldId id="268" r:id="rId7"/>
    <p:sldId id="269" r:id="rId8"/>
    <p:sldId id="270" r:id="rId9"/>
    <p:sldId id="273" r:id="rId10"/>
    <p:sldId id="271" r:id="rId11"/>
    <p:sldId id="275" r:id="rId12"/>
    <p:sldId id="276" r:id="rId13"/>
    <p:sldId id="256" r:id="rId14"/>
    <p:sldId id="277" r:id="rId15"/>
    <p:sldId id="282" r:id="rId16"/>
    <p:sldId id="283" r:id="rId17"/>
    <p:sldId id="278" r:id="rId18"/>
    <p:sldId id="259" r:id="rId19"/>
    <p:sldId id="285" r:id="rId20"/>
    <p:sldId id="284" r:id="rId21"/>
    <p:sldId id="288" r:id="rId22"/>
    <p:sldId id="289" r:id="rId23"/>
    <p:sldId id="29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FF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89485" autoAdjust="0"/>
  </p:normalViewPr>
  <p:slideViewPr>
    <p:cSldViewPr>
      <p:cViewPr>
        <p:scale>
          <a:sx n="75" d="100"/>
          <a:sy n="75" d="100"/>
        </p:scale>
        <p:origin x="-66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7D62CB-BBB6-1E4A-BB38-7D8D6F01DA25}" type="datetimeFigureOut">
              <a:rPr lang="en-US" smtClean="0"/>
              <a:t>2013-10-26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ABD86-C5B4-EC40-B101-AFBDC9466E09}" type="slidenum">
              <a:rPr lang="en-US" smtClean="0"/>
              <a:t>‹#›</a:t>
            </a:fld>
            <a:endParaRPr lang="en-US"/>
          </a:p>
        </p:txBody>
      </p:sp>
    </p:spTree>
    <p:extLst>
      <p:ext uri="{BB962C8B-B14F-4D97-AF65-F5344CB8AC3E}">
        <p14:creationId xmlns:p14="http://schemas.microsoft.com/office/powerpoint/2010/main" val="3516750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13CA1-F2E3-4DC9-B129-6DA2003E8534}" type="slidenum">
              <a:rPr lang="fr-FR"/>
              <a:pPr/>
              <a:t>3</a:t>
            </a:fld>
            <a:endParaRPr lang="fr-FR"/>
          </a:p>
        </p:txBody>
      </p:sp>
      <p:sp>
        <p:nvSpPr>
          <p:cNvPr id="431106" name="Rectangle 2"/>
          <p:cNvSpPr>
            <a:spLocks noGrp="1" noRot="1" noChangeAspect="1" noChangeArrowheads="1" noTextEdit="1"/>
          </p:cNvSpPr>
          <p:nvPr>
            <p:ph type="sldImg"/>
          </p:nvPr>
        </p:nvSpPr>
        <p:spPr>
          <a:xfrm>
            <a:off x="1144588" y="685800"/>
            <a:ext cx="4572000" cy="3429000"/>
          </a:xfrm>
          <a:ln/>
        </p:spPr>
      </p:sp>
      <p:sp>
        <p:nvSpPr>
          <p:cNvPr id="43110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13CA1-F2E3-4DC9-B129-6DA2003E8534}" type="slidenum">
              <a:rPr lang="fr-FR"/>
              <a:pPr/>
              <a:t>4</a:t>
            </a:fld>
            <a:endParaRPr lang="fr-FR"/>
          </a:p>
        </p:txBody>
      </p:sp>
      <p:sp>
        <p:nvSpPr>
          <p:cNvPr id="431106" name="Rectangle 2"/>
          <p:cNvSpPr>
            <a:spLocks noGrp="1" noRot="1" noChangeAspect="1" noChangeArrowheads="1" noTextEdit="1"/>
          </p:cNvSpPr>
          <p:nvPr>
            <p:ph type="sldImg"/>
          </p:nvPr>
        </p:nvSpPr>
        <p:spPr>
          <a:xfrm>
            <a:off x="1144588" y="685800"/>
            <a:ext cx="4572000" cy="3429000"/>
          </a:xfrm>
          <a:ln/>
        </p:spPr>
      </p:sp>
      <p:sp>
        <p:nvSpPr>
          <p:cNvPr id="43110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31924-D236-4535-92CC-C95E8ED47059}" type="slidenum">
              <a:rPr lang="fr-FR"/>
              <a:pPr/>
              <a:t>5</a:t>
            </a:fld>
            <a:endParaRPr lang="fr-F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Slide 1. If we assume that the high conductance is due to early passive margin graphite-sulfide rocks, which are common and often related with the 1.91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rift-volcanism (EMORB-MORB pillow lavas). This sequence has then formed lowermost part of the accretionary wedge and then during collision thrust under the island arc rocks. In the belt south of Tampere the tectonic shortening has been more severe than seen in the northern Bothnia </a:t>
            </a:r>
            <a:r>
              <a:rPr lang="en-US" sz="1200" kern="1200" dirty="0" err="1" smtClean="0">
                <a:solidFill>
                  <a:schemeClr val="tx1"/>
                </a:solidFill>
                <a:latin typeface="+mn-lt"/>
                <a:ea typeface="+mn-ea"/>
                <a:cs typeface="+mn-cs"/>
              </a:rPr>
              <a:t>orocline</a:t>
            </a:r>
            <a:r>
              <a:rPr lang="en-US" sz="1200" kern="1200" dirty="0" smtClean="0">
                <a:solidFill>
                  <a:schemeClr val="tx1"/>
                </a:solidFill>
                <a:latin typeface="+mn-lt"/>
                <a:ea typeface="+mn-ea"/>
                <a:cs typeface="+mn-cs"/>
              </a:rPr>
              <a:t>, where the rocks of high conductance are seen also in over 30km depths (30-60 km). Anyhow this is a very strong argument for the northern and southern Bothnia </a:t>
            </a:r>
            <a:r>
              <a:rPr lang="en-US" sz="1200" kern="1200" dirty="0" err="1" smtClean="0">
                <a:solidFill>
                  <a:schemeClr val="tx1"/>
                </a:solidFill>
                <a:latin typeface="+mn-lt"/>
                <a:ea typeface="+mn-ea"/>
                <a:cs typeface="+mn-cs"/>
              </a:rPr>
              <a:t>oroclines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7ABD86-C5B4-EC40-B101-AFBDC9466E09}" type="slidenum">
              <a:rPr lang="en-US" smtClean="0"/>
              <a:t>13</a:t>
            </a:fld>
            <a:endParaRPr lang="en-US"/>
          </a:p>
        </p:txBody>
      </p:sp>
    </p:spTree>
    <p:extLst>
      <p:ext uri="{BB962C8B-B14F-4D97-AF65-F5344CB8AC3E}">
        <p14:creationId xmlns:p14="http://schemas.microsoft.com/office/powerpoint/2010/main" val="36138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Slides 3 and 4. New proposal for the </a:t>
            </a:r>
            <a:r>
              <a:rPr lang="en-US" sz="1200" kern="1200" dirty="0" err="1" smtClean="0">
                <a:solidFill>
                  <a:schemeClr val="tx1"/>
                </a:solidFill>
                <a:latin typeface="+mn-lt"/>
                <a:ea typeface="+mn-ea"/>
                <a:cs typeface="+mn-cs"/>
              </a:rPr>
              <a:t>orocline</a:t>
            </a:r>
            <a:r>
              <a:rPr lang="en-US" sz="1200" kern="1200" dirty="0" smtClean="0">
                <a:solidFill>
                  <a:schemeClr val="tx1"/>
                </a:solidFill>
                <a:latin typeface="+mn-lt"/>
                <a:ea typeface="+mn-ea"/>
                <a:cs typeface="+mn-cs"/>
              </a:rPr>
              <a:t>-configuration. The idea could be that first formed these small  </a:t>
            </a:r>
            <a:r>
              <a:rPr lang="en-US" sz="1200" kern="1200" dirty="0" err="1" smtClean="0">
                <a:solidFill>
                  <a:schemeClr val="tx1"/>
                </a:solidFill>
                <a:latin typeface="+mn-lt"/>
                <a:ea typeface="+mn-ea"/>
                <a:cs typeface="+mn-cs"/>
              </a:rPr>
              <a:t>Jörn</a:t>
            </a:r>
            <a:r>
              <a:rPr lang="en-US" sz="1200" kern="1200" dirty="0" smtClean="0">
                <a:solidFill>
                  <a:schemeClr val="tx1"/>
                </a:solidFill>
                <a:latin typeface="+mn-lt"/>
                <a:ea typeface="+mn-ea"/>
                <a:cs typeface="+mn-cs"/>
              </a:rPr>
              <a:t> (western) and </a:t>
            </a:r>
            <a:r>
              <a:rPr lang="en-US" sz="1200" kern="1200" dirty="0" err="1" smtClean="0">
                <a:solidFill>
                  <a:schemeClr val="tx1"/>
                </a:solidFill>
                <a:latin typeface="+mn-lt"/>
                <a:ea typeface="+mn-ea"/>
                <a:cs typeface="+mn-cs"/>
              </a:rPr>
              <a:t>Fällfors</a:t>
            </a:r>
            <a:r>
              <a:rPr lang="en-US" sz="1200" kern="1200" dirty="0" smtClean="0">
                <a:solidFill>
                  <a:schemeClr val="tx1"/>
                </a:solidFill>
                <a:latin typeface="+mn-lt"/>
                <a:ea typeface="+mn-ea"/>
                <a:cs typeface="+mn-cs"/>
              </a:rPr>
              <a:t> (eastern) </a:t>
            </a:r>
            <a:r>
              <a:rPr lang="en-US" sz="1200" kern="1200" dirty="0" err="1" smtClean="0">
                <a:solidFill>
                  <a:schemeClr val="tx1"/>
                </a:solidFill>
                <a:latin typeface="+mn-lt"/>
                <a:ea typeface="+mn-ea"/>
                <a:cs typeface="+mn-cs"/>
              </a:rPr>
              <a:t>oroclines</a:t>
            </a:r>
            <a:r>
              <a:rPr lang="en-US" sz="1200" kern="1200" dirty="0" smtClean="0">
                <a:solidFill>
                  <a:schemeClr val="tx1"/>
                </a:solidFill>
                <a:latin typeface="+mn-lt"/>
                <a:ea typeface="+mn-ea"/>
                <a:cs typeface="+mn-cs"/>
              </a:rPr>
              <a:t>. This should have happened very rapidly after accretion at 1.87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and would be responsible for the </a:t>
            </a:r>
            <a:r>
              <a:rPr lang="en-US" sz="1200" kern="1200" dirty="0" err="1" smtClean="0">
                <a:solidFill>
                  <a:schemeClr val="tx1"/>
                </a:solidFill>
                <a:latin typeface="+mn-lt"/>
                <a:ea typeface="+mn-ea"/>
                <a:cs typeface="+mn-cs"/>
              </a:rPr>
              <a:t>sinistral</a:t>
            </a:r>
            <a:r>
              <a:rPr lang="en-US" sz="1200" kern="1200" dirty="0" smtClean="0">
                <a:solidFill>
                  <a:schemeClr val="tx1"/>
                </a:solidFill>
                <a:latin typeface="+mn-lt"/>
                <a:ea typeface="+mn-ea"/>
                <a:cs typeface="+mn-cs"/>
              </a:rPr>
              <a:t> strike-slip shearing in A.  This buckling would have happened in rather juvenile island arc rocks within a narrow arc. Buckling would continue and the stiffened small-scale buckle would then be part of the large-scale </a:t>
            </a:r>
            <a:r>
              <a:rPr lang="en-US" sz="1200" kern="1200" dirty="0" err="1" smtClean="0">
                <a:solidFill>
                  <a:schemeClr val="tx1"/>
                </a:solidFill>
                <a:latin typeface="+mn-lt"/>
                <a:ea typeface="+mn-ea"/>
                <a:cs typeface="+mn-cs"/>
              </a:rPr>
              <a:t>oroclines</a:t>
            </a:r>
            <a:r>
              <a:rPr lang="en-US" sz="1200" kern="1200" dirty="0" smtClean="0">
                <a:solidFill>
                  <a:schemeClr val="tx1"/>
                </a:solidFill>
                <a:latin typeface="+mn-lt"/>
                <a:ea typeface="+mn-ea"/>
                <a:cs typeface="+mn-cs"/>
              </a:rPr>
              <a:t>. These have a wider arc system and partly a more mature basement (2.0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proto-</a:t>
            </a:r>
            <a:r>
              <a:rPr lang="en-US" sz="1200" kern="1200" dirty="0" err="1" smtClean="0">
                <a:solidFill>
                  <a:schemeClr val="tx1"/>
                </a:solidFill>
                <a:latin typeface="+mn-lt"/>
                <a:ea typeface="+mn-ea"/>
                <a:cs typeface="+mn-cs"/>
              </a:rPr>
              <a:t>Keitele</a:t>
            </a:r>
            <a:r>
              <a:rPr lang="en-US" sz="1200" kern="1200" dirty="0" smtClean="0">
                <a:solidFill>
                  <a:schemeClr val="tx1"/>
                </a:solidFill>
                <a:latin typeface="+mn-lt"/>
                <a:ea typeface="+mn-ea"/>
                <a:cs typeface="+mn-cs"/>
              </a:rPr>
              <a:t>) leading to larger amplitude. Younger dextral shearing in A could be explained with this as well as the shearing in B, dated at 1.86 Ga. Does this work or should we stop before Sweden???</a:t>
            </a:r>
            <a:endParaRPr lang="en-US" dirty="0"/>
          </a:p>
        </p:txBody>
      </p:sp>
      <p:sp>
        <p:nvSpPr>
          <p:cNvPr id="4" name="Slide Number Placeholder 3"/>
          <p:cNvSpPr>
            <a:spLocks noGrp="1"/>
          </p:cNvSpPr>
          <p:nvPr>
            <p:ph type="sldNum" sz="quarter" idx="10"/>
          </p:nvPr>
        </p:nvSpPr>
        <p:spPr/>
        <p:txBody>
          <a:bodyPr/>
          <a:lstStyle/>
          <a:p>
            <a:fld id="{2A7ABD86-C5B4-EC40-B101-AFBDC9466E09}" type="slidenum">
              <a:rPr lang="en-US" smtClean="0"/>
              <a:t>14</a:t>
            </a:fld>
            <a:endParaRPr lang="en-US"/>
          </a:p>
        </p:txBody>
      </p:sp>
    </p:spTree>
    <p:extLst>
      <p:ext uri="{BB962C8B-B14F-4D97-AF65-F5344CB8AC3E}">
        <p14:creationId xmlns:p14="http://schemas.microsoft.com/office/powerpoint/2010/main" val="360684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Slides 3 and 4. New proposal for the </a:t>
            </a:r>
            <a:r>
              <a:rPr lang="en-US" sz="1200" kern="1200" dirty="0" err="1" smtClean="0">
                <a:solidFill>
                  <a:schemeClr val="tx1"/>
                </a:solidFill>
                <a:latin typeface="+mn-lt"/>
                <a:ea typeface="+mn-ea"/>
                <a:cs typeface="+mn-cs"/>
              </a:rPr>
              <a:t>orocline</a:t>
            </a:r>
            <a:r>
              <a:rPr lang="en-US" sz="1200" kern="1200" dirty="0" smtClean="0">
                <a:solidFill>
                  <a:schemeClr val="tx1"/>
                </a:solidFill>
                <a:latin typeface="+mn-lt"/>
                <a:ea typeface="+mn-ea"/>
                <a:cs typeface="+mn-cs"/>
              </a:rPr>
              <a:t>-configuration. The idea could be that first formed these small  </a:t>
            </a:r>
            <a:r>
              <a:rPr lang="en-US" sz="1200" kern="1200" dirty="0" err="1" smtClean="0">
                <a:solidFill>
                  <a:schemeClr val="tx1"/>
                </a:solidFill>
                <a:latin typeface="+mn-lt"/>
                <a:ea typeface="+mn-ea"/>
                <a:cs typeface="+mn-cs"/>
              </a:rPr>
              <a:t>Jörn</a:t>
            </a:r>
            <a:r>
              <a:rPr lang="en-US" sz="1200" kern="1200" dirty="0" smtClean="0">
                <a:solidFill>
                  <a:schemeClr val="tx1"/>
                </a:solidFill>
                <a:latin typeface="+mn-lt"/>
                <a:ea typeface="+mn-ea"/>
                <a:cs typeface="+mn-cs"/>
              </a:rPr>
              <a:t> (western) and </a:t>
            </a:r>
            <a:r>
              <a:rPr lang="en-US" sz="1200" kern="1200" dirty="0" err="1" smtClean="0">
                <a:solidFill>
                  <a:schemeClr val="tx1"/>
                </a:solidFill>
                <a:latin typeface="+mn-lt"/>
                <a:ea typeface="+mn-ea"/>
                <a:cs typeface="+mn-cs"/>
              </a:rPr>
              <a:t>Fällfors</a:t>
            </a:r>
            <a:r>
              <a:rPr lang="en-US" sz="1200" kern="1200" dirty="0" smtClean="0">
                <a:solidFill>
                  <a:schemeClr val="tx1"/>
                </a:solidFill>
                <a:latin typeface="+mn-lt"/>
                <a:ea typeface="+mn-ea"/>
                <a:cs typeface="+mn-cs"/>
              </a:rPr>
              <a:t> (eastern) </a:t>
            </a:r>
            <a:r>
              <a:rPr lang="en-US" sz="1200" kern="1200" dirty="0" err="1" smtClean="0">
                <a:solidFill>
                  <a:schemeClr val="tx1"/>
                </a:solidFill>
                <a:latin typeface="+mn-lt"/>
                <a:ea typeface="+mn-ea"/>
                <a:cs typeface="+mn-cs"/>
              </a:rPr>
              <a:t>oroclines</a:t>
            </a:r>
            <a:r>
              <a:rPr lang="en-US" sz="1200" kern="1200" dirty="0" smtClean="0">
                <a:solidFill>
                  <a:schemeClr val="tx1"/>
                </a:solidFill>
                <a:latin typeface="+mn-lt"/>
                <a:ea typeface="+mn-ea"/>
                <a:cs typeface="+mn-cs"/>
              </a:rPr>
              <a:t>. This should have happened very rapidly after accretion at 1.87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and would be responsible for the </a:t>
            </a:r>
            <a:r>
              <a:rPr lang="en-US" sz="1200" kern="1200" dirty="0" err="1" smtClean="0">
                <a:solidFill>
                  <a:schemeClr val="tx1"/>
                </a:solidFill>
                <a:latin typeface="+mn-lt"/>
                <a:ea typeface="+mn-ea"/>
                <a:cs typeface="+mn-cs"/>
              </a:rPr>
              <a:t>sinistral</a:t>
            </a:r>
            <a:r>
              <a:rPr lang="en-US" sz="1200" kern="1200" dirty="0" smtClean="0">
                <a:solidFill>
                  <a:schemeClr val="tx1"/>
                </a:solidFill>
                <a:latin typeface="+mn-lt"/>
                <a:ea typeface="+mn-ea"/>
                <a:cs typeface="+mn-cs"/>
              </a:rPr>
              <a:t> strike-slip shearing in A.  This buckling would have happened in rather juvenile island arc rocks within a narrow arc. Buckling would continue and the stiffened small-scale buckle would then be part of the large-scale </a:t>
            </a:r>
            <a:r>
              <a:rPr lang="en-US" sz="1200" kern="1200" dirty="0" err="1" smtClean="0">
                <a:solidFill>
                  <a:schemeClr val="tx1"/>
                </a:solidFill>
                <a:latin typeface="+mn-lt"/>
                <a:ea typeface="+mn-ea"/>
                <a:cs typeface="+mn-cs"/>
              </a:rPr>
              <a:t>oroclines</a:t>
            </a:r>
            <a:r>
              <a:rPr lang="en-US" sz="1200" kern="1200" dirty="0" smtClean="0">
                <a:solidFill>
                  <a:schemeClr val="tx1"/>
                </a:solidFill>
                <a:latin typeface="+mn-lt"/>
                <a:ea typeface="+mn-ea"/>
                <a:cs typeface="+mn-cs"/>
              </a:rPr>
              <a:t>. These have a wider arc system and partly a more mature basement (2.0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proto-</a:t>
            </a:r>
            <a:r>
              <a:rPr lang="en-US" sz="1200" kern="1200" dirty="0" err="1" smtClean="0">
                <a:solidFill>
                  <a:schemeClr val="tx1"/>
                </a:solidFill>
                <a:latin typeface="+mn-lt"/>
                <a:ea typeface="+mn-ea"/>
                <a:cs typeface="+mn-cs"/>
              </a:rPr>
              <a:t>Keitele</a:t>
            </a:r>
            <a:r>
              <a:rPr lang="en-US" sz="1200" kern="1200" dirty="0" smtClean="0">
                <a:solidFill>
                  <a:schemeClr val="tx1"/>
                </a:solidFill>
                <a:latin typeface="+mn-lt"/>
                <a:ea typeface="+mn-ea"/>
                <a:cs typeface="+mn-cs"/>
              </a:rPr>
              <a:t>) leading to larger amplitude. Younger dextral shearing in A could be explained with this as well as the shearing in B, dated at 1.86 Ga. Does this work or should we stop before Sweden???</a:t>
            </a:r>
            <a:endParaRPr lang="en-US" dirty="0"/>
          </a:p>
        </p:txBody>
      </p:sp>
      <p:sp>
        <p:nvSpPr>
          <p:cNvPr id="4" name="Slide Number Placeholder 3"/>
          <p:cNvSpPr>
            <a:spLocks noGrp="1"/>
          </p:cNvSpPr>
          <p:nvPr>
            <p:ph type="sldNum" sz="quarter" idx="10"/>
          </p:nvPr>
        </p:nvSpPr>
        <p:spPr/>
        <p:txBody>
          <a:bodyPr/>
          <a:lstStyle/>
          <a:p>
            <a:fld id="{2A7ABD86-C5B4-EC40-B101-AFBDC9466E09}" type="slidenum">
              <a:rPr lang="en-US" smtClean="0"/>
              <a:t>15</a:t>
            </a:fld>
            <a:endParaRPr lang="en-US"/>
          </a:p>
        </p:txBody>
      </p:sp>
    </p:spTree>
    <p:extLst>
      <p:ext uri="{BB962C8B-B14F-4D97-AF65-F5344CB8AC3E}">
        <p14:creationId xmlns:p14="http://schemas.microsoft.com/office/powerpoint/2010/main" val="129914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Slides 5 and 6. As you see this data is very much in line with our ideas. Interesting is that the center line of the </a:t>
            </a:r>
            <a:r>
              <a:rPr lang="en-US" sz="1200" kern="1200" dirty="0" err="1" smtClean="0">
                <a:solidFill>
                  <a:schemeClr val="tx1"/>
                </a:solidFill>
                <a:latin typeface="+mn-lt"/>
                <a:ea typeface="+mn-ea"/>
                <a:cs typeface="+mn-cs"/>
              </a:rPr>
              <a:t>Bothian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oroclines</a:t>
            </a:r>
            <a:r>
              <a:rPr lang="en-US" sz="1200" kern="1200" dirty="0" smtClean="0">
                <a:solidFill>
                  <a:schemeClr val="tx1"/>
                </a:solidFill>
                <a:latin typeface="+mn-lt"/>
                <a:ea typeface="+mn-ea"/>
                <a:cs typeface="+mn-cs"/>
              </a:rPr>
              <a:t> seems to be composed of low grade rocks and the metamorphic grade then increases also towards the thickened core. It seems also that the metamorphic peak in the </a:t>
            </a:r>
            <a:r>
              <a:rPr lang="en-US" sz="1200" kern="1200" dirty="0" err="1" smtClean="0">
                <a:solidFill>
                  <a:schemeClr val="tx1"/>
                </a:solidFill>
                <a:latin typeface="+mn-lt"/>
                <a:ea typeface="+mn-ea"/>
                <a:cs typeface="+mn-cs"/>
              </a:rPr>
              <a:t>migmatites</a:t>
            </a:r>
            <a:r>
              <a:rPr lang="en-US" sz="1200" kern="1200" dirty="0" smtClean="0">
                <a:solidFill>
                  <a:schemeClr val="tx1"/>
                </a:solidFill>
                <a:latin typeface="+mn-lt"/>
                <a:ea typeface="+mn-ea"/>
                <a:cs typeface="+mn-cs"/>
              </a:rPr>
              <a:t> is “</a:t>
            </a:r>
            <a:r>
              <a:rPr lang="en-US" sz="1200" kern="1200" dirty="0" err="1" smtClean="0">
                <a:solidFill>
                  <a:schemeClr val="tx1"/>
                </a:solidFill>
                <a:latin typeface="+mn-lt"/>
                <a:ea typeface="+mn-ea"/>
                <a:cs typeface="+mn-cs"/>
              </a:rPr>
              <a:t>syntectonic</a:t>
            </a:r>
            <a:r>
              <a:rPr lang="en-US" sz="1200" kern="1200" dirty="0" smtClean="0">
                <a:solidFill>
                  <a:schemeClr val="tx1"/>
                </a:solidFill>
                <a:latin typeface="+mn-lt"/>
                <a:ea typeface="+mn-ea"/>
                <a:cs typeface="+mn-cs"/>
              </a:rPr>
              <a:t>” and varies from 1.88-1.87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whereas in the low grade centerline rocks the metamorphism, at least in the Bothnia and </a:t>
            </a:r>
            <a:r>
              <a:rPr lang="en-US" sz="1200" kern="1200" dirty="0" err="1" smtClean="0">
                <a:solidFill>
                  <a:schemeClr val="tx1"/>
                </a:solidFill>
                <a:latin typeface="+mn-lt"/>
                <a:ea typeface="+mn-ea"/>
                <a:cs typeface="+mn-cs"/>
              </a:rPr>
              <a:t>Skellefte</a:t>
            </a:r>
            <a:r>
              <a:rPr lang="en-US" sz="1200" kern="1200" dirty="0" smtClean="0">
                <a:solidFill>
                  <a:schemeClr val="tx1"/>
                </a:solidFill>
                <a:latin typeface="+mn-lt"/>
                <a:ea typeface="+mn-ea"/>
                <a:cs typeface="+mn-cs"/>
              </a:rPr>
              <a:t> area is much younger at ca. 1.80 </a:t>
            </a:r>
            <a:r>
              <a:rPr lang="en-US" sz="1200" kern="1200" dirty="0" err="1" smtClean="0">
                <a:solidFill>
                  <a:schemeClr val="tx1"/>
                </a:solidFill>
                <a:latin typeface="+mn-lt"/>
                <a:ea typeface="+mn-ea"/>
                <a:cs typeface="+mn-cs"/>
              </a:rPr>
              <a:t>Ga</a:t>
            </a:r>
            <a:r>
              <a:rPr lang="en-US" sz="1200" kern="1200" dirty="0" smtClean="0">
                <a:solidFill>
                  <a:schemeClr val="tx1"/>
                </a:solidFill>
                <a:latin typeface="+mn-lt"/>
                <a:ea typeface="+mn-ea"/>
                <a:cs typeface="+mn-cs"/>
              </a:rPr>
              <a:t> (due to the Nordic orogeny ? slide 2). If so it would imply that the centerline has been in “very high position” during </a:t>
            </a:r>
            <a:r>
              <a:rPr lang="en-US" sz="1200" kern="1200" dirty="0" err="1" smtClean="0">
                <a:solidFill>
                  <a:schemeClr val="tx1"/>
                </a:solidFill>
                <a:latin typeface="+mn-lt"/>
                <a:ea typeface="+mn-ea"/>
                <a:cs typeface="+mn-cs"/>
              </a:rPr>
              <a:t>orocline</a:t>
            </a:r>
            <a:r>
              <a:rPr lang="en-US" sz="1200" kern="1200" dirty="0" smtClean="0">
                <a:solidFill>
                  <a:schemeClr val="tx1"/>
                </a:solidFill>
                <a:latin typeface="+mn-lt"/>
                <a:ea typeface="+mn-ea"/>
                <a:cs typeface="+mn-cs"/>
              </a:rPr>
              <a:t> formation.</a:t>
            </a: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7ABD86-C5B4-EC40-B101-AFBDC9466E09}" type="slidenum">
              <a:rPr lang="en-US" smtClean="0"/>
              <a:t>18</a:t>
            </a:fld>
            <a:endParaRPr lang="en-US"/>
          </a:p>
        </p:txBody>
      </p:sp>
    </p:spTree>
    <p:extLst>
      <p:ext uri="{BB962C8B-B14F-4D97-AF65-F5344CB8AC3E}">
        <p14:creationId xmlns:p14="http://schemas.microsoft.com/office/powerpoint/2010/main" val="100783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Slide 2. This shows how after continent-arc collision (forming the </a:t>
            </a:r>
            <a:r>
              <a:rPr lang="en-US" sz="1200" kern="1200" dirty="0" err="1" smtClean="0">
                <a:solidFill>
                  <a:schemeClr val="tx1"/>
                </a:solidFill>
                <a:latin typeface="+mn-lt"/>
                <a:ea typeface="+mn-ea"/>
                <a:cs typeface="+mn-cs"/>
              </a:rPr>
              <a:t>Lappland-savo</a:t>
            </a:r>
            <a:r>
              <a:rPr lang="en-US" sz="1200" kern="1200" dirty="0" smtClean="0">
                <a:solidFill>
                  <a:schemeClr val="tx1"/>
                </a:solidFill>
                <a:latin typeface="+mn-lt"/>
                <a:ea typeface="+mn-ea"/>
                <a:cs typeface="+mn-cs"/>
              </a:rPr>
              <a:t> orogen) subduction reversal occurred and a new subduction zone started to operate leading arc </a:t>
            </a:r>
            <a:r>
              <a:rPr lang="en-US" sz="1200" kern="1200" dirty="0" err="1" smtClean="0">
                <a:solidFill>
                  <a:schemeClr val="tx1"/>
                </a:solidFill>
                <a:latin typeface="+mn-lt"/>
                <a:ea typeface="+mn-ea"/>
                <a:cs typeface="+mn-cs"/>
              </a:rPr>
              <a:t>magmatism</a:t>
            </a:r>
            <a:r>
              <a:rPr lang="en-US" sz="1200" kern="1200" dirty="0" smtClean="0">
                <a:solidFill>
                  <a:schemeClr val="tx1"/>
                </a:solidFill>
                <a:latin typeface="+mn-lt"/>
                <a:ea typeface="+mn-ea"/>
                <a:cs typeface="+mn-cs"/>
              </a:rPr>
              <a:t> in Tampere, Central Finland and </a:t>
            </a:r>
            <a:r>
              <a:rPr lang="en-US" sz="1200" kern="1200" dirty="0" err="1" smtClean="0">
                <a:solidFill>
                  <a:schemeClr val="tx1"/>
                </a:solidFill>
                <a:latin typeface="+mn-lt"/>
                <a:ea typeface="+mn-ea"/>
                <a:cs typeface="+mn-cs"/>
              </a:rPr>
              <a:t>Skellefte</a:t>
            </a:r>
            <a:r>
              <a:rPr lang="en-US" sz="1200" kern="1200" dirty="0" smtClean="0">
                <a:solidFill>
                  <a:schemeClr val="tx1"/>
                </a:solidFill>
                <a:latin typeface="+mn-lt"/>
                <a:ea typeface="+mn-ea"/>
                <a:cs typeface="+mn-cs"/>
              </a:rPr>
              <a:t> areas. Also are shown the younger deformation fronts, which should have been active after the </a:t>
            </a:r>
            <a:r>
              <a:rPr lang="en-US" sz="1200" kern="1200" dirty="0" err="1" smtClean="0">
                <a:solidFill>
                  <a:schemeClr val="tx1"/>
                </a:solidFill>
                <a:latin typeface="+mn-lt"/>
                <a:ea typeface="+mn-ea"/>
                <a:cs typeface="+mn-cs"/>
              </a:rPr>
              <a:t>orocline</a:t>
            </a:r>
            <a:r>
              <a:rPr lang="en-US" sz="1200" kern="1200" dirty="0" smtClean="0">
                <a:solidFill>
                  <a:schemeClr val="tx1"/>
                </a:solidFill>
                <a:latin typeface="+mn-lt"/>
                <a:ea typeface="+mn-ea"/>
                <a:cs typeface="+mn-cs"/>
              </a:rPr>
              <a:t> formation.</a:t>
            </a:r>
            <a:endParaRPr lang="en-US" dirty="0"/>
          </a:p>
        </p:txBody>
      </p:sp>
      <p:sp>
        <p:nvSpPr>
          <p:cNvPr id="4" name="Slide Number Placeholder 3"/>
          <p:cNvSpPr>
            <a:spLocks noGrp="1"/>
          </p:cNvSpPr>
          <p:nvPr>
            <p:ph type="sldNum" sz="quarter" idx="10"/>
          </p:nvPr>
        </p:nvSpPr>
        <p:spPr/>
        <p:txBody>
          <a:bodyPr/>
          <a:lstStyle/>
          <a:p>
            <a:fld id="{2A7ABD86-C5B4-EC40-B101-AFBDC9466E09}" type="slidenum">
              <a:rPr lang="en-US" smtClean="0"/>
              <a:t>19</a:t>
            </a:fld>
            <a:endParaRPr lang="en-US"/>
          </a:p>
        </p:txBody>
      </p:sp>
    </p:spTree>
    <p:extLst>
      <p:ext uri="{BB962C8B-B14F-4D97-AF65-F5344CB8AC3E}">
        <p14:creationId xmlns:p14="http://schemas.microsoft.com/office/powerpoint/2010/main" val="299518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36CA8F-3E70-416B-86B6-E956116705E5}" type="datetimeFigureOut">
              <a:rPr lang="en-US" smtClean="0"/>
              <a:pPr/>
              <a:t>2013-10-26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32FDF-71D5-4F21-8C9D-9BC36BB5B0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6CA8F-3E70-416B-86B6-E956116705E5}" type="datetimeFigureOut">
              <a:rPr lang="en-US" smtClean="0"/>
              <a:pPr/>
              <a:t>2013-10-26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32FDF-71D5-4F21-8C9D-9BC36BB5B0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a:t>
            </a:r>
            <a:endParaRPr lang="en-US" dirty="0"/>
          </a:p>
        </p:txBody>
      </p:sp>
      <p:pic>
        <p:nvPicPr>
          <p:cNvPr id="2" name="Picture 1"/>
          <p:cNvPicPr>
            <a:picLocks noChangeAspect="1"/>
          </p:cNvPicPr>
          <p:nvPr/>
        </p:nvPicPr>
        <p:blipFill>
          <a:blip r:embed="rId2"/>
          <a:stretch>
            <a:fillRect/>
          </a:stretch>
        </p:blipFill>
        <p:spPr>
          <a:xfrm rot="5400000">
            <a:off x="1232634" y="-1169133"/>
            <a:ext cx="6678731" cy="9144000"/>
          </a:xfrm>
          <a:prstGeom prst="rect">
            <a:avLst/>
          </a:prstGeom>
        </p:spPr>
      </p:pic>
      <p:sp>
        <p:nvSpPr>
          <p:cNvPr id="4" name="TextBox 3"/>
          <p:cNvSpPr txBox="1"/>
          <p:nvPr/>
        </p:nvSpPr>
        <p:spPr>
          <a:xfrm>
            <a:off x="1736972" y="63500"/>
            <a:ext cx="5703223" cy="584776"/>
          </a:xfrm>
          <a:prstGeom prst="rect">
            <a:avLst/>
          </a:prstGeom>
          <a:noFill/>
          <a:ln>
            <a:noFill/>
          </a:ln>
        </p:spPr>
        <p:txBody>
          <a:bodyPr wrap="square" rtlCol="0">
            <a:spAutoFit/>
          </a:bodyPr>
          <a:lstStyle/>
          <a:p>
            <a:r>
              <a:rPr lang="en-US" sz="3200" b="1" dirty="0" smtClean="0">
                <a:solidFill>
                  <a:srgbClr val="FFFF00"/>
                </a:solidFill>
                <a:latin typeface="Helvetica"/>
                <a:cs typeface="Helvetica"/>
              </a:rPr>
              <a:t> </a:t>
            </a:r>
            <a:endParaRPr lang="en-US" sz="2000" b="1" dirty="0">
              <a:solidFill>
                <a:srgbClr val="FFFF00"/>
              </a:solidFill>
              <a:latin typeface="Helvetica"/>
              <a:cs typeface="Helvetica"/>
            </a:endParaRPr>
          </a:p>
        </p:txBody>
      </p:sp>
      <p:sp>
        <p:nvSpPr>
          <p:cNvPr id="5" name="Rectangle 4"/>
          <p:cNvSpPr/>
          <p:nvPr/>
        </p:nvSpPr>
        <p:spPr>
          <a:xfrm>
            <a:off x="0" y="797510"/>
            <a:ext cx="9144000" cy="4985981"/>
          </a:xfrm>
          <a:prstGeom prst="rect">
            <a:avLst/>
          </a:prstGeom>
        </p:spPr>
        <p:txBody>
          <a:bodyPr wrap="square">
            <a:spAutoFit/>
          </a:bodyPr>
          <a:lstStyle/>
          <a:p>
            <a:pPr algn="ctr"/>
            <a:r>
              <a:rPr lang="en-US" sz="3200" b="1" dirty="0">
                <a:ln>
                  <a:solidFill>
                    <a:schemeClr val="tx1"/>
                  </a:solidFill>
                </a:ln>
                <a:solidFill>
                  <a:srgbClr val="0FFF16"/>
                </a:solidFill>
              </a:rPr>
              <a:t>Coupled </a:t>
            </a:r>
            <a:r>
              <a:rPr lang="en-US" sz="3200" b="1" dirty="0" err="1">
                <a:ln>
                  <a:solidFill>
                    <a:schemeClr val="tx1"/>
                  </a:solidFill>
                </a:ln>
                <a:solidFill>
                  <a:srgbClr val="0FFF16"/>
                </a:solidFill>
              </a:rPr>
              <a:t>Oroclines</a:t>
            </a:r>
            <a:r>
              <a:rPr lang="en-US" sz="3200" b="1" dirty="0">
                <a:ln>
                  <a:solidFill>
                    <a:schemeClr val="tx1"/>
                  </a:solidFill>
                </a:ln>
                <a:solidFill>
                  <a:srgbClr val="0FFF16"/>
                </a:solidFill>
              </a:rPr>
              <a:t> of the </a:t>
            </a:r>
            <a:r>
              <a:rPr lang="en-US" sz="3200" b="1" dirty="0" err="1">
                <a:ln>
                  <a:solidFill>
                    <a:schemeClr val="tx1"/>
                  </a:solidFill>
                </a:ln>
                <a:solidFill>
                  <a:srgbClr val="0FFF16"/>
                </a:solidFill>
              </a:rPr>
              <a:t>Svecofennian</a:t>
            </a:r>
            <a:r>
              <a:rPr lang="en-US" sz="3200" b="1" dirty="0">
                <a:ln>
                  <a:solidFill>
                    <a:schemeClr val="tx1"/>
                  </a:solidFill>
                </a:ln>
                <a:solidFill>
                  <a:srgbClr val="0FFF16"/>
                </a:solidFill>
              </a:rPr>
              <a:t> </a:t>
            </a:r>
            <a:r>
              <a:rPr lang="en-US" sz="3200" b="1" dirty="0" err="1">
                <a:ln>
                  <a:solidFill>
                    <a:schemeClr val="tx1"/>
                  </a:solidFill>
                </a:ln>
                <a:solidFill>
                  <a:srgbClr val="0FFF16"/>
                </a:solidFill>
              </a:rPr>
              <a:t>Orogen</a:t>
            </a:r>
            <a:r>
              <a:rPr lang="en-US" sz="3200" b="1" dirty="0">
                <a:ln>
                  <a:solidFill>
                    <a:schemeClr val="tx1"/>
                  </a:solidFill>
                </a:ln>
                <a:solidFill>
                  <a:srgbClr val="0FFF16"/>
                </a:solidFill>
              </a:rPr>
              <a:t>: </a:t>
            </a:r>
            <a:br>
              <a:rPr lang="en-US" sz="3200" b="1" dirty="0">
                <a:ln>
                  <a:solidFill>
                    <a:schemeClr val="tx1"/>
                  </a:solidFill>
                </a:ln>
                <a:solidFill>
                  <a:srgbClr val="0FFF16"/>
                </a:solidFill>
              </a:rPr>
            </a:br>
            <a:r>
              <a:rPr lang="en-US" sz="3200" b="1" dirty="0">
                <a:ln>
                  <a:solidFill>
                    <a:schemeClr val="tx1"/>
                  </a:solidFill>
                </a:ln>
                <a:solidFill>
                  <a:srgbClr val="0FFF16"/>
                </a:solidFill>
              </a:rPr>
              <a:t>A </a:t>
            </a:r>
            <a:r>
              <a:rPr lang="en-US" sz="3200" b="1" dirty="0" err="1">
                <a:ln>
                  <a:solidFill>
                    <a:schemeClr val="tx1"/>
                  </a:solidFill>
                </a:ln>
                <a:solidFill>
                  <a:srgbClr val="0FFF16"/>
                </a:solidFill>
              </a:rPr>
              <a:t>Paleoproterozoic</a:t>
            </a:r>
            <a:r>
              <a:rPr lang="en-US" sz="3200" b="1" dirty="0">
                <a:ln>
                  <a:solidFill>
                    <a:schemeClr val="tx1"/>
                  </a:solidFill>
                </a:ln>
                <a:solidFill>
                  <a:srgbClr val="0FFF16"/>
                </a:solidFill>
              </a:rPr>
              <a:t> </a:t>
            </a:r>
            <a:r>
              <a:rPr lang="en-US" sz="3200" b="1" dirty="0" err="1">
                <a:ln>
                  <a:solidFill>
                    <a:schemeClr val="tx1"/>
                  </a:solidFill>
                </a:ln>
                <a:solidFill>
                  <a:srgbClr val="0FFF16"/>
                </a:solidFill>
              </a:rPr>
              <a:t>Terrane</a:t>
            </a:r>
            <a:r>
              <a:rPr lang="en-US" sz="3200" b="1" dirty="0">
                <a:ln>
                  <a:solidFill>
                    <a:schemeClr val="tx1"/>
                  </a:solidFill>
                </a:ln>
                <a:solidFill>
                  <a:srgbClr val="0FFF16"/>
                </a:solidFill>
              </a:rPr>
              <a:t> Wreck</a:t>
            </a:r>
            <a:br>
              <a:rPr lang="en-US" sz="3200" b="1" dirty="0">
                <a:ln>
                  <a:solidFill>
                    <a:schemeClr val="tx1"/>
                  </a:solidFill>
                </a:ln>
                <a:solidFill>
                  <a:srgbClr val="0FFF16"/>
                </a:solidFill>
              </a:rPr>
            </a:br>
            <a:r>
              <a:rPr lang="en-US" sz="3200" b="1" dirty="0">
                <a:ln>
                  <a:solidFill>
                    <a:schemeClr val="tx1"/>
                  </a:solidFill>
                </a:ln>
                <a:solidFill>
                  <a:srgbClr val="0FFF16"/>
                </a:solidFill>
              </a:rPr>
              <a:t> and its implications for continental construction</a:t>
            </a:r>
            <a:r>
              <a:rPr lang="en-US" dirty="0">
                <a:ln>
                  <a:solidFill>
                    <a:schemeClr val="tx1"/>
                  </a:solidFill>
                </a:ln>
                <a:solidFill>
                  <a:srgbClr val="0FFF16"/>
                </a:solidFill>
              </a:rPr>
              <a:t/>
            </a:r>
            <a:br>
              <a:rPr lang="en-US" dirty="0">
                <a:ln>
                  <a:solidFill>
                    <a:schemeClr val="tx1"/>
                  </a:solidFill>
                </a:ln>
                <a:solidFill>
                  <a:srgbClr val="0FFF16"/>
                </a:solidFill>
              </a:rPr>
            </a:br>
            <a:r>
              <a:rPr lang="en-US" dirty="0">
                <a:ln>
                  <a:solidFill>
                    <a:schemeClr val="tx1"/>
                  </a:solidFill>
                </a:ln>
                <a:solidFill>
                  <a:srgbClr val="0FFF16"/>
                </a:solidFill>
              </a:rPr>
              <a:t/>
            </a:r>
            <a:br>
              <a:rPr lang="en-US" dirty="0">
                <a:ln>
                  <a:solidFill>
                    <a:schemeClr val="tx1"/>
                  </a:solidFill>
                </a:ln>
                <a:solidFill>
                  <a:srgbClr val="0FFF16"/>
                </a:solidFill>
              </a:rPr>
            </a:br>
            <a:r>
              <a:rPr lang="en-US" dirty="0">
                <a:ln>
                  <a:solidFill>
                    <a:schemeClr val="tx1"/>
                  </a:solidFill>
                </a:ln>
                <a:solidFill>
                  <a:srgbClr val="0FFF16"/>
                </a:solidFill>
              </a:rPr>
              <a:t/>
            </a:r>
            <a:br>
              <a:rPr lang="en-US" dirty="0">
                <a:ln>
                  <a:solidFill>
                    <a:schemeClr val="tx1"/>
                  </a:solidFill>
                </a:ln>
                <a:solidFill>
                  <a:srgbClr val="0FFF16"/>
                </a:solidFill>
              </a:rPr>
            </a:br>
            <a:r>
              <a:rPr lang="en-US" dirty="0">
                <a:ln>
                  <a:solidFill>
                    <a:schemeClr val="tx1"/>
                  </a:solidFill>
                </a:ln>
                <a:solidFill>
                  <a:srgbClr val="0FFF16"/>
                </a:solidFill>
              </a:rPr>
              <a:t/>
            </a:r>
            <a:br>
              <a:rPr lang="en-US" dirty="0">
                <a:ln>
                  <a:solidFill>
                    <a:schemeClr val="tx1"/>
                  </a:solidFill>
                </a:ln>
                <a:solidFill>
                  <a:srgbClr val="0FFF16"/>
                </a:solidFill>
              </a:rPr>
            </a:br>
            <a:r>
              <a:rPr lang="en-US" sz="2800" b="1" dirty="0">
                <a:ln>
                  <a:solidFill>
                    <a:schemeClr val="tx1"/>
                  </a:solidFill>
                </a:ln>
                <a:solidFill>
                  <a:srgbClr val="0FFF16"/>
                </a:solidFill>
              </a:rPr>
              <a:t>Stephen T. Johnston </a:t>
            </a:r>
            <a:endParaRPr lang="en-US" sz="2800" b="1" dirty="0" smtClean="0">
              <a:ln>
                <a:solidFill>
                  <a:schemeClr val="tx1"/>
                </a:solidFill>
              </a:ln>
              <a:solidFill>
                <a:srgbClr val="0FFF16"/>
              </a:solidFill>
            </a:endParaRPr>
          </a:p>
          <a:p>
            <a:pPr algn="ctr"/>
            <a:r>
              <a:rPr lang="en-US" sz="2800" b="1" i="1" dirty="0" smtClean="0">
                <a:ln>
                  <a:solidFill>
                    <a:schemeClr val="tx1"/>
                  </a:solidFill>
                </a:ln>
                <a:solidFill>
                  <a:srgbClr val="0FFF16"/>
                </a:solidFill>
              </a:rPr>
              <a:t>Univ</a:t>
            </a:r>
            <a:r>
              <a:rPr lang="en-US" sz="2800" b="1" i="1" dirty="0">
                <a:ln>
                  <a:solidFill>
                    <a:schemeClr val="tx1"/>
                  </a:solidFill>
                </a:ln>
                <a:solidFill>
                  <a:srgbClr val="0FFF16"/>
                </a:solidFill>
              </a:rPr>
              <a:t>. of </a:t>
            </a:r>
            <a:r>
              <a:rPr lang="en-US" sz="2800" b="1" i="1" dirty="0" smtClean="0">
                <a:ln>
                  <a:solidFill>
                    <a:schemeClr val="tx1"/>
                  </a:solidFill>
                </a:ln>
                <a:solidFill>
                  <a:srgbClr val="0FFF16"/>
                </a:solidFill>
              </a:rPr>
              <a:t>Victoria</a:t>
            </a:r>
            <a:endParaRPr lang="en-US" sz="2800" b="1" i="1" dirty="0">
              <a:ln>
                <a:solidFill>
                  <a:schemeClr val="tx1"/>
                </a:solidFill>
              </a:ln>
              <a:solidFill>
                <a:srgbClr val="0FFF16"/>
              </a:solidFill>
            </a:endParaRPr>
          </a:p>
          <a:p>
            <a:pPr algn="ctr"/>
            <a:r>
              <a:rPr lang="fi-FI" sz="2800" b="1" dirty="0" smtClean="0">
                <a:ln>
                  <a:solidFill>
                    <a:schemeClr val="tx1"/>
                  </a:solidFill>
                </a:ln>
                <a:solidFill>
                  <a:srgbClr val="0FFF16"/>
                </a:solidFill>
              </a:rPr>
              <a:t>Raimo </a:t>
            </a:r>
            <a:r>
              <a:rPr lang="fi-FI" sz="2800" b="1" dirty="0">
                <a:ln>
                  <a:solidFill>
                    <a:schemeClr val="tx1"/>
                  </a:solidFill>
                </a:ln>
                <a:solidFill>
                  <a:srgbClr val="0FFF16"/>
                </a:solidFill>
              </a:rPr>
              <a:t>Lahtinen &lt;</a:t>
            </a:r>
            <a:r>
              <a:rPr lang="fi-FI" sz="2800" b="1" dirty="0" err="1">
                <a:ln>
                  <a:solidFill>
                    <a:schemeClr val="tx1"/>
                  </a:solidFill>
                </a:ln>
                <a:solidFill>
                  <a:srgbClr val="0FFF16"/>
                </a:solidFill>
              </a:rPr>
              <a:t>raimo.lahtinen@gtk.fi</a:t>
            </a:r>
            <a:r>
              <a:rPr lang="fi-FI" sz="2800" b="1" dirty="0">
                <a:ln>
                  <a:solidFill>
                    <a:schemeClr val="tx1"/>
                  </a:solidFill>
                </a:ln>
                <a:solidFill>
                  <a:srgbClr val="0FFF16"/>
                </a:solidFill>
              </a:rPr>
              <a:t>&gt; </a:t>
            </a:r>
            <a:r>
              <a:rPr lang="en-US" sz="2800" b="1" dirty="0">
                <a:ln>
                  <a:solidFill>
                    <a:schemeClr val="tx1"/>
                  </a:solidFill>
                </a:ln>
                <a:solidFill>
                  <a:srgbClr val="0FFF16"/>
                </a:solidFill>
              </a:rPr>
              <a:t/>
            </a:r>
            <a:br>
              <a:rPr lang="en-US" sz="2800" b="1" dirty="0">
                <a:ln>
                  <a:solidFill>
                    <a:schemeClr val="tx1"/>
                  </a:solidFill>
                </a:ln>
                <a:solidFill>
                  <a:srgbClr val="0FFF16"/>
                </a:solidFill>
              </a:rPr>
            </a:br>
            <a:r>
              <a:rPr lang="fi-FI" sz="2800" b="1" dirty="0">
                <a:ln>
                  <a:solidFill>
                    <a:schemeClr val="tx1"/>
                  </a:solidFill>
                </a:ln>
                <a:solidFill>
                  <a:srgbClr val="0FFF16"/>
                </a:solidFill>
              </a:rPr>
              <a:t>Mikko Nironen &lt;</a:t>
            </a:r>
            <a:r>
              <a:rPr lang="fi-FI" sz="2800" b="1" dirty="0" err="1">
                <a:ln>
                  <a:solidFill>
                    <a:schemeClr val="tx1"/>
                  </a:solidFill>
                </a:ln>
                <a:solidFill>
                  <a:srgbClr val="0FFF16"/>
                </a:solidFill>
              </a:rPr>
              <a:t>mikko.nironen@gtk.fi</a:t>
            </a:r>
            <a:r>
              <a:rPr lang="fi-FI" sz="2800" b="1" dirty="0">
                <a:ln>
                  <a:solidFill>
                    <a:schemeClr val="tx1"/>
                  </a:solidFill>
                </a:ln>
                <a:solidFill>
                  <a:srgbClr val="0FFF16"/>
                </a:solidFill>
              </a:rPr>
              <a:t>&gt;</a:t>
            </a:r>
            <a:r>
              <a:rPr lang="en-US" sz="2800" b="1" dirty="0">
                <a:ln>
                  <a:solidFill>
                    <a:schemeClr val="tx1"/>
                  </a:solidFill>
                </a:ln>
                <a:solidFill>
                  <a:srgbClr val="0FFF16"/>
                </a:solidFill>
              </a:rPr>
              <a:t/>
            </a:r>
            <a:br>
              <a:rPr lang="en-US" sz="2800" b="1" dirty="0">
                <a:ln>
                  <a:solidFill>
                    <a:schemeClr val="tx1"/>
                  </a:solidFill>
                </a:ln>
                <a:solidFill>
                  <a:srgbClr val="0FFF16"/>
                </a:solidFill>
              </a:rPr>
            </a:br>
            <a:r>
              <a:rPr lang="en-US" sz="2800" b="1" i="1" dirty="0">
                <a:ln>
                  <a:solidFill>
                    <a:schemeClr val="tx1"/>
                  </a:solidFill>
                </a:ln>
                <a:solidFill>
                  <a:srgbClr val="0FFF16"/>
                </a:solidFill>
              </a:rPr>
              <a:t>Geological Survey of </a:t>
            </a:r>
            <a:r>
              <a:rPr lang="en-US" sz="2800" b="1" i="1" dirty="0" smtClean="0">
                <a:ln>
                  <a:solidFill>
                    <a:schemeClr val="tx1"/>
                  </a:solidFill>
                </a:ln>
                <a:solidFill>
                  <a:srgbClr val="0FFF16"/>
                </a:solidFill>
              </a:rPr>
              <a:t>Finland</a:t>
            </a:r>
            <a:r>
              <a:rPr lang="en-US" sz="2800" b="1" dirty="0">
                <a:ln>
                  <a:solidFill>
                    <a:schemeClr val="tx1"/>
                  </a:solidFill>
                </a:ln>
                <a:solidFill>
                  <a:srgbClr val="0FFF16"/>
                </a:solidFill>
              </a:rPr>
              <a:t/>
            </a:r>
            <a:br>
              <a:rPr lang="en-US" sz="2800" b="1" dirty="0">
                <a:ln>
                  <a:solidFill>
                    <a:schemeClr val="tx1"/>
                  </a:solidFill>
                </a:ln>
                <a:solidFill>
                  <a:srgbClr val="0FFF16"/>
                </a:solidFill>
              </a:rPr>
            </a:br>
            <a:endParaRPr lang="en-US" sz="2800" b="1" dirty="0">
              <a:ln>
                <a:solidFill>
                  <a:schemeClr val="tx1"/>
                </a:solidFill>
              </a:ln>
              <a:solidFill>
                <a:srgbClr val="0FFF16"/>
              </a:solidFill>
            </a:endParaRPr>
          </a:p>
        </p:txBody>
      </p:sp>
    </p:spTree>
    <p:extLst>
      <p:ext uri="{BB962C8B-B14F-4D97-AF65-F5344CB8AC3E}">
        <p14:creationId xmlns:p14="http://schemas.microsoft.com/office/powerpoint/2010/main" val="26626756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7916696" cy="6858000"/>
          </a:xfrm>
          <a:prstGeom prst="rect">
            <a:avLst/>
          </a:prstGeom>
        </p:spPr>
      </p:pic>
      <p:sp>
        <p:nvSpPr>
          <p:cNvPr id="3" name="Rectangle 2"/>
          <p:cNvSpPr/>
          <p:nvPr/>
        </p:nvSpPr>
        <p:spPr>
          <a:xfrm>
            <a:off x="7092280" y="6381328"/>
            <a:ext cx="1920643" cy="369332"/>
          </a:xfrm>
          <a:prstGeom prst="rect">
            <a:avLst/>
          </a:prstGeom>
        </p:spPr>
        <p:txBody>
          <a:bodyPr wrap="none">
            <a:spAutoFit/>
          </a:bodyPr>
          <a:lstStyle/>
          <a:p>
            <a:r>
              <a:rPr lang="en-US" dirty="0"/>
              <a:t>Van der </a:t>
            </a:r>
            <a:r>
              <a:rPr lang="en-US" dirty="0" err="1"/>
              <a:t>Voo</a:t>
            </a:r>
            <a:r>
              <a:rPr lang="en-US" dirty="0"/>
              <a:t>, 2004</a:t>
            </a:r>
          </a:p>
        </p:txBody>
      </p:sp>
      <p:sp>
        <p:nvSpPr>
          <p:cNvPr id="4" name="TextBox 3"/>
          <p:cNvSpPr txBox="1"/>
          <p:nvPr/>
        </p:nvSpPr>
        <p:spPr>
          <a:xfrm>
            <a:off x="254000" y="169333"/>
            <a:ext cx="4472085" cy="646331"/>
          </a:xfrm>
          <a:prstGeom prst="rect">
            <a:avLst/>
          </a:prstGeom>
          <a:noFill/>
        </p:spPr>
        <p:txBody>
          <a:bodyPr wrap="none" rtlCol="0">
            <a:spAutoFit/>
          </a:bodyPr>
          <a:lstStyle/>
          <a:p>
            <a:r>
              <a:rPr lang="en-US" dirty="0" smtClean="0"/>
              <a:t>“… perhaps this </a:t>
            </a:r>
            <a:r>
              <a:rPr lang="en-US" dirty="0"/>
              <a:t>is something to be pursued in</a:t>
            </a:r>
          </a:p>
          <a:p>
            <a:r>
              <a:rPr lang="en-US" dirty="0"/>
              <a:t>future </a:t>
            </a:r>
            <a:r>
              <a:rPr lang="en-US" dirty="0" err="1"/>
              <a:t>paleomagnetic</a:t>
            </a:r>
            <a:r>
              <a:rPr lang="en-US" dirty="0"/>
              <a:t> studies</a:t>
            </a:r>
            <a:r>
              <a:rPr lang="en-US" dirty="0" smtClean="0"/>
              <a:t>.”</a:t>
            </a:r>
            <a:endParaRPr lang="en-US" dirty="0"/>
          </a:p>
        </p:txBody>
      </p:sp>
    </p:spTree>
    <p:extLst>
      <p:ext uri="{BB962C8B-B14F-4D97-AF65-F5344CB8AC3E}">
        <p14:creationId xmlns:p14="http://schemas.microsoft.com/office/powerpoint/2010/main" val="23429585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372100"/>
            <a:ext cx="4152900" cy="1485900"/>
          </a:xfrm>
          <a:prstGeom prst="rect">
            <a:avLst/>
          </a:prstGeom>
        </p:spPr>
      </p:pic>
      <p:pic>
        <p:nvPicPr>
          <p:cNvPr id="4" name="Picture 3"/>
          <p:cNvPicPr>
            <a:picLocks noChangeAspect="1"/>
          </p:cNvPicPr>
          <p:nvPr/>
        </p:nvPicPr>
        <p:blipFill>
          <a:blip r:embed="rId3"/>
          <a:stretch>
            <a:fillRect/>
          </a:stretch>
        </p:blipFill>
        <p:spPr>
          <a:xfrm>
            <a:off x="2339752" y="0"/>
            <a:ext cx="6642100" cy="6159500"/>
          </a:xfrm>
          <a:prstGeom prst="rect">
            <a:avLst/>
          </a:prstGeom>
        </p:spPr>
      </p:pic>
      <p:sp>
        <p:nvSpPr>
          <p:cNvPr id="5" name="TextBox 4"/>
          <p:cNvSpPr txBox="1"/>
          <p:nvPr/>
        </p:nvSpPr>
        <p:spPr>
          <a:xfrm>
            <a:off x="7289892" y="6468039"/>
            <a:ext cx="1822697" cy="369332"/>
          </a:xfrm>
          <a:prstGeom prst="rect">
            <a:avLst/>
          </a:prstGeom>
          <a:noFill/>
        </p:spPr>
        <p:txBody>
          <a:bodyPr wrap="none" rtlCol="0">
            <a:spAutoFit/>
          </a:bodyPr>
          <a:lstStyle/>
          <a:p>
            <a:r>
              <a:rPr lang="en-US" dirty="0" err="1" smtClean="0"/>
              <a:t>Cagnard</a:t>
            </a:r>
            <a:r>
              <a:rPr lang="en-US" dirty="0" smtClean="0"/>
              <a:t> et al., 07</a:t>
            </a:r>
            <a:endParaRPr lang="en-US" dirty="0"/>
          </a:p>
        </p:txBody>
      </p:sp>
    </p:spTree>
    <p:extLst>
      <p:ext uri="{BB962C8B-B14F-4D97-AF65-F5344CB8AC3E}">
        <p14:creationId xmlns:p14="http://schemas.microsoft.com/office/powerpoint/2010/main" val="25156404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4027"/>
            <a:ext cx="6696744" cy="6828700"/>
          </a:xfrm>
          <a:prstGeom prst="rect">
            <a:avLst/>
          </a:prstGeom>
        </p:spPr>
      </p:pic>
      <p:sp>
        <p:nvSpPr>
          <p:cNvPr id="4" name="TextBox 3"/>
          <p:cNvSpPr txBox="1"/>
          <p:nvPr/>
        </p:nvSpPr>
        <p:spPr>
          <a:xfrm rot="16200000">
            <a:off x="-683664" y="5516312"/>
            <a:ext cx="2095683" cy="369332"/>
          </a:xfrm>
          <a:prstGeom prst="rect">
            <a:avLst/>
          </a:prstGeom>
          <a:noFill/>
        </p:spPr>
        <p:txBody>
          <a:bodyPr wrap="none" rtlCol="0">
            <a:spAutoFit/>
          </a:bodyPr>
          <a:lstStyle/>
          <a:p>
            <a:r>
              <a:rPr lang="en-US" dirty="0" err="1" smtClean="0"/>
              <a:t>Lahtinen</a:t>
            </a:r>
            <a:r>
              <a:rPr lang="en-US" dirty="0" smtClean="0"/>
              <a:t> et al., 2011</a:t>
            </a:r>
            <a:endParaRPr lang="en-US" dirty="0"/>
          </a:p>
        </p:txBody>
      </p:sp>
    </p:spTree>
    <p:extLst>
      <p:ext uri="{BB962C8B-B14F-4D97-AF65-F5344CB8AC3E}">
        <p14:creationId xmlns:p14="http://schemas.microsoft.com/office/powerpoint/2010/main" val="39559842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463480" y="548680"/>
            <a:ext cx="4680520" cy="5038557"/>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0" y="476672"/>
            <a:ext cx="4714681" cy="5091336"/>
          </a:xfrm>
          <a:prstGeom prst="rect">
            <a:avLst/>
          </a:prstGeom>
          <a:noFill/>
          <a:ln w="9525">
            <a:noFill/>
            <a:miter lim="800000"/>
            <a:headEnd/>
            <a:tailEnd/>
          </a:ln>
        </p:spPr>
      </p:pic>
      <p:sp>
        <p:nvSpPr>
          <p:cNvPr id="4" name="TextBox 3"/>
          <p:cNvSpPr txBox="1"/>
          <p:nvPr/>
        </p:nvSpPr>
        <p:spPr>
          <a:xfrm>
            <a:off x="4788024" y="5517232"/>
            <a:ext cx="1764650" cy="369332"/>
          </a:xfrm>
          <a:prstGeom prst="rect">
            <a:avLst/>
          </a:prstGeom>
          <a:noFill/>
        </p:spPr>
        <p:txBody>
          <a:bodyPr wrap="none" rtlCol="0">
            <a:spAutoFit/>
          </a:bodyPr>
          <a:lstStyle/>
          <a:p>
            <a:r>
              <a:rPr lang="en-US" dirty="0" smtClean="0"/>
              <a:t>Korja et al., 2002</a:t>
            </a:r>
            <a:endParaRPr lang="en-US" dirty="0"/>
          </a:p>
        </p:txBody>
      </p:sp>
      <p:cxnSp>
        <p:nvCxnSpPr>
          <p:cNvPr id="6" name="Straight Connector 5"/>
          <p:cNvCxnSpPr/>
          <p:nvPr/>
        </p:nvCxnSpPr>
        <p:spPr>
          <a:xfrm>
            <a:off x="1907704" y="2132856"/>
            <a:ext cx="1296144" cy="15841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1520" y="6309320"/>
            <a:ext cx="4968552" cy="307777"/>
          </a:xfrm>
          <a:prstGeom prst="rect">
            <a:avLst/>
          </a:prstGeom>
          <a:noFill/>
        </p:spPr>
        <p:txBody>
          <a:bodyPr wrap="square" rtlCol="0">
            <a:spAutoFit/>
          </a:bodyPr>
          <a:lstStyle/>
          <a:p>
            <a:r>
              <a:rPr lang="en-US" sz="1400" dirty="0" smtClean="0"/>
              <a:t>“conductivity anomalies related to 2.1-2.0 </a:t>
            </a:r>
            <a:r>
              <a:rPr lang="en-US" sz="1400" dirty="0" err="1" smtClean="0"/>
              <a:t>Ga</a:t>
            </a:r>
            <a:r>
              <a:rPr lang="en-US" sz="1400" dirty="0" smtClean="0"/>
              <a:t> passive margin”</a:t>
            </a:r>
            <a:endParaRPr lang="en-US" sz="1400" dirty="0"/>
          </a:p>
        </p:txBody>
      </p:sp>
      <p:cxnSp>
        <p:nvCxnSpPr>
          <p:cNvPr id="8" name="Straight Connector 7"/>
          <p:cNvCxnSpPr/>
          <p:nvPr/>
        </p:nvCxnSpPr>
        <p:spPr>
          <a:xfrm>
            <a:off x="2060104" y="2285256"/>
            <a:ext cx="1296144" cy="15841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547664" y="1772816"/>
            <a:ext cx="936104" cy="1728192"/>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Data\USERS\WP\Geolmall\2013\Orocline\27_6\Oroclincentr_geol.jpg"/>
          <p:cNvPicPr>
            <a:picLocks noChangeAspect="1" noChangeArrowheads="1"/>
          </p:cNvPicPr>
          <p:nvPr/>
        </p:nvPicPr>
        <p:blipFill>
          <a:blip r:embed="rId3" cstate="print"/>
          <a:srcRect/>
          <a:stretch>
            <a:fillRect/>
          </a:stretch>
        </p:blipFill>
        <p:spPr bwMode="auto">
          <a:xfrm>
            <a:off x="-8317432" y="-4475649"/>
            <a:ext cx="20378264" cy="11333649"/>
          </a:xfrm>
          <a:prstGeom prst="rect">
            <a:avLst/>
          </a:prstGeom>
          <a:noFill/>
        </p:spPr>
      </p:pic>
      <p:sp>
        <p:nvSpPr>
          <p:cNvPr id="8" name="Rectangle 7"/>
          <p:cNvSpPr/>
          <p:nvPr/>
        </p:nvSpPr>
        <p:spPr>
          <a:xfrm>
            <a:off x="-3132856" y="-1035496"/>
            <a:ext cx="12276856" cy="4608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27984" y="-1035496"/>
            <a:ext cx="4716016" cy="78934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19672" y="5445224"/>
            <a:ext cx="396663" cy="584776"/>
          </a:xfrm>
          <a:prstGeom prst="rect">
            <a:avLst/>
          </a:prstGeom>
          <a:noFill/>
        </p:spPr>
        <p:txBody>
          <a:bodyPr wrap="none" rtlCol="0">
            <a:spAutoFit/>
          </a:bodyPr>
          <a:lstStyle/>
          <a:p>
            <a:r>
              <a:rPr lang="en-US" sz="3200" dirty="0" smtClean="0"/>
              <a:t>P</a:t>
            </a:r>
            <a:endParaRPr lang="en-US" sz="3200" dirty="0"/>
          </a:p>
        </p:txBody>
      </p:sp>
      <p:sp>
        <p:nvSpPr>
          <p:cNvPr id="13" name="TextBox 12"/>
          <p:cNvSpPr txBox="1"/>
          <p:nvPr/>
        </p:nvSpPr>
        <p:spPr>
          <a:xfrm>
            <a:off x="2411760" y="4941168"/>
            <a:ext cx="384641" cy="584776"/>
          </a:xfrm>
          <a:prstGeom prst="rect">
            <a:avLst/>
          </a:prstGeom>
          <a:noFill/>
        </p:spPr>
        <p:txBody>
          <a:bodyPr wrap="none" rtlCol="0">
            <a:spAutoFit/>
          </a:bodyPr>
          <a:lstStyle/>
          <a:p>
            <a:r>
              <a:rPr lang="en-US" sz="3200" dirty="0" smtClean="0"/>
              <a:t>T</a:t>
            </a:r>
            <a:endParaRPr lang="en-US" sz="3200" dirty="0"/>
          </a:p>
        </p:txBody>
      </p:sp>
      <p:sp>
        <p:nvSpPr>
          <p:cNvPr id="14" name="TextBox 13"/>
          <p:cNvSpPr txBox="1"/>
          <p:nvPr/>
        </p:nvSpPr>
        <p:spPr>
          <a:xfrm>
            <a:off x="2915816" y="4149080"/>
            <a:ext cx="402674" cy="584776"/>
          </a:xfrm>
          <a:prstGeom prst="rect">
            <a:avLst/>
          </a:prstGeom>
          <a:noFill/>
        </p:spPr>
        <p:txBody>
          <a:bodyPr wrap="none" rtlCol="0">
            <a:spAutoFit/>
          </a:bodyPr>
          <a:lstStyle/>
          <a:p>
            <a:r>
              <a:rPr lang="en-US" sz="3200" dirty="0" smtClean="0"/>
              <a:t>K</a:t>
            </a:r>
            <a:endParaRPr lang="en-US" sz="3200" dirty="0"/>
          </a:p>
        </p:txBody>
      </p:sp>
      <p:sp>
        <p:nvSpPr>
          <p:cNvPr id="15" name="TextBox 14"/>
          <p:cNvSpPr txBox="1"/>
          <p:nvPr/>
        </p:nvSpPr>
        <p:spPr>
          <a:xfrm>
            <a:off x="0" y="692696"/>
            <a:ext cx="5184576" cy="2308324"/>
          </a:xfrm>
          <a:prstGeom prst="rect">
            <a:avLst/>
          </a:prstGeom>
          <a:noFill/>
        </p:spPr>
        <p:txBody>
          <a:bodyPr wrap="square" rtlCol="0">
            <a:spAutoFit/>
          </a:bodyPr>
          <a:lstStyle/>
          <a:p>
            <a:r>
              <a:rPr lang="en-US" sz="2400" dirty="0" smtClean="0"/>
              <a:t>P – </a:t>
            </a:r>
            <a:r>
              <a:rPr lang="en-US" sz="2400" dirty="0" err="1" smtClean="0"/>
              <a:t>Pirkanmaa</a:t>
            </a:r>
            <a:r>
              <a:rPr lang="en-US" sz="2400" dirty="0" smtClean="0"/>
              <a:t> </a:t>
            </a:r>
            <a:r>
              <a:rPr lang="en-US" sz="2400" dirty="0" err="1" smtClean="0"/>
              <a:t>Metasediments</a:t>
            </a:r>
            <a:endParaRPr lang="en-US" sz="2400" dirty="0" smtClean="0"/>
          </a:p>
          <a:p>
            <a:r>
              <a:rPr lang="en-US" sz="2400" dirty="0"/>
              <a:t>	</a:t>
            </a:r>
            <a:r>
              <a:rPr lang="en-US" sz="2400" dirty="0" smtClean="0"/>
              <a:t>1.88 – 1.92 </a:t>
            </a:r>
            <a:r>
              <a:rPr lang="en-US" sz="2400" dirty="0" err="1" smtClean="0"/>
              <a:t>Ga</a:t>
            </a:r>
            <a:r>
              <a:rPr lang="en-US" sz="2400" dirty="0" smtClean="0"/>
              <a:t> </a:t>
            </a:r>
          </a:p>
          <a:p>
            <a:r>
              <a:rPr lang="en-US" sz="2400" dirty="0"/>
              <a:t>	</a:t>
            </a:r>
            <a:r>
              <a:rPr lang="en-US" sz="2400" dirty="0" err="1" smtClean="0"/>
              <a:t>turbidite</a:t>
            </a:r>
            <a:r>
              <a:rPr lang="en-US" sz="2400" dirty="0" smtClean="0"/>
              <a:t> &amp; e-MORB basalt</a:t>
            </a:r>
          </a:p>
          <a:p>
            <a:r>
              <a:rPr lang="en-US" sz="2400" dirty="0"/>
              <a:t>	</a:t>
            </a:r>
            <a:r>
              <a:rPr lang="en-US" sz="2400" dirty="0" err="1" smtClean="0"/>
              <a:t>Vammala</a:t>
            </a:r>
            <a:r>
              <a:rPr lang="en-US" sz="2400" dirty="0" smtClean="0"/>
              <a:t> Ni-zone</a:t>
            </a:r>
          </a:p>
          <a:p>
            <a:r>
              <a:rPr lang="en-US" sz="2400" dirty="0"/>
              <a:t>	</a:t>
            </a:r>
            <a:r>
              <a:rPr lang="en-US" sz="2400" dirty="0" smtClean="0"/>
              <a:t>Granulite </a:t>
            </a:r>
            <a:r>
              <a:rPr lang="en-US" sz="2400" dirty="0" err="1" smtClean="0"/>
              <a:t>facies</a:t>
            </a:r>
            <a:endParaRPr lang="en-US" sz="2400" dirty="0" smtClean="0"/>
          </a:p>
          <a:p>
            <a:r>
              <a:rPr lang="en-US" sz="2400" dirty="0"/>
              <a:t>	</a:t>
            </a:r>
            <a:r>
              <a:rPr lang="en-US" sz="2400" dirty="0" smtClean="0"/>
              <a:t>thrust north over Tampere</a:t>
            </a:r>
            <a:endParaRPr lang="en-US" sz="2400" dirty="0"/>
          </a:p>
        </p:txBody>
      </p:sp>
      <p:sp>
        <p:nvSpPr>
          <p:cNvPr id="11" name="TextBox 10"/>
          <p:cNvSpPr txBox="1"/>
          <p:nvPr/>
        </p:nvSpPr>
        <p:spPr>
          <a:xfrm>
            <a:off x="4427984" y="3429000"/>
            <a:ext cx="3567353" cy="3693319"/>
          </a:xfrm>
          <a:prstGeom prst="rect">
            <a:avLst/>
          </a:prstGeom>
          <a:noFill/>
        </p:spPr>
        <p:txBody>
          <a:bodyPr wrap="none" rtlCol="0">
            <a:spAutoFit/>
          </a:bodyPr>
          <a:lstStyle/>
          <a:p>
            <a:r>
              <a:rPr lang="en-US" sz="2400" dirty="0"/>
              <a:t>K – </a:t>
            </a:r>
            <a:r>
              <a:rPr lang="en-US" sz="2400" dirty="0" err="1"/>
              <a:t>Keitele</a:t>
            </a:r>
            <a:r>
              <a:rPr lang="en-US" sz="2400" dirty="0"/>
              <a:t> (CFGC) </a:t>
            </a:r>
          </a:p>
          <a:p>
            <a:r>
              <a:rPr lang="en-US" sz="2400" dirty="0"/>
              <a:t>	1.87 – 1.89</a:t>
            </a:r>
          </a:p>
          <a:p>
            <a:r>
              <a:rPr lang="en-US" sz="2400" dirty="0"/>
              <a:t>	voluminous </a:t>
            </a:r>
            <a:r>
              <a:rPr lang="en-US" sz="2400" dirty="0" smtClean="0"/>
              <a:t>granitic</a:t>
            </a:r>
          </a:p>
          <a:p>
            <a:r>
              <a:rPr lang="en-US" sz="2400" dirty="0"/>
              <a:t>	</a:t>
            </a:r>
            <a:r>
              <a:rPr lang="en-US" sz="2400" dirty="0" err="1" smtClean="0"/>
              <a:t>magmatism</a:t>
            </a:r>
            <a:endParaRPr lang="en-US" sz="2400" dirty="0" smtClean="0"/>
          </a:p>
          <a:p>
            <a:r>
              <a:rPr lang="en-US" sz="2400" dirty="0"/>
              <a:t>	</a:t>
            </a:r>
            <a:r>
              <a:rPr lang="en-US" sz="2400" dirty="0" err="1" smtClean="0"/>
              <a:t>Granulites</a:t>
            </a:r>
            <a:endParaRPr lang="en-US" sz="2400" dirty="0" smtClean="0"/>
          </a:p>
          <a:p>
            <a:endParaRPr lang="en-US" sz="2400" dirty="0"/>
          </a:p>
          <a:p>
            <a:r>
              <a:rPr lang="en-US" sz="2400" dirty="0" smtClean="0"/>
              <a:t>1.88 </a:t>
            </a:r>
            <a:r>
              <a:rPr lang="en-US" sz="2400" dirty="0" err="1" smtClean="0"/>
              <a:t>Ga</a:t>
            </a:r>
            <a:r>
              <a:rPr lang="en-US" sz="2400" dirty="0" smtClean="0"/>
              <a:t> Orogeny</a:t>
            </a:r>
            <a:endParaRPr lang="en-US" sz="2400" dirty="0" smtClean="0"/>
          </a:p>
          <a:p>
            <a:endParaRPr lang="en-US" sz="2400" dirty="0" smtClean="0"/>
          </a:p>
          <a:p>
            <a:r>
              <a:rPr lang="en-US" sz="2400" dirty="0" smtClean="0"/>
              <a:t>Tectonic Vectors</a:t>
            </a:r>
            <a:endParaRPr lang="en-US" sz="2400" dirty="0"/>
          </a:p>
          <a:p>
            <a:endParaRPr lang="en-US" dirty="0"/>
          </a:p>
        </p:txBody>
      </p:sp>
      <p:sp>
        <p:nvSpPr>
          <p:cNvPr id="16" name="TextBox 15"/>
          <p:cNvSpPr txBox="1"/>
          <p:nvPr/>
        </p:nvSpPr>
        <p:spPr>
          <a:xfrm>
            <a:off x="4283968" y="692696"/>
            <a:ext cx="4390946" cy="2585323"/>
          </a:xfrm>
          <a:prstGeom prst="rect">
            <a:avLst/>
          </a:prstGeom>
          <a:noFill/>
        </p:spPr>
        <p:txBody>
          <a:bodyPr wrap="none" rtlCol="0">
            <a:spAutoFit/>
          </a:bodyPr>
          <a:lstStyle/>
          <a:p>
            <a:r>
              <a:rPr lang="en-US" sz="2400" dirty="0"/>
              <a:t>T – Tampere </a:t>
            </a:r>
            <a:r>
              <a:rPr lang="en-US" sz="2400" dirty="0" err="1" smtClean="0"/>
              <a:t>Volcanosedimentary</a:t>
            </a:r>
            <a:endParaRPr lang="en-US" sz="2400" dirty="0"/>
          </a:p>
          <a:p>
            <a:r>
              <a:rPr lang="en-US" sz="2400" dirty="0"/>
              <a:t>	1.88 – 1.92 Ma</a:t>
            </a:r>
          </a:p>
          <a:p>
            <a:r>
              <a:rPr lang="en-US" sz="2400" dirty="0"/>
              <a:t>	Intermediate </a:t>
            </a:r>
            <a:r>
              <a:rPr lang="en-US" sz="2400" dirty="0" err="1" smtClean="0"/>
              <a:t>volcanics</a:t>
            </a:r>
            <a:endParaRPr lang="en-US" sz="2400" dirty="0" smtClean="0"/>
          </a:p>
          <a:p>
            <a:r>
              <a:rPr lang="en-US" sz="2400" dirty="0"/>
              <a:t>	</a:t>
            </a:r>
            <a:r>
              <a:rPr lang="en-US" sz="2400" dirty="0" smtClean="0"/>
              <a:t>VMS deposits</a:t>
            </a:r>
            <a:endParaRPr lang="en-US" sz="2400" dirty="0"/>
          </a:p>
          <a:p>
            <a:r>
              <a:rPr lang="en-US" sz="2400" dirty="0"/>
              <a:t>	Amphibolite </a:t>
            </a:r>
            <a:r>
              <a:rPr lang="en-US" sz="2400" dirty="0" err="1" smtClean="0"/>
              <a:t>facies</a:t>
            </a:r>
            <a:endParaRPr lang="en-US" sz="2400" dirty="0"/>
          </a:p>
          <a:p>
            <a:r>
              <a:rPr lang="en-US" sz="2400" dirty="0"/>
              <a:t>	Less strained footwall to P</a:t>
            </a:r>
          </a:p>
          <a:p>
            <a:endParaRPr lang="en-US" dirty="0"/>
          </a:p>
        </p:txBody>
      </p:sp>
    </p:spTree>
    <p:extLst>
      <p:ext uri="{BB962C8B-B14F-4D97-AF65-F5344CB8AC3E}">
        <p14:creationId xmlns:p14="http://schemas.microsoft.com/office/powerpoint/2010/main" val="494667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USERS\WP\Geolmall\2013\Orocline\27_6\Oroclincentr_magn.jpg"/>
          <p:cNvPicPr>
            <a:picLocks noChangeAspect="1" noChangeArrowheads="1"/>
          </p:cNvPicPr>
          <p:nvPr/>
        </p:nvPicPr>
        <p:blipFill>
          <a:blip r:embed="rId3" cstate="print"/>
          <a:srcRect/>
          <a:stretch>
            <a:fillRect/>
          </a:stretch>
        </p:blipFill>
        <p:spPr bwMode="auto">
          <a:xfrm>
            <a:off x="-1512888" y="44450"/>
            <a:ext cx="12171363" cy="6769100"/>
          </a:xfrm>
          <a:prstGeom prst="rect">
            <a:avLst/>
          </a:prstGeom>
          <a:noFill/>
        </p:spPr>
      </p:pic>
    </p:spTree>
    <p:extLst>
      <p:ext uri="{BB962C8B-B14F-4D97-AF65-F5344CB8AC3E}">
        <p14:creationId xmlns:p14="http://schemas.microsoft.com/office/powerpoint/2010/main" val="5019412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127000"/>
            <a:ext cx="8915400" cy="6591300"/>
          </a:xfrm>
          <a:prstGeom prst="rect">
            <a:avLst/>
          </a:prstGeom>
        </p:spPr>
      </p:pic>
    </p:spTree>
    <p:extLst>
      <p:ext uri="{BB962C8B-B14F-4D97-AF65-F5344CB8AC3E}">
        <p14:creationId xmlns:p14="http://schemas.microsoft.com/office/powerpoint/2010/main" val="12034322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241300"/>
            <a:ext cx="7670800" cy="6362700"/>
          </a:xfrm>
          <a:prstGeom prst="rect">
            <a:avLst/>
          </a:prstGeom>
        </p:spPr>
      </p:pic>
    </p:spTree>
    <p:extLst>
      <p:ext uri="{BB962C8B-B14F-4D97-AF65-F5344CB8AC3E}">
        <p14:creationId xmlns:p14="http://schemas.microsoft.com/office/powerpoint/2010/main" val="21226180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ta\USERS\WP\Geolmall\2013\Orocline\27_6\Oroclincentr_structmeta_geol.jpg"/>
          <p:cNvPicPr>
            <a:picLocks noChangeAspect="1" noChangeArrowheads="1"/>
          </p:cNvPicPr>
          <p:nvPr/>
        </p:nvPicPr>
        <p:blipFill>
          <a:blip r:embed="rId3" cstate="print"/>
          <a:srcRect/>
          <a:stretch>
            <a:fillRect/>
          </a:stretch>
        </p:blipFill>
        <p:spPr bwMode="auto">
          <a:xfrm>
            <a:off x="-1519238" y="41275"/>
            <a:ext cx="12182476" cy="6775450"/>
          </a:xfrm>
          <a:prstGeom prst="rect">
            <a:avLst/>
          </a:prstGeom>
          <a:noFill/>
        </p:spPr>
      </p:pic>
      <p:sp>
        <p:nvSpPr>
          <p:cNvPr id="3" name="TextBox 2"/>
          <p:cNvSpPr txBox="1"/>
          <p:nvPr/>
        </p:nvSpPr>
        <p:spPr>
          <a:xfrm>
            <a:off x="3635896" y="1772816"/>
            <a:ext cx="369012" cy="369332"/>
          </a:xfrm>
          <a:prstGeom prst="rect">
            <a:avLst/>
          </a:prstGeom>
          <a:noFill/>
        </p:spPr>
        <p:txBody>
          <a:bodyPr wrap="none" rtlCol="0">
            <a:spAutoFit/>
          </a:bodyPr>
          <a:lstStyle/>
          <a:p>
            <a:r>
              <a:rPr lang="en-US" dirty="0" smtClean="0"/>
              <a:t>m</a:t>
            </a:r>
            <a:endParaRPr lang="en-US" dirty="0"/>
          </a:p>
        </p:txBody>
      </p:sp>
      <p:sp>
        <p:nvSpPr>
          <p:cNvPr id="4" name="TextBox 3"/>
          <p:cNvSpPr txBox="1"/>
          <p:nvPr/>
        </p:nvSpPr>
        <p:spPr>
          <a:xfrm>
            <a:off x="2699792" y="2492896"/>
            <a:ext cx="369012" cy="369332"/>
          </a:xfrm>
          <a:prstGeom prst="rect">
            <a:avLst/>
          </a:prstGeom>
          <a:noFill/>
        </p:spPr>
        <p:txBody>
          <a:bodyPr wrap="none" rtlCol="0">
            <a:spAutoFit/>
          </a:bodyPr>
          <a:lstStyle/>
          <a:p>
            <a:r>
              <a:rPr lang="en-US" dirty="0" smtClean="0"/>
              <a:t>m</a:t>
            </a:r>
            <a:endParaRPr lang="en-US" dirty="0"/>
          </a:p>
        </p:txBody>
      </p:sp>
      <p:sp>
        <p:nvSpPr>
          <p:cNvPr id="5" name="TextBox 4"/>
          <p:cNvSpPr txBox="1"/>
          <p:nvPr/>
        </p:nvSpPr>
        <p:spPr>
          <a:xfrm>
            <a:off x="4067944" y="3717032"/>
            <a:ext cx="369012" cy="369332"/>
          </a:xfrm>
          <a:prstGeom prst="rect">
            <a:avLst/>
          </a:prstGeom>
          <a:noFill/>
        </p:spPr>
        <p:txBody>
          <a:bodyPr wrap="none" rtlCol="0">
            <a:spAutoFit/>
          </a:bodyPr>
          <a:lstStyle/>
          <a:p>
            <a:r>
              <a:rPr lang="en-US" dirty="0" smtClean="0"/>
              <a:t>m</a:t>
            </a:r>
            <a:endParaRPr lang="en-US" dirty="0"/>
          </a:p>
        </p:txBody>
      </p:sp>
      <p:sp>
        <p:nvSpPr>
          <p:cNvPr id="6" name="TextBox 5"/>
          <p:cNvSpPr txBox="1"/>
          <p:nvPr/>
        </p:nvSpPr>
        <p:spPr>
          <a:xfrm>
            <a:off x="5004048" y="5733256"/>
            <a:ext cx="369012" cy="369332"/>
          </a:xfrm>
          <a:prstGeom prst="rect">
            <a:avLst/>
          </a:prstGeom>
          <a:noFill/>
        </p:spPr>
        <p:txBody>
          <a:bodyPr wrap="none" rtlCol="0">
            <a:spAutoFit/>
          </a:bodyPr>
          <a:lstStyle/>
          <a:p>
            <a:r>
              <a:rPr lang="en-US" dirty="0" smtClean="0"/>
              <a:t>m</a:t>
            </a:r>
            <a:endParaRPr lang="en-US" dirty="0"/>
          </a:p>
        </p:txBody>
      </p:sp>
      <p:sp>
        <p:nvSpPr>
          <p:cNvPr id="7" name="TextBox 6"/>
          <p:cNvSpPr txBox="1"/>
          <p:nvPr/>
        </p:nvSpPr>
        <p:spPr>
          <a:xfrm>
            <a:off x="3275856" y="4293096"/>
            <a:ext cx="369012" cy="369332"/>
          </a:xfrm>
          <a:prstGeom prst="rect">
            <a:avLst/>
          </a:prstGeom>
          <a:noFill/>
        </p:spPr>
        <p:txBody>
          <a:bodyPr wrap="none" rtlCol="0">
            <a:spAutoFit/>
          </a:bodyPr>
          <a:lstStyle/>
          <a:p>
            <a:r>
              <a:rPr lang="en-US" dirty="0" smtClean="0"/>
              <a:t>m</a:t>
            </a:r>
            <a:endParaRPr lang="en-US" dirty="0"/>
          </a:p>
        </p:txBody>
      </p:sp>
      <p:sp>
        <p:nvSpPr>
          <p:cNvPr id="8" name="TextBox 7"/>
          <p:cNvSpPr txBox="1"/>
          <p:nvPr/>
        </p:nvSpPr>
        <p:spPr>
          <a:xfrm>
            <a:off x="3923928" y="5661248"/>
            <a:ext cx="369012" cy="369332"/>
          </a:xfrm>
          <a:prstGeom prst="rect">
            <a:avLst/>
          </a:prstGeom>
          <a:noFill/>
        </p:spPr>
        <p:txBody>
          <a:bodyPr wrap="none" rtlCol="0">
            <a:spAutoFit/>
          </a:bodyPr>
          <a:lstStyle/>
          <a:p>
            <a:r>
              <a:rPr lang="en-US" dirty="0" smtClean="0"/>
              <a:t>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ata\USERS\WP\Geolmall\2013\Orocline\27_6\Bothnia_oroc.jpg"/>
          <p:cNvPicPr>
            <a:picLocks noChangeAspect="1" noChangeArrowheads="1"/>
          </p:cNvPicPr>
          <p:nvPr/>
        </p:nvPicPr>
        <p:blipFill>
          <a:blip r:embed="rId3" cstate="print"/>
          <a:srcRect/>
          <a:stretch>
            <a:fillRect/>
          </a:stretch>
        </p:blipFill>
        <p:spPr bwMode="auto">
          <a:xfrm>
            <a:off x="323528" y="116632"/>
            <a:ext cx="8640960" cy="7031502"/>
          </a:xfrm>
          <a:prstGeom prst="rect">
            <a:avLst/>
          </a:prstGeom>
          <a:noFill/>
        </p:spPr>
      </p:pic>
    </p:spTree>
    <p:extLst>
      <p:ext uri="{BB962C8B-B14F-4D97-AF65-F5344CB8AC3E}">
        <p14:creationId xmlns:p14="http://schemas.microsoft.com/office/powerpoint/2010/main" val="32612271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013-06-12 11.57.3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3" y="1124744"/>
            <a:ext cx="9144000" cy="2440912"/>
          </a:xfrm>
          <a:prstGeom prst="rect">
            <a:avLst/>
          </a:prstGeom>
        </p:spPr>
      </p:pic>
    </p:spTree>
    <p:extLst>
      <p:ext uri="{BB962C8B-B14F-4D97-AF65-F5344CB8AC3E}">
        <p14:creationId xmlns:p14="http://schemas.microsoft.com/office/powerpoint/2010/main" val="5350378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8680"/>
            <a:ext cx="9144000" cy="5046166"/>
          </a:xfrm>
          <a:prstGeom prst="rect">
            <a:avLst/>
          </a:prstGeom>
        </p:spPr>
      </p:pic>
      <p:sp>
        <p:nvSpPr>
          <p:cNvPr id="3" name="TextBox 2"/>
          <p:cNvSpPr txBox="1"/>
          <p:nvPr/>
        </p:nvSpPr>
        <p:spPr>
          <a:xfrm>
            <a:off x="395536" y="5733256"/>
            <a:ext cx="4037245" cy="923330"/>
          </a:xfrm>
          <a:prstGeom prst="rect">
            <a:avLst/>
          </a:prstGeom>
          <a:noFill/>
        </p:spPr>
        <p:txBody>
          <a:bodyPr wrap="none" rtlCol="0">
            <a:spAutoFit/>
          </a:bodyPr>
          <a:lstStyle/>
          <a:p>
            <a:r>
              <a:rPr lang="en-US" dirty="0" smtClean="0"/>
              <a:t>~750 km translation in 10 Ma (7.5 mm/a)</a:t>
            </a:r>
          </a:p>
          <a:p>
            <a:r>
              <a:rPr lang="en-US" dirty="0"/>
              <a:t>	</a:t>
            </a:r>
            <a:r>
              <a:rPr lang="en-US" dirty="0" smtClean="0"/>
              <a:t>?driven by </a:t>
            </a:r>
            <a:r>
              <a:rPr lang="en-US" dirty="0" err="1" smtClean="0"/>
              <a:t>subduction</a:t>
            </a:r>
            <a:r>
              <a:rPr lang="en-US" smtClean="0"/>
              <a:t>?</a:t>
            </a:r>
            <a:endParaRPr lang="en-US" dirty="0" smtClean="0"/>
          </a:p>
          <a:p>
            <a:r>
              <a:rPr lang="en-US" dirty="0" smtClean="0"/>
              <a:t>- Crustal scale! Lithospheric scale?</a:t>
            </a:r>
            <a:endParaRPr lang="en-US" dirty="0"/>
          </a:p>
        </p:txBody>
      </p:sp>
      <p:sp>
        <p:nvSpPr>
          <p:cNvPr id="4" name="TextBox 3"/>
          <p:cNvSpPr txBox="1"/>
          <p:nvPr/>
        </p:nvSpPr>
        <p:spPr>
          <a:xfrm>
            <a:off x="5292080" y="5733256"/>
            <a:ext cx="3185487" cy="923330"/>
          </a:xfrm>
          <a:prstGeom prst="rect">
            <a:avLst/>
          </a:prstGeom>
          <a:noFill/>
        </p:spPr>
        <p:txBody>
          <a:bodyPr wrap="none" rtlCol="0">
            <a:spAutoFit/>
          </a:bodyPr>
          <a:lstStyle/>
          <a:p>
            <a:r>
              <a:rPr lang="en-US" dirty="0" smtClean="0"/>
              <a:t>Two stage process:</a:t>
            </a:r>
          </a:p>
          <a:p>
            <a:pPr marL="285750" indent="-285750">
              <a:buFontTx/>
              <a:buChar char="-"/>
            </a:pPr>
            <a:r>
              <a:rPr lang="en-US" dirty="0" smtClean="0"/>
              <a:t>1.88 orogeny</a:t>
            </a:r>
          </a:p>
          <a:p>
            <a:pPr marL="285750" indent="-285750">
              <a:buFontTx/>
              <a:buChar char="-"/>
            </a:pPr>
            <a:r>
              <a:rPr lang="en-US" dirty="0" smtClean="0"/>
              <a:t>1.88 – 1.87 </a:t>
            </a:r>
            <a:r>
              <a:rPr lang="en-US" dirty="0" err="1" smtClean="0"/>
              <a:t>oroclinal</a:t>
            </a:r>
            <a:r>
              <a:rPr lang="en-US" dirty="0" smtClean="0"/>
              <a:t> buckling</a:t>
            </a:r>
            <a:endParaRPr lang="en-US" dirty="0"/>
          </a:p>
        </p:txBody>
      </p:sp>
    </p:spTree>
    <p:extLst>
      <p:ext uri="{BB962C8B-B14F-4D97-AF65-F5344CB8AC3E}">
        <p14:creationId xmlns:p14="http://schemas.microsoft.com/office/powerpoint/2010/main" val="31863141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087152"/>
            <a:ext cx="3384376" cy="3222514"/>
          </a:xfrm>
          <a:prstGeom prst="rect">
            <a:avLst/>
          </a:prstGeom>
        </p:spPr>
      </p:pic>
      <p:pic>
        <p:nvPicPr>
          <p:cNvPr id="3" name="Picture 2"/>
          <p:cNvPicPr>
            <a:picLocks noChangeAspect="1"/>
          </p:cNvPicPr>
          <p:nvPr/>
        </p:nvPicPr>
        <p:blipFill>
          <a:blip r:embed="rId3"/>
          <a:stretch>
            <a:fillRect/>
          </a:stretch>
        </p:blipFill>
        <p:spPr>
          <a:xfrm>
            <a:off x="4499992" y="692696"/>
            <a:ext cx="4032448" cy="3647182"/>
          </a:xfrm>
          <a:prstGeom prst="rect">
            <a:avLst/>
          </a:prstGeom>
        </p:spPr>
      </p:pic>
    </p:spTree>
    <p:extLst>
      <p:ext uri="{BB962C8B-B14F-4D97-AF65-F5344CB8AC3E}">
        <p14:creationId xmlns:p14="http://schemas.microsoft.com/office/powerpoint/2010/main" val="2730390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6" y="980728"/>
            <a:ext cx="4320480" cy="3907972"/>
          </a:xfrm>
          <a:prstGeom prst="rect">
            <a:avLst/>
          </a:prstGeom>
        </p:spPr>
      </p:pic>
      <p:sp>
        <p:nvSpPr>
          <p:cNvPr id="5" name="TextBox 4"/>
          <p:cNvSpPr txBox="1"/>
          <p:nvPr/>
        </p:nvSpPr>
        <p:spPr>
          <a:xfrm>
            <a:off x="7308304" y="6309320"/>
            <a:ext cx="1645290" cy="369332"/>
          </a:xfrm>
          <a:prstGeom prst="rect">
            <a:avLst/>
          </a:prstGeom>
          <a:noFill/>
        </p:spPr>
        <p:txBody>
          <a:bodyPr wrap="none" rtlCol="0">
            <a:spAutoFit/>
          </a:bodyPr>
          <a:lstStyle/>
          <a:p>
            <a:r>
              <a:rPr lang="en-US" dirty="0" err="1" smtClean="0"/>
              <a:t>Nironnen</a:t>
            </a:r>
            <a:r>
              <a:rPr lang="en-US" dirty="0" smtClean="0"/>
              <a:t>, 1997</a:t>
            </a:r>
            <a:endParaRPr lang="en-US" dirty="0"/>
          </a:p>
        </p:txBody>
      </p:sp>
    </p:spTree>
    <p:extLst>
      <p:ext uri="{BB962C8B-B14F-4D97-AF65-F5344CB8AC3E}">
        <p14:creationId xmlns:p14="http://schemas.microsoft.com/office/powerpoint/2010/main" val="20317692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6" y="980728"/>
            <a:ext cx="4320480" cy="3907972"/>
          </a:xfrm>
          <a:prstGeom prst="rect">
            <a:avLst/>
          </a:prstGeom>
        </p:spPr>
      </p:pic>
      <p:pic>
        <p:nvPicPr>
          <p:cNvPr id="3" name="Picture 2"/>
          <p:cNvPicPr>
            <a:picLocks noChangeAspect="1"/>
          </p:cNvPicPr>
          <p:nvPr/>
        </p:nvPicPr>
        <p:blipFill>
          <a:blip r:embed="rId2"/>
          <a:stretch>
            <a:fillRect/>
          </a:stretch>
        </p:blipFill>
        <p:spPr>
          <a:xfrm>
            <a:off x="4191744" y="980728"/>
            <a:ext cx="4320480" cy="3907972"/>
          </a:xfrm>
          <a:prstGeom prst="rect">
            <a:avLst/>
          </a:prstGeom>
        </p:spPr>
      </p:pic>
      <p:sp>
        <p:nvSpPr>
          <p:cNvPr id="4" name="Freeform 3"/>
          <p:cNvSpPr/>
          <p:nvPr/>
        </p:nvSpPr>
        <p:spPr>
          <a:xfrm>
            <a:off x="5350933" y="2573867"/>
            <a:ext cx="1981200" cy="1882356"/>
          </a:xfrm>
          <a:custGeom>
            <a:avLst/>
            <a:gdLst>
              <a:gd name="connsiteX0" fmla="*/ 643467 w 1981200"/>
              <a:gd name="connsiteY0" fmla="*/ 0 h 1882356"/>
              <a:gd name="connsiteX1" fmla="*/ 897467 w 1981200"/>
              <a:gd name="connsiteY1" fmla="*/ 101600 h 1882356"/>
              <a:gd name="connsiteX2" fmla="*/ 948267 w 1981200"/>
              <a:gd name="connsiteY2" fmla="*/ 118533 h 1882356"/>
              <a:gd name="connsiteX3" fmla="*/ 1066800 w 1981200"/>
              <a:gd name="connsiteY3" fmla="*/ 135466 h 1882356"/>
              <a:gd name="connsiteX4" fmla="*/ 1202267 w 1981200"/>
              <a:gd name="connsiteY4" fmla="*/ 220133 h 1882356"/>
              <a:gd name="connsiteX5" fmla="*/ 1219200 w 1981200"/>
              <a:gd name="connsiteY5" fmla="*/ 389466 h 1882356"/>
              <a:gd name="connsiteX6" fmla="*/ 1185334 w 1981200"/>
              <a:gd name="connsiteY6" fmla="*/ 440266 h 1882356"/>
              <a:gd name="connsiteX7" fmla="*/ 1083734 w 1981200"/>
              <a:gd name="connsiteY7" fmla="*/ 474133 h 1882356"/>
              <a:gd name="connsiteX8" fmla="*/ 1032934 w 1981200"/>
              <a:gd name="connsiteY8" fmla="*/ 524933 h 1882356"/>
              <a:gd name="connsiteX9" fmla="*/ 982134 w 1981200"/>
              <a:gd name="connsiteY9" fmla="*/ 541866 h 1882356"/>
              <a:gd name="connsiteX10" fmla="*/ 965200 w 1981200"/>
              <a:gd name="connsiteY10" fmla="*/ 592666 h 1882356"/>
              <a:gd name="connsiteX11" fmla="*/ 982134 w 1981200"/>
              <a:gd name="connsiteY11" fmla="*/ 728133 h 1882356"/>
              <a:gd name="connsiteX12" fmla="*/ 1168400 w 1981200"/>
              <a:gd name="connsiteY12" fmla="*/ 778933 h 1882356"/>
              <a:gd name="connsiteX13" fmla="*/ 1185334 w 1981200"/>
              <a:gd name="connsiteY13" fmla="*/ 846666 h 1882356"/>
              <a:gd name="connsiteX14" fmla="*/ 1354667 w 1981200"/>
              <a:gd name="connsiteY14" fmla="*/ 812800 h 1882356"/>
              <a:gd name="connsiteX15" fmla="*/ 1456267 w 1981200"/>
              <a:gd name="connsiteY15" fmla="*/ 745066 h 1882356"/>
              <a:gd name="connsiteX16" fmla="*/ 1659467 w 1981200"/>
              <a:gd name="connsiteY16" fmla="*/ 694266 h 1882356"/>
              <a:gd name="connsiteX17" fmla="*/ 1896534 w 1981200"/>
              <a:gd name="connsiteY17" fmla="*/ 711200 h 1882356"/>
              <a:gd name="connsiteX18" fmla="*/ 1930400 w 1981200"/>
              <a:gd name="connsiteY18" fmla="*/ 762000 h 1882356"/>
              <a:gd name="connsiteX19" fmla="*/ 1981200 w 1981200"/>
              <a:gd name="connsiteY19" fmla="*/ 795866 h 1882356"/>
              <a:gd name="connsiteX20" fmla="*/ 1964267 w 1981200"/>
              <a:gd name="connsiteY20" fmla="*/ 999066 h 1882356"/>
              <a:gd name="connsiteX21" fmla="*/ 1913467 w 1981200"/>
              <a:gd name="connsiteY21" fmla="*/ 1032933 h 1882356"/>
              <a:gd name="connsiteX22" fmla="*/ 1625600 w 1981200"/>
              <a:gd name="connsiteY22" fmla="*/ 1016000 h 1882356"/>
              <a:gd name="connsiteX23" fmla="*/ 982134 w 1981200"/>
              <a:gd name="connsiteY23" fmla="*/ 999066 h 1882356"/>
              <a:gd name="connsiteX24" fmla="*/ 880534 w 1981200"/>
              <a:gd name="connsiteY24" fmla="*/ 982133 h 1882356"/>
              <a:gd name="connsiteX25" fmla="*/ 778934 w 1981200"/>
              <a:gd name="connsiteY25" fmla="*/ 948266 h 1882356"/>
              <a:gd name="connsiteX26" fmla="*/ 728134 w 1981200"/>
              <a:gd name="connsiteY26" fmla="*/ 931333 h 1882356"/>
              <a:gd name="connsiteX27" fmla="*/ 524934 w 1981200"/>
              <a:gd name="connsiteY27" fmla="*/ 914400 h 1882356"/>
              <a:gd name="connsiteX28" fmla="*/ 237067 w 1981200"/>
              <a:gd name="connsiteY28" fmla="*/ 931333 h 1882356"/>
              <a:gd name="connsiteX29" fmla="*/ 186267 w 1981200"/>
              <a:gd name="connsiteY29" fmla="*/ 948266 h 1882356"/>
              <a:gd name="connsiteX30" fmla="*/ 135467 w 1981200"/>
              <a:gd name="connsiteY30" fmla="*/ 999066 h 1882356"/>
              <a:gd name="connsiteX31" fmla="*/ 84667 w 1981200"/>
              <a:gd name="connsiteY31" fmla="*/ 1032933 h 1882356"/>
              <a:gd name="connsiteX32" fmla="*/ 33867 w 1981200"/>
              <a:gd name="connsiteY32" fmla="*/ 1134533 h 1882356"/>
              <a:gd name="connsiteX33" fmla="*/ 0 w 1981200"/>
              <a:gd name="connsiteY33" fmla="*/ 1270000 h 1882356"/>
              <a:gd name="connsiteX34" fmla="*/ 16934 w 1981200"/>
              <a:gd name="connsiteY34" fmla="*/ 1354666 h 1882356"/>
              <a:gd name="connsiteX35" fmla="*/ 118534 w 1981200"/>
              <a:gd name="connsiteY35" fmla="*/ 1422400 h 1882356"/>
              <a:gd name="connsiteX36" fmla="*/ 152400 w 1981200"/>
              <a:gd name="connsiteY36" fmla="*/ 1473200 h 1882356"/>
              <a:gd name="connsiteX37" fmla="*/ 254000 w 1981200"/>
              <a:gd name="connsiteY37" fmla="*/ 1507066 h 1882356"/>
              <a:gd name="connsiteX38" fmla="*/ 355600 w 1981200"/>
              <a:gd name="connsiteY38" fmla="*/ 1574800 h 1882356"/>
              <a:gd name="connsiteX39" fmla="*/ 406400 w 1981200"/>
              <a:gd name="connsiteY39" fmla="*/ 1608666 h 1882356"/>
              <a:gd name="connsiteX40" fmla="*/ 524934 w 1981200"/>
              <a:gd name="connsiteY40" fmla="*/ 1659466 h 1882356"/>
              <a:gd name="connsiteX41" fmla="*/ 575734 w 1981200"/>
              <a:gd name="connsiteY41" fmla="*/ 1693333 h 1882356"/>
              <a:gd name="connsiteX42" fmla="*/ 694267 w 1981200"/>
              <a:gd name="connsiteY42" fmla="*/ 1727200 h 1882356"/>
              <a:gd name="connsiteX43" fmla="*/ 745067 w 1981200"/>
              <a:gd name="connsiteY43" fmla="*/ 1761066 h 1882356"/>
              <a:gd name="connsiteX44" fmla="*/ 829734 w 1981200"/>
              <a:gd name="connsiteY44" fmla="*/ 1778000 h 1882356"/>
              <a:gd name="connsiteX45" fmla="*/ 880534 w 1981200"/>
              <a:gd name="connsiteY45" fmla="*/ 1794933 h 1882356"/>
              <a:gd name="connsiteX46" fmla="*/ 982134 w 1981200"/>
              <a:gd name="connsiteY46" fmla="*/ 1845733 h 1882356"/>
              <a:gd name="connsiteX47" fmla="*/ 1032934 w 1981200"/>
              <a:gd name="connsiteY47" fmla="*/ 1879600 h 1882356"/>
              <a:gd name="connsiteX48" fmla="*/ 1100667 w 1981200"/>
              <a:gd name="connsiteY48" fmla="*/ 1879600 h 188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81200" h="1882356">
                <a:moveTo>
                  <a:pt x="643467" y="0"/>
                </a:moveTo>
                <a:lnTo>
                  <a:pt x="897467" y="101600"/>
                </a:lnTo>
                <a:cubicBezTo>
                  <a:pt x="914103" y="108069"/>
                  <a:pt x="930764" y="115033"/>
                  <a:pt x="948267" y="118533"/>
                </a:cubicBezTo>
                <a:cubicBezTo>
                  <a:pt x="987404" y="126360"/>
                  <a:pt x="1027289" y="129822"/>
                  <a:pt x="1066800" y="135466"/>
                </a:cubicBezTo>
                <a:cubicBezTo>
                  <a:pt x="1187707" y="175769"/>
                  <a:pt x="1148598" y="139630"/>
                  <a:pt x="1202267" y="220133"/>
                </a:cubicBezTo>
                <a:cubicBezTo>
                  <a:pt x="1231227" y="307011"/>
                  <a:pt x="1252789" y="311091"/>
                  <a:pt x="1219200" y="389466"/>
                </a:cubicBezTo>
                <a:cubicBezTo>
                  <a:pt x="1211183" y="408172"/>
                  <a:pt x="1202592" y="429480"/>
                  <a:pt x="1185334" y="440266"/>
                </a:cubicBezTo>
                <a:cubicBezTo>
                  <a:pt x="1155062" y="459186"/>
                  <a:pt x="1083734" y="474133"/>
                  <a:pt x="1083734" y="474133"/>
                </a:cubicBezTo>
                <a:cubicBezTo>
                  <a:pt x="1066801" y="491066"/>
                  <a:pt x="1052859" y="511649"/>
                  <a:pt x="1032934" y="524933"/>
                </a:cubicBezTo>
                <a:cubicBezTo>
                  <a:pt x="1018082" y="534834"/>
                  <a:pt x="994755" y="529245"/>
                  <a:pt x="982134" y="541866"/>
                </a:cubicBezTo>
                <a:cubicBezTo>
                  <a:pt x="969512" y="554487"/>
                  <a:pt x="970845" y="575733"/>
                  <a:pt x="965200" y="592666"/>
                </a:cubicBezTo>
                <a:cubicBezTo>
                  <a:pt x="970845" y="637822"/>
                  <a:pt x="956037" y="690852"/>
                  <a:pt x="982134" y="728133"/>
                </a:cubicBezTo>
                <a:cubicBezTo>
                  <a:pt x="996124" y="748119"/>
                  <a:pt x="1141374" y="773528"/>
                  <a:pt x="1168400" y="778933"/>
                </a:cubicBezTo>
                <a:cubicBezTo>
                  <a:pt x="1174045" y="801511"/>
                  <a:pt x="1163543" y="838494"/>
                  <a:pt x="1185334" y="846666"/>
                </a:cubicBezTo>
                <a:cubicBezTo>
                  <a:pt x="1221960" y="860401"/>
                  <a:pt x="1310535" y="827510"/>
                  <a:pt x="1354667" y="812800"/>
                </a:cubicBezTo>
                <a:cubicBezTo>
                  <a:pt x="1388534" y="790222"/>
                  <a:pt x="1417653" y="757937"/>
                  <a:pt x="1456267" y="745066"/>
                </a:cubicBezTo>
                <a:cubicBezTo>
                  <a:pt x="1590439" y="700343"/>
                  <a:pt x="1522654" y="717069"/>
                  <a:pt x="1659467" y="694266"/>
                </a:cubicBezTo>
                <a:cubicBezTo>
                  <a:pt x="1738489" y="699911"/>
                  <a:pt x="1819676" y="691985"/>
                  <a:pt x="1896534" y="711200"/>
                </a:cubicBezTo>
                <a:cubicBezTo>
                  <a:pt x="1916278" y="716136"/>
                  <a:pt x="1916010" y="747610"/>
                  <a:pt x="1930400" y="762000"/>
                </a:cubicBezTo>
                <a:cubicBezTo>
                  <a:pt x="1944790" y="776390"/>
                  <a:pt x="1964267" y="784577"/>
                  <a:pt x="1981200" y="795866"/>
                </a:cubicBezTo>
                <a:cubicBezTo>
                  <a:pt x="1975556" y="863599"/>
                  <a:pt x="1982939" y="933713"/>
                  <a:pt x="1964267" y="999066"/>
                </a:cubicBezTo>
                <a:cubicBezTo>
                  <a:pt x="1958676" y="1018634"/>
                  <a:pt x="1933793" y="1031917"/>
                  <a:pt x="1913467" y="1032933"/>
                </a:cubicBezTo>
                <a:cubicBezTo>
                  <a:pt x="1817465" y="1037733"/>
                  <a:pt x="1721658" y="1019493"/>
                  <a:pt x="1625600" y="1016000"/>
                </a:cubicBezTo>
                <a:cubicBezTo>
                  <a:pt x="1411179" y="1008203"/>
                  <a:pt x="1196623" y="1004711"/>
                  <a:pt x="982134" y="999066"/>
                </a:cubicBezTo>
                <a:cubicBezTo>
                  <a:pt x="948267" y="993422"/>
                  <a:pt x="913843" y="990460"/>
                  <a:pt x="880534" y="982133"/>
                </a:cubicBezTo>
                <a:cubicBezTo>
                  <a:pt x="845901" y="973475"/>
                  <a:pt x="812801" y="959555"/>
                  <a:pt x="778934" y="948266"/>
                </a:cubicBezTo>
                <a:cubicBezTo>
                  <a:pt x="762001" y="942622"/>
                  <a:pt x="745922" y="932815"/>
                  <a:pt x="728134" y="931333"/>
                </a:cubicBezTo>
                <a:lnTo>
                  <a:pt x="524934" y="914400"/>
                </a:lnTo>
                <a:cubicBezTo>
                  <a:pt x="428978" y="920044"/>
                  <a:pt x="332712" y="921769"/>
                  <a:pt x="237067" y="931333"/>
                </a:cubicBezTo>
                <a:cubicBezTo>
                  <a:pt x="219306" y="933109"/>
                  <a:pt x="201119" y="938365"/>
                  <a:pt x="186267" y="948266"/>
                </a:cubicBezTo>
                <a:cubicBezTo>
                  <a:pt x="166342" y="961550"/>
                  <a:pt x="153864" y="983735"/>
                  <a:pt x="135467" y="999066"/>
                </a:cubicBezTo>
                <a:cubicBezTo>
                  <a:pt x="119833" y="1012095"/>
                  <a:pt x="101600" y="1021644"/>
                  <a:pt x="84667" y="1032933"/>
                </a:cubicBezTo>
                <a:cubicBezTo>
                  <a:pt x="42106" y="1160620"/>
                  <a:pt x="99518" y="1003230"/>
                  <a:pt x="33867" y="1134533"/>
                </a:cubicBezTo>
                <a:cubicBezTo>
                  <a:pt x="16512" y="1169243"/>
                  <a:pt x="6440" y="1237802"/>
                  <a:pt x="0" y="1270000"/>
                </a:cubicBezTo>
                <a:cubicBezTo>
                  <a:pt x="5645" y="1298222"/>
                  <a:pt x="-736" y="1331948"/>
                  <a:pt x="16934" y="1354666"/>
                </a:cubicBezTo>
                <a:cubicBezTo>
                  <a:pt x="41923" y="1386795"/>
                  <a:pt x="118534" y="1422400"/>
                  <a:pt x="118534" y="1422400"/>
                </a:cubicBezTo>
                <a:cubicBezTo>
                  <a:pt x="129823" y="1439333"/>
                  <a:pt x="135142" y="1462414"/>
                  <a:pt x="152400" y="1473200"/>
                </a:cubicBezTo>
                <a:cubicBezTo>
                  <a:pt x="182672" y="1492120"/>
                  <a:pt x="254000" y="1507066"/>
                  <a:pt x="254000" y="1507066"/>
                </a:cubicBezTo>
                <a:lnTo>
                  <a:pt x="355600" y="1574800"/>
                </a:lnTo>
                <a:cubicBezTo>
                  <a:pt x="372533" y="1586089"/>
                  <a:pt x="387093" y="1602230"/>
                  <a:pt x="406400" y="1608666"/>
                </a:cubicBezTo>
                <a:cubicBezTo>
                  <a:pt x="463388" y="1627663"/>
                  <a:pt x="466350" y="1625990"/>
                  <a:pt x="524934" y="1659466"/>
                </a:cubicBezTo>
                <a:cubicBezTo>
                  <a:pt x="542604" y="1669563"/>
                  <a:pt x="557531" y="1684232"/>
                  <a:pt x="575734" y="1693333"/>
                </a:cubicBezTo>
                <a:cubicBezTo>
                  <a:pt x="600023" y="1705477"/>
                  <a:pt x="672571" y="1721776"/>
                  <a:pt x="694267" y="1727200"/>
                </a:cubicBezTo>
                <a:cubicBezTo>
                  <a:pt x="711200" y="1738489"/>
                  <a:pt x="726012" y="1753920"/>
                  <a:pt x="745067" y="1761066"/>
                </a:cubicBezTo>
                <a:cubicBezTo>
                  <a:pt x="772016" y="1771172"/>
                  <a:pt x="801812" y="1771019"/>
                  <a:pt x="829734" y="1778000"/>
                </a:cubicBezTo>
                <a:cubicBezTo>
                  <a:pt x="847050" y="1782329"/>
                  <a:pt x="863601" y="1789289"/>
                  <a:pt x="880534" y="1794933"/>
                </a:cubicBezTo>
                <a:cubicBezTo>
                  <a:pt x="1026120" y="1891991"/>
                  <a:pt x="841920" y="1775626"/>
                  <a:pt x="982134" y="1845733"/>
                </a:cubicBezTo>
                <a:cubicBezTo>
                  <a:pt x="1000337" y="1854834"/>
                  <a:pt x="1013366" y="1874009"/>
                  <a:pt x="1032934" y="1879600"/>
                </a:cubicBezTo>
                <a:cubicBezTo>
                  <a:pt x="1054643" y="1885803"/>
                  <a:pt x="1078089" y="1879600"/>
                  <a:pt x="1100667" y="18796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7308304" y="6309320"/>
            <a:ext cx="1645290" cy="369332"/>
          </a:xfrm>
          <a:prstGeom prst="rect">
            <a:avLst/>
          </a:prstGeom>
          <a:noFill/>
        </p:spPr>
        <p:txBody>
          <a:bodyPr wrap="none" rtlCol="0">
            <a:spAutoFit/>
          </a:bodyPr>
          <a:lstStyle/>
          <a:p>
            <a:r>
              <a:rPr lang="en-US" dirty="0" err="1" smtClean="0"/>
              <a:t>Nironnen</a:t>
            </a:r>
            <a:r>
              <a:rPr lang="en-US" dirty="0" smtClean="0"/>
              <a:t>, 1997</a:t>
            </a:r>
            <a:endParaRPr lang="en-US" dirty="0"/>
          </a:p>
        </p:txBody>
      </p:sp>
    </p:spTree>
    <p:extLst>
      <p:ext uri="{BB962C8B-B14F-4D97-AF65-F5344CB8AC3E}">
        <p14:creationId xmlns:p14="http://schemas.microsoft.com/office/powerpoint/2010/main" val="15230661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3" cstate="print"/>
          <a:srcRect/>
          <a:stretch>
            <a:fillRect/>
          </a:stretch>
        </p:blipFill>
        <p:spPr bwMode="auto">
          <a:xfrm>
            <a:off x="-468313" y="0"/>
            <a:ext cx="10009188" cy="6180138"/>
          </a:xfrm>
          <a:prstGeom prst="rect">
            <a:avLst/>
          </a:prstGeom>
          <a:noFill/>
        </p:spPr>
      </p:pic>
      <p:pic>
        <p:nvPicPr>
          <p:cNvPr id="430083" name="Picture 3"/>
          <p:cNvPicPr>
            <a:picLocks noChangeAspect="1" noChangeArrowheads="1"/>
          </p:cNvPicPr>
          <p:nvPr/>
        </p:nvPicPr>
        <p:blipFill>
          <a:blip r:embed="rId4"/>
          <a:srcRect/>
          <a:stretch>
            <a:fillRect/>
          </a:stretch>
        </p:blipFill>
        <p:spPr bwMode="auto">
          <a:xfrm>
            <a:off x="896938" y="5867400"/>
            <a:ext cx="7348537" cy="650875"/>
          </a:xfrm>
          <a:prstGeom prst="rect">
            <a:avLst/>
          </a:prstGeom>
          <a:noFill/>
        </p:spPr>
      </p:pic>
      <p:sp>
        <p:nvSpPr>
          <p:cNvPr id="430084" name="Text Box 4"/>
          <p:cNvSpPr txBox="1">
            <a:spLocks noChangeArrowheads="1"/>
          </p:cNvSpPr>
          <p:nvPr/>
        </p:nvSpPr>
        <p:spPr bwMode="auto">
          <a:xfrm>
            <a:off x="6096000" y="6400800"/>
            <a:ext cx="2314575" cy="290513"/>
          </a:xfrm>
          <a:prstGeom prst="rect">
            <a:avLst/>
          </a:prstGeom>
          <a:noFill/>
          <a:ln w="9525">
            <a:noFill/>
            <a:miter lim="800000"/>
            <a:headEnd/>
            <a:tailEnd/>
          </a:ln>
          <a:effectLst/>
        </p:spPr>
        <p:txBody>
          <a:bodyPr wrap="none">
            <a:spAutoFit/>
          </a:bodyPr>
          <a:lstStyle/>
          <a:p>
            <a:r>
              <a:rPr lang="en-US" sz="1300">
                <a:solidFill>
                  <a:srgbClr val="000000"/>
                </a:solidFill>
                <a:latin typeface="Lucida Grande" charset="0"/>
              </a:rPr>
              <a:t>© 1997, David T. Sandwell</a:t>
            </a:r>
          </a:p>
        </p:txBody>
      </p:sp>
      <p:sp>
        <p:nvSpPr>
          <p:cNvPr id="430085" name="Text Box 5"/>
          <p:cNvSpPr txBox="1">
            <a:spLocks noChangeArrowheads="1"/>
          </p:cNvSpPr>
          <p:nvPr/>
        </p:nvSpPr>
        <p:spPr bwMode="auto">
          <a:xfrm>
            <a:off x="714348" y="357166"/>
            <a:ext cx="7555223" cy="461665"/>
          </a:xfrm>
          <a:prstGeom prst="rect">
            <a:avLst/>
          </a:prstGeom>
          <a:noFill/>
          <a:ln w="9525">
            <a:noFill/>
            <a:miter lim="800000"/>
            <a:headEnd/>
            <a:tailEnd/>
          </a:ln>
          <a:effectLst/>
        </p:spPr>
        <p:txBody>
          <a:bodyPr wrap="none">
            <a:spAutoFit/>
          </a:bodyPr>
          <a:lstStyle/>
          <a:p>
            <a:pPr eaLnBrk="1" hangingPunct="1"/>
            <a:r>
              <a:rPr lang="en-US" sz="2400" b="1" dirty="0" smtClean="0">
                <a:latin typeface="Arial" charset="0"/>
              </a:rPr>
              <a:t>How do we get from magmatic arcs to continents?</a:t>
            </a:r>
            <a:endParaRPr lang="en-US" sz="2400" b="1" dirty="0">
              <a:latin typeface="Arial" charset="0"/>
            </a:endParaRPr>
          </a:p>
        </p:txBody>
      </p:sp>
      <p:sp>
        <p:nvSpPr>
          <p:cNvPr id="6" name="TextBox 5"/>
          <p:cNvSpPr txBox="1"/>
          <p:nvPr/>
        </p:nvSpPr>
        <p:spPr>
          <a:xfrm>
            <a:off x="7643834" y="2143116"/>
            <a:ext cx="1040093" cy="369332"/>
          </a:xfrm>
          <a:prstGeom prst="rect">
            <a:avLst/>
          </a:prstGeom>
          <a:noFill/>
        </p:spPr>
        <p:txBody>
          <a:bodyPr wrap="none" rtlCol="0">
            <a:spAutoFit/>
          </a:bodyPr>
          <a:lstStyle/>
          <a:p>
            <a:r>
              <a:rPr lang="en-US" dirty="0" smtClean="0">
                <a:solidFill>
                  <a:schemeClr val="bg1"/>
                </a:solidFill>
              </a:rPr>
              <a:t>Passive</a:t>
            </a:r>
            <a:endParaRPr lang="en-US" dirty="0">
              <a:solidFill>
                <a:schemeClr val="bg1"/>
              </a:solidFill>
            </a:endParaRPr>
          </a:p>
        </p:txBody>
      </p:sp>
    </p:spTree>
    <p:extLst>
      <p:ext uri="{BB962C8B-B14F-4D97-AF65-F5344CB8AC3E}">
        <p14:creationId xmlns:p14="http://schemas.microsoft.com/office/powerpoint/2010/main" val="20482743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3" cstate="print"/>
          <a:srcRect/>
          <a:stretch>
            <a:fillRect/>
          </a:stretch>
        </p:blipFill>
        <p:spPr bwMode="auto">
          <a:xfrm>
            <a:off x="-468313" y="0"/>
            <a:ext cx="10009188" cy="6180138"/>
          </a:xfrm>
          <a:prstGeom prst="rect">
            <a:avLst/>
          </a:prstGeom>
          <a:noFill/>
        </p:spPr>
      </p:pic>
      <p:pic>
        <p:nvPicPr>
          <p:cNvPr id="430083" name="Picture 3"/>
          <p:cNvPicPr>
            <a:picLocks noChangeAspect="1" noChangeArrowheads="1"/>
          </p:cNvPicPr>
          <p:nvPr/>
        </p:nvPicPr>
        <p:blipFill>
          <a:blip r:embed="rId4"/>
          <a:srcRect/>
          <a:stretch>
            <a:fillRect/>
          </a:stretch>
        </p:blipFill>
        <p:spPr bwMode="auto">
          <a:xfrm>
            <a:off x="896938" y="5867400"/>
            <a:ext cx="7348537" cy="650875"/>
          </a:xfrm>
          <a:prstGeom prst="rect">
            <a:avLst/>
          </a:prstGeom>
          <a:noFill/>
        </p:spPr>
      </p:pic>
      <p:sp>
        <p:nvSpPr>
          <p:cNvPr id="430084" name="Text Box 4"/>
          <p:cNvSpPr txBox="1">
            <a:spLocks noChangeArrowheads="1"/>
          </p:cNvSpPr>
          <p:nvPr/>
        </p:nvSpPr>
        <p:spPr bwMode="auto">
          <a:xfrm>
            <a:off x="6096000" y="6400800"/>
            <a:ext cx="2314575" cy="290513"/>
          </a:xfrm>
          <a:prstGeom prst="rect">
            <a:avLst/>
          </a:prstGeom>
          <a:noFill/>
          <a:ln w="9525">
            <a:noFill/>
            <a:miter lim="800000"/>
            <a:headEnd/>
            <a:tailEnd/>
          </a:ln>
          <a:effectLst/>
        </p:spPr>
        <p:txBody>
          <a:bodyPr wrap="none">
            <a:spAutoFit/>
          </a:bodyPr>
          <a:lstStyle/>
          <a:p>
            <a:r>
              <a:rPr lang="en-US" sz="1300">
                <a:solidFill>
                  <a:srgbClr val="000000"/>
                </a:solidFill>
                <a:latin typeface="Lucida Grande" charset="0"/>
              </a:rPr>
              <a:t>© 1997, David T. Sandwell</a:t>
            </a:r>
          </a:p>
        </p:txBody>
      </p:sp>
      <p:sp>
        <p:nvSpPr>
          <p:cNvPr id="430085" name="Text Box 5"/>
          <p:cNvSpPr txBox="1">
            <a:spLocks noChangeArrowheads="1"/>
          </p:cNvSpPr>
          <p:nvPr/>
        </p:nvSpPr>
        <p:spPr bwMode="auto">
          <a:xfrm>
            <a:off x="251520" y="764704"/>
            <a:ext cx="5711820" cy="1569660"/>
          </a:xfrm>
          <a:prstGeom prst="rect">
            <a:avLst/>
          </a:prstGeom>
          <a:noFill/>
          <a:ln w="9525">
            <a:noFill/>
            <a:miter lim="800000"/>
            <a:headEnd/>
            <a:tailEnd/>
          </a:ln>
          <a:effectLst/>
        </p:spPr>
        <p:txBody>
          <a:bodyPr wrap="none">
            <a:spAutoFit/>
          </a:bodyPr>
          <a:lstStyle/>
          <a:p>
            <a:pPr eaLnBrk="1" hangingPunct="1"/>
            <a:r>
              <a:rPr lang="en-US" sz="2400" b="1" dirty="0" smtClean="0">
                <a:latin typeface="Arial" charset="0"/>
              </a:rPr>
              <a:t>Sequential accretion?</a:t>
            </a:r>
            <a:endParaRPr lang="en-US" sz="2400" b="1" dirty="0">
              <a:latin typeface="Arial" charset="0"/>
            </a:endParaRPr>
          </a:p>
          <a:p>
            <a:pPr marL="342900" indent="-342900" eaLnBrk="1" hangingPunct="1">
              <a:buFontTx/>
              <a:buChar char="-"/>
            </a:pPr>
            <a:r>
              <a:rPr lang="en-US" sz="2400" b="1" dirty="0" smtClean="0">
                <a:latin typeface="Arial" charset="0"/>
              </a:rPr>
              <a:t>Parallel arcs</a:t>
            </a:r>
          </a:p>
          <a:p>
            <a:pPr marL="342900" indent="-342900" eaLnBrk="1" hangingPunct="1">
              <a:buFontTx/>
              <a:buChar char="-"/>
            </a:pPr>
            <a:r>
              <a:rPr lang="en-US" sz="2400" b="1" dirty="0" smtClean="0">
                <a:latin typeface="Arial" charset="0"/>
              </a:rPr>
              <a:t>Implies high rates of crustal growth</a:t>
            </a:r>
          </a:p>
          <a:p>
            <a:pPr marL="342900" indent="-342900" eaLnBrk="1" hangingPunct="1">
              <a:buFontTx/>
              <a:buChar char="-"/>
            </a:pPr>
            <a:r>
              <a:rPr lang="en-US" sz="2400" b="1" dirty="0" smtClean="0">
                <a:latin typeface="Arial" charset="0"/>
              </a:rPr>
              <a:t>Requires extreme translation rates</a:t>
            </a:r>
          </a:p>
        </p:txBody>
      </p:sp>
    </p:spTree>
    <p:extLst>
      <p:ext uri="{BB962C8B-B14F-4D97-AF65-F5344CB8AC3E}">
        <p14:creationId xmlns:p14="http://schemas.microsoft.com/office/powerpoint/2010/main" val="36428239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386" name="Object 2"/>
          <p:cNvGraphicFramePr>
            <a:graphicFrameLocks noChangeAspect="1"/>
          </p:cNvGraphicFramePr>
          <p:nvPr/>
        </p:nvGraphicFramePr>
        <p:xfrm>
          <a:off x="0" y="228600"/>
          <a:ext cx="9144000" cy="4605338"/>
        </p:xfrm>
        <a:graphic>
          <a:graphicData uri="http://schemas.openxmlformats.org/presentationml/2006/ole">
            <mc:AlternateContent xmlns:mc="http://schemas.openxmlformats.org/markup-compatibility/2006">
              <mc:Choice xmlns:v="urn:schemas-microsoft-com:vml" Requires="v">
                <p:oleObj spid="_x0000_s1046" name="CorelDRAW" r:id="rId4" imgW="9156700" imgH="4622800" progId="">
                  <p:embed/>
                </p:oleObj>
              </mc:Choice>
              <mc:Fallback>
                <p:oleObj name="CorelDRAW" r:id="rId4" imgW="9156700" imgH="4622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9144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a:off x="179512" y="4941168"/>
            <a:ext cx="5904656" cy="1200328"/>
          </a:xfrm>
          <a:prstGeom prst="rect">
            <a:avLst/>
          </a:prstGeom>
          <a:noFill/>
        </p:spPr>
        <p:txBody>
          <a:bodyPr wrap="square" rtlCol="0">
            <a:spAutoFit/>
          </a:bodyPr>
          <a:lstStyle/>
          <a:p>
            <a:r>
              <a:rPr lang="en-US" sz="2400" dirty="0" err="1" smtClean="0"/>
              <a:t>Terrane</a:t>
            </a:r>
            <a:r>
              <a:rPr lang="en-US" sz="2400" dirty="0" smtClean="0"/>
              <a:t> Wrecks?  </a:t>
            </a:r>
          </a:p>
          <a:p>
            <a:r>
              <a:rPr lang="en-US" sz="2400" dirty="0" smtClean="0"/>
              <a:t>- Buckling of elongate arcs / </a:t>
            </a:r>
            <a:r>
              <a:rPr lang="en-US" sz="2400" dirty="0" err="1" smtClean="0"/>
              <a:t>orogens</a:t>
            </a:r>
            <a:r>
              <a:rPr lang="en-US" sz="2400" dirty="0" smtClean="0"/>
              <a:t> 	about two or more coupled </a:t>
            </a:r>
            <a:r>
              <a:rPr lang="en-US" sz="2400" dirty="0" err="1" smtClean="0"/>
              <a:t>oroclines</a:t>
            </a:r>
            <a:endParaRPr lang="en-US" sz="2400" dirty="0"/>
          </a:p>
        </p:txBody>
      </p:sp>
    </p:spTree>
    <p:extLst>
      <p:ext uri="{BB962C8B-B14F-4D97-AF65-F5344CB8AC3E}">
        <p14:creationId xmlns:p14="http://schemas.microsoft.com/office/powerpoint/2010/main" val="29053233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50"/>
            <a:ext cx="9169793" cy="4849410"/>
          </a:xfrm>
          <a:prstGeom prst="rect">
            <a:avLst/>
          </a:prstGeom>
        </p:spPr>
      </p:pic>
    </p:spTree>
    <p:extLst>
      <p:ext uri="{BB962C8B-B14F-4D97-AF65-F5344CB8AC3E}">
        <p14:creationId xmlns:p14="http://schemas.microsoft.com/office/powerpoint/2010/main" val="19307637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3" y="0"/>
            <a:ext cx="9144000" cy="5276607"/>
          </a:xfrm>
          <a:prstGeom prst="rect">
            <a:avLst/>
          </a:prstGeom>
        </p:spPr>
      </p:pic>
      <p:sp>
        <p:nvSpPr>
          <p:cNvPr id="3" name="TextBox 2"/>
          <p:cNvSpPr txBox="1"/>
          <p:nvPr/>
        </p:nvSpPr>
        <p:spPr>
          <a:xfrm>
            <a:off x="323528" y="2708920"/>
            <a:ext cx="1161308" cy="369332"/>
          </a:xfrm>
          <a:prstGeom prst="rect">
            <a:avLst/>
          </a:prstGeom>
          <a:noFill/>
        </p:spPr>
        <p:txBody>
          <a:bodyPr wrap="none" rtlCol="0">
            <a:spAutoFit/>
          </a:bodyPr>
          <a:lstStyle/>
          <a:p>
            <a:r>
              <a:rPr lang="en-US" dirty="0" smtClean="0"/>
              <a:t>= 1050 km</a:t>
            </a:r>
            <a:endParaRPr lang="en-US" dirty="0"/>
          </a:p>
        </p:txBody>
      </p:sp>
      <p:sp>
        <p:nvSpPr>
          <p:cNvPr id="4" name="TextBox 3"/>
          <p:cNvSpPr txBox="1"/>
          <p:nvPr/>
        </p:nvSpPr>
        <p:spPr>
          <a:xfrm>
            <a:off x="323528" y="5013176"/>
            <a:ext cx="1161308" cy="369332"/>
          </a:xfrm>
          <a:prstGeom prst="rect">
            <a:avLst/>
          </a:prstGeom>
          <a:noFill/>
        </p:spPr>
        <p:txBody>
          <a:bodyPr wrap="none" rtlCol="0">
            <a:spAutoFit/>
          </a:bodyPr>
          <a:lstStyle/>
          <a:p>
            <a:r>
              <a:rPr lang="en-US" dirty="0" smtClean="0"/>
              <a:t>= 2100 km</a:t>
            </a:r>
            <a:endParaRPr lang="en-US" dirty="0"/>
          </a:p>
        </p:txBody>
      </p:sp>
      <p:sp>
        <p:nvSpPr>
          <p:cNvPr id="5" name="TextBox 4"/>
          <p:cNvSpPr txBox="1"/>
          <p:nvPr/>
        </p:nvSpPr>
        <p:spPr>
          <a:xfrm>
            <a:off x="6588224" y="6381328"/>
            <a:ext cx="2375658" cy="369332"/>
          </a:xfrm>
          <a:prstGeom prst="rect">
            <a:avLst/>
          </a:prstGeom>
          <a:noFill/>
        </p:spPr>
        <p:txBody>
          <a:bodyPr wrap="none" rtlCol="0">
            <a:spAutoFit/>
          </a:bodyPr>
          <a:lstStyle/>
          <a:p>
            <a:r>
              <a:rPr lang="en-US" dirty="0" smtClean="0"/>
              <a:t>Shaw &amp; Johnston, 2012</a:t>
            </a:r>
            <a:endParaRPr lang="en-US" dirty="0"/>
          </a:p>
        </p:txBody>
      </p:sp>
    </p:spTree>
    <p:extLst>
      <p:ext uri="{BB962C8B-B14F-4D97-AF65-F5344CB8AC3E}">
        <p14:creationId xmlns:p14="http://schemas.microsoft.com/office/powerpoint/2010/main" val="3201929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900" y="0"/>
            <a:ext cx="7691933" cy="6858000"/>
          </a:xfrm>
          <a:prstGeom prst="rect">
            <a:avLst/>
          </a:prstGeom>
        </p:spPr>
      </p:pic>
      <p:sp>
        <p:nvSpPr>
          <p:cNvPr id="3" name="TextBox 2"/>
          <p:cNvSpPr txBox="1"/>
          <p:nvPr/>
        </p:nvSpPr>
        <p:spPr>
          <a:xfrm>
            <a:off x="7020272" y="6381328"/>
            <a:ext cx="1920643" cy="369332"/>
          </a:xfrm>
          <a:prstGeom prst="rect">
            <a:avLst/>
          </a:prstGeom>
          <a:noFill/>
        </p:spPr>
        <p:txBody>
          <a:bodyPr wrap="none" rtlCol="0">
            <a:spAutoFit/>
          </a:bodyPr>
          <a:lstStyle/>
          <a:p>
            <a:r>
              <a:rPr lang="en-US" dirty="0" smtClean="0"/>
              <a:t>Van der </a:t>
            </a:r>
            <a:r>
              <a:rPr lang="en-US" dirty="0" err="1" smtClean="0"/>
              <a:t>Voo</a:t>
            </a:r>
            <a:r>
              <a:rPr lang="en-US" dirty="0" smtClean="0"/>
              <a:t>, 2004</a:t>
            </a:r>
            <a:endParaRPr lang="en-US" dirty="0"/>
          </a:p>
        </p:txBody>
      </p:sp>
    </p:spTree>
    <p:extLst>
      <p:ext uri="{BB962C8B-B14F-4D97-AF65-F5344CB8AC3E}">
        <p14:creationId xmlns:p14="http://schemas.microsoft.com/office/powerpoint/2010/main" val="42507594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0"/>
            <a:ext cx="7787208" cy="6918176"/>
          </a:xfrm>
          <a:prstGeom prst="rect">
            <a:avLst/>
          </a:prstGeom>
        </p:spPr>
      </p:pic>
      <p:sp>
        <p:nvSpPr>
          <p:cNvPr id="3" name="TextBox 2"/>
          <p:cNvSpPr txBox="1"/>
          <p:nvPr/>
        </p:nvSpPr>
        <p:spPr>
          <a:xfrm rot="16200000">
            <a:off x="6619966" y="4333362"/>
            <a:ext cx="4338297" cy="369332"/>
          </a:xfrm>
          <a:prstGeom prst="rect">
            <a:avLst/>
          </a:prstGeom>
          <a:noFill/>
        </p:spPr>
        <p:txBody>
          <a:bodyPr wrap="none" rtlCol="0">
            <a:spAutoFit/>
          </a:bodyPr>
          <a:lstStyle/>
          <a:p>
            <a:r>
              <a:rPr lang="en-US" dirty="0" smtClean="0"/>
              <a:t>Johnston et al., 2013, after Shaw et al., 2012</a:t>
            </a:r>
            <a:endParaRPr lang="en-US" dirty="0"/>
          </a:p>
        </p:txBody>
      </p:sp>
    </p:spTree>
    <p:extLst>
      <p:ext uri="{BB962C8B-B14F-4D97-AF65-F5344CB8AC3E}">
        <p14:creationId xmlns:p14="http://schemas.microsoft.com/office/powerpoint/2010/main" val="5235734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415</TotalTime>
  <Words>550</Words>
  <Application>Microsoft Macintosh PowerPoint</Application>
  <PresentationFormat>On-screen Show (4:3)</PresentationFormat>
  <Paragraphs>80</Paragraphs>
  <Slides>23</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Geological Survey of Finland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Raimo Lahtinen</dc:creator>
  <cp:lastModifiedBy>Stephen T. Johnston</cp:lastModifiedBy>
  <cp:revision>31</cp:revision>
  <dcterms:created xsi:type="dcterms:W3CDTF">2013-06-26T10:56:26Z</dcterms:created>
  <dcterms:modified xsi:type="dcterms:W3CDTF">2013-10-27T01:02:05Z</dcterms:modified>
</cp:coreProperties>
</file>