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0" r:id="rId2"/>
    <p:sldId id="288" r:id="rId3"/>
    <p:sldId id="289" r:id="rId4"/>
    <p:sldId id="291" r:id="rId5"/>
    <p:sldId id="290" r:id="rId6"/>
    <p:sldId id="256" r:id="rId7"/>
    <p:sldId id="257" r:id="rId8"/>
    <p:sldId id="258" r:id="rId9"/>
    <p:sldId id="285" r:id="rId10"/>
    <p:sldId id="292" r:id="rId11"/>
    <p:sldId id="293" r:id="rId12"/>
    <p:sldId id="294" r:id="rId13"/>
    <p:sldId id="295" r:id="rId14"/>
    <p:sldId id="309" r:id="rId15"/>
    <p:sldId id="310" r:id="rId16"/>
    <p:sldId id="311" r:id="rId17"/>
    <p:sldId id="312" r:id="rId18"/>
    <p:sldId id="313" r:id="rId19"/>
    <p:sldId id="286" r:id="rId20"/>
    <p:sldId id="287" r:id="rId21"/>
    <p:sldId id="300" r:id="rId22"/>
    <p:sldId id="301" r:id="rId23"/>
    <p:sldId id="302" r:id="rId24"/>
    <p:sldId id="303" r:id="rId25"/>
    <p:sldId id="296" r:id="rId26"/>
    <p:sldId id="297" r:id="rId27"/>
    <p:sldId id="298" r:id="rId28"/>
    <p:sldId id="299" r:id="rId29"/>
    <p:sldId id="276" r:id="rId30"/>
    <p:sldId id="277" r:id="rId31"/>
    <p:sldId id="282" r:id="rId32"/>
    <p:sldId id="283" r:id="rId33"/>
    <p:sldId id="304" r:id="rId34"/>
    <p:sldId id="305" r:id="rId35"/>
    <p:sldId id="306" r:id="rId36"/>
    <p:sldId id="30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413" autoAdjust="0"/>
    <p:restoredTop sz="94660"/>
  </p:normalViewPr>
  <p:slideViewPr>
    <p:cSldViewPr snapToGrid="0" snapToObjects="1">
      <p:cViewPr>
        <p:scale>
          <a:sx n="95" d="100"/>
          <a:sy n="95" d="100"/>
        </p:scale>
        <p:origin x="-2616" y="-15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E9412C-EE52-2A4B-A392-90D6E1E0E606}" type="datetimeFigureOut">
              <a:rPr lang="en-US" smtClean="0"/>
              <a:t>11/19/13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900174-7D46-7F4C-8B36-418DEC480AEA}" type="slidenum">
              <a:rPr lang="en-US" smtClean="0"/>
              <a:t>‹#›</a:t>
            </a:fld>
            <a:endParaRPr lang="en-US"/>
          </a:p>
        </p:txBody>
      </p:sp>
    </p:spTree>
    <p:extLst>
      <p:ext uri="{BB962C8B-B14F-4D97-AF65-F5344CB8AC3E}">
        <p14:creationId xmlns:p14="http://schemas.microsoft.com/office/powerpoint/2010/main" val="843578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161D7E-F42E-FA4E-ABCF-CC0B2231611A}" type="slidenum">
              <a:rPr lang="en-US" sz="1200"/>
              <a:pPr/>
              <a:t>2</a:t>
            </a:fld>
            <a:endParaRPr lang="en-US"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2BF38C-6012-6D46-8418-602D99B9221F}" type="slidenum">
              <a:rPr lang="en-US" sz="1200"/>
              <a:pPr/>
              <a:t>3</a:t>
            </a:fld>
            <a:endParaRPr lang="en-US" sz="1200"/>
          </a:p>
        </p:txBody>
      </p:sp>
      <p:sp>
        <p:nvSpPr>
          <p:cNvPr id="24578" name="Rectangle 2"/>
          <p:cNvSpPr>
            <a:spLocks noGrp="1" noRot="1" noChangeAspect="1" noChangeArrowheads="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6D27D-3328-704C-9AFF-DA7D292F05CA}" type="slidenum">
              <a:rPr lang="en-US" sz="1200"/>
              <a:pPr/>
              <a:t>5</a:t>
            </a:fld>
            <a:endParaRPr lang="en-US" sz="1200"/>
          </a:p>
        </p:txBody>
      </p:sp>
      <p:sp>
        <p:nvSpPr>
          <p:cNvPr id="26626" name="Rectangle 2"/>
          <p:cNvSpPr>
            <a:spLocks noGrp="1" noRot="1" noChangeAspect="1" noChangeArrowheads="1" noTextEdit="1"/>
          </p:cNvSpPr>
          <p:nvPr>
            <p:ph type="sldImg"/>
          </p:nvPr>
        </p:nvSpPr>
        <p:spPr>
          <a:solidFill>
            <a:srgbClr val="FFFFFF"/>
          </a:solidFill>
          <a:ln/>
        </p:spPr>
      </p:sp>
      <p:sp>
        <p:nvSpPr>
          <p:cNvPr id="266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Delete map. Add 2 photos of drill rigs.. And then the same points …… use all the Seismic line and SAF lines of the same color…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00174-7D46-7F4C-8B36-418DEC480AEA}" type="slidenum">
              <a:rPr lang="en-US" smtClean="0"/>
              <a:t>13</a:t>
            </a:fld>
            <a:endParaRPr lang="en-US"/>
          </a:p>
        </p:txBody>
      </p:sp>
    </p:spTree>
    <p:extLst>
      <p:ext uri="{BB962C8B-B14F-4D97-AF65-F5344CB8AC3E}">
        <p14:creationId xmlns:p14="http://schemas.microsoft.com/office/powerpoint/2010/main" val="112885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0F9A1A-5A36-CA4E-920F-2460980F46FF}" type="datetimeFigureOut">
              <a:rPr lang="en-US" smtClean="0"/>
              <a:t>11/19/13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1950094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F9A1A-5A36-CA4E-920F-2460980F46FF}" type="datetimeFigureOut">
              <a:rPr lang="en-US" smtClean="0"/>
              <a:t>11/19/13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188012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F9A1A-5A36-CA4E-920F-2460980F46FF}" type="datetimeFigureOut">
              <a:rPr lang="en-US" smtClean="0"/>
              <a:t>11/19/13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13814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0F9A1A-5A36-CA4E-920F-2460980F46FF}" type="datetimeFigureOut">
              <a:rPr lang="en-US" smtClean="0"/>
              <a:t>11/19/13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426176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0F9A1A-5A36-CA4E-920F-2460980F46FF}" type="datetimeFigureOut">
              <a:rPr lang="en-US" smtClean="0"/>
              <a:t>11/19/13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331691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0F9A1A-5A36-CA4E-920F-2460980F46FF}" type="datetimeFigureOut">
              <a:rPr lang="en-US" smtClean="0"/>
              <a:t>11/19/13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2127525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0F9A1A-5A36-CA4E-920F-2460980F46FF}" type="datetimeFigureOut">
              <a:rPr lang="en-US" smtClean="0"/>
              <a:t>11/19/13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168055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0F9A1A-5A36-CA4E-920F-2460980F46FF}" type="datetimeFigureOut">
              <a:rPr lang="en-US" smtClean="0"/>
              <a:t>11/19/13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244670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0F9A1A-5A36-CA4E-920F-2460980F46FF}" type="datetimeFigureOut">
              <a:rPr lang="en-US" smtClean="0"/>
              <a:t>11/19/13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7304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F9A1A-5A36-CA4E-920F-2460980F46FF}" type="datetimeFigureOut">
              <a:rPr lang="en-US" smtClean="0"/>
              <a:t>11/19/13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125403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0F9A1A-5A36-CA4E-920F-2460980F46FF}" type="datetimeFigureOut">
              <a:rPr lang="en-US" smtClean="0"/>
              <a:t>11/19/13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C63E8-3D37-D14B-B022-A777F46A89FF}" type="slidenum">
              <a:rPr lang="en-US" smtClean="0"/>
              <a:t>‹#›</a:t>
            </a:fld>
            <a:endParaRPr lang="en-US"/>
          </a:p>
        </p:txBody>
      </p:sp>
    </p:spTree>
    <p:extLst>
      <p:ext uri="{BB962C8B-B14F-4D97-AF65-F5344CB8AC3E}">
        <p14:creationId xmlns:p14="http://schemas.microsoft.com/office/powerpoint/2010/main" val="4163573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F9A1A-5A36-CA4E-920F-2460980F46FF}" type="datetimeFigureOut">
              <a:rPr lang="en-US" smtClean="0"/>
              <a:t>11/19/13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C63E8-3D37-D14B-B022-A777F46A89FF}" type="slidenum">
              <a:rPr lang="en-US" smtClean="0"/>
              <a:t>‹#›</a:t>
            </a:fld>
            <a:endParaRPr lang="en-US"/>
          </a:p>
        </p:txBody>
      </p:sp>
    </p:spTree>
    <p:extLst>
      <p:ext uri="{BB962C8B-B14F-4D97-AF65-F5344CB8AC3E}">
        <p14:creationId xmlns:p14="http://schemas.microsoft.com/office/powerpoint/2010/main" val="2124292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15362" name="Content Placeholder 3" descr="IMG_5182.JPG"/>
          <p:cNvPicPr>
            <a:picLocks noGrp="1" noChangeAspect="1"/>
          </p:cNvPicPr>
          <p:nvPr>
            <p:ph idx="1"/>
          </p:nvPr>
        </p:nvPicPr>
        <p:blipFill>
          <a:blip r:embed="rId3">
            <a:extLst>
              <a:ext uri="{28A0092B-C50C-407E-A947-70E740481C1C}">
                <a14:useLocalDpi xmlns:a14="http://schemas.microsoft.com/office/drawing/2010/main" val="0"/>
              </a:ext>
            </a:extLst>
          </a:blip>
          <a:srcRect l="-20833" r="-20833"/>
          <a:stretch>
            <a:fillRect/>
          </a:stretch>
        </p:blipFill>
        <p:spPr>
          <a:xfrm>
            <a:off x="-1760538" y="76200"/>
            <a:ext cx="12665076" cy="6705600"/>
          </a:xfrm>
        </p:spPr>
      </p:pic>
      <p:sp>
        <p:nvSpPr>
          <p:cNvPr id="15363" name="TextBox 2"/>
          <p:cNvSpPr txBox="1">
            <a:spLocks noChangeArrowheads="1"/>
          </p:cNvSpPr>
          <p:nvPr/>
        </p:nvSpPr>
        <p:spPr bwMode="auto">
          <a:xfrm>
            <a:off x="228600" y="228600"/>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t>GEOMETRY OF THE SAN ANDREAS FAULT </a:t>
            </a:r>
          </a:p>
          <a:p>
            <a:pPr algn="ctr"/>
            <a:r>
              <a:rPr lang="en-US" b="1" dirty="0" smtClean="0"/>
              <a:t>IN THE SALTON TROUGH </a:t>
            </a:r>
          </a:p>
          <a:p>
            <a:pPr algn="ctr"/>
            <a:r>
              <a:rPr lang="en-US" b="1" dirty="0" smtClean="0"/>
              <a:t>AND ITS EFFECT ON SIMULATED SHAKING </a:t>
            </a:r>
          </a:p>
          <a:p>
            <a:pPr algn="ctr"/>
            <a:r>
              <a:rPr lang="en-US" b="1" dirty="0" smtClean="0"/>
              <a:t>FOR A RUPTURE SIMILAR TO THAT OF </a:t>
            </a:r>
          </a:p>
          <a:p>
            <a:pPr algn="ctr"/>
            <a:r>
              <a:rPr lang="en-US" b="1" dirty="0" smtClean="0"/>
              <a:t>THE GREAT CALIFORNIA SHAKEOUT OF 2008</a:t>
            </a:r>
            <a:endParaRPr lang="en-US" dirty="0"/>
          </a:p>
        </p:txBody>
      </p:sp>
      <p:sp>
        <p:nvSpPr>
          <p:cNvPr id="15364" name="TextBox 3"/>
          <p:cNvSpPr txBox="1">
            <a:spLocks noChangeArrowheads="1"/>
          </p:cNvSpPr>
          <p:nvPr/>
        </p:nvSpPr>
        <p:spPr bwMode="auto">
          <a:xfrm>
            <a:off x="304800" y="4724400"/>
            <a:ext cx="838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smtClean="0">
                <a:solidFill>
                  <a:schemeClr val="bg1"/>
                </a:solidFill>
              </a:rPr>
              <a:t>Gary S. Fuis, Klaus Bauer, Robert W. Graves, </a:t>
            </a:r>
          </a:p>
          <a:p>
            <a:pPr algn="ctr"/>
            <a:r>
              <a:rPr lang="en-US" dirty="0" smtClean="0">
                <a:solidFill>
                  <a:schemeClr val="bg1"/>
                </a:solidFill>
              </a:rPr>
              <a:t>Brad </a:t>
            </a:r>
            <a:r>
              <a:rPr lang="en-US" dirty="0" err="1" smtClean="0">
                <a:solidFill>
                  <a:schemeClr val="bg1"/>
                </a:solidFill>
              </a:rPr>
              <a:t>Aagaard</a:t>
            </a:r>
            <a:r>
              <a:rPr lang="en-US" dirty="0" smtClean="0">
                <a:solidFill>
                  <a:schemeClr val="bg1"/>
                </a:solidFill>
              </a:rPr>
              <a:t>, Rufus D. </a:t>
            </a:r>
            <a:r>
              <a:rPr lang="en-US" dirty="0" err="1" smtClean="0">
                <a:solidFill>
                  <a:schemeClr val="bg1"/>
                </a:solidFill>
              </a:rPr>
              <a:t>Catchings</a:t>
            </a:r>
            <a:r>
              <a:rPr lang="en-US" dirty="0" smtClean="0">
                <a:solidFill>
                  <a:schemeClr val="bg1"/>
                </a:solidFill>
              </a:rPr>
              <a:t>, Mark R. Goldman, </a:t>
            </a:r>
          </a:p>
          <a:p>
            <a:pPr algn="ctr"/>
            <a:r>
              <a:rPr lang="en-US" dirty="0" smtClean="0">
                <a:solidFill>
                  <a:schemeClr val="bg1"/>
                </a:solidFill>
              </a:rPr>
              <a:t>John A. Hole, Victoria E. </a:t>
            </a:r>
            <a:r>
              <a:rPr lang="en-US" dirty="0" err="1" smtClean="0">
                <a:solidFill>
                  <a:schemeClr val="bg1"/>
                </a:solidFill>
              </a:rPr>
              <a:t>Langenheim</a:t>
            </a:r>
            <a:r>
              <a:rPr lang="en-US" dirty="0" smtClean="0">
                <a:solidFill>
                  <a:schemeClr val="bg1"/>
                </a:solidFill>
              </a:rPr>
              <a:t>, Trond </a:t>
            </a:r>
            <a:r>
              <a:rPr lang="en-US" dirty="0" err="1" smtClean="0">
                <a:solidFill>
                  <a:schemeClr val="bg1"/>
                </a:solidFill>
              </a:rPr>
              <a:t>Ryberg</a:t>
            </a:r>
            <a:r>
              <a:rPr lang="en-US" dirty="0" smtClean="0">
                <a:solidFill>
                  <a:schemeClr val="bg1"/>
                </a:solidFill>
              </a:rPr>
              <a:t>, </a:t>
            </a:r>
          </a:p>
          <a:p>
            <a:pPr algn="ctr"/>
            <a:r>
              <a:rPr lang="en-US" dirty="0" smtClean="0">
                <a:solidFill>
                  <a:schemeClr val="bg1"/>
                </a:solidFill>
              </a:rPr>
              <a:t>Michael J. </a:t>
            </a:r>
            <a:r>
              <a:rPr lang="en-US" dirty="0" err="1" smtClean="0">
                <a:solidFill>
                  <a:schemeClr val="bg1"/>
                </a:solidFill>
              </a:rPr>
              <a:t>Rymer</a:t>
            </a:r>
            <a:r>
              <a:rPr lang="en-US" dirty="0" smtClean="0">
                <a:solidFill>
                  <a:schemeClr val="bg1"/>
                </a:solidFill>
              </a:rPr>
              <a:t>, Daniel  S. </a:t>
            </a:r>
            <a:r>
              <a:rPr lang="en-US" dirty="0" err="1" smtClean="0">
                <a:solidFill>
                  <a:schemeClr val="bg1"/>
                </a:solidFill>
              </a:rPr>
              <a:t>Scheirer</a:t>
            </a:r>
            <a:r>
              <a:rPr lang="en-US" dirty="0" smtClean="0">
                <a:solidFill>
                  <a:schemeClr val="bg1"/>
                </a:solidFill>
              </a:rPr>
              <a:t>, and Joann M. Stock</a:t>
            </a:r>
            <a:endParaRPr lang="en-US" dirty="0">
              <a:solidFill>
                <a:schemeClr val="bg1"/>
              </a:solidFill>
            </a:endParaRPr>
          </a:p>
        </p:txBody>
      </p:sp>
    </p:spTree>
    <p:extLst>
      <p:ext uri="{BB962C8B-B14F-4D97-AF65-F5344CB8AC3E}">
        <p14:creationId xmlns:p14="http://schemas.microsoft.com/office/powerpoint/2010/main" val="19378323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ne 4 no reflec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274236"/>
            <a:ext cx="7752149" cy="5888495"/>
          </a:xfrm>
          <a:prstGeom prst="rect">
            <a:avLst/>
          </a:prstGeom>
        </p:spPr>
      </p:pic>
    </p:spTree>
    <p:extLst>
      <p:ext uri="{BB962C8B-B14F-4D97-AF65-F5344CB8AC3E}">
        <p14:creationId xmlns:p14="http://schemas.microsoft.com/office/powerpoint/2010/main" val="41088262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4 reflection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9" y="258595"/>
            <a:ext cx="7772743" cy="5904137"/>
          </a:xfrm>
          <a:prstGeom prst="rect">
            <a:avLst/>
          </a:prstGeom>
        </p:spPr>
      </p:pic>
    </p:spTree>
    <p:extLst>
      <p:ext uri="{BB962C8B-B14F-4D97-AF65-F5344CB8AC3E}">
        <p14:creationId xmlns:p14="http://schemas.microsoft.com/office/powerpoint/2010/main" val="3078794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4 reflections1+ q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249207"/>
            <a:ext cx="7785100" cy="5913524"/>
          </a:xfrm>
          <a:prstGeom prst="rect">
            <a:avLst/>
          </a:prstGeom>
        </p:spPr>
      </p:pic>
    </p:spTree>
    <p:extLst>
      <p:ext uri="{BB962C8B-B14F-4D97-AF65-F5344CB8AC3E}">
        <p14:creationId xmlns:p14="http://schemas.microsoft.com/office/powerpoint/2010/main" val="18623295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4 reflections1+qks+fa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53999"/>
            <a:ext cx="7778792" cy="5908733"/>
          </a:xfrm>
          <a:prstGeom prst="rect">
            <a:avLst/>
          </a:prstGeom>
        </p:spPr>
      </p:pic>
    </p:spTree>
    <p:extLst>
      <p:ext uri="{BB962C8B-B14F-4D97-AF65-F5344CB8AC3E}">
        <p14:creationId xmlns:p14="http://schemas.microsoft.com/office/powerpoint/2010/main" val="6386033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toria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100"/>
            <a:ext cx="5614603" cy="6519890"/>
          </a:xfrm>
          <a:prstGeom prst="rect">
            <a:avLst/>
          </a:prstGeom>
        </p:spPr>
      </p:pic>
    </p:spTree>
    <p:extLst>
      <p:ext uri="{BB962C8B-B14F-4D97-AF65-F5344CB8AC3E}">
        <p14:creationId xmlns:p14="http://schemas.microsoft.com/office/powerpoint/2010/main" val="3597092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toria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100"/>
            <a:ext cx="5614603" cy="6519890"/>
          </a:xfrm>
          <a:prstGeom prst="rect">
            <a:avLst/>
          </a:prstGeom>
        </p:spPr>
      </p:pic>
    </p:spTree>
    <p:extLst>
      <p:ext uri="{BB962C8B-B14F-4D97-AF65-F5344CB8AC3E}">
        <p14:creationId xmlns:p14="http://schemas.microsoft.com/office/powerpoint/2010/main" val="279161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torial-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100"/>
            <a:ext cx="5614603" cy="6519890"/>
          </a:xfrm>
          <a:prstGeom prst="rect">
            <a:avLst/>
          </a:prstGeom>
        </p:spPr>
      </p:pic>
    </p:spTree>
    <p:extLst>
      <p:ext uri="{BB962C8B-B14F-4D97-AF65-F5344CB8AC3E}">
        <p14:creationId xmlns:p14="http://schemas.microsoft.com/office/powerpoint/2010/main" val="21448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torial-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2400"/>
            <a:ext cx="5614603" cy="6532082"/>
          </a:xfrm>
          <a:prstGeom prst="rect">
            <a:avLst/>
          </a:prstGeom>
        </p:spPr>
      </p:pic>
    </p:spTree>
    <p:extLst>
      <p:ext uri="{BB962C8B-B14F-4D97-AF65-F5344CB8AC3E}">
        <p14:creationId xmlns:p14="http://schemas.microsoft.com/office/powerpoint/2010/main" val="3183264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4 reflection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9" y="258595"/>
            <a:ext cx="7772743" cy="5904137"/>
          </a:xfrm>
          <a:prstGeom prst="rect">
            <a:avLst/>
          </a:prstGeom>
        </p:spPr>
      </p:pic>
    </p:spTree>
    <p:extLst>
      <p:ext uri="{BB962C8B-B14F-4D97-AF65-F5344CB8AC3E}">
        <p14:creationId xmlns:p14="http://schemas.microsoft.com/office/powerpoint/2010/main" val="28846285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e 4 gravity-m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700" y="0"/>
            <a:ext cx="4285738" cy="6858000"/>
          </a:xfrm>
          <a:prstGeom prst="rect">
            <a:avLst/>
          </a:prstGeom>
        </p:spPr>
      </p:pic>
    </p:spTree>
    <p:extLst>
      <p:ext uri="{BB962C8B-B14F-4D97-AF65-F5344CB8AC3E}">
        <p14:creationId xmlns:p14="http://schemas.microsoft.com/office/powerpoint/2010/main" val="942501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ctrTitle"/>
          </p:nvPr>
        </p:nvSpPr>
        <p:spPr>
          <a:xfrm>
            <a:off x="685800" y="2286000"/>
            <a:ext cx="7772400" cy="1143000"/>
          </a:xfrm>
        </p:spPr>
        <p:txBody>
          <a:bodyPr/>
          <a:lstStyle/>
          <a:p>
            <a:pPr eaLnBrk="1" hangingPunct="1"/>
            <a:endParaRPr lang="en-US">
              <a:latin typeface="Arial" charset="0"/>
              <a:ea typeface="ＭＳ Ｐゴシック" charset="0"/>
              <a:cs typeface="ＭＳ Ｐゴシック" charset="0"/>
            </a:endParaRPr>
          </a:p>
        </p:txBody>
      </p:sp>
      <p:sp>
        <p:nvSpPr>
          <p:cNvPr id="2150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21507" name="Picture 4" descr="RYMER OBLIQUE-1 (NO FA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322263"/>
            <a:ext cx="62801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3080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ne 4 joint grav-m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311"/>
          </a:xfrm>
          <a:prstGeom prst="rect">
            <a:avLst/>
          </a:prstGeom>
        </p:spPr>
      </p:pic>
    </p:spTree>
    <p:extLst>
      <p:ext uri="{BB962C8B-B14F-4D97-AF65-F5344CB8AC3E}">
        <p14:creationId xmlns:p14="http://schemas.microsoft.com/office/powerpoint/2010/main" val="25593206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Line 6 mod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9022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Line 6 mod + seismic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5200"/>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6351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Line 6 mod + seismic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05200"/>
            <a:ext cx="18297525"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81516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Line 6 mod + seismicity + annot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05200"/>
            <a:ext cx="18297525"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3009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ne 6 ref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9687" cy="6858000"/>
          </a:xfrm>
          <a:prstGeom prst="rect">
            <a:avLst/>
          </a:prstGeom>
        </p:spPr>
      </p:pic>
      <p:sp>
        <p:nvSpPr>
          <p:cNvPr id="5" name="Rectangle 4"/>
          <p:cNvSpPr/>
          <p:nvPr/>
        </p:nvSpPr>
        <p:spPr>
          <a:xfrm>
            <a:off x="1679677" y="6358194"/>
            <a:ext cx="3121742" cy="5571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6783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6 refl1+rf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9687" cy="6858000"/>
          </a:xfrm>
          <a:prstGeom prst="rect">
            <a:avLst/>
          </a:prstGeom>
        </p:spPr>
      </p:pic>
    </p:spTree>
    <p:extLst>
      <p:ext uri="{BB962C8B-B14F-4D97-AF65-F5344CB8AC3E}">
        <p14:creationId xmlns:p14="http://schemas.microsoft.com/office/powerpoint/2010/main" val="20519315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6 refl1+rfl+q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9687" cy="6858000"/>
          </a:xfrm>
          <a:prstGeom prst="rect">
            <a:avLst/>
          </a:prstGeom>
        </p:spPr>
      </p:pic>
    </p:spTree>
    <p:extLst>
      <p:ext uri="{BB962C8B-B14F-4D97-AF65-F5344CB8AC3E}">
        <p14:creationId xmlns:p14="http://schemas.microsoft.com/office/powerpoint/2010/main" val="13167943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6 refl1+rfl+qks+GH&amp;B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69687" cy="6858000"/>
          </a:xfrm>
          <a:prstGeom prst="rect">
            <a:avLst/>
          </a:prstGeom>
        </p:spPr>
      </p:pic>
    </p:spTree>
    <p:extLst>
      <p:ext uri="{BB962C8B-B14F-4D97-AF65-F5344CB8AC3E}">
        <p14:creationId xmlns:p14="http://schemas.microsoft.com/office/powerpoint/2010/main" val="7316617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ne 6 gravity-mag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254000"/>
            <a:ext cx="8190249" cy="6324811"/>
          </a:xfrm>
          <a:prstGeom prst="rect">
            <a:avLst/>
          </a:prstGeom>
        </p:spPr>
      </p:pic>
    </p:spTree>
    <p:extLst>
      <p:ext uri="{BB962C8B-B14F-4D97-AF65-F5344CB8AC3E}">
        <p14:creationId xmlns:p14="http://schemas.microsoft.com/office/powerpoint/2010/main" val="16313808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322263"/>
            <a:ext cx="62801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7654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upture compari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85" y="1161143"/>
            <a:ext cx="8529185" cy="4502222"/>
          </a:xfrm>
          <a:prstGeom prst="rect">
            <a:avLst/>
          </a:prstGeom>
        </p:spPr>
      </p:pic>
    </p:spTree>
    <p:extLst>
      <p:ext uri="{BB962C8B-B14F-4D97-AF65-F5344CB8AC3E}">
        <p14:creationId xmlns:p14="http://schemas.microsoft.com/office/powerpoint/2010/main" val="36337888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king compari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864" y="138016"/>
            <a:ext cx="4335318" cy="6719983"/>
          </a:xfrm>
          <a:prstGeom prst="rect">
            <a:avLst/>
          </a:prstGeom>
        </p:spPr>
      </p:pic>
      <p:sp>
        <p:nvSpPr>
          <p:cNvPr id="3" name="TextBox 2"/>
          <p:cNvSpPr txBox="1"/>
          <p:nvPr/>
        </p:nvSpPr>
        <p:spPr>
          <a:xfrm>
            <a:off x="1223818" y="3359727"/>
            <a:ext cx="1726046" cy="830997"/>
          </a:xfrm>
          <a:prstGeom prst="rect">
            <a:avLst/>
          </a:prstGeom>
          <a:noFill/>
        </p:spPr>
        <p:txBody>
          <a:bodyPr wrap="square" rtlCol="0">
            <a:spAutoFit/>
          </a:bodyPr>
          <a:lstStyle/>
          <a:p>
            <a:r>
              <a:rPr lang="en-US" sz="2400" dirty="0" smtClean="0"/>
              <a:t>Shaking </a:t>
            </a:r>
          </a:p>
          <a:p>
            <a:r>
              <a:rPr lang="en-US" sz="2400" dirty="0" smtClean="0"/>
              <a:t>comparison</a:t>
            </a:r>
            <a:endParaRPr lang="en-US" sz="2400" dirty="0"/>
          </a:p>
        </p:txBody>
      </p:sp>
    </p:spTree>
    <p:extLst>
      <p:ext uri="{BB962C8B-B14F-4D97-AF65-F5344CB8AC3E}">
        <p14:creationId xmlns:p14="http://schemas.microsoft.com/office/powerpoint/2010/main" val="29821696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king ratio compari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891" y="140926"/>
            <a:ext cx="5848927" cy="6717073"/>
          </a:xfrm>
          <a:prstGeom prst="rect">
            <a:avLst/>
          </a:prstGeom>
        </p:spPr>
      </p:pic>
      <p:sp>
        <p:nvSpPr>
          <p:cNvPr id="3" name="TextBox 2"/>
          <p:cNvSpPr txBox="1"/>
          <p:nvPr/>
        </p:nvSpPr>
        <p:spPr>
          <a:xfrm>
            <a:off x="600364" y="2286000"/>
            <a:ext cx="1759527" cy="1200328"/>
          </a:xfrm>
          <a:prstGeom prst="rect">
            <a:avLst/>
          </a:prstGeom>
          <a:noFill/>
        </p:spPr>
        <p:txBody>
          <a:bodyPr wrap="square" rtlCol="0">
            <a:spAutoFit/>
          </a:bodyPr>
          <a:lstStyle/>
          <a:p>
            <a:r>
              <a:rPr lang="en-US" sz="2400" dirty="0" smtClean="0"/>
              <a:t>Shaking ratio</a:t>
            </a:r>
          </a:p>
          <a:p>
            <a:r>
              <a:rPr lang="en-US" sz="2400" dirty="0" smtClean="0"/>
              <a:t>comparison</a:t>
            </a:r>
            <a:endParaRPr lang="en-US" sz="2400" dirty="0"/>
          </a:p>
        </p:txBody>
      </p:sp>
    </p:spTree>
    <p:extLst>
      <p:ext uri="{BB962C8B-B14F-4D97-AF65-F5344CB8AC3E}">
        <p14:creationId xmlns:p14="http://schemas.microsoft.com/office/powerpoint/2010/main" val="4222731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A comparison0ag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292"/>
            <a:ext cx="9144000" cy="6448159"/>
          </a:xfrm>
          <a:prstGeom prst="rect">
            <a:avLst/>
          </a:prstGeom>
        </p:spPr>
      </p:pic>
    </p:spTree>
    <p:extLst>
      <p:ext uri="{BB962C8B-B14F-4D97-AF65-F5344CB8AC3E}">
        <p14:creationId xmlns:p14="http://schemas.microsoft.com/office/powerpoint/2010/main" val="8966182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A comparison1ag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 y="40104"/>
            <a:ext cx="9139521" cy="6447146"/>
          </a:xfrm>
          <a:prstGeom prst="rect">
            <a:avLst/>
          </a:prstGeom>
        </p:spPr>
      </p:pic>
    </p:spTree>
    <p:extLst>
      <p:ext uri="{BB962C8B-B14F-4D97-AF65-F5344CB8AC3E}">
        <p14:creationId xmlns:p14="http://schemas.microsoft.com/office/powerpoint/2010/main" val="28006556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64514" name="Content Placeholder 3" descr="Sunset.JPG"/>
          <p:cNvPicPr>
            <a:picLocks noGrp="1" noChangeAspect="1"/>
          </p:cNvPicPr>
          <p:nvPr>
            <p:ph idx="1"/>
          </p:nvPr>
        </p:nvPicPr>
        <p:blipFill>
          <a:blip r:embed="rId3">
            <a:extLst>
              <a:ext uri="{28A0092B-C50C-407E-A947-70E740481C1C}">
                <a14:useLocalDpi xmlns:a14="http://schemas.microsoft.com/office/drawing/2010/main" val="0"/>
              </a:ext>
            </a:extLst>
          </a:blip>
          <a:srcRect l="-20833" r="-20833"/>
          <a:stretch>
            <a:fillRect/>
          </a:stretch>
        </p:blipFill>
        <p:spPr>
          <a:xfrm>
            <a:off x="-1905000" y="0"/>
            <a:ext cx="12954000" cy="6858000"/>
          </a:xfrm>
        </p:spPr>
      </p:pic>
      <p:sp>
        <p:nvSpPr>
          <p:cNvPr id="4" name="TextBox 3"/>
          <p:cNvSpPr txBox="1"/>
          <p:nvPr/>
        </p:nvSpPr>
        <p:spPr>
          <a:xfrm>
            <a:off x="3756526" y="401053"/>
            <a:ext cx="2152316" cy="523220"/>
          </a:xfrm>
          <a:prstGeom prst="rect">
            <a:avLst/>
          </a:prstGeom>
          <a:noFill/>
        </p:spPr>
        <p:txBody>
          <a:bodyPr wrap="square" rtlCol="0">
            <a:spAutoFit/>
          </a:bodyPr>
          <a:lstStyle/>
          <a:p>
            <a:r>
              <a:rPr lang="en-US" sz="2800" dirty="0" smtClean="0">
                <a:solidFill>
                  <a:schemeClr val="bg1"/>
                </a:solidFill>
                <a:latin typeface="Helvetica"/>
              </a:rPr>
              <a:t>SUMMARY</a:t>
            </a:r>
            <a:endParaRPr lang="en-US" sz="2800" dirty="0">
              <a:solidFill>
                <a:schemeClr val="bg1"/>
              </a:solidFill>
              <a:latin typeface="Helvetica"/>
            </a:endParaRPr>
          </a:p>
        </p:txBody>
      </p:sp>
      <p:sp>
        <p:nvSpPr>
          <p:cNvPr id="5" name="TextBox 4"/>
          <p:cNvSpPr txBox="1"/>
          <p:nvPr/>
        </p:nvSpPr>
        <p:spPr>
          <a:xfrm>
            <a:off x="855579" y="1417638"/>
            <a:ext cx="6590632" cy="1938992"/>
          </a:xfrm>
          <a:prstGeom prst="rect">
            <a:avLst/>
          </a:prstGeom>
          <a:noFill/>
        </p:spPr>
        <p:txBody>
          <a:bodyPr wrap="square" rtlCol="0">
            <a:spAutoFit/>
          </a:bodyPr>
          <a:lstStyle/>
          <a:p>
            <a:r>
              <a:rPr lang="en-US" sz="2400" dirty="0" smtClean="0">
                <a:solidFill>
                  <a:schemeClr val="bg1"/>
                </a:solidFill>
                <a:latin typeface="Helvetica"/>
              </a:rPr>
              <a:t>1. We </a:t>
            </a:r>
            <a:r>
              <a:rPr lang="en-US" sz="2400" dirty="0">
                <a:solidFill>
                  <a:schemeClr val="bg1"/>
                </a:solidFill>
                <a:latin typeface="Helvetica"/>
              </a:rPr>
              <a:t>h</a:t>
            </a:r>
            <a:r>
              <a:rPr lang="en-US" sz="2400" dirty="0" smtClean="0">
                <a:solidFill>
                  <a:schemeClr val="bg1"/>
                </a:solidFill>
                <a:latin typeface="Helvetica"/>
              </a:rPr>
              <a:t>ave </a:t>
            </a:r>
            <a:r>
              <a:rPr lang="en-US" sz="2400" dirty="0">
                <a:solidFill>
                  <a:schemeClr val="bg1"/>
                </a:solidFill>
                <a:latin typeface="Helvetica"/>
              </a:rPr>
              <a:t>imaged NE dipping reflections that we believe belong to the SAF in the depth range of 5-10 km.  Above that depth, reflections diverge to known faults that we interpret as flower structures. </a:t>
            </a:r>
            <a:r>
              <a:rPr lang="en-US" sz="2400" dirty="0" smtClean="0">
                <a:solidFill>
                  <a:schemeClr val="bg1"/>
                </a:solidFill>
                <a:latin typeface="Helvetica"/>
              </a:rPr>
              <a:t>  </a:t>
            </a:r>
            <a:endParaRPr lang="en-US" sz="2400" dirty="0">
              <a:solidFill>
                <a:schemeClr val="bg1"/>
              </a:solidFill>
              <a:latin typeface="Helvetica"/>
            </a:endParaRPr>
          </a:p>
        </p:txBody>
      </p:sp>
      <p:sp>
        <p:nvSpPr>
          <p:cNvPr id="8" name="TextBox 7"/>
          <p:cNvSpPr txBox="1"/>
          <p:nvPr/>
        </p:nvSpPr>
        <p:spPr>
          <a:xfrm>
            <a:off x="855579" y="3864059"/>
            <a:ext cx="6590632" cy="2308324"/>
          </a:xfrm>
          <a:prstGeom prst="rect">
            <a:avLst/>
          </a:prstGeom>
          <a:noFill/>
        </p:spPr>
        <p:txBody>
          <a:bodyPr wrap="square" rtlCol="0">
            <a:spAutoFit/>
          </a:bodyPr>
          <a:lstStyle/>
          <a:p>
            <a:r>
              <a:rPr lang="en-US" sz="2400" dirty="0">
                <a:solidFill>
                  <a:schemeClr val="bg1"/>
                </a:solidFill>
                <a:latin typeface="Helvetica"/>
              </a:rPr>
              <a:t>2</a:t>
            </a:r>
            <a:r>
              <a:rPr lang="en-US" sz="2400" dirty="0" smtClean="0">
                <a:solidFill>
                  <a:schemeClr val="bg1"/>
                </a:solidFill>
                <a:latin typeface="Helvetica"/>
              </a:rPr>
              <a:t>. We </a:t>
            </a:r>
            <a:r>
              <a:rPr lang="en-US" sz="2400" dirty="0">
                <a:solidFill>
                  <a:schemeClr val="bg1"/>
                </a:solidFill>
                <a:latin typeface="Helvetica"/>
              </a:rPr>
              <a:t>h</a:t>
            </a:r>
            <a:r>
              <a:rPr lang="en-US" sz="2400" dirty="0" smtClean="0">
                <a:solidFill>
                  <a:schemeClr val="bg1"/>
                </a:solidFill>
                <a:latin typeface="Helvetica"/>
              </a:rPr>
              <a:t>ave </a:t>
            </a:r>
            <a:r>
              <a:rPr lang="en-US" sz="2400" dirty="0">
                <a:solidFill>
                  <a:schemeClr val="bg1"/>
                </a:solidFill>
                <a:latin typeface="Helvetica"/>
              </a:rPr>
              <a:t>recalculated shaking from our new interpreted geometry of the SAF and have found, not unexpectedly, that higher shaking would be seen on the hanging wall and lower shaking on the footwall compared to a largely vertical </a:t>
            </a:r>
            <a:r>
              <a:rPr lang="en-US" sz="2400" dirty="0" smtClean="0">
                <a:solidFill>
                  <a:schemeClr val="bg1"/>
                </a:solidFill>
                <a:latin typeface="Helvetica"/>
              </a:rPr>
              <a:t>SAF. </a:t>
            </a:r>
            <a:endParaRPr lang="en-US" sz="2400" dirty="0">
              <a:solidFill>
                <a:schemeClr val="bg1"/>
              </a:solidFill>
              <a:latin typeface="Helvetica"/>
            </a:endParaRPr>
          </a:p>
        </p:txBody>
      </p:sp>
    </p:spTree>
    <p:extLst>
      <p:ext uri="{BB962C8B-B14F-4D97-AF65-F5344CB8AC3E}">
        <p14:creationId xmlns:p14="http://schemas.microsoft.com/office/powerpoint/2010/main" val="25214784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66562" name="Content Placeholder 3" descr="Sunset.JPG"/>
          <p:cNvPicPr>
            <a:picLocks noGrp="1" noChangeAspect="1"/>
          </p:cNvPicPr>
          <p:nvPr>
            <p:ph idx="1"/>
          </p:nvPr>
        </p:nvPicPr>
        <p:blipFill>
          <a:blip r:embed="rId3">
            <a:extLst>
              <a:ext uri="{28A0092B-C50C-407E-A947-70E740481C1C}">
                <a14:useLocalDpi xmlns:a14="http://schemas.microsoft.com/office/drawing/2010/main" val="0"/>
              </a:ext>
            </a:extLst>
          </a:blip>
          <a:srcRect l="-20833" r="-20833"/>
          <a:stretch>
            <a:fillRect/>
          </a:stretch>
        </p:blipFill>
        <p:spPr>
          <a:xfrm>
            <a:off x="-1905000" y="0"/>
            <a:ext cx="12954000" cy="6858000"/>
          </a:xfrm>
        </p:spPr>
      </p:pic>
      <p:sp>
        <p:nvSpPr>
          <p:cNvPr id="66563" name="TextBox 2"/>
          <p:cNvSpPr txBox="1">
            <a:spLocks noChangeArrowheads="1"/>
          </p:cNvSpPr>
          <p:nvPr/>
        </p:nvSpPr>
        <p:spPr bwMode="auto">
          <a:xfrm>
            <a:off x="4062662" y="4159552"/>
            <a:ext cx="1159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chemeClr val="bg1"/>
                </a:solidFill>
                <a:latin typeface="Helvetica"/>
              </a:rPr>
              <a:t>END</a:t>
            </a:r>
          </a:p>
        </p:txBody>
      </p:sp>
    </p:spTree>
    <p:extLst>
      <p:ext uri="{BB962C8B-B14F-4D97-AF65-F5344CB8AC3E}">
        <p14:creationId xmlns:p14="http://schemas.microsoft.com/office/powerpoint/2010/main" val="36681970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huttle photo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3368"/>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5952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2682875" y="90488"/>
            <a:ext cx="37211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u="sng">
                <a:solidFill>
                  <a:srgbClr val="FF0000"/>
                </a:solidFill>
                <a:latin typeface="Helvetica" charset="0"/>
              </a:rPr>
              <a:t>Earthquake Hazards:</a:t>
            </a:r>
          </a:p>
          <a:p>
            <a:pPr algn="ctr"/>
            <a:r>
              <a:rPr lang="en-US" sz="2800" b="1" u="sng">
                <a:solidFill>
                  <a:srgbClr val="FF0000"/>
                </a:solidFill>
                <a:latin typeface="Helvetica" charset="0"/>
              </a:rPr>
              <a:t>1685 earthquake,</a:t>
            </a:r>
          </a:p>
          <a:p>
            <a:pPr algn="ctr"/>
            <a:r>
              <a:rPr lang="en-US" sz="2800" b="1" u="sng">
                <a:solidFill>
                  <a:srgbClr val="FF0000"/>
                </a:solidFill>
                <a:latin typeface="Helvetica" charset="0"/>
              </a:rPr>
              <a:t>ShakeOut Scenario</a:t>
            </a:r>
            <a:endParaRPr lang="en-US" sz="2800" b="1" u="sng">
              <a:solidFill>
                <a:srgbClr val="66FFFF"/>
              </a:solidFill>
              <a:latin typeface="Helvetica" charset="0"/>
            </a:endParaRPr>
          </a:p>
        </p:txBody>
      </p:sp>
      <p:pic>
        <p:nvPicPr>
          <p:cNvPr id="25602" name="Picture 3" descr="shake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514475"/>
            <a:ext cx="6416675"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1066800" y="6096000"/>
            <a:ext cx="72390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5604" name="Picture 5" descr="usgs-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1173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ex map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3574" cy="6858000"/>
          </a:xfrm>
          <a:prstGeom prst="rect">
            <a:avLst/>
          </a:prstGeom>
        </p:spPr>
      </p:pic>
    </p:spTree>
    <p:extLst>
      <p:ext uri="{BB962C8B-B14F-4D97-AF65-F5344CB8AC3E}">
        <p14:creationId xmlns:p14="http://schemas.microsoft.com/office/powerpoint/2010/main" val="3617213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ex map2-line numb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3574" cy="6858000"/>
          </a:xfrm>
          <a:prstGeom prst="rect">
            <a:avLst/>
          </a:prstGeom>
        </p:spPr>
      </p:pic>
    </p:spTree>
    <p:extLst>
      <p:ext uri="{BB962C8B-B14F-4D97-AF65-F5344CB8AC3E}">
        <p14:creationId xmlns:p14="http://schemas.microsoft.com/office/powerpoint/2010/main" val="14325712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ex map3-SAF branch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3574" cy="6858000"/>
          </a:xfrm>
          <a:prstGeom prst="rect">
            <a:avLst/>
          </a:prstGeom>
        </p:spPr>
      </p:pic>
    </p:spTree>
    <p:extLst>
      <p:ext uri="{BB962C8B-B14F-4D97-AF65-F5344CB8AC3E}">
        <p14:creationId xmlns:p14="http://schemas.microsoft.com/office/powerpoint/2010/main" val="9482829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e 4 tomo models-qk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15" y="156803"/>
            <a:ext cx="14117054" cy="6770894"/>
          </a:xfrm>
          <a:prstGeom prst="rect">
            <a:avLst/>
          </a:prstGeom>
        </p:spPr>
      </p:pic>
    </p:spTree>
    <p:extLst>
      <p:ext uri="{BB962C8B-B14F-4D97-AF65-F5344CB8AC3E}">
        <p14:creationId xmlns:p14="http://schemas.microsoft.com/office/powerpoint/2010/main" val="187159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2367</TotalTime>
  <Words>218</Words>
  <Application>Microsoft Macintosh PowerPoint</Application>
  <PresentationFormat>On-screen Show (4:3)</PresentationFormat>
  <Paragraphs>25</Paragraphs>
  <Slides>36</Slides>
  <Notes>7</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Fuis</dc:creator>
  <cp:lastModifiedBy>Gary Fuis</cp:lastModifiedBy>
  <cp:revision>45</cp:revision>
  <dcterms:created xsi:type="dcterms:W3CDTF">2013-10-23T20:11:51Z</dcterms:created>
  <dcterms:modified xsi:type="dcterms:W3CDTF">2013-11-19T22:33:13Z</dcterms:modified>
</cp:coreProperties>
</file>