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2" r:id="rId4"/>
    <p:sldId id="264" r:id="rId5"/>
    <p:sldId id="301" r:id="rId6"/>
    <p:sldId id="265" r:id="rId7"/>
    <p:sldId id="323" r:id="rId8"/>
    <p:sldId id="266" r:id="rId9"/>
    <p:sldId id="267" r:id="rId10"/>
    <p:sldId id="304" r:id="rId11"/>
    <p:sldId id="306" r:id="rId12"/>
    <p:sldId id="307" r:id="rId13"/>
    <p:sldId id="312" r:id="rId14"/>
    <p:sldId id="321" r:id="rId15"/>
    <p:sldId id="322" r:id="rId16"/>
    <p:sldId id="310" r:id="rId17"/>
    <p:sldId id="313" r:id="rId18"/>
    <p:sldId id="316" r:id="rId19"/>
    <p:sldId id="318" r:id="rId20"/>
    <p:sldId id="317" r:id="rId21"/>
    <p:sldId id="320" r:id="rId2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A6A6A6"/>
    <a:srgbClr val="C0504D"/>
    <a:srgbClr val="8C3836"/>
    <a:srgbClr val="000000"/>
    <a:srgbClr val="FFFFF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01" autoAdjust="0"/>
  </p:normalViewPr>
  <p:slideViewPr>
    <p:cSldViewPr>
      <p:cViewPr varScale="1">
        <p:scale>
          <a:sx n="88" d="100"/>
          <a:sy n="88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21275-A76B-49A6-AA11-2B8AFBAF0C77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4E105-E8B1-4D14-9217-61BD268A479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379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afternoon.</a:t>
            </a:r>
            <a:endParaRPr lang="en-US" baseline="0" dirty="0" smtClean="0"/>
          </a:p>
          <a:p>
            <a:r>
              <a:rPr lang="en-US" baseline="0" dirty="0" smtClean="0"/>
              <a:t>As most of you know, I am doing my PhD research at the University of Brussels on the detection of astronomical cycles in the geological record of the Devonian.</a:t>
            </a:r>
          </a:p>
          <a:p>
            <a:r>
              <a:rPr lang="en-US" baseline="0" dirty="0" smtClean="0"/>
              <a:t>When I tell to colleagues in </a:t>
            </a:r>
            <a:r>
              <a:rPr lang="en-US" baseline="0" dirty="0" err="1" smtClean="0"/>
              <a:t>cyclostratigraphy</a:t>
            </a:r>
            <a:r>
              <a:rPr lang="en-US" baseline="0" dirty="0" smtClean="0"/>
              <a:t> that I am studying the Devonian, most of the time, they look very surprised and they ask me:</a:t>
            </a:r>
          </a:p>
          <a:p>
            <a:r>
              <a:rPr lang="en-US" baseline="0" dirty="0" smtClean="0"/>
              <a:t>If you want to understand the role of astronomical forcing in a warm, ice-free greenhouse world, why aren’t you looking at the Cretaceous or the early Cenozoic?</a:t>
            </a:r>
          </a:p>
          <a:p>
            <a:r>
              <a:rPr lang="en-US" baseline="0" dirty="0" smtClean="0"/>
              <a:t>You can use </a:t>
            </a:r>
            <a:r>
              <a:rPr lang="en-US" baseline="0" dirty="0" err="1" smtClean="0"/>
              <a:t>magnetostratigraphy</a:t>
            </a:r>
            <a:r>
              <a:rPr lang="en-US" baseline="0" dirty="0" smtClean="0"/>
              <a:t>, a very detailed biostratigraphy, outcrops are usually better and there are even IODP core available, which are perfect for the detection of astronomical forcing.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E105-E8B1-4D14-9217-61BD268A4792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7913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Recalculated</a:t>
            </a:r>
            <a:r>
              <a:rPr lang="nl-BE" baseline="0" dirty="0" smtClean="0"/>
              <a:t> using the U decay constant ratio of Mattinson, 2010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E105-E8B1-4D14-9217-61BD268A4792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4898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Recalculated</a:t>
            </a:r>
            <a:r>
              <a:rPr lang="nl-BE" baseline="0" dirty="0" smtClean="0"/>
              <a:t> using the U decay constant ratio of Mattinson, 2010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E105-E8B1-4D14-9217-61BD268A4792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176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Recalculated</a:t>
            </a:r>
            <a:r>
              <a:rPr lang="nl-BE" baseline="0" dirty="0" smtClean="0"/>
              <a:t> using the U decay constant ratio of Mattinson, 2010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E105-E8B1-4D14-9217-61BD268A4792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318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Recalculated</a:t>
            </a:r>
            <a:r>
              <a:rPr lang="nl-BE" baseline="0" dirty="0" smtClean="0"/>
              <a:t> using the U decay constant ratio of Mattinson, 2010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E105-E8B1-4D14-9217-61BD268A4792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3642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Recalculated</a:t>
            </a:r>
            <a:r>
              <a:rPr lang="nl-BE" baseline="0" dirty="0" smtClean="0"/>
              <a:t> using the U decay constant ratio of Mattinson, 2010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E105-E8B1-4D14-9217-61BD268A4792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405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Recalculated</a:t>
            </a:r>
            <a:r>
              <a:rPr lang="nl-BE" baseline="0" dirty="0" smtClean="0"/>
              <a:t> using the U decay constant ratio of Mattinson, 2010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E105-E8B1-4D14-9217-61BD268A4792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3613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Recalculated</a:t>
            </a:r>
            <a:r>
              <a:rPr lang="nl-BE" baseline="0" dirty="0" smtClean="0"/>
              <a:t> using the U decay constant ratio of Mattinson, 2010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E105-E8B1-4D14-9217-61BD268A4792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7693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afternoon.</a:t>
            </a:r>
            <a:endParaRPr lang="en-US" baseline="0" dirty="0" smtClean="0"/>
          </a:p>
          <a:p>
            <a:r>
              <a:rPr lang="en-US" baseline="0" dirty="0" smtClean="0"/>
              <a:t>As most of you know, I am doing my PhD research at the University of Brussels on the detection of astronomical cycles in the geological record of the Devonian.</a:t>
            </a:r>
          </a:p>
          <a:p>
            <a:r>
              <a:rPr lang="en-US" baseline="0" dirty="0" smtClean="0"/>
              <a:t>When I tell to colleagues in </a:t>
            </a:r>
            <a:r>
              <a:rPr lang="en-US" baseline="0" dirty="0" err="1" smtClean="0"/>
              <a:t>cyclostratigraphy</a:t>
            </a:r>
            <a:r>
              <a:rPr lang="en-US" baseline="0" dirty="0" smtClean="0"/>
              <a:t> that I am studying the Devonian, most of the time, they look very surprised and they ask me:</a:t>
            </a:r>
          </a:p>
          <a:p>
            <a:r>
              <a:rPr lang="en-US" baseline="0" dirty="0" smtClean="0"/>
              <a:t>If you want to understand the role of astronomical forcing in a warm, ice-free greenhouse world, why aren’t you looking at the Cretaceous or the early Cenozoic?</a:t>
            </a:r>
          </a:p>
          <a:p>
            <a:r>
              <a:rPr lang="en-US" baseline="0" dirty="0" smtClean="0"/>
              <a:t>You can use </a:t>
            </a:r>
            <a:r>
              <a:rPr lang="en-US" baseline="0" dirty="0" err="1" smtClean="0"/>
              <a:t>magnetostratigraphy</a:t>
            </a:r>
            <a:r>
              <a:rPr lang="en-US" baseline="0" dirty="0" smtClean="0"/>
              <a:t>, a very detailed biostratigraphy, outcrops are usually better and there are even IODP core available, which are perfect for the detection of astronomical forcing.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E105-E8B1-4D14-9217-61BD268A4792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116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Well,</a:t>
            </a:r>
            <a:r>
              <a:rPr lang="en-US" baseline="0" dirty="0" smtClean="0"/>
              <a:t> than I answer them that the Devonian actually is a very interesting period to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E105-E8B1-4D14-9217-61BD268A4792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895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E105-E8B1-4D14-9217-61BD268A4792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280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Recalculated</a:t>
            </a:r>
            <a:r>
              <a:rPr lang="nl-BE" baseline="0" dirty="0" smtClean="0"/>
              <a:t> using the U decay constant ratio of Mattinson, 2010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E105-E8B1-4D14-9217-61BD268A4792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8510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Recalculated</a:t>
            </a:r>
            <a:r>
              <a:rPr lang="nl-BE" baseline="0" dirty="0" smtClean="0"/>
              <a:t> using the U decay constant ratio of Mattinson, 2010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E105-E8B1-4D14-9217-61BD268A4792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9455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Recalculated</a:t>
            </a:r>
            <a:r>
              <a:rPr lang="nl-BE" baseline="0" dirty="0" smtClean="0"/>
              <a:t> using the U decay constant ratio of Mattinson, 2010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E105-E8B1-4D14-9217-61BD268A4792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9108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Recalculated</a:t>
            </a:r>
            <a:r>
              <a:rPr lang="nl-BE" baseline="0" dirty="0" smtClean="0"/>
              <a:t> using the U decay constant ratio of Mattinson, 2010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E105-E8B1-4D14-9217-61BD268A4792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9465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Recalculated</a:t>
            </a:r>
            <a:r>
              <a:rPr lang="nl-BE" baseline="0" dirty="0" smtClean="0"/>
              <a:t> using the U decay constant ratio of Mattinson, 2010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E105-E8B1-4D14-9217-61BD268A4792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9727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Recalculated</a:t>
            </a:r>
            <a:r>
              <a:rPr lang="nl-BE" baseline="0" dirty="0" smtClean="0"/>
              <a:t> using the U decay constant ratio of Mattinson, 2010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E105-E8B1-4D14-9217-61BD268A4792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498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4169-1EAC-46A9-A931-E44B17BF2747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1BDB-ACBB-46B2-B522-E4C117183926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4169-1EAC-46A9-A931-E44B17BF2747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1BDB-ACBB-46B2-B522-E4C117183926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4169-1EAC-46A9-A931-E44B17BF2747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1BDB-ACBB-46B2-B522-E4C117183926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4169-1EAC-46A9-A931-E44B17BF2747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1BDB-ACBB-46B2-B522-E4C117183926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4169-1EAC-46A9-A931-E44B17BF2747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1BDB-ACBB-46B2-B522-E4C117183926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4169-1EAC-46A9-A931-E44B17BF2747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1BDB-ACBB-46B2-B522-E4C117183926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4169-1EAC-46A9-A931-E44B17BF2747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1BDB-ACBB-46B2-B522-E4C117183926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4169-1EAC-46A9-A931-E44B17BF2747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1BDB-ACBB-46B2-B522-E4C117183926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4169-1EAC-46A9-A931-E44B17BF2747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1BDB-ACBB-46B2-B522-E4C117183926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4169-1EAC-46A9-A931-E44B17BF2747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1BDB-ACBB-46B2-B522-E4C117183926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4169-1EAC-46A9-A931-E44B17BF2747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1BDB-ACBB-46B2-B522-E4C117183926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94169-1EAC-46A9-A931-E44B17BF2747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C1BDB-ACBB-46B2-B522-E4C117183926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988840"/>
            <a:ext cx="69486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Rockwell" pitchFamily="18" charset="0"/>
                <a:cs typeface="Gisha" pitchFamily="34" charset="-79"/>
              </a:rPr>
              <a:t>The false sense of </a:t>
            </a:r>
            <a:r>
              <a:rPr lang="en-US" sz="2800" dirty="0" err="1" smtClean="0">
                <a:latin typeface="Rockwell" pitchFamily="18" charset="0"/>
                <a:cs typeface="Gisha" pitchFamily="34" charset="-79"/>
              </a:rPr>
              <a:t>chronostratigraphic</a:t>
            </a:r>
            <a:r>
              <a:rPr lang="en-US" sz="2800" dirty="0" smtClean="0">
                <a:latin typeface="Rockwell" pitchFamily="18" charset="0"/>
                <a:cs typeface="Gisha" pitchFamily="34" charset="-79"/>
              </a:rPr>
              <a:t> </a:t>
            </a:r>
          </a:p>
          <a:p>
            <a:r>
              <a:rPr lang="en-US" sz="2800" dirty="0" smtClean="0">
                <a:latin typeface="Rockwell" pitchFamily="18" charset="0"/>
                <a:cs typeface="Gisha" pitchFamily="34" charset="-79"/>
              </a:rPr>
              <a:t>certainty in the Devonian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Rockwell" pitchFamily="18" charset="0"/>
                <a:cs typeface="Gisha" pitchFamily="34" charset="-79"/>
              </a:rPr>
              <a:t>“Revising the accuracy and precision of the Devonian time-scale”</a:t>
            </a:r>
            <a:endParaRPr lang="nl-BE" sz="2400" dirty="0">
              <a:solidFill>
                <a:schemeClr val="bg1">
                  <a:lumMod val="50000"/>
                </a:schemeClr>
              </a:solidFill>
              <a:latin typeface="Rockwell" pitchFamily="18" charset="0"/>
              <a:cs typeface="Gisha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4150821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smtClean="0">
                <a:latin typeface="Rockwell" pitchFamily="18" charset="0"/>
                <a:cs typeface="Gisha" pitchFamily="34" charset="-79"/>
              </a:rPr>
              <a:t>David De Vleeschouwer</a:t>
            </a:r>
            <a:r>
              <a:rPr lang="nl-BE" sz="1600" dirty="0" smtClean="0">
                <a:latin typeface="Rockwell" pitchFamily="18" charset="0"/>
                <a:cs typeface="Gisha" pitchFamily="34" charset="-79"/>
              </a:rPr>
              <a:t> and Philippe Claeys </a:t>
            </a:r>
            <a:endParaRPr lang="nl-BE" sz="1600" dirty="0">
              <a:latin typeface="Rockwell" pitchFamily="18" charset="0"/>
              <a:cs typeface="Gisha" pitchFamily="34" charset="-79"/>
            </a:endParaRPr>
          </a:p>
        </p:txBody>
      </p:sp>
      <p:pic>
        <p:nvPicPr>
          <p:cNvPr id="11266" name="Picture 2" descr="http://we.vub.ac.be/%7Edglg/Logovub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751308"/>
            <a:ext cx="900000" cy="900000"/>
          </a:xfrm>
          <a:prstGeom prst="rect">
            <a:avLst/>
          </a:prstGeom>
          <a:noFill/>
        </p:spPr>
      </p:pic>
      <p:pic>
        <p:nvPicPr>
          <p:cNvPr id="11268" name="Picture 4" descr="http://we.vub.ac.be/%7Edglg/VUB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48680"/>
            <a:ext cx="4914900" cy="1143001"/>
          </a:xfrm>
          <a:prstGeom prst="rect">
            <a:avLst/>
          </a:prstGeom>
          <a:noFill/>
        </p:spPr>
      </p:pic>
      <p:pic>
        <p:nvPicPr>
          <p:cNvPr id="11270" name="Picture 6" descr="http://perso.uclouvain.be/laurent.jacques/images/ucl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2557" y="5877308"/>
            <a:ext cx="821571" cy="648000"/>
          </a:xfrm>
          <a:prstGeom prst="rect">
            <a:avLst/>
          </a:prstGeom>
          <a:noFill/>
        </p:spPr>
      </p:pic>
      <p:pic>
        <p:nvPicPr>
          <p:cNvPr id="11272" name="Picture 8" descr="http://www.law.kuleuven.be/eur/nl/Nieuws/prof.-de-baere-haalt-fwo-onderzoeksproject-binnen/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877308"/>
            <a:ext cx="1061487" cy="6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39552" y="26064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Bayesian age models 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can overcome most of these problems</a:t>
            </a:r>
          </a:p>
        </p:txBody>
      </p:sp>
      <p:pic>
        <p:nvPicPr>
          <p:cNvPr id="20" name="Picture 5" descr="The image “http://www.york.ac.uk/depts/maths/histstat/people/bayes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61" y="0"/>
            <a:ext cx="1436525" cy="165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043608" y="1844824"/>
            <a:ext cx="721379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82480" y="1856318"/>
            <a:ext cx="33136" cy="44369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9610" y="3369685"/>
            <a:ext cx="553998" cy="141025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nl-NL" sz="2400" dirty="0" smtClean="0">
                <a:latin typeface="Rockwell" panose="02060603020205020403" pitchFamily="18" charset="0"/>
              </a:rPr>
              <a:t>Age (Ma)</a:t>
            </a:r>
            <a:endParaRPr lang="en-US" sz="2400" dirty="0">
              <a:latin typeface="Rockwell" panose="020606030202050204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63376" y="1394653"/>
            <a:ext cx="2490875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nl-NL" sz="2400" dirty="0" smtClean="0">
                <a:latin typeface="Rockwell" panose="02060603020205020403" pitchFamily="18" charset="0"/>
              </a:rPr>
              <a:t>Stratigraphy (m)</a:t>
            </a:r>
            <a:endParaRPr lang="en-US" sz="2400" dirty="0">
              <a:latin typeface="Rockwell" panose="02060603020205020403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98871" y="2205192"/>
            <a:ext cx="8587079" cy="4334654"/>
          </a:xfrm>
          <a:custGeom>
            <a:avLst/>
            <a:gdLst>
              <a:gd name="connsiteX0" fmla="*/ 0 w 6837528"/>
              <a:gd name="connsiteY0" fmla="*/ 3944203 h 3944203"/>
              <a:gd name="connsiteX1" fmla="*/ 2729552 w 6837528"/>
              <a:gd name="connsiteY1" fmla="*/ 1596788 h 3944203"/>
              <a:gd name="connsiteX2" fmla="*/ 5445457 w 6837528"/>
              <a:gd name="connsiteY2" fmla="*/ 641445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3125337 w 6837528"/>
              <a:gd name="connsiteY1" fmla="*/ 1869743 h 3944203"/>
              <a:gd name="connsiteX2" fmla="*/ 5445457 w 6837528"/>
              <a:gd name="connsiteY2" fmla="*/ 641445 h 3944203"/>
              <a:gd name="connsiteX3" fmla="*/ 6837528 w 6837528"/>
              <a:gd name="connsiteY3" fmla="*/ 0 h 3944203"/>
              <a:gd name="connsiteX0" fmla="*/ 0 w 7178722"/>
              <a:gd name="connsiteY0" fmla="*/ 4258101 h 4258101"/>
              <a:gd name="connsiteX1" fmla="*/ 3466531 w 7178722"/>
              <a:gd name="connsiteY1" fmla="*/ 1869743 h 4258101"/>
              <a:gd name="connsiteX2" fmla="*/ 5786651 w 7178722"/>
              <a:gd name="connsiteY2" fmla="*/ 641445 h 4258101"/>
              <a:gd name="connsiteX3" fmla="*/ 7178722 w 7178722"/>
              <a:gd name="connsiteY3" fmla="*/ 0 h 4258101"/>
              <a:gd name="connsiteX0" fmla="*/ 0 w 7888586"/>
              <a:gd name="connsiteY0" fmla="*/ 4318259 h 4318259"/>
              <a:gd name="connsiteX1" fmla="*/ 4176395 w 7888586"/>
              <a:gd name="connsiteY1" fmla="*/ 1869743 h 4318259"/>
              <a:gd name="connsiteX2" fmla="*/ 6496515 w 7888586"/>
              <a:gd name="connsiteY2" fmla="*/ 641445 h 4318259"/>
              <a:gd name="connsiteX3" fmla="*/ 7888586 w 7888586"/>
              <a:gd name="connsiteY3" fmla="*/ 0 h 4318259"/>
              <a:gd name="connsiteX0" fmla="*/ 0 w 7888586"/>
              <a:gd name="connsiteY0" fmla="*/ 4318259 h 4318259"/>
              <a:gd name="connsiteX1" fmla="*/ 2504006 w 7888586"/>
              <a:gd name="connsiteY1" fmla="*/ 3048838 h 4318259"/>
              <a:gd name="connsiteX2" fmla="*/ 6496515 w 7888586"/>
              <a:gd name="connsiteY2" fmla="*/ 641445 h 4318259"/>
              <a:gd name="connsiteX3" fmla="*/ 7888586 w 7888586"/>
              <a:gd name="connsiteY3" fmla="*/ 0 h 4318259"/>
              <a:gd name="connsiteX0" fmla="*/ 0 w 7888586"/>
              <a:gd name="connsiteY0" fmla="*/ 4318259 h 4318259"/>
              <a:gd name="connsiteX1" fmla="*/ 2504006 w 7888586"/>
              <a:gd name="connsiteY1" fmla="*/ 3048838 h 4318259"/>
              <a:gd name="connsiteX2" fmla="*/ 5714462 w 7888586"/>
              <a:gd name="connsiteY2" fmla="*/ 858013 h 4318259"/>
              <a:gd name="connsiteX3" fmla="*/ 7888586 w 7888586"/>
              <a:gd name="connsiteY3" fmla="*/ 0 h 4318259"/>
              <a:gd name="connsiteX0" fmla="*/ 0 w 8261565"/>
              <a:gd name="connsiteY0" fmla="*/ 4125754 h 4125754"/>
              <a:gd name="connsiteX1" fmla="*/ 2504006 w 8261565"/>
              <a:gd name="connsiteY1" fmla="*/ 2856333 h 4125754"/>
              <a:gd name="connsiteX2" fmla="*/ 5714462 w 8261565"/>
              <a:gd name="connsiteY2" fmla="*/ 665508 h 4125754"/>
              <a:gd name="connsiteX3" fmla="*/ 8261565 w 8261565"/>
              <a:gd name="connsiteY3" fmla="*/ 0 h 4125754"/>
              <a:gd name="connsiteX0" fmla="*/ 0 w 8261565"/>
              <a:gd name="connsiteY0" fmla="*/ 4125754 h 4125754"/>
              <a:gd name="connsiteX1" fmla="*/ 2504006 w 8261565"/>
              <a:gd name="connsiteY1" fmla="*/ 2856333 h 4125754"/>
              <a:gd name="connsiteX2" fmla="*/ 5185073 w 8261565"/>
              <a:gd name="connsiteY2" fmla="*/ 966297 h 4125754"/>
              <a:gd name="connsiteX3" fmla="*/ 8261565 w 8261565"/>
              <a:gd name="connsiteY3" fmla="*/ 0 h 4125754"/>
              <a:gd name="connsiteX0" fmla="*/ 0 w 8285628"/>
              <a:gd name="connsiteY0" fmla="*/ 4173880 h 4173880"/>
              <a:gd name="connsiteX1" fmla="*/ 2504006 w 8285628"/>
              <a:gd name="connsiteY1" fmla="*/ 2904459 h 4173880"/>
              <a:gd name="connsiteX2" fmla="*/ 5185073 w 8285628"/>
              <a:gd name="connsiteY2" fmla="*/ 1014423 h 4173880"/>
              <a:gd name="connsiteX3" fmla="*/ 8285628 w 8285628"/>
              <a:gd name="connsiteY3" fmla="*/ 0 h 4173880"/>
              <a:gd name="connsiteX0" fmla="*/ 0 w 7793259"/>
              <a:gd name="connsiteY0" fmla="*/ 3771946 h 3771946"/>
              <a:gd name="connsiteX1" fmla="*/ 2011637 w 7793259"/>
              <a:gd name="connsiteY1" fmla="*/ 2904459 h 3771946"/>
              <a:gd name="connsiteX2" fmla="*/ 4692704 w 7793259"/>
              <a:gd name="connsiteY2" fmla="*/ 1014423 h 3771946"/>
              <a:gd name="connsiteX3" fmla="*/ 7793259 w 7793259"/>
              <a:gd name="connsiteY3" fmla="*/ 0 h 3771946"/>
              <a:gd name="connsiteX0" fmla="*/ 0 w 7793259"/>
              <a:gd name="connsiteY0" fmla="*/ 3771946 h 3771946"/>
              <a:gd name="connsiteX1" fmla="*/ 1810670 w 7793259"/>
              <a:gd name="connsiteY1" fmla="*/ 2974798 h 3771946"/>
              <a:gd name="connsiteX2" fmla="*/ 4692704 w 7793259"/>
              <a:gd name="connsiteY2" fmla="*/ 1014423 h 3771946"/>
              <a:gd name="connsiteX3" fmla="*/ 7793259 w 7793259"/>
              <a:gd name="connsiteY3" fmla="*/ 0 h 3771946"/>
              <a:gd name="connsiteX0" fmla="*/ 0 w 8587079"/>
              <a:gd name="connsiteY0" fmla="*/ 4334654 h 4334654"/>
              <a:gd name="connsiteX1" fmla="*/ 2604490 w 8587079"/>
              <a:gd name="connsiteY1" fmla="*/ 2974798 h 4334654"/>
              <a:gd name="connsiteX2" fmla="*/ 5486524 w 8587079"/>
              <a:gd name="connsiteY2" fmla="*/ 1014423 h 4334654"/>
              <a:gd name="connsiteX3" fmla="*/ 8587079 w 8587079"/>
              <a:gd name="connsiteY3" fmla="*/ 0 h 4334654"/>
              <a:gd name="connsiteX0" fmla="*/ 0 w 8587079"/>
              <a:gd name="connsiteY0" fmla="*/ 4334654 h 4334654"/>
              <a:gd name="connsiteX1" fmla="*/ 2604490 w 8587079"/>
              <a:gd name="connsiteY1" fmla="*/ 2974798 h 4334654"/>
              <a:gd name="connsiteX2" fmla="*/ 5998990 w 8587079"/>
              <a:gd name="connsiteY2" fmla="*/ 522054 h 4334654"/>
              <a:gd name="connsiteX3" fmla="*/ 8587079 w 8587079"/>
              <a:gd name="connsiteY3" fmla="*/ 0 h 433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7079" h="4334654">
                <a:moveTo>
                  <a:pt x="0" y="4334654"/>
                </a:moveTo>
                <a:cubicBezTo>
                  <a:pt x="910988" y="3436176"/>
                  <a:pt x="1604658" y="3610231"/>
                  <a:pt x="2604490" y="2974798"/>
                </a:cubicBezTo>
                <a:cubicBezTo>
                  <a:pt x="3604322" y="2339365"/>
                  <a:pt x="5001892" y="1017854"/>
                  <a:pt x="5998990" y="522054"/>
                </a:cubicBezTo>
                <a:cubicBezTo>
                  <a:pt x="6996088" y="26254"/>
                  <a:pt x="8233375" y="187657"/>
                  <a:pt x="8587079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83949" y="2635275"/>
            <a:ext cx="8232449" cy="3968198"/>
          </a:xfrm>
          <a:custGeom>
            <a:avLst/>
            <a:gdLst>
              <a:gd name="connsiteX0" fmla="*/ 0 w 6837528"/>
              <a:gd name="connsiteY0" fmla="*/ 3944203 h 3944203"/>
              <a:gd name="connsiteX1" fmla="*/ 2729552 w 6837528"/>
              <a:gd name="connsiteY1" fmla="*/ 1596788 h 3944203"/>
              <a:gd name="connsiteX2" fmla="*/ 5445457 w 6837528"/>
              <a:gd name="connsiteY2" fmla="*/ 641445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2729552 w 6837528"/>
              <a:gd name="connsiteY1" fmla="*/ 1596788 h 3944203"/>
              <a:gd name="connsiteX2" fmla="*/ 5104263 w 6837528"/>
              <a:gd name="connsiteY2" fmla="*/ 805218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2497540 w 6837528"/>
              <a:gd name="connsiteY1" fmla="*/ 1569492 h 3944203"/>
              <a:gd name="connsiteX2" fmla="*/ 5104263 w 6837528"/>
              <a:gd name="connsiteY2" fmla="*/ 805218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2497540 w 6837528"/>
              <a:gd name="connsiteY1" fmla="*/ 1569492 h 3944203"/>
              <a:gd name="connsiteX2" fmla="*/ 5117910 w 6837528"/>
              <a:gd name="connsiteY2" fmla="*/ 805218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2756847 w 6837528"/>
              <a:gd name="connsiteY1" fmla="*/ 1842447 h 3944203"/>
              <a:gd name="connsiteX2" fmla="*/ 5117910 w 6837528"/>
              <a:gd name="connsiteY2" fmla="*/ 805218 h 3944203"/>
              <a:gd name="connsiteX3" fmla="*/ 6837528 w 6837528"/>
              <a:gd name="connsiteY3" fmla="*/ 0 h 3944203"/>
              <a:gd name="connsiteX0" fmla="*/ 0 w 7287904"/>
              <a:gd name="connsiteY0" fmla="*/ 4339988 h 4339988"/>
              <a:gd name="connsiteX1" fmla="*/ 3207223 w 7287904"/>
              <a:gd name="connsiteY1" fmla="*/ 1842447 h 4339988"/>
              <a:gd name="connsiteX2" fmla="*/ 5568286 w 7287904"/>
              <a:gd name="connsiteY2" fmla="*/ 805218 h 4339988"/>
              <a:gd name="connsiteX3" fmla="*/ 7287904 w 7287904"/>
              <a:gd name="connsiteY3" fmla="*/ 0 h 4339988"/>
              <a:gd name="connsiteX0" fmla="*/ 0 w 7287904"/>
              <a:gd name="connsiteY0" fmla="*/ 4339988 h 4339988"/>
              <a:gd name="connsiteX1" fmla="*/ 3125337 w 7287904"/>
              <a:gd name="connsiteY1" fmla="*/ 1965277 h 4339988"/>
              <a:gd name="connsiteX2" fmla="*/ 5568286 w 7287904"/>
              <a:gd name="connsiteY2" fmla="*/ 805218 h 4339988"/>
              <a:gd name="connsiteX3" fmla="*/ 7287904 w 7287904"/>
              <a:gd name="connsiteY3" fmla="*/ 0 h 4339988"/>
              <a:gd name="connsiteX0" fmla="*/ 0 w 7287904"/>
              <a:gd name="connsiteY0" fmla="*/ 4339988 h 4339988"/>
              <a:gd name="connsiteX1" fmla="*/ 3084394 w 7287904"/>
              <a:gd name="connsiteY1" fmla="*/ 1951630 h 4339988"/>
              <a:gd name="connsiteX2" fmla="*/ 5568286 w 7287904"/>
              <a:gd name="connsiteY2" fmla="*/ 805218 h 4339988"/>
              <a:gd name="connsiteX3" fmla="*/ 7287904 w 7287904"/>
              <a:gd name="connsiteY3" fmla="*/ 0 h 4339988"/>
              <a:gd name="connsiteX0" fmla="*/ 0 w 8252546"/>
              <a:gd name="connsiteY0" fmla="*/ 4601245 h 4601245"/>
              <a:gd name="connsiteX1" fmla="*/ 4049036 w 8252546"/>
              <a:gd name="connsiteY1" fmla="*/ 1951630 h 4601245"/>
              <a:gd name="connsiteX2" fmla="*/ 6532928 w 8252546"/>
              <a:gd name="connsiteY2" fmla="*/ 805218 h 4601245"/>
              <a:gd name="connsiteX3" fmla="*/ 8252546 w 8252546"/>
              <a:gd name="connsiteY3" fmla="*/ 0 h 4601245"/>
              <a:gd name="connsiteX0" fmla="*/ 0 w 8252546"/>
              <a:gd name="connsiteY0" fmla="*/ 4601245 h 4601245"/>
              <a:gd name="connsiteX1" fmla="*/ 5134258 w 8252546"/>
              <a:gd name="connsiteY1" fmla="*/ 1208052 h 4601245"/>
              <a:gd name="connsiteX2" fmla="*/ 6532928 w 8252546"/>
              <a:gd name="connsiteY2" fmla="*/ 805218 h 4601245"/>
              <a:gd name="connsiteX3" fmla="*/ 8252546 w 8252546"/>
              <a:gd name="connsiteY3" fmla="*/ 0 h 4601245"/>
              <a:gd name="connsiteX0" fmla="*/ 0 w 8252546"/>
              <a:gd name="connsiteY0" fmla="*/ 4601245 h 4601245"/>
              <a:gd name="connsiteX1" fmla="*/ 2240332 w 8252546"/>
              <a:gd name="connsiteY1" fmla="*/ 3549318 h 4601245"/>
              <a:gd name="connsiteX2" fmla="*/ 6532928 w 8252546"/>
              <a:gd name="connsiteY2" fmla="*/ 805218 h 4601245"/>
              <a:gd name="connsiteX3" fmla="*/ 8252546 w 8252546"/>
              <a:gd name="connsiteY3" fmla="*/ 0 h 4601245"/>
              <a:gd name="connsiteX0" fmla="*/ 0 w 8252546"/>
              <a:gd name="connsiteY0" fmla="*/ 4601245 h 4601245"/>
              <a:gd name="connsiteX1" fmla="*/ 2240332 w 8252546"/>
              <a:gd name="connsiteY1" fmla="*/ 3549318 h 4601245"/>
              <a:gd name="connsiteX2" fmla="*/ 5829543 w 8252546"/>
              <a:gd name="connsiteY2" fmla="*/ 1026282 h 4601245"/>
              <a:gd name="connsiteX3" fmla="*/ 8252546 w 8252546"/>
              <a:gd name="connsiteY3" fmla="*/ 0 h 4601245"/>
              <a:gd name="connsiteX0" fmla="*/ 0 w 8232449"/>
              <a:gd name="connsiteY0" fmla="*/ 4098827 h 4098827"/>
              <a:gd name="connsiteX1" fmla="*/ 2240332 w 8232449"/>
              <a:gd name="connsiteY1" fmla="*/ 3046900 h 4098827"/>
              <a:gd name="connsiteX2" fmla="*/ 5829543 w 8232449"/>
              <a:gd name="connsiteY2" fmla="*/ 523864 h 4098827"/>
              <a:gd name="connsiteX3" fmla="*/ 8232449 w 8232449"/>
              <a:gd name="connsiteY3" fmla="*/ 0 h 4098827"/>
              <a:gd name="connsiteX0" fmla="*/ 0 w 8232449"/>
              <a:gd name="connsiteY0" fmla="*/ 3968198 h 3968198"/>
              <a:gd name="connsiteX1" fmla="*/ 2240332 w 8232449"/>
              <a:gd name="connsiteY1" fmla="*/ 3046900 h 3968198"/>
              <a:gd name="connsiteX2" fmla="*/ 5829543 w 8232449"/>
              <a:gd name="connsiteY2" fmla="*/ 523864 h 3968198"/>
              <a:gd name="connsiteX3" fmla="*/ 8232449 w 8232449"/>
              <a:gd name="connsiteY3" fmla="*/ 0 h 3968198"/>
              <a:gd name="connsiteX0" fmla="*/ 0 w 8232449"/>
              <a:gd name="connsiteY0" fmla="*/ 3968198 h 3968198"/>
              <a:gd name="connsiteX1" fmla="*/ 2340816 w 8232449"/>
              <a:gd name="connsiteY1" fmla="*/ 2996659 h 3968198"/>
              <a:gd name="connsiteX2" fmla="*/ 5829543 w 8232449"/>
              <a:gd name="connsiteY2" fmla="*/ 523864 h 3968198"/>
              <a:gd name="connsiteX3" fmla="*/ 8232449 w 8232449"/>
              <a:gd name="connsiteY3" fmla="*/ 0 h 3968198"/>
              <a:gd name="connsiteX0" fmla="*/ 0 w 8232449"/>
              <a:gd name="connsiteY0" fmla="*/ 3968198 h 3968198"/>
              <a:gd name="connsiteX1" fmla="*/ 2340816 w 8232449"/>
              <a:gd name="connsiteY1" fmla="*/ 2996659 h 3968198"/>
              <a:gd name="connsiteX2" fmla="*/ 5296980 w 8232449"/>
              <a:gd name="connsiteY2" fmla="*/ 614300 h 3968198"/>
              <a:gd name="connsiteX3" fmla="*/ 8232449 w 8232449"/>
              <a:gd name="connsiteY3" fmla="*/ 0 h 3968198"/>
              <a:gd name="connsiteX0" fmla="*/ 0 w 8232449"/>
              <a:gd name="connsiteY0" fmla="*/ 3968198 h 3968198"/>
              <a:gd name="connsiteX1" fmla="*/ 2340816 w 8232449"/>
              <a:gd name="connsiteY1" fmla="*/ 2996659 h 3968198"/>
              <a:gd name="connsiteX2" fmla="*/ 4905095 w 8232449"/>
              <a:gd name="connsiteY2" fmla="*/ 684639 h 3968198"/>
              <a:gd name="connsiteX3" fmla="*/ 8232449 w 8232449"/>
              <a:gd name="connsiteY3" fmla="*/ 0 h 396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2449" h="3968198">
                <a:moveTo>
                  <a:pt x="0" y="3968198"/>
                </a:moveTo>
                <a:cubicBezTo>
                  <a:pt x="910988" y="3069720"/>
                  <a:pt x="1523300" y="3543919"/>
                  <a:pt x="2340816" y="2996659"/>
                </a:cubicBezTo>
                <a:cubicBezTo>
                  <a:pt x="3158332" y="2449399"/>
                  <a:pt x="3923156" y="1184082"/>
                  <a:pt x="4905095" y="684639"/>
                </a:cubicBezTo>
                <a:cubicBezTo>
                  <a:pt x="5887034" y="185196"/>
                  <a:pt x="7878745" y="187657"/>
                  <a:pt x="8232449" y="0"/>
                </a:cubicBezTo>
              </a:path>
            </a:pathLst>
          </a:custGeom>
          <a:noFill/>
          <a:ln>
            <a:solidFill>
              <a:srgbClr val="FF00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-4203" y="1927019"/>
            <a:ext cx="8766810" cy="3994445"/>
          </a:xfrm>
          <a:custGeom>
            <a:avLst/>
            <a:gdLst>
              <a:gd name="connsiteX0" fmla="*/ 0 w 6837528"/>
              <a:gd name="connsiteY0" fmla="*/ 3944203 h 3944203"/>
              <a:gd name="connsiteX1" fmla="*/ 2729552 w 6837528"/>
              <a:gd name="connsiteY1" fmla="*/ 1596788 h 3944203"/>
              <a:gd name="connsiteX2" fmla="*/ 5445457 w 6837528"/>
              <a:gd name="connsiteY2" fmla="*/ 641445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2729552 w 6837528"/>
              <a:gd name="connsiteY1" fmla="*/ 1596788 h 3944203"/>
              <a:gd name="connsiteX2" fmla="*/ 5104263 w 6837528"/>
              <a:gd name="connsiteY2" fmla="*/ 805218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2497540 w 6837528"/>
              <a:gd name="connsiteY1" fmla="*/ 1569492 h 3944203"/>
              <a:gd name="connsiteX2" fmla="*/ 5104263 w 6837528"/>
              <a:gd name="connsiteY2" fmla="*/ 805218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2497540 w 6837528"/>
              <a:gd name="connsiteY1" fmla="*/ 1569492 h 3944203"/>
              <a:gd name="connsiteX2" fmla="*/ 5363570 w 6837528"/>
              <a:gd name="connsiteY2" fmla="*/ 846161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2879677 w 6837528"/>
              <a:gd name="connsiteY1" fmla="*/ 1883391 h 3944203"/>
              <a:gd name="connsiteX2" fmla="*/ 5363570 w 6837528"/>
              <a:gd name="connsiteY2" fmla="*/ 846161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3316405 w 6837528"/>
              <a:gd name="connsiteY1" fmla="*/ 2156346 h 3944203"/>
              <a:gd name="connsiteX2" fmla="*/ 5363570 w 6837528"/>
              <a:gd name="connsiteY2" fmla="*/ 846161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2729551 w 6837528"/>
              <a:gd name="connsiteY1" fmla="*/ 2456597 h 3944203"/>
              <a:gd name="connsiteX2" fmla="*/ 5363570 w 6837528"/>
              <a:gd name="connsiteY2" fmla="*/ 846161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3562064 w 6837528"/>
              <a:gd name="connsiteY1" fmla="*/ 1951630 h 3944203"/>
              <a:gd name="connsiteX2" fmla="*/ 5363570 w 6837528"/>
              <a:gd name="connsiteY2" fmla="*/ 846161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3684894 w 6837528"/>
              <a:gd name="connsiteY1" fmla="*/ 1951630 h 3944203"/>
              <a:gd name="connsiteX2" fmla="*/ 5363570 w 6837528"/>
              <a:gd name="connsiteY2" fmla="*/ 846161 h 3944203"/>
              <a:gd name="connsiteX3" fmla="*/ 6837528 w 6837528"/>
              <a:gd name="connsiteY3" fmla="*/ 0 h 3944203"/>
              <a:gd name="connsiteX0" fmla="*/ 0 w 7741879"/>
              <a:gd name="connsiteY0" fmla="*/ 4436572 h 4436572"/>
              <a:gd name="connsiteX1" fmla="*/ 4589245 w 7741879"/>
              <a:gd name="connsiteY1" fmla="*/ 1951630 h 4436572"/>
              <a:gd name="connsiteX2" fmla="*/ 6267921 w 7741879"/>
              <a:gd name="connsiteY2" fmla="*/ 846161 h 4436572"/>
              <a:gd name="connsiteX3" fmla="*/ 7741879 w 7741879"/>
              <a:gd name="connsiteY3" fmla="*/ 0 h 4436572"/>
              <a:gd name="connsiteX0" fmla="*/ 0 w 7741879"/>
              <a:gd name="connsiteY0" fmla="*/ 4436572 h 4436572"/>
              <a:gd name="connsiteX1" fmla="*/ 2227882 w 7741879"/>
              <a:gd name="connsiteY1" fmla="*/ 3348351 h 4436572"/>
              <a:gd name="connsiteX2" fmla="*/ 6267921 w 7741879"/>
              <a:gd name="connsiteY2" fmla="*/ 846161 h 4436572"/>
              <a:gd name="connsiteX3" fmla="*/ 7741879 w 7741879"/>
              <a:gd name="connsiteY3" fmla="*/ 0 h 4436572"/>
              <a:gd name="connsiteX0" fmla="*/ 0 w 7741879"/>
              <a:gd name="connsiteY0" fmla="*/ 4436572 h 4436572"/>
              <a:gd name="connsiteX1" fmla="*/ 2227882 w 7741879"/>
              <a:gd name="connsiteY1" fmla="*/ 3348351 h 4436572"/>
              <a:gd name="connsiteX2" fmla="*/ 5976519 w 7741879"/>
              <a:gd name="connsiteY2" fmla="*/ 695436 h 4436572"/>
              <a:gd name="connsiteX3" fmla="*/ 7741879 w 7741879"/>
              <a:gd name="connsiteY3" fmla="*/ 0 h 4436572"/>
              <a:gd name="connsiteX0" fmla="*/ 0 w 8435215"/>
              <a:gd name="connsiteY0" fmla="*/ 4235605 h 4235605"/>
              <a:gd name="connsiteX1" fmla="*/ 2227882 w 8435215"/>
              <a:gd name="connsiteY1" fmla="*/ 3147384 h 4235605"/>
              <a:gd name="connsiteX2" fmla="*/ 5976519 w 8435215"/>
              <a:gd name="connsiteY2" fmla="*/ 494469 h 4235605"/>
              <a:gd name="connsiteX3" fmla="*/ 8435215 w 8435215"/>
              <a:gd name="connsiteY3" fmla="*/ 0 h 4235605"/>
              <a:gd name="connsiteX0" fmla="*/ 0 w 8354828"/>
              <a:gd name="connsiteY0" fmla="*/ 3914058 h 3914058"/>
              <a:gd name="connsiteX1" fmla="*/ 2147495 w 8354828"/>
              <a:gd name="connsiteY1" fmla="*/ 3147384 h 3914058"/>
              <a:gd name="connsiteX2" fmla="*/ 5896132 w 8354828"/>
              <a:gd name="connsiteY2" fmla="*/ 494469 h 3914058"/>
              <a:gd name="connsiteX3" fmla="*/ 8354828 w 8354828"/>
              <a:gd name="connsiteY3" fmla="*/ 0 h 3914058"/>
              <a:gd name="connsiteX0" fmla="*/ 0 w 8354828"/>
              <a:gd name="connsiteY0" fmla="*/ 3914058 h 3914058"/>
              <a:gd name="connsiteX1" fmla="*/ 2227882 w 8354828"/>
              <a:gd name="connsiteY1" fmla="*/ 3127287 h 3914058"/>
              <a:gd name="connsiteX2" fmla="*/ 5896132 w 8354828"/>
              <a:gd name="connsiteY2" fmla="*/ 494469 h 3914058"/>
              <a:gd name="connsiteX3" fmla="*/ 8354828 w 8354828"/>
              <a:gd name="connsiteY3" fmla="*/ 0 h 3914058"/>
              <a:gd name="connsiteX0" fmla="*/ 0 w 8354828"/>
              <a:gd name="connsiteY0" fmla="*/ 3914058 h 3914058"/>
              <a:gd name="connsiteX1" fmla="*/ 2227882 w 8354828"/>
              <a:gd name="connsiteY1" fmla="*/ 3127287 h 3914058"/>
              <a:gd name="connsiteX2" fmla="*/ 6187534 w 8354828"/>
              <a:gd name="connsiteY2" fmla="*/ 383937 h 3914058"/>
              <a:gd name="connsiteX3" fmla="*/ 8354828 w 8354828"/>
              <a:gd name="connsiteY3" fmla="*/ 0 h 3914058"/>
              <a:gd name="connsiteX0" fmla="*/ 0 w 8766810"/>
              <a:gd name="connsiteY0" fmla="*/ 3994445 h 3994445"/>
              <a:gd name="connsiteX1" fmla="*/ 2639864 w 8766810"/>
              <a:gd name="connsiteY1" fmla="*/ 3127287 h 3994445"/>
              <a:gd name="connsiteX2" fmla="*/ 6599516 w 8766810"/>
              <a:gd name="connsiteY2" fmla="*/ 383937 h 3994445"/>
              <a:gd name="connsiteX3" fmla="*/ 8766810 w 8766810"/>
              <a:gd name="connsiteY3" fmla="*/ 0 h 399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6810" h="3994445">
                <a:moveTo>
                  <a:pt x="0" y="3994445"/>
                </a:moveTo>
                <a:cubicBezTo>
                  <a:pt x="910988" y="3095967"/>
                  <a:pt x="1539945" y="3729038"/>
                  <a:pt x="2639864" y="3127287"/>
                </a:cubicBezTo>
                <a:cubicBezTo>
                  <a:pt x="3739783" y="2525536"/>
                  <a:pt x="5578358" y="905151"/>
                  <a:pt x="6599516" y="383937"/>
                </a:cubicBezTo>
                <a:cubicBezTo>
                  <a:pt x="7620674" y="-137277"/>
                  <a:pt x="8413106" y="187657"/>
                  <a:pt x="8766810" y="0"/>
                </a:cubicBezTo>
              </a:path>
            </a:pathLst>
          </a:custGeom>
          <a:noFill/>
          <a:ln>
            <a:solidFill>
              <a:srgbClr val="FF00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91680" y="5229200"/>
            <a:ext cx="576064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948264" y="2111419"/>
            <a:ext cx="216024" cy="8550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71638" y="2111419"/>
            <a:ext cx="4671758" cy="390986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271637" y="2111420"/>
            <a:ext cx="4671759" cy="3908376"/>
          </a:xfrm>
          <a:prstGeom prst="roundRect">
            <a:avLst/>
          </a:prstGeom>
          <a:solidFill>
            <a:srgbClr val="000000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2" name="Rectangle 51"/>
          <p:cNvSpPr/>
          <p:nvPr/>
        </p:nvSpPr>
        <p:spPr>
          <a:xfrm>
            <a:off x="2483280" y="2152254"/>
            <a:ext cx="4248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Rockwell" pitchFamily="18" charset="0"/>
                <a:cs typeface="Gisha" pitchFamily="34" charset="-79"/>
              </a:rPr>
              <a:t>Bayesian age models incorporate prior information: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Rockwell" pitchFamily="18" charset="0"/>
                <a:cs typeface="Gisha" pitchFamily="34" charset="-79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Rockwell" pitchFamily="18" charset="0"/>
                <a:cs typeface="Gisha" pitchFamily="34" charset="-79"/>
              </a:rPr>
              <a:t>Any stratigraphic position in a succession of rock between </a:t>
            </a:r>
            <a:r>
              <a:rPr lang="en-US" sz="2400" dirty="0">
                <a:solidFill>
                  <a:schemeClr val="bg1"/>
                </a:solidFill>
                <a:latin typeface="Rockwell" pitchFamily="18" charset="0"/>
                <a:cs typeface="Gisha" pitchFamily="34" charset="-79"/>
              </a:rPr>
              <a:t>two </a:t>
            </a:r>
            <a:r>
              <a:rPr lang="en-US" sz="2400" dirty="0" smtClean="0">
                <a:solidFill>
                  <a:schemeClr val="bg1"/>
                </a:solidFill>
                <a:latin typeface="Rockwell" pitchFamily="18" charset="0"/>
                <a:cs typeface="Gisha" pitchFamily="34" charset="-79"/>
              </a:rPr>
              <a:t>dated </a:t>
            </a:r>
            <a:r>
              <a:rPr lang="en-US" sz="2400" dirty="0">
                <a:solidFill>
                  <a:schemeClr val="bg1"/>
                </a:solidFill>
                <a:latin typeface="Rockwell" pitchFamily="18" charset="0"/>
                <a:cs typeface="Gisha" pitchFamily="34" charset="-79"/>
              </a:rPr>
              <a:t>ash layers must be </a:t>
            </a:r>
            <a:r>
              <a:rPr lang="en-US" sz="2400" dirty="0">
                <a:solidFill>
                  <a:srgbClr val="FFC000"/>
                </a:solidFill>
                <a:latin typeface="Rockwell" pitchFamily="18" charset="0"/>
                <a:cs typeface="Gisha" pitchFamily="34" charset="-79"/>
              </a:rPr>
              <a:t>younger than the lower </a:t>
            </a:r>
            <a:r>
              <a:rPr lang="en-US" sz="2400" dirty="0" smtClean="0">
                <a:solidFill>
                  <a:srgbClr val="FFC000"/>
                </a:solidFill>
                <a:latin typeface="Rockwell" pitchFamily="18" charset="0"/>
                <a:cs typeface="Gisha" pitchFamily="34" charset="-79"/>
              </a:rPr>
              <a:t>ash layer </a:t>
            </a:r>
            <a:r>
              <a:rPr lang="en-US" sz="2400" dirty="0">
                <a:solidFill>
                  <a:srgbClr val="FFC000"/>
                </a:solidFill>
                <a:latin typeface="Rockwell" pitchFamily="18" charset="0"/>
                <a:cs typeface="Gisha" pitchFamily="34" charset="-79"/>
              </a:rPr>
              <a:t>and </a:t>
            </a:r>
            <a:r>
              <a:rPr lang="en-US" sz="2400" dirty="0" smtClean="0">
                <a:solidFill>
                  <a:srgbClr val="FFC000"/>
                </a:solidFill>
                <a:latin typeface="Rockwell" pitchFamily="18" charset="0"/>
                <a:cs typeface="Gisha" pitchFamily="34" charset="-79"/>
              </a:rPr>
              <a:t>older than the top ash layer</a:t>
            </a:r>
          </a:p>
        </p:txBody>
      </p:sp>
    </p:spTree>
    <p:extLst>
      <p:ext uri="{BB962C8B-B14F-4D97-AF65-F5344CB8AC3E}">
        <p14:creationId xmlns:p14="http://schemas.microsoft.com/office/powerpoint/2010/main" val="218970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1" grpId="0" animBg="1"/>
      <p:bldP spid="51" grpId="1" animBg="1"/>
      <p:bldP spid="52" grpId="0"/>
      <p:bldP spid="5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39552" y="26064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Bayesian age models 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can overcome most of these problems</a:t>
            </a:r>
          </a:p>
        </p:txBody>
      </p:sp>
      <p:pic>
        <p:nvPicPr>
          <p:cNvPr id="20" name="Picture 5" descr="The image “http://www.york.ac.uk/depts/maths/histstat/people/bayes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61" y="0"/>
            <a:ext cx="1436525" cy="165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043608" y="1844824"/>
            <a:ext cx="721379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82480" y="1856318"/>
            <a:ext cx="33136" cy="44369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9610" y="3369685"/>
            <a:ext cx="553998" cy="141025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nl-NL" sz="2400" dirty="0" smtClean="0">
                <a:latin typeface="Rockwell" panose="02060603020205020403" pitchFamily="18" charset="0"/>
              </a:rPr>
              <a:t>Age (Ma)</a:t>
            </a:r>
            <a:endParaRPr lang="en-US" sz="2400" dirty="0">
              <a:latin typeface="Rockwell" panose="020606030202050204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63376" y="1394653"/>
            <a:ext cx="2490875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nl-NL" sz="2400" dirty="0" smtClean="0">
                <a:latin typeface="Rockwell" panose="02060603020205020403" pitchFamily="18" charset="0"/>
              </a:rPr>
              <a:t>Stratigraphy (m)</a:t>
            </a:r>
            <a:endParaRPr lang="en-US" sz="2400" dirty="0">
              <a:latin typeface="Rockwell" panose="02060603020205020403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98871" y="2205192"/>
            <a:ext cx="8587079" cy="4334654"/>
          </a:xfrm>
          <a:custGeom>
            <a:avLst/>
            <a:gdLst>
              <a:gd name="connsiteX0" fmla="*/ 0 w 6837528"/>
              <a:gd name="connsiteY0" fmla="*/ 3944203 h 3944203"/>
              <a:gd name="connsiteX1" fmla="*/ 2729552 w 6837528"/>
              <a:gd name="connsiteY1" fmla="*/ 1596788 h 3944203"/>
              <a:gd name="connsiteX2" fmla="*/ 5445457 w 6837528"/>
              <a:gd name="connsiteY2" fmla="*/ 641445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3125337 w 6837528"/>
              <a:gd name="connsiteY1" fmla="*/ 1869743 h 3944203"/>
              <a:gd name="connsiteX2" fmla="*/ 5445457 w 6837528"/>
              <a:gd name="connsiteY2" fmla="*/ 641445 h 3944203"/>
              <a:gd name="connsiteX3" fmla="*/ 6837528 w 6837528"/>
              <a:gd name="connsiteY3" fmla="*/ 0 h 3944203"/>
              <a:gd name="connsiteX0" fmla="*/ 0 w 7178722"/>
              <a:gd name="connsiteY0" fmla="*/ 4258101 h 4258101"/>
              <a:gd name="connsiteX1" fmla="*/ 3466531 w 7178722"/>
              <a:gd name="connsiteY1" fmla="*/ 1869743 h 4258101"/>
              <a:gd name="connsiteX2" fmla="*/ 5786651 w 7178722"/>
              <a:gd name="connsiteY2" fmla="*/ 641445 h 4258101"/>
              <a:gd name="connsiteX3" fmla="*/ 7178722 w 7178722"/>
              <a:gd name="connsiteY3" fmla="*/ 0 h 4258101"/>
              <a:gd name="connsiteX0" fmla="*/ 0 w 7888586"/>
              <a:gd name="connsiteY0" fmla="*/ 4318259 h 4318259"/>
              <a:gd name="connsiteX1" fmla="*/ 4176395 w 7888586"/>
              <a:gd name="connsiteY1" fmla="*/ 1869743 h 4318259"/>
              <a:gd name="connsiteX2" fmla="*/ 6496515 w 7888586"/>
              <a:gd name="connsiteY2" fmla="*/ 641445 h 4318259"/>
              <a:gd name="connsiteX3" fmla="*/ 7888586 w 7888586"/>
              <a:gd name="connsiteY3" fmla="*/ 0 h 4318259"/>
              <a:gd name="connsiteX0" fmla="*/ 0 w 7888586"/>
              <a:gd name="connsiteY0" fmla="*/ 4318259 h 4318259"/>
              <a:gd name="connsiteX1" fmla="*/ 2504006 w 7888586"/>
              <a:gd name="connsiteY1" fmla="*/ 3048838 h 4318259"/>
              <a:gd name="connsiteX2" fmla="*/ 6496515 w 7888586"/>
              <a:gd name="connsiteY2" fmla="*/ 641445 h 4318259"/>
              <a:gd name="connsiteX3" fmla="*/ 7888586 w 7888586"/>
              <a:gd name="connsiteY3" fmla="*/ 0 h 4318259"/>
              <a:gd name="connsiteX0" fmla="*/ 0 w 7888586"/>
              <a:gd name="connsiteY0" fmla="*/ 4318259 h 4318259"/>
              <a:gd name="connsiteX1" fmla="*/ 2504006 w 7888586"/>
              <a:gd name="connsiteY1" fmla="*/ 3048838 h 4318259"/>
              <a:gd name="connsiteX2" fmla="*/ 5714462 w 7888586"/>
              <a:gd name="connsiteY2" fmla="*/ 858013 h 4318259"/>
              <a:gd name="connsiteX3" fmla="*/ 7888586 w 7888586"/>
              <a:gd name="connsiteY3" fmla="*/ 0 h 4318259"/>
              <a:gd name="connsiteX0" fmla="*/ 0 w 8261565"/>
              <a:gd name="connsiteY0" fmla="*/ 4125754 h 4125754"/>
              <a:gd name="connsiteX1" fmla="*/ 2504006 w 8261565"/>
              <a:gd name="connsiteY1" fmla="*/ 2856333 h 4125754"/>
              <a:gd name="connsiteX2" fmla="*/ 5714462 w 8261565"/>
              <a:gd name="connsiteY2" fmla="*/ 665508 h 4125754"/>
              <a:gd name="connsiteX3" fmla="*/ 8261565 w 8261565"/>
              <a:gd name="connsiteY3" fmla="*/ 0 h 4125754"/>
              <a:gd name="connsiteX0" fmla="*/ 0 w 8261565"/>
              <a:gd name="connsiteY0" fmla="*/ 4125754 h 4125754"/>
              <a:gd name="connsiteX1" fmla="*/ 2504006 w 8261565"/>
              <a:gd name="connsiteY1" fmla="*/ 2856333 h 4125754"/>
              <a:gd name="connsiteX2" fmla="*/ 5185073 w 8261565"/>
              <a:gd name="connsiteY2" fmla="*/ 966297 h 4125754"/>
              <a:gd name="connsiteX3" fmla="*/ 8261565 w 8261565"/>
              <a:gd name="connsiteY3" fmla="*/ 0 h 4125754"/>
              <a:gd name="connsiteX0" fmla="*/ 0 w 8285628"/>
              <a:gd name="connsiteY0" fmla="*/ 4173880 h 4173880"/>
              <a:gd name="connsiteX1" fmla="*/ 2504006 w 8285628"/>
              <a:gd name="connsiteY1" fmla="*/ 2904459 h 4173880"/>
              <a:gd name="connsiteX2" fmla="*/ 5185073 w 8285628"/>
              <a:gd name="connsiteY2" fmla="*/ 1014423 h 4173880"/>
              <a:gd name="connsiteX3" fmla="*/ 8285628 w 8285628"/>
              <a:gd name="connsiteY3" fmla="*/ 0 h 4173880"/>
              <a:gd name="connsiteX0" fmla="*/ 0 w 7793259"/>
              <a:gd name="connsiteY0" fmla="*/ 3771946 h 3771946"/>
              <a:gd name="connsiteX1" fmla="*/ 2011637 w 7793259"/>
              <a:gd name="connsiteY1" fmla="*/ 2904459 h 3771946"/>
              <a:gd name="connsiteX2" fmla="*/ 4692704 w 7793259"/>
              <a:gd name="connsiteY2" fmla="*/ 1014423 h 3771946"/>
              <a:gd name="connsiteX3" fmla="*/ 7793259 w 7793259"/>
              <a:gd name="connsiteY3" fmla="*/ 0 h 3771946"/>
              <a:gd name="connsiteX0" fmla="*/ 0 w 7793259"/>
              <a:gd name="connsiteY0" fmla="*/ 3771946 h 3771946"/>
              <a:gd name="connsiteX1" fmla="*/ 1810670 w 7793259"/>
              <a:gd name="connsiteY1" fmla="*/ 2974798 h 3771946"/>
              <a:gd name="connsiteX2" fmla="*/ 4692704 w 7793259"/>
              <a:gd name="connsiteY2" fmla="*/ 1014423 h 3771946"/>
              <a:gd name="connsiteX3" fmla="*/ 7793259 w 7793259"/>
              <a:gd name="connsiteY3" fmla="*/ 0 h 3771946"/>
              <a:gd name="connsiteX0" fmla="*/ 0 w 8587079"/>
              <a:gd name="connsiteY0" fmla="*/ 4334654 h 4334654"/>
              <a:gd name="connsiteX1" fmla="*/ 2604490 w 8587079"/>
              <a:gd name="connsiteY1" fmla="*/ 2974798 h 4334654"/>
              <a:gd name="connsiteX2" fmla="*/ 5486524 w 8587079"/>
              <a:gd name="connsiteY2" fmla="*/ 1014423 h 4334654"/>
              <a:gd name="connsiteX3" fmla="*/ 8587079 w 8587079"/>
              <a:gd name="connsiteY3" fmla="*/ 0 h 4334654"/>
              <a:gd name="connsiteX0" fmla="*/ 0 w 8587079"/>
              <a:gd name="connsiteY0" fmla="*/ 4334654 h 4334654"/>
              <a:gd name="connsiteX1" fmla="*/ 2604490 w 8587079"/>
              <a:gd name="connsiteY1" fmla="*/ 2974798 h 4334654"/>
              <a:gd name="connsiteX2" fmla="*/ 5998990 w 8587079"/>
              <a:gd name="connsiteY2" fmla="*/ 522054 h 4334654"/>
              <a:gd name="connsiteX3" fmla="*/ 8587079 w 8587079"/>
              <a:gd name="connsiteY3" fmla="*/ 0 h 433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7079" h="4334654">
                <a:moveTo>
                  <a:pt x="0" y="4334654"/>
                </a:moveTo>
                <a:cubicBezTo>
                  <a:pt x="910988" y="3436176"/>
                  <a:pt x="1604658" y="3610231"/>
                  <a:pt x="2604490" y="2974798"/>
                </a:cubicBezTo>
                <a:cubicBezTo>
                  <a:pt x="3604322" y="2339365"/>
                  <a:pt x="5001892" y="1017854"/>
                  <a:pt x="5998990" y="522054"/>
                </a:cubicBezTo>
                <a:cubicBezTo>
                  <a:pt x="6996088" y="26254"/>
                  <a:pt x="8233375" y="187657"/>
                  <a:pt x="8587079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83949" y="2635275"/>
            <a:ext cx="8232449" cy="3968198"/>
          </a:xfrm>
          <a:custGeom>
            <a:avLst/>
            <a:gdLst>
              <a:gd name="connsiteX0" fmla="*/ 0 w 6837528"/>
              <a:gd name="connsiteY0" fmla="*/ 3944203 h 3944203"/>
              <a:gd name="connsiteX1" fmla="*/ 2729552 w 6837528"/>
              <a:gd name="connsiteY1" fmla="*/ 1596788 h 3944203"/>
              <a:gd name="connsiteX2" fmla="*/ 5445457 w 6837528"/>
              <a:gd name="connsiteY2" fmla="*/ 641445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2729552 w 6837528"/>
              <a:gd name="connsiteY1" fmla="*/ 1596788 h 3944203"/>
              <a:gd name="connsiteX2" fmla="*/ 5104263 w 6837528"/>
              <a:gd name="connsiteY2" fmla="*/ 805218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2497540 w 6837528"/>
              <a:gd name="connsiteY1" fmla="*/ 1569492 h 3944203"/>
              <a:gd name="connsiteX2" fmla="*/ 5104263 w 6837528"/>
              <a:gd name="connsiteY2" fmla="*/ 805218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2497540 w 6837528"/>
              <a:gd name="connsiteY1" fmla="*/ 1569492 h 3944203"/>
              <a:gd name="connsiteX2" fmla="*/ 5117910 w 6837528"/>
              <a:gd name="connsiteY2" fmla="*/ 805218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2756847 w 6837528"/>
              <a:gd name="connsiteY1" fmla="*/ 1842447 h 3944203"/>
              <a:gd name="connsiteX2" fmla="*/ 5117910 w 6837528"/>
              <a:gd name="connsiteY2" fmla="*/ 805218 h 3944203"/>
              <a:gd name="connsiteX3" fmla="*/ 6837528 w 6837528"/>
              <a:gd name="connsiteY3" fmla="*/ 0 h 3944203"/>
              <a:gd name="connsiteX0" fmla="*/ 0 w 7287904"/>
              <a:gd name="connsiteY0" fmla="*/ 4339988 h 4339988"/>
              <a:gd name="connsiteX1" fmla="*/ 3207223 w 7287904"/>
              <a:gd name="connsiteY1" fmla="*/ 1842447 h 4339988"/>
              <a:gd name="connsiteX2" fmla="*/ 5568286 w 7287904"/>
              <a:gd name="connsiteY2" fmla="*/ 805218 h 4339988"/>
              <a:gd name="connsiteX3" fmla="*/ 7287904 w 7287904"/>
              <a:gd name="connsiteY3" fmla="*/ 0 h 4339988"/>
              <a:gd name="connsiteX0" fmla="*/ 0 w 7287904"/>
              <a:gd name="connsiteY0" fmla="*/ 4339988 h 4339988"/>
              <a:gd name="connsiteX1" fmla="*/ 3125337 w 7287904"/>
              <a:gd name="connsiteY1" fmla="*/ 1965277 h 4339988"/>
              <a:gd name="connsiteX2" fmla="*/ 5568286 w 7287904"/>
              <a:gd name="connsiteY2" fmla="*/ 805218 h 4339988"/>
              <a:gd name="connsiteX3" fmla="*/ 7287904 w 7287904"/>
              <a:gd name="connsiteY3" fmla="*/ 0 h 4339988"/>
              <a:gd name="connsiteX0" fmla="*/ 0 w 7287904"/>
              <a:gd name="connsiteY0" fmla="*/ 4339988 h 4339988"/>
              <a:gd name="connsiteX1" fmla="*/ 3084394 w 7287904"/>
              <a:gd name="connsiteY1" fmla="*/ 1951630 h 4339988"/>
              <a:gd name="connsiteX2" fmla="*/ 5568286 w 7287904"/>
              <a:gd name="connsiteY2" fmla="*/ 805218 h 4339988"/>
              <a:gd name="connsiteX3" fmla="*/ 7287904 w 7287904"/>
              <a:gd name="connsiteY3" fmla="*/ 0 h 4339988"/>
              <a:gd name="connsiteX0" fmla="*/ 0 w 8252546"/>
              <a:gd name="connsiteY0" fmla="*/ 4601245 h 4601245"/>
              <a:gd name="connsiteX1" fmla="*/ 4049036 w 8252546"/>
              <a:gd name="connsiteY1" fmla="*/ 1951630 h 4601245"/>
              <a:gd name="connsiteX2" fmla="*/ 6532928 w 8252546"/>
              <a:gd name="connsiteY2" fmla="*/ 805218 h 4601245"/>
              <a:gd name="connsiteX3" fmla="*/ 8252546 w 8252546"/>
              <a:gd name="connsiteY3" fmla="*/ 0 h 4601245"/>
              <a:gd name="connsiteX0" fmla="*/ 0 w 8252546"/>
              <a:gd name="connsiteY0" fmla="*/ 4601245 h 4601245"/>
              <a:gd name="connsiteX1" fmla="*/ 5134258 w 8252546"/>
              <a:gd name="connsiteY1" fmla="*/ 1208052 h 4601245"/>
              <a:gd name="connsiteX2" fmla="*/ 6532928 w 8252546"/>
              <a:gd name="connsiteY2" fmla="*/ 805218 h 4601245"/>
              <a:gd name="connsiteX3" fmla="*/ 8252546 w 8252546"/>
              <a:gd name="connsiteY3" fmla="*/ 0 h 4601245"/>
              <a:gd name="connsiteX0" fmla="*/ 0 w 8252546"/>
              <a:gd name="connsiteY0" fmla="*/ 4601245 h 4601245"/>
              <a:gd name="connsiteX1" fmla="*/ 2240332 w 8252546"/>
              <a:gd name="connsiteY1" fmla="*/ 3549318 h 4601245"/>
              <a:gd name="connsiteX2" fmla="*/ 6532928 w 8252546"/>
              <a:gd name="connsiteY2" fmla="*/ 805218 h 4601245"/>
              <a:gd name="connsiteX3" fmla="*/ 8252546 w 8252546"/>
              <a:gd name="connsiteY3" fmla="*/ 0 h 4601245"/>
              <a:gd name="connsiteX0" fmla="*/ 0 w 8252546"/>
              <a:gd name="connsiteY0" fmla="*/ 4601245 h 4601245"/>
              <a:gd name="connsiteX1" fmla="*/ 2240332 w 8252546"/>
              <a:gd name="connsiteY1" fmla="*/ 3549318 h 4601245"/>
              <a:gd name="connsiteX2" fmla="*/ 5829543 w 8252546"/>
              <a:gd name="connsiteY2" fmla="*/ 1026282 h 4601245"/>
              <a:gd name="connsiteX3" fmla="*/ 8252546 w 8252546"/>
              <a:gd name="connsiteY3" fmla="*/ 0 h 4601245"/>
              <a:gd name="connsiteX0" fmla="*/ 0 w 8232449"/>
              <a:gd name="connsiteY0" fmla="*/ 4098827 h 4098827"/>
              <a:gd name="connsiteX1" fmla="*/ 2240332 w 8232449"/>
              <a:gd name="connsiteY1" fmla="*/ 3046900 h 4098827"/>
              <a:gd name="connsiteX2" fmla="*/ 5829543 w 8232449"/>
              <a:gd name="connsiteY2" fmla="*/ 523864 h 4098827"/>
              <a:gd name="connsiteX3" fmla="*/ 8232449 w 8232449"/>
              <a:gd name="connsiteY3" fmla="*/ 0 h 4098827"/>
              <a:gd name="connsiteX0" fmla="*/ 0 w 8232449"/>
              <a:gd name="connsiteY0" fmla="*/ 3968198 h 3968198"/>
              <a:gd name="connsiteX1" fmla="*/ 2240332 w 8232449"/>
              <a:gd name="connsiteY1" fmla="*/ 3046900 h 3968198"/>
              <a:gd name="connsiteX2" fmla="*/ 5829543 w 8232449"/>
              <a:gd name="connsiteY2" fmla="*/ 523864 h 3968198"/>
              <a:gd name="connsiteX3" fmla="*/ 8232449 w 8232449"/>
              <a:gd name="connsiteY3" fmla="*/ 0 h 3968198"/>
              <a:gd name="connsiteX0" fmla="*/ 0 w 8232449"/>
              <a:gd name="connsiteY0" fmla="*/ 3968198 h 3968198"/>
              <a:gd name="connsiteX1" fmla="*/ 2340816 w 8232449"/>
              <a:gd name="connsiteY1" fmla="*/ 2996659 h 3968198"/>
              <a:gd name="connsiteX2" fmla="*/ 5829543 w 8232449"/>
              <a:gd name="connsiteY2" fmla="*/ 523864 h 3968198"/>
              <a:gd name="connsiteX3" fmla="*/ 8232449 w 8232449"/>
              <a:gd name="connsiteY3" fmla="*/ 0 h 3968198"/>
              <a:gd name="connsiteX0" fmla="*/ 0 w 8232449"/>
              <a:gd name="connsiteY0" fmla="*/ 3968198 h 3968198"/>
              <a:gd name="connsiteX1" fmla="*/ 2340816 w 8232449"/>
              <a:gd name="connsiteY1" fmla="*/ 2996659 h 3968198"/>
              <a:gd name="connsiteX2" fmla="*/ 5296980 w 8232449"/>
              <a:gd name="connsiteY2" fmla="*/ 614300 h 3968198"/>
              <a:gd name="connsiteX3" fmla="*/ 8232449 w 8232449"/>
              <a:gd name="connsiteY3" fmla="*/ 0 h 3968198"/>
              <a:gd name="connsiteX0" fmla="*/ 0 w 8232449"/>
              <a:gd name="connsiteY0" fmla="*/ 3968198 h 3968198"/>
              <a:gd name="connsiteX1" fmla="*/ 2340816 w 8232449"/>
              <a:gd name="connsiteY1" fmla="*/ 2996659 h 3968198"/>
              <a:gd name="connsiteX2" fmla="*/ 4905095 w 8232449"/>
              <a:gd name="connsiteY2" fmla="*/ 684639 h 3968198"/>
              <a:gd name="connsiteX3" fmla="*/ 8232449 w 8232449"/>
              <a:gd name="connsiteY3" fmla="*/ 0 h 396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2449" h="3968198">
                <a:moveTo>
                  <a:pt x="0" y="3968198"/>
                </a:moveTo>
                <a:cubicBezTo>
                  <a:pt x="910988" y="3069720"/>
                  <a:pt x="1523300" y="3543919"/>
                  <a:pt x="2340816" y="2996659"/>
                </a:cubicBezTo>
                <a:cubicBezTo>
                  <a:pt x="3158332" y="2449399"/>
                  <a:pt x="3923156" y="1184082"/>
                  <a:pt x="4905095" y="684639"/>
                </a:cubicBezTo>
                <a:cubicBezTo>
                  <a:pt x="5887034" y="185196"/>
                  <a:pt x="7878745" y="187657"/>
                  <a:pt x="8232449" y="0"/>
                </a:cubicBezTo>
              </a:path>
            </a:pathLst>
          </a:custGeom>
          <a:noFill/>
          <a:ln>
            <a:solidFill>
              <a:srgbClr val="FF00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-4203" y="1927019"/>
            <a:ext cx="8766810" cy="3994445"/>
          </a:xfrm>
          <a:custGeom>
            <a:avLst/>
            <a:gdLst>
              <a:gd name="connsiteX0" fmla="*/ 0 w 6837528"/>
              <a:gd name="connsiteY0" fmla="*/ 3944203 h 3944203"/>
              <a:gd name="connsiteX1" fmla="*/ 2729552 w 6837528"/>
              <a:gd name="connsiteY1" fmla="*/ 1596788 h 3944203"/>
              <a:gd name="connsiteX2" fmla="*/ 5445457 w 6837528"/>
              <a:gd name="connsiteY2" fmla="*/ 641445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2729552 w 6837528"/>
              <a:gd name="connsiteY1" fmla="*/ 1596788 h 3944203"/>
              <a:gd name="connsiteX2" fmla="*/ 5104263 w 6837528"/>
              <a:gd name="connsiteY2" fmla="*/ 805218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2497540 w 6837528"/>
              <a:gd name="connsiteY1" fmla="*/ 1569492 h 3944203"/>
              <a:gd name="connsiteX2" fmla="*/ 5104263 w 6837528"/>
              <a:gd name="connsiteY2" fmla="*/ 805218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2497540 w 6837528"/>
              <a:gd name="connsiteY1" fmla="*/ 1569492 h 3944203"/>
              <a:gd name="connsiteX2" fmla="*/ 5363570 w 6837528"/>
              <a:gd name="connsiteY2" fmla="*/ 846161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2879677 w 6837528"/>
              <a:gd name="connsiteY1" fmla="*/ 1883391 h 3944203"/>
              <a:gd name="connsiteX2" fmla="*/ 5363570 w 6837528"/>
              <a:gd name="connsiteY2" fmla="*/ 846161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3316405 w 6837528"/>
              <a:gd name="connsiteY1" fmla="*/ 2156346 h 3944203"/>
              <a:gd name="connsiteX2" fmla="*/ 5363570 w 6837528"/>
              <a:gd name="connsiteY2" fmla="*/ 846161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2729551 w 6837528"/>
              <a:gd name="connsiteY1" fmla="*/ 2456597 h 3944203"/>
              <a:gd name="connsiteX2" fmla="*/ 5363570 w 6837528"/>
              <a:gd name="connsiteY2" fmla="*/ 846161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3562064 w 6837528"/>
              <a:gd name="connsiteY1" fmla="*/ 1951630 h 3944203"/>
              <a:gd name="connsiteX2" fmla="*/ 5363570 w 6837528"/>
              <a:gd name="connsiteY2" fmla="*/ 846161 h 3944203"/>
              <a:gd name="connsiteX3" fmla="*/ 6837528 w 6837528"/>
              <a:gd name="connsiteY3" fmla="*/ 0 h 3944203"/>
              <a:gd name="connsiteX0" fmla="*/ 0 w 6837528"/>
              <a:gd name="connsiteY0" fmla="*/ 3944203 h 3944203"/>
              <a:gd name="connsiteX1" fmla="*/ 3684894 w 6837528"/>
              <a:gd name="connsiteY1" fmla="*/ 1951630 h 3944203"/>
              <a:gd name="connsiteX2" fmla="*/ 5363570 w 6837528"/>
              <a:gd name="connsiteY2" fmla="*/ 846161 h 3944203"/>
              <a:gd name="connsiteX3" fmla="*/ 6837528 w 6837528"/>
              <a:gd name="connsiteY3" fmla="*/ 0 h 3944203"/>
              <a:gd name="connsiteX0" fmla="*/ 0 w 7741879"/>
              <a:gd name="connsiteY0" fmla="*/ 4436572 h 4436572"/>
              <a:gd name="connsiteX1" fmla="*/ 4589245 w 7741879"/>
              <a:gd name="connsiteY1" fmla="*/ 1951630 h 4436572"/>
              <a:gd name="connsiteX2" fmla="*/ 6267921 w 7741879"/>
              <a:gd name="connsiteY2" fmla="*/ 846161 h 4436572"/>
              <a:gd name="connsiteX3" fmla="*/ 7741879 w 7741879"/>
              <a:gd name="connsiteY3" fmla="*/ 0 h 4436572"/>
              <a:gd name="connsiteX0" fmla="*/ 0 w 7741879"/>
              <a:gd name="connsiteY0" fmla="*/ 4436572 h 4436572"/>
              <a:gd name="connsiteX1" fmla="*/ 2227882 w 7741879"/>
              <a:gd name="connsiteY1" fmla="*/ 3348351 h 4436572"/>
              <a:gd name="connsiteX2" fmla="*/ 6267921 w 7741879"/>
              <a:gd name="connsiteY2" fmla="*/ 846161 h 4436572"/>
              <a:gd name="connsiteX3" fmla="*/ 7741879 w 7741879"/>
              <a:gd name="connsiteY3" fmla="*/ 0 h 4436572"/>
              <a:gd name="connsiteX0" fmla="*/ 0 w 7741879"/>
              <a:gd name="connsiteY0" fmla="*/ 4436572 h 4436572"/>
              <a:gd name="connsiteX1" fmla="*/ 2227882 w 7741879"/>
              <a:gd name="connsiteY1" fmla="*/ 3348351 h 4436572"/>
              <a:gd name="connsiteX2" fmla="*/ 5976519 w 7741879"/>
              <a:gd name="connsiteY2" fmla="*/ 695436 h 4436572"/>
              <a:gd name="connsiteX3" fmla="*/ 7741879 w 7741879"/>
              <a:gd name="connsiteY3" fmla="*/ 0 h 4436572"/>
              <a:gd name="connsiteX0" fmla="*/ 0 w 8435215"/>
              <a:gd name="connsiteY0" fmla="*/ 4235605 h 4235605"/>
              <a:gd name="connsiteX1" fmla="*/ 2227882 w 8435215"/>
              <a:gd name="connsiteY1" fmla="*/ 3147384 h 4235605"/>
              <a:gd name="connsiteX2" fmla="*/ 5976519 w 8435215"/>
              <a:gd name="connsiteY2" fmla="*/ 494469 h 4235605"/>
              <a:gd name="connsiteX3" fmla="*/ 8435215 w 8435215"/>
              <a:gd name="connsiteY3" fmla="*/ 0 h 4235605"/>
              <a:gd name="connsiteX0" fmla="*/ 0 w 8354828"/>
              <a:gd name="connsiteY0" fmla="*/ 3914058 h 3914058"/>
              <a:gd name="connsiteX1" fmla="*/ 2147495 w 8354828"/>
              <a:gd name="connsiteY1" fmla="*/ 3147384 h 3914058"/>
              <a:gd name="connsiteX2" fmla="*/ 5896132 w 8354828"/>
              <a:gd name="connsiteY2" fmla="*/ 494469 h 3914058"/>
              <a:gd name="connsiteX3" fmla="*/ 8354828 w 8354828"/>
              <a:gd name="connsiteY3" fmla="*/ 0 h 3914058"/>
              <a:gd name="connsiteX0" fmla="*/ 0 w 8354828"/>
              <a:gd name="connsiteY0" fmla="*/ 3914058 h 3914058"/>
              <a:gd name="connsiteX1" fmla="*/ 2227882 w 8354828"/>
              <a:gd name="connsiteY1" fmla="*/ 3127287 h 3914058"/>
              <a:gd name="connsiteX2" fmla="*/ 5896132 w 8354828"/>
              <a:gd name="connsiteY2" fmla="*/ 494469 h 3914058"/>
              <a:gd name="connsiteX3" fmla="*/ 8354828 w 8354828"/>
              <a:gd name="connsiteY3" fmla="*/ 0 h 3914058"/>
              <a:gd name="connsiteX0" fmla="*/ 0 w 8354828"/>
              <a:gd name="connsiteY0" fmla="*/ 3914058 h 3914058"/>
              <a:gd name="connsiteX1" fmla="*/ 2227882 w 8354828"/>
              <a:gd name="connsiteY1" fmla="*/ 3127287 h 3914058"/>
              <a:gd name="connsiteX2" fmla="*/ 6187534 w 8354828"/>
              <a:gd name="connsiteY2" fmla="*/ 383937 h 3914058"/>
              <a:gd name="connsiteX3" fmla="*/ 8354828 w 8354828"/>
              <a:gd name="connsiteY3" fmla="*/ 0 h 3914058"/>
              <a:gd name="connsiteX0" fmla="*/ 0 w 8766810"/>
              <a:gd name="connsiteY0" fmla="*/ 3994445 h 3994445"/>
              <a:gd name="connsiteX1" fmla="*/ 2639864 w 8766810"/>
              <a:gd name="connsiteY1" fmla="*/ 3127287 h 3994445"/>
              <a:gd name="connsiteX2" fmla="*/ 6599516 w 8766810"/>
              <a:gd name="connsiteY2" fmla="*/ 383937 h 3994445"/>
              <a:gd name="connsiteX3" fmla="*/ 8766810 w 8766810"/>
              <a:gd name="connsiteY3" fmla="*/ 0 h 399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6810" h="3994445">
                <a:moveTo>
                  <a:pt x="0" y="3994445"/>
                </a:moveTo>
                <a:cubicBezTo>
                  <a:pt x="910988" y="3095967"/>
                  <a:pt x="1539945" y="3729038"/>
                  <a:pt x="2639864" y="3127287"/>
                </a:cubicBezTo>
                <a:cubicBezTo>
                  <a:pt x="3739783" y="2525536"/>
                  <a:pt x="5578358" y="905151"/>
                  <a:pt x="6599516" y="383937"/>
                </a:cubicBezTo>
                <a:cubicBezTo>
                  <a:pt x="7620674" y="-137277"/>
                  <a:pt x="8413106" y="187657"/>
                  <a:pt x="8766810" y="0"/>
                </a:cubicBezTo>
              </a:path>
            </a:pathLst>
          </a:custGeom>
          <a:noFill/>
          <a:ln>
            <a:solidFill>
              <a:srgbClr val="FF00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91680" y="5229200"/>
            <a:ext cx="576064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948264" y="2111419"/>
            <a:ext cx="216024" cy="8550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71638" y="2111419"/>
            <a:ext cx="4671758" cy="390986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71306" y="2080009"/>
            <a:ext cx="7887956" cy="4551903"/>
          </a:xfrm>
          <a:custGeom>
            <a:avLst/>
            <a:gdLst>
              <a:gd name="connsiteX0" fmla="*/ 0 w 6250075"/>
              <a:gd name="connsiteY0" fmla="*/ 3557116 h 3557116"/>
              <a:gd name="connsiteX1" fmla="*/ 582804 w 6250075"/>
              <a:gd name="connsiteY1" fmla="*/ 1225899 h 3557116"/>
              <a:gd name="connsiteX2" fmla="*/ 2381459 w 6250075"/>
              <a:gd name="connsiteY2" fmla="*/ 924448 h 3557116"/>
              <a:gd name="connsiteX3" fmla="*/ 4873450 w 6250075"/>
              <a:gd name="connsiteY3" fmla="*/ 622998 h 3557116"/>
              <a:gd name="connsiteX4" fmla="*/ 6250075 w 6250075"/>
              <a:gd name="connsiteY4" fmla="*/ 0 h 3557116"/>
              <a:gd name="connsiteX0" fmla="*/ 0 w 6250075"/>
              <a:gd name="connsiteY0" fmla="*/ 3557116 h 3557116"/>
              <a:gd name="connsiteX1" fmla="*/ 934496 w 6250075"/>
              <a:gd name="connsiteY1" fmla="*/ 1406769 h 3557116"/>
              <a:gd name="connsiteX2" fmla="*/ 2381459 w 6250075"/>
              <a:gd name="connsiteY2" fmla="*/ 924448 h 3557116"/>
              <a:gd name="connsiteX3" fmla="*/ 4873450 w 6250075"/>
              <a:gd name="connsiteY3" fmla="*/ 622998 h 3557116"/>
              <a:gd name="connsiteX4" fmla="*/ 6250075 w 6250075"/>
              <a:gd name="connsiteY4" fmla="*/ 0 h 3557116"/>
              <a:gd name="connsiteX0" fmla="*/ 0 w 6250075"/>
              <a:gd name="connsiteY0" fmla="*/ 3557116 h 3557116"/>
              <a:gd name="connsiteX1" fmla="*/ 934496 w 6250075"/>
              <a:gd name="connsiteY1" fmla="*/ 1406769 h 3557116"/>
              <a:gd name="connsiteX2" fmla="*/ 3295859 w 6250075"/>
              <a:gd name="connsiteY2" fmla="*/ 854110 h 3557116"/>
              <a:gd name="connsiteX3" fmla="*/ 4873450 w 6250075"/>
              <a:gd name="connsiteY3" fmla="*/ 622998 h 3557116"/>
              <a:gd name="connsiteX4" fmla="*/ 6250075 w 6250075"/>
              <a:gd name="connsiteY4" fmla="*/ 0 h 3557116"/>
              <a:gd name="connsiteX0" fmla="*/ 0 w 7043895"/>
              <a:gd name="connsiteY0" fmla="*/ 4360984 h 4360984"/>
              <a:gd name="connsiteX1" fmla="*/ 1728316 w 7043895"/>
              <a:gd name="connsiteY1" fmla="*/ 1406769 h 4360984"/>
              <a:gd name="connsiteX2" fmla="*/ 4089679 w 7043895"/>
              <a:gd name="connsiteY2" fmla="*/ 854110 h 4360984"/>
              <a:gd name="connsiteX3" fmla="*/ 5667270 w 7043895"/>
              <a:gd name="connsiteY3" fmla="*/ 622998 h 4360984"/>
              <a:gd name="connsiteX4" fmla="*/ 7043895 w 7043895"/>
              <a:gd name="connsiteY4" fmla="*/ 0 h 4360984"/>
              <a:gd name="connsiteX0" fmla="*/ 0 w 7043895"/>
              <a:gd name="connsiteY0" fmla="*/ 4360984 h 4360984"/>
              <a:gd name="connsiteX1" fmla="*/ 2431700 w 7043895"/>
              <a:gd name="connsiteY1" fmla="*/ 2059912 h 4360984"/>
              <a:gd name="connsiteX2" fmla="*/ 4089679 w 7043895"/>
              <a:gd name="connsiteY2" fmla="*/ 854110 h 4360984"/>
              <a:gd name="connsiteX3" fmla="*/ 5667270 w 7043895"/>
              <a:gd name="connsiteY3" fmla="*/ 622998 h 4360984"/>
              <a:gd name="connsiteX4" fmla="*/ 7043895 w 7043895"/>
              <a:gd name="connsiteY4" fmla="*/ 0 h 4360984"/>
              <a:gd name="connsiteX0" fmla="*/ 0 w 7043895"/>
              <a:gd name="connsiteY0" fmla="*/ 4360984 h 4360984"/>
              <a:gd name="connsiteX1" fmla="*/ 2431700 w 7043895"/>
              <a:gd name="connsiteY1" fmla="*/ 2059912 h 4360984"/>
              <a:gd name="connsiteX2" fmla="*/ 3044651 w 7043895"/>
              <a:gd name="connsiteY2" fmla="*/ 1135464 h 4360984"/>
              <a:gd name="connsiteX3" fmla="*/ 5667270 w 7043895"/>
              <a:gd name="connsiteY3" fmla="*/ 622998 h 4360984"/>
              <a:gd name="connsiteX4" fmla="*/ 7043895 w 7043895"/>
              <a:gd name="connsiteY4" fmla="*/ 0 h 4360984"/>
              <a:gd name="connsiteX0" fmla="*/ 0 w 7043895"/>
              <a:gd name="connsiteY0" fmla="*/ 4360984 h 4360984"/>
              <a:gd name="connsiteX1" fmla="*/ 1497203 w 7043895"/>
              <a:gd name="connsiteY1" fmla="*/ 2893925 h 4360984"/>
              <a:gd name="connsiteX2" fmla="*/ 3044651 w 7043895"/>
              <a:gd name="connsiteY2" fmla="*/ 1135464 h 4360984"/>
              <a:gd name="connsiteX3" fmla="*/ 5667270 w 7043895"/>
              <a:gd name="connsiteY3" fmla="*/ 622998 h 4360984"/>
              <a:gd name="connsiteX4" fmla="*/ 7043895 w 7043895"/>
              <a:gd name="connsiteY4" fmla="*/ 0 h 4360984"/>
              <a:gd name="connsiteX0" fmla="*/ 0 w 7043895"/>
              <a:gd name="connsiteY0" fmla="*/ 4360984 h 4360984"/>
              <a:gd name="connsiteX1" fmla="*/ 1497203 w 7043895"/>
              <a:gd name="connsiteY1" fmla="*/ 2893925 h 4360984"/>
              <a:gd name="connsiteX2" fmla="*/ 3135086 w 7043895"/>
              <a:gd name="connsiteY2" fmla="*/ 1306286 h 4360984"/>
              <a:gd name="connsiteX3" fmla="*/ 5667270 w 7043895"/>
              <a:gd name="connsiteY3" fmla="*/ 622998 h 4360984"/>
              <a:gd name="connsiteX4" fmla="*/ 7043895 w 7043895"/>
              <a:gd name="connsiteY4" fmla="*/ 0 h 4360984"/>
              <a:gd name="connsiteX0" fmla="*/ 0 w 7043895"/>
              <a:gd name="connsiteY0" fmla="*/ 4360984 h 4360984"/>
              <a:gd name="connsiteX1" fmla="*/ 1426865 w 7043895"/>
              <a:gd name="connsiteY1" fmla="*/ 2773345 h 4360984"/>
              <a:gd name="connsiteX2" fmla="*/ 3135086 w 7043895"/>
              <a:gd name="connsiteY2" fmla="*/ 1306286 h 4360984"/>
              <a:gd name="connsiteX3" fmla="*/ 5667270 w 7043895"/>
              <a:gd name="connsiteY3" fmla="*/ 622998 h 4360984"/>
              <a:gd name="connsiteX4" fmla="*/ 7043895 w 7043895"/>
              <a:gd name="connsiteY4" fmla="*/ 0 h 4360984"/>
              <a:gd name="connsiteX0" fmla="*/ 0 w 7043895"/>
              <a:gd name="connsiteY0" fmla="*/ 4360984 h 4360984"/>
              <a:gd name="connsiteX1" fmla="*/ 1426865 w 7043895"/>
              <a:gd name="connsiteY1" fmla="*/ 2773345 h 4360984"/>
              <a:gd name="connsiteX2" fmla="*/ 2502040 w 7043895"/>
              <a:gd name="connsiteY2" fmla="*/ 1316334 h 4360984"/>
              <a:gd name="connsiteX3" fmla="*/ 5667270 w 7043895"/>
              <a:gd name="connsiteY3" fmla="*/ 622998 h 4360984"/>
              <a:gd name="connsiteX4" fmla="*/ 7043895 w 7043895"/>
              <a:gd name="connsiteY4" fmla="*/ 0 h 4360984"/>
              <a:gd name="connsiteX0" fmla="*/ 0 w 7043895"/>
              <a:gd name="connsiteY0" fmla="*/ 4360984 h 4360984"/>
              <a:gd name="connsiteX1" fmla="*/ 864157 w 7043895"/>
              <a:gd name="connsiteY1" fmla="*/ 3376246 h 4360984"/>
              <a:gd name="connsiteX2" fmla="*/ 2502040 w 7043895"/>
              <a:gd name="connsiteY2" fmla="*/ 1316334 h 4360984"/>
              <a:gd name="connsiteX3" fmla="*/ 5667270 w 7043895"/>
              <a:gd name="connsiteY3" fmla="*/ 622998 h 4360984"/>
              <a:gd name="connsiteX4" fmla="*/ 7043895 w 7043895"/>
              <a:gd name="connsiteY4" fmla="*/ 0 h 4360984"/>
              <a:gd name="connsiteX0" fmla="*/ 0 w 7887956"/>
              <a:gd name="connsiteY0" fmla="*/ 4551903 h 4551903"/>
              <a:gd name="connsiteX1" fmla="*/ 1708218 w 7887956"/>
              <a:gd name="connsiteY1" fmla="*/ 3376246 h 4551903"/>
              <a:gd name="connsiteX2" fmla="*/ 3346101 w 7887956"/>
              <a:gd name="connsiteY2" fmla="*/ 1316334 h 4551903"/>
              <a:gd name="connsiteX3" fmla="*/ 6511331 w 7887956"/>
              <a:gd name="connsiteY3" fmla="*/ 622998 h 4551903"/>
              <a:gd name="connsiteX4" fmla="*/ 7887956 w 7887956"/>
              <a:gd name="connsiteY4" fmla="*/ 0 h 4551903"/>
              <a:gd name="connsiteX0" fmla="*/ 0 w 7887956"/>
              <a:gd name="connsiteY0" fmla="*/ 4551903 h 4551903"/>
              <a:gd name="connsiteX1" fmla="*/ 1708218 w 7887956"/>
              <a:gd name="connsiteY1" fmla="*/ 3376246 h 4551903"/>
              <a:gd name="connsiteX2" fmla="*/ 3346101 w 7887956"/>
              <a:gd name="connsiteY2" fmla="*/ 1316334 h 4551903"/>
              <a:gd name="connsiteX3" fmla="*/ 6511331 w 7887956"/>
              <a:gd name="connsiteY3" fmla="*/ 622998 h 4551903"/>
              <a:gd name="connsiteX4" fmla="*/ 7887956 w 7887956"/>
              <a:gd name="connsiteY4" fmla="*/ 0 h 4551903"/>
              <a:gd name="connsiteX0" fmla="*/ 0 w 7887956"/>
              <a:gd name="connsiteY0" fmla="*/ 4551903 h 4551903"/>
              <a:gd name="connsiteX1" fmla="*/ 1708218 w 7887956"/>
              <a:gd name="connsiteY1" fmla="*/ 3376246 h 4551903"/>
              <a:gd name="connsiteX2" fmla="*/ 3346101 w 7887956"/>
              <a:gd name="connsiteY2" fmla="*/ 1316334 h 4551903"/>
              <a:gd name="connsiteX3" fmla="*/ 6631912 w 7887956"/>
              <a:gd name="connsiteY3" fmla="*/ 341644 h 4551903"/>
              <a:gd name="connsiteX4" fmla="*/ 7887956 w 7887956"/>
              <a:gd name="connsiteY4" fmla="*/ 0 h 4551903"/>
              <a:gd name="connsiteX0" fmla="*/ 0 w 7887956"/>
              <a:gd name="connsiteY0" fmla="*/ 4551903 h 4551903"/>
              <a:gd name="connsiteX1" fmla="*/ 1708218 w 7887956"/>
              <a:gd name="connsiteY1" fmla="*/ 3376246 h 4551903"/>
              <a:gd name="connsiteX2" fmla="*/ 5345723 w 7887956"/>
              <a:gd name="connsiteY2" fmla="*/ 2029767 h 4551903"/>
              <a:gd name="connsiteX3" fmla="*/ 6631912 w 7887956"/>
              <a:gd name="connsiteY3" fmla="*/ 341644 h 4551903"/>
              <a:gd name="connsiteX4" fmla="*/ 7887956 w 7887956"/>
              <a:gd name="connsiteY4" fmla="*/ 0 h 4551903"/>
              <a:gd name="connsiteX0" fmla="*/ 0 w 7887956"/>
              <a:gd name="connsiteY0" fmla="*/ 4551903 h 4551903"/>
              <a:gd name="connsiteX1" fmla="*/ 1708218 w 7887956"/>
              <a:gd name="connsiteY1" fmla="*/ 3376246 h 4551903"/>
              <a:gd name="connsiteX2" fmla="*/ 5345723 w 7887956"/>
              <a:gd name="connsiteY2" fmla="*/ 2029767 h 4551903"/>
              <a:gd name="connsiteX3" fmla="*/ 6832879 w 7887956"/>
              <a:gd name="connsiteY3" fmla="*/ 512466 h 4551903"/>
              <a:gd name="connsiteX4" fmla="*/ 7887956 w 7887956"/>
              <a:gd name="connsiteY4" fmla="*/ 0 h 4551903"/>
              <a:gd name="connsiteX0" fmla="*/ 0 w 7887956"/>
              <a:gd name="connsiteY0" fmla="*/ 4551903 h 4551903"/>
              <a:gd name="connsiteX1" fmla="*/ 1708218 w 7887956"/>
              <a:gd name="connsiteY1" fmla="*/ 3376246 h 4551903"/>
              <a:gd name="connsiteX2" fmla="*/ 5375868 w 7887956"/>
              <a:gd name="connsiteY2" fmla="*/ 2301073 h 4551903"/>
              <a:gd name="connsiteX3" fmla="*/ 6832879 w 7887956"/>
              <a:gd name="connsiteY3" fmla="*/ 512466 h 4551903"/>
              <a:gd name="connsiteX4" fmla="*/ 7887956 w 7887956"/>
              <a:gd name="connsiteY4" fmla="*/ 0 h 4551903"/>
              <a:gd name="connsiteX0" fmla="*/ 0 w 7887956"/>
              <a:gd name="connsiteY0" fmla="*/ 4551903 h 4551903"/>
              <a:gd name="connsiteX1" fmla="*/ 1708218 w 7887956"/>
              <a:gd name="connsiteY1" fmla="*/ 3376246 h 4551903"/>
              <a:gd name="connsiteX2" fmla="*/ 5345723 w 7887956"/>
              <a:gd name="connsiteY2" fmla="*/ 2280977 h 4551903"/>
              <a:gd name="connsiteX3" fmla="*/ 6832879 w 7887956"/>
              <a:gd name="connsiteY3" fmla="*/ 512466 h 4551903"/>
              <a:gd name="connsiteX4" fmla="*/ 7887956 w 7887956"/>
              <a:gd name="connsiteY4" fmla="*/ 0 h 455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7956" h="4551903">
                <a:moveTo>
                  <a:pt x="0" y="4551903"/>
                </a:moveTo>
                <a:cubicBezTo>
                  <a:pt x="846573" y="4037762"/>
                  <a:pt x="817264" y="3754734"/>
                  <a:pt x="1708218" y="3376246"/>
                </a:cubicBezTo>
                <a:cubicBezTo>
                  <a:pt x="2599172" y="2997758"/>
                  <a:pt x="4491613" y="2758274"/>
                  <a:pt x="5345723" y="2280977"/>
                </a:cubicBezTo>
                <a:cubicBezTo>
                  <a:pt x="6199833" y="1803680"/>
                  <a:pt x="6409174" y="892629"/>
                  <a:pt x="6832879" y="512466"/>
                </a:cubicBezTo>
                <a:cubicBezTo>
                  <a:pt x="7256584" y="132303"/>
                  <a:pt x="7522028" y="234461"/>
                  <a:pt x="7887956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08104" y="42479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23706" y="2232409"/>
            <a:ext cx="7887956" cy="4551903"/>
          </a:xfrm>
          <a:custGeom>
            <a:avLst/>
            <a:gdLst>
              <a:gd name="connsiteX0" fmla="*/ 0 w 6250075"/>
              <a:gd name="connsiteY0" fmla="*/ 3557116 h 3557116"/>
              <a:gd name="connsiteX1" fmla="*/ 582804 w 6250075"/>
              <a:gd name="connsiteY1" fmla="*/ 1225899 h 3557116"/>
              <a:gd name="connsiteX2" fmla="*/ 2381459 w 6250075"/>
              <a:gd name="connsiteY2" fmla="*/ 924448 h 3557116"/>
              <a:gd name="connsiteX3" fmla="*/ 4873450 w 6250075"/>
              <a:gd name="connsiteY3" fmla="*/ 622998 h 3557116"/>
              <a:gd name="connsiteX4" fmla="*/ 6250075 w 6250075"/>
              <a:gd name="connsiteY4" fmla="*/ 0 h 3557116"/>
              <a:gd name="connsiteX0" fmla="*/ 0 w 6250075"/>
              <a:gd name="connsiteY0" fmla="*/ 3557116 h 3557116"/>
              <a:gd name="connsiteX1" fmla="*/ 934496 w 6250075"/>
              <a:gd name="connsiteY1" fmla="*/ 1406769 h 3557116"/>
              <a:gd name="connsiteX2" fmla="*/ 2381459 w 6250075"/>
              <a:gd name="connsiteY2" fmla="*/ 924448 h 3557116"/>
              <a:gd name="connsiteX3" fmla="*/ 4873450 w 6250075"/>
              <a:gd name="connsiteY3" fmla="*/ 622998 h 3557116"/>
              <a:gd name="connsiteX4" fmla="*/ 6250075 w 6250075"/>
              <a:gd name="connsiteY4" fmla="*/ 0 h 3557116"/>
              <a:gd name="connsiteX0" fmla="*/ 0 w 6250075"/>
              <a:gd name="connsiteY0" fmla="*/ 3557116 h 3557116"/>
              <a:gd name="connsiteX1" fmla="*/ 934496 w 6250075"/>
              <a:gd name="connsiteY1" fmla="*/ 1406769 h 3557116"/>
              <a:gd name="connsiteX2" fmla="*/ 3295859 w 6250075"/>
              <a:gd name="connsiteY2" fmla="*/ 854110 h 3557116"/>
              <a:gd name="connsiteX3" fmla="*/ 4873450 w 6250075"/>
              <a:gd name="connsiteY3" fmla="*/ 622998 h 3557116"/>
              <a:gd name="connsiteX4" fmla="*/ 6250075 w 6250075"/>
              <a:gd name="connsiteY4" fmla="*/ 0 h 3557116"/>
              <a:gd name="connsiteX0" fmla="*/ 0 w 7043895"/>
              <a:gd name="connsiteY0" fmla="*/ 4360984 h 4360984"/>
              <a:gd name="connsiteX1" fmla="*/ 1728316 w 7043895"/>
              <a:gd name="connsiteY1" fmla="*/ 1406769 h 4360984"/>
              <a:gd name="connsiteX2" fmla="*/ 4089679 w 7043895"/>
              <a:gd name="connsiteY2" fmla="*/ 854110 h 4360984"/>
              <a:gd name="connsiteX3" fmla="*/ 5667270 w 7043895"/>
              <a:gd name="connsiteY3" fmla="*/ 622998 h 4360984"/>
              <a:gd name="connsiteX4" fmla="*/ 7043895 w 7043895"/>
              <a:gd name="connsiteY4" fmla="*/ 0 h 4360984"/>
              <a:gd name="connsiteX0" fmla="*/ 0 w 7043895"/>
              <a:gd name="connsiteY0" fmla="*/ 4360984 h 4360984"/>
              <a:gd name="connsiteX1" fmla="*/ 2431700 w 7043895"/>
              <a:gd name="connsiteY1" fmla="*/ 2059912 h 4360984"/>
              <a:gd name="connsiteX2" fmla="*/ 4089679 w 7043895"/>
              <a:gd name="connsiteY2" fmla="*/ 854110 h 4360984"/>
              <a:gd name="connsiteX3" fmla="*/ 5667270 w 7043895"/>
              <a:gd name="connsiteY3" fmla="*/ 622998 h 4360984"/>
              <a:gd name="connsiteX4" fmla="*/ 7043895 w 7043895"/>
              <a:gd name="connsiteY4" fmla="*/ 0 h 4360984"/>
              <a:gd name="connsiteX0" fmla="*/ 0 w 7043895"/>
              <a:gd name="connsiteY0" fmla="*/ 4360984 h 4360984"/>
              <a:gd name="connsiteX1" fmla="*/ 2431700 w 7043895"/>
              <a:gd name="connsiteY1" fmla="*/ 2059912 h 4360984"/>
              <a:gd name="connsiteX2" fmla="*/ 3044651 w 7043895"/>
              <a:gd name="connsiteY2" fmla="*/ 1135464 h 4360984"/>
              <a:gd name="connsiteX3" fmla="*/ 5667270 w 7043895"/>
              <a:gd name="connsiteY3" fmla="*/ 622998 h 4360984"/>
              <a:gd name="connsiteX4" fmla="*/ 7043895 w 7043895"/>
              <a:gd name="connsiteY4" fmla="*/ 0 h 4360984"/>
              <a:gd name="connsiteX0" fmla="*/ 0 w 7043895"/>
              <a:gd name="connsiteY0" fmla="*/ 4360984 h 4360984"/>
              <a:gd name="connsiteX1" fmla="*/ 1497203 w 7043895"/>
              <a:gd name="connsiteY1" fmla="*/ 2893925 h 4360984"/>
              <a:gd name="connsiteX2" fmla="*/ 3044651 w 7043895"/>
              <a:gd name="connsiteY2" fmla="*/ 1135464 h 4360984"/>
              <a:gd name="connsiteX3" fmla="*/ 5667270 w 7043895"/>
              <a:gd name="connsiteY3" fmla="*/ 622998 h 4360984"/>
              <a:gd name="connsiteX4" fmla="*/ 7043895 w 7043895"/>
              <a:gd name="connsiteY4" fmla="*/ 0 h 4360984"/>
              <a:gd name="connsiteX0" fmla="*/ 0 w 7043895"/>
              <a:gd name="connsiteY0" fmla="*/ 4360984 h 4360984"/>
              <a:gd name="connsiteX1" fmla="*/ 1497203 w 7043895"/>
              <a:gd name="connsiteY1" fmla="*/ 2893925 h 4360984"/>
              <a:gd name="connsiteX2" fmla="*/ 3135086 w 7043895"/>
              <a:gd name="connsiteY2" fmla="*/ 1306286 h 4360984"/>
              <a:gd name="connsiteX3" fmla="*/ 5667270 w 7043895"/>
              <a:gd name="connsiteY3" fmla="*/ 622998 h 4360984"/>
              <a:gd name="connsiteX4" fmla="*/ 7043895 w 7043895"/>
              <a:gd name="connsiteY4" fmla="*/ 0 h 4360984"/>
              <a:gd name="connsiteX0" fmla="*/ 0 w 7043895"/>
              <a:gd name="connsiteY0" fmla="*/ 4360984 h 4360984"/>
              <a:gd name="connsiteX1" fmla="*/ 1426865 w 7043895"/>
              <a:gd name="connsiteY1" fmla="*/ 2773345 h 4360984"/>
              <a:gd name="connsiteX2" fmla="*/ 3135086 w 7043895"/>
              <a:gd name="connsiteY2" fmla="*/ 1306286 h 4360984"/>
              <a:gd name="connsiteX3" fmla="*/ 5667270 w 7043895"/>
              <a:gd name="connsiteY3" fmla="*/ 622998 h 4360984"/>
              <a:gd name="connsiteX4" fmla="*/ 7043895 w 7043895"/>
              <a:gd name="connsiteY4" fmla="*/ 0 h 4360984"/>
              <a:gd name="connsiteX0" fmla="*/ 0 w 7043895"/>
              <a:gd name="connsiteY0" fmla="*/ 4360984 h 4360984"/>
              <a:gd name="connsiteX1" fmla="*/ 1426865 w 7043895"/>
              <a:gd name="connsiteY1" fmla="*/ 2773345 h 4360984"/>
              <a:gd name="connsiteX2" fmla="*/ 2502040 w 7043895"/>
              <a:gd name="connsiteY2" fmla="*/ 1316334 h 4360984"/>
              <a:gd name="connsiteX3" fmla="*/ 5667270 w 7043895"/>
              <a:gd name="connsiteY3" fmla="*/ 622998 h 4360984"/>
              <a:gd name="connsiteX4" fmla="*/ 7043895 w 7043895"/>
              <a:gd name="connsiteY4" fmla="*/ 0 h 4360984"/>
              <a:gd name="connsiteX0" fmla="*/ 0 w 7043895"/>
              <a:gd name="connsiteY0" fmla="*/ 4360984 h 4360984"/>
              <a:gd name="connsiteX1" fmla="*/ 864157 w 7043895"/>
              <a:gd name="connsiteY1" fmla="*/ 3376246 h 4360984"/>
              <a:gd name="connsiteX2" fmla="*/ 2502040 w 7043895"/>
              <a:gd name="connsiteY2" fmla="*/ 1316334 h 4360984"/>
              <a:gd name="connsiteX3" fmla="*/ 5667270 w 7043895"/>
              <a:gd name="connsiteY3" fmla="*/ 622998 h 4360984"/>
              <a:gd name="connsiteX4" fmla="*/ 7043895 w 7043895"/>
              <a:gd name="connsiteY4" fmla="*/ 0 h 4360984"/>
              <a:gd name="connsiteX0" fmla="*/ 0 w 7887956"/>
              <a:gd name="connsiteY0" fmla="*/ 4551903 h 4551903"/>
              <a:gd name="connsiteX1" fmla="*/ 1708218 w 7887956"/>
              <a:gd name="connsiteY1" fmla="*/ 3376246 h 4551903"/>
              <a:gd name="connsiteX2" fmla="*/ 3346101 w 7887956"/>
              <a:gd name="connsiteY2" fmla="*/ 1316334 h 4551903"/>
              <a:gd name="connsiteX3" fmla="*/ 6511331 w 7887956"/>
              <a:gd name="connsiteY3" fmla="*/ 622998 h 4551903"/>
              <a:gd name="connsiteX4" fmla="*/ 7887956 w 7887956"/>
              <a:gd name="connsiteY4" fmla="*/ 0 h 4551903"/>
              <a:gd name="connsiteX0" fmla="*/ 0 w 7887956"/>
              <a:gd name="connsiteY0" fmla="*/ 4551903 h 4551903"/>
              <a:gd name="connsiteX1" fmla="*/ 1708218 w 7887956"/>
              <a:gd name="connsiteY1" fmla="*/ 3376246 h 4551903"/>
              <a:gd name="connsiteX2" fmla="*/ 3346101 w 7887956"/>
              <a:gd name="connsiteY2" fmla="*/ 1316334 h 4551903"/>
              <a:gd name="connsiteX3" fmla="*/ 6511331 w 7887956"/>
              <a:gd name="connsiteY3" fmla="*/ 622998 h 4551903"/>
              <a:gd name="connsiteX4" fmla="*/ 7887956 w 7887956"/>
              <a:gd name="connsiteY4" fmla="*/ 0 h 4551903"/>
              <a:gd name="connsiteX0" fmla="*/ 0 w 7887956"/>
              <a:gd name="connsiteY0" fmla="*/ 4551903 h 4551903"/>
              <a:gd name="connsiteX1" fmla="*/ 1708218 w 7887956"/>
              <a:gd name="connsiteY1" fmla="*/ 3376246 h 4551903"/>
              <a:gd name="connsiteX2" fmla="*/ 3346101 w 7887956"/>
              <a:gd name="connsiteY2" fmla="*/ 1316334 h 4551903"/>
              <a:gd name="connsiteX3" fmla="*/ 6631912 w 7887956"/>
              <a:gd name="connsiteY3" fmla="*/ 341644 h 4551903"/>
              <a:gd name="connsiteX4" fmla="*/ 7887956 w 7887956"/>
              <a:gd name="connsiteY4" fmla="*/ 0 h 4551903"/>
              <a:gd name="connsiteX0" fmla="*/ 0 w 7887956"/>
              <a:gd name="connsiteY0" fmla="*/ 4551903 h 4551903"/>
              <a:gd name="connsiteX1" fmla="*/ 1708218 w 7887956"/>
              <a:gd name="connsiteY1" fmla="*/ 3376246 h 4551903"/>
              <a:gd name="connsiteX2" fmla="*/ 5345723 w 7887956"/>
              <a:gd name="connsiteY2" fmla="*/ 2029767 h 4551903"/>
              <a:gd name="connsiteX3" fmla="*/ 6631912 w 7887956"/>
              <a:gd name="connsiteY3" fmla="*/ 341644 h 4551903"/>
              <a:gd name="connsiteX4" fmla="*/ 7887956 w 7887956"/>
              <a:gd name="connsiteY4" fmla="*/ 0 h 4551903"/>
              <a:gd name="connsiteX0" fmla="*/ 0 w 7887956"/>
              <a:gd name="connsiteY0" fmla="*/ 4551903 h 4551903"/>
              <a:gd name="connsiteX1" fmla="*/ 1708218 w 7887956"/>
              <a:gd name="connsiteY1" fmla="*/ 3376246 h 4551903"/>
              <a:gd name="connsiteX2" fmla="*/ 5345723 w 7887956"/>
              <a:gd name="connsiteY2" fmla="*/ 2029767 h 4551903"/>
              <a:gd name="connsiteX3" fmla="*/ 6832879 w 7887956"/>
              <a:gd name="connsiteY3" fmla="*/ 512466 h 4551903"/>
              <a:gd name="connsiteX4" fmla="*/ 7887956 w 7887956"/>
              <a:gd name="connsiteY4" fmla="*/ 0 h 4551903"/>
              <a:gd name="connsiteX0" fmla="*/ 0 w 7887956"/>
              <a:gd name="connsiteY0" fmla="*/ 4551903 h 4551903"/>
              <a:gd name="connsiteX1" fmla="*/ 1708218 w 7887956"/>
              <a:gd name="connsiteY1" fmla="*/ 3376246 h 4551903"/>
              <a:gd name="connsiteX2" fmla="*/ 5375868 w 7887956"/>
              <a:gd name="connsiteY2" fmla="*/ 2301073 h 4551903"/>
              <a:gd name="connsiteX3" fmla="*/ 6832879 w 7887956"/>
              <a:gd name="connsiteY3" fmla="*/ 512466 h 4551903"/>
              <a:gd name="connsiteX4" fmla="*/ 7887956 w 7887956"/>
              <a:gd name="connsiteY4" fmla="*/ 0 h 4551903"/>
              <a:gd name="connsiteX0" fmla="*/ 0 w 7887956"/>
              <a:gd name="connsiteY0" fmla="*/ 4551903 h 4551903"/>
              <a:gd name="connsiteX1" fmla="*/ 1708218 w 7887956"/>
              <a:gd name="connsiteY1" fmla="*/ 3376246 h 4551903"/>
              <a:gd name="connsiteX2" fmla="*/ 5345723 w 7887956"/>
              <a:gd name="connsiteY2" fmla="*/ 2280977 h 4551903"/>
              <a:gd name="connsiteX3" fmla="*/ 6832879 w 7887956"/>
              <a:gd name="connsiteY3" fmla="*/ 512466 h 4551903"/>
              <a:gd name="connsiteX4" fmla="*/ 7887956 w 7887956"/>
              <a:gd name="connsiteY4" fmla="*/ 0 h 4551903"/>
              <a:gd name="connsiteX0" fmla="*/ 0 w 7887956"/>
              <a:gd name="connsiteY0" fmla="*/ 4551903 h 4551903"/>
              <a:gd name="connsiteX1" fmla="*/ 1708218 w 7887956"/>
              <a:gd name="connsiteY1" fmla="*/ 3376246 h 4551903"/>
              <a:gd name="connsiteX2" fmla="*/ 2612571 w 7887956"/>
              <a:gd name="connsiteY2" fmla="*/ 391887 h 4551903"/>
              <a:gd name="connsiteX3" fmla="*/ 6832879 w 7887956"/>
              <a:gd name="connsiteY3" fmla="*/ 512466 h 4551903"/>
              <a:gd name="connsiteX4" fmla="*/ 7887956 w 7887956"/>
              <a:gd name="connsiteY4" fmla="*/ 0 h 4551903"/>
              <a:gd name="connsiteX0" fmla="*/ 0 w 7887956"/>
              <a:gd name="connsiteY0" fmla="*/ 4551903 h 4551903"/>
              <a:gd name="connsiteX1" fmla="*/ 1708218 w 7887956"/>
              <a:gd name="connsiteY1" fmla="*/ 3376246 h 4551903"/>
              <a:gd name="connsiteX2" fmla="*/ 2612571 w 7887956"/>
              <a:gd name="connsiteY2" fmla="*/ 391887 h 4551903"/>
              <a:gd name="connsiteX3" fmla="*/ 6692202 w 7887956"/>
              <a:gd name="connsiteY3" fmla="*/ 602901 h 4551903"/>
              <a:gd name="connsiteX4" fmla="*/ 7887956 w 7887956"/>
              <a:gd name="connsiteY4" fmla="*/ 0 h 4551903"/>
              <a:gd name="connsiteX0" fmla="*/ 0 w 7887956"/>
              <a:gd name="connsiteY0" fmla="*/ 4551903 h 4551903"/>
              <a:gd name="connsiteX1" fmla="*/ 1708218 w 7887956"/>
              <a:gd name="connsiteY1" fmla="*/ 3376246 h 4551903"/>
              <a:gd name="connsiteX2" fmla="*/ 2612571 w 7887956"/>
              <a:gd name="connsiteY2" fmla="*/ 200968 h 4551903"/>
              <a:gd name="connsiteX3" fmla="*/ 6692202 w 7887956"/>
              <a:gd name="connsiteY3" fmla="*/ 602901 h 4551903"/>
              <a:gd name="connsiteX4" fmla="*/ 7887956 w 7887956"/>
              <a:gd name="connsiteY4" fmla="*/ 0 h 455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7956" h="4551903">
                <a:moveTo>
                  <a:pt x="0" y="4551903"/>
                </a:moveTo>
                <a:cubicBezTo>
                  <a:pt x="846573" y="4037762"/>
                  <a:pt x="1272790" y="4101402"/>
                  <a:pt x="1708218" y="3376246"/>
                </a:cubicBezTo>
                <a:cubicBezTo>
                  <a:pt x="2143646" y="2651090"/>
                  <a:pt x="1781907" y="663192"/>
                  <a:pt x="2612571" y="200968"/>
                </a:cubicBezTo>
                <a:cubicBezTo>
                  <a:pt x="3443235" y="-261256"/>
                  <a:pt x="5812971" y="636396"/>
                  <a:pt x="6692202" y="602901"/>
                </a:cubicBezTo>
                <a:cubicBezTo>
                  <a:pt x="7571433" y="569406"/>
                  <a:pt x="7522028" y="234461"/>
                  <a:pt x="7887956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915816" y="230651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6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22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9551" y="260648"/>
            <a:ext cx="648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  <a:cs typeface="Gisha" pitchFamily="34" charset="-79"/>
              </a:rPr>
              <a:t>The Bayesian</a:t>
            </a:r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 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approach leaves us again with </a:t>
            </a:r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huge uncertainties</a:t>
            </a:r>
            <a:endParaRPr lang="en-US" sz="2400" dirty="0">
              <a:solidFill>
                <a:srgbClr val="FF0000"/>
              </a:solidFill>
              <a:latin typeface="Rockwell" pitchFamily="18" charset="0"/>
              <a:cs typeface="Gisha" pitchFamily="34" charset="-79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22977" y="3051654"/>
            <a:ext cx="53000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Freeform 37"/>
          <p:cNvSpPr/>
          <p:nvPr/>
        </p:nvSpPr>
        <p:spPr>
          <a:xfrm>
            <a:off x="7313901" y="3140968"/>
            <a:ext cx="365760" cy="378757"/>
          </a:xfrm>
          <a:custGeom>
            <a:avLst/>
            <a:gdLst>
              <a:gd name="connsiteX0" fmla="*/ 153619 w 365760"/>
              <a:gd name="connsiteY0" fmla="*/ 336499 h 365760"/>
              <a:gd name="connsiteX1" fmla="*/ 153619 w 365760"/>
              <a:gd name="connsiteY1" fmla="*/ 204826 h 365760"/>
              <a:gd name="connsiteX2" fmla="*/ 365760 w 365760"/>
              <a:gd name="connsiteY2" fmla="*/ 204826 h 365760"/>
              <a:gd name="connsiteX3" fmla="*/ 285293 w 365760"/>
              <a:gd name="connsiteY3" fmla="*/ 0 h 365760"/>
              <a:gd name="connsiteX4" fmla="*/ 14631 w 365760"/>
              <a:gd name="connsiteY4" fmla="*/ 43891 h 365760"/>
              <a:gd name="connsiteX5" fmla="*/ 0 w 365760"/>
              <a:gd name="connsiteY5" fmla="*/ 365760 h 365760"/>
              <a:gd name="connsiteX6" fmla="*/ 153619 w 365760"/>
              <a:gd name="connsiteY6" fmla="*/ 336499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" h="365760">
                <a:moveTo>
                  <a:pt x="153619" y="336499"/>
                </a:moveTo>
                <a:lnTo>
                  <a:pt x="153619" y="204826"/>
                </a:lnTo>
                <a:lnTo>
                  <a:pt x="365760" y="204826"/>
                </a:lnTo>
                <a:lnTo>
                  <a:pt x="285293" y="0"/>
                </a:lnTo>
                <a:lnTo>
                  <a:pt x="14631" y="43891"/>
                </a:lnTo>
                <a:lnTo>
                  <a:pt x="0" y="365760"/>
                </a:lnTo>
                <a:lnTo>
                  <a:pt x="153619" y="336499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Picture 5" descr="The image “http://www.york.ac.uk/depts/maths/histstat/people/bayes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61" y="0"/>
            <a:ext cx="1436525" cy="165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39552" y="1169457"/>
            <a:ext cx="86044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Rockwell" pitchFamily="18" charset="0"/>
                <a:cs typeface="Gisha" pitchFamily="34" charset="-79"/>
              </a:rPr>
              <a:t>BUT…these </a:t>
            </a:r>
            <a:r>
              <a:rPr lang="en-GB" sz="2800" dirty="0" smtClean="0">
                <a:latin typeface="Rockwell" panose="02060603020205020403" pitchFamily="18" charset="0"/>
              </a:rPr>
              <a:t>uncertainties are plausible</a:t>
            </a:r>
            <a:endParaRPr lang="en-GB" sz="2800" dirty="0">
              <a:latin typeface="Rockwell" panose="02060603020205020403" pitchFamily="18" charset="0"/>
            </a:endParaRPr>
          </a:p>
          <a:p>
            <a:endParaRPr lang="en-US" sz="4800" dirty="0" smtClean="0">
              <a:latin typeface="Rockwell" pitchFamily="18" charset="0"/>
              <a:cs typeface="Gisha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6620" r="8662" b="4830"/>
          <a:stretch/>
        </p:blipFill>
        <p:spPr>
          <a:xfrm>
            <a:off x="108304" y="2996952"/>
            <a:ext cx="7200000" cy="380769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229247" y="3897072"/>
            <a:ext cx="566562" cy="180000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Rectangle 27"/>
          <p:cNvSpPr/>
          <p:nvPr/>
        </p:nvSpPr>
        <p:spPr>
          <a:xfrm>
            <a:off x="6228184" y="4329120"/>
            <a:ext cx="567625" cy="180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Rectangle 28"/>
          <p:cNvSpPr/>
          <p:nvPr/>
        </p:nvSpPr>
        <p:spPr>
          <a:xfrm>
            <a:off x="6229247" y="4517861"/>
            <a:ext cx="566562" cy="180000"/>
          </a:xfrm>
          <a:prstGeom prst="rect">
            <a:avLst/>
          </a:prstGeom>
          <a:solidFill>
            <a:srgbClr val="92D050">
              <a:alpha val="24706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Rectangle 29"/>
          <p:cNvSpPr/>
          <p:nvPr/>
        </p:nvSpPr>
        <p:spPr>
          <a:xfrm>
            <a:off x="6229247" y="4710889"/>
            <a:ext cx="566562" cy="180000"/>
          </a:xfrm>
          <a:prstGeom prst="rect">
            <a:avLst/>
          </a:prstGeom>
          <a:solidFill>
            <a:srgbClr val="00B0F0">
              <a:alpha val="24706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TextBox 39"/>
          <p:cNvSpPr txBox="1"/>
          <p:nvPr/>
        </p:nvSpPr>
        <p:spPr>
          <a:xfrm>
            <a:off x="7308304" y="3316191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358.9 ± 0.4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08304" y="3907875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372.2 ± 1.6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08304" y="4372896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382.7 ± 1.0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08304" y="4587171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387.7 ± 0.8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08304" y="4827957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393.3 ± 1.2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08304" y="5435255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407.6± 2.6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08304" y="5588846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410.8± 2.8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08304" y="5957881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419.2± 3.2</a:t>
            </a:r>
            <a:endParaRPr lang="en-US" sz="800" dirty="0">
              <a:latin typeface="Rockwell" panose="02060603020205020403" pitchFamily="18" charset="0"/>
            </a:endParaRP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88380" t="8693"/>
          <a:stretch/>
        </p:blipFill>
        <p:spPr bwMode="auto">
          <a:xfrm>
            <a:off x="7952679" y="3132946"/>
            <a:ext cx="899592" cy="324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50"/>
          <p:cNvSpPr/>
          <p:nvPr/>
        </p:nvSpPr>
        <p:spPr>
          <a:xfrm>
            <a:off x="7322977" y="3051654"/>
            <a:ext cx="53000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3" name="Rectangle 52"/>
          <p:cNvSpPr/>
          <p:nvPr/>
        </p:nvSpPr>
        <p:spPr>
          <a:xfrm>
            <a:off x="7380312" y="3897072"/>
            <a:ext cx="579628" cy="180000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Rectangle 53"/>
          <p:cNvSpPr/>
          <p:nvPr/>
        </p:nvSpPr>
        <p:spPr>
          <a:xfrm>
            <a:off x="7380312" y="4367860"/>
            <a:ext cx="579628" cy="180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Rectangle 54"/>
          <p:cNvSpPr/>
          <p:nvPr/>
        </p:nvSpPr>
        <p:spPr>
          <a:xfrm>
            <a:off x="7380312" y="4591865"/>
            <a:ext cx="584503" cy="180000"/>
          </a:xfrm>
          <a:prstGeom prst="rect">
            <a:avLst/>
          </a:prstGeom>
          <a:solidFill>
            <a:srgbClr val="92D050">
              <a:alpha val="24706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" name="Rectangle 55"/>
          <p:cNvSpPr/>
          <p:nvPr/>
        </p:nvSpPr>
        <p:spPr>
          <a:xfrm>
            <a:off x="7380312" y="4815870"/>
            <a:ext cx="579628" cy="180000"/>
          </a:xfrm>
          <a:prstGeom prst="rect">
            <a:avLst/>
          </a:prstGeom>
          <a:solidFill>
            <a:srgbClr val="00B0F0">
              <a:alpha val="24706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TextBox 56"/>
          <p:cNvSpPr txBox="1"/>
          <p:nvPr/>
        </p:nvSpPr>
        <p:spPr>
          <a:xfrm>
            <a:off x="7840462" y="2843644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GTS2012</a:t>
            </a:r>
            <a:endParaRPr lang="en-US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79318" y="2627620"/>
            <a:ext cx="125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This study</a:t>
            </a:r>
            <a:endParaRPr lang="en-US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9551" y="260648"/>
            <a:ext cx="648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  <a:cs typeface="Gisha" pitchFamily="34" charset="-79"/>
              </a:rPr>
              <a:t>The Bayesian</a:t>
            </a:r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 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approach leaves us again with </a:t>
            </a:r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huge uncertainties</a:t>
            </a:r>
            <a:endParaRPr lang="en-US" sz="2400" dirty="0">
              <a:solidFill>
                <a:srgbClr val="FF0000"/>
              </a:solidFill>
              <a:latin typeface="Rockwell" pitchFamily="18" charset="0"/>
              <a:cs typeface="Gisha" pitchFamily="34" charset="-79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22977" y="3051654"/>
            <a:ext cx="53000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Freeform 37"/>
          <p:cNvSpPr/>
          <p:nvPr/>
        </p:nvSpPr>
        <p:spPr>
          <a:xfrm>
            <a:off x="7313901" y="3140968"/>
            <a:ext cx="365760" cy="378757"/>
          </a:xfrm>
          <a:custGeom>
            <a:avLst/>
            <a:gdLst>
              <a:gd name="connsiteX0" fmla="*/ 153619 w 365760"/>
              <a:gd name="connsiteY0" fmla="*/ 336499 h 365760"/>
              <a:gd name="connsiteX1" fmla="*/ 153619 w 365760"/>
              <a:gd name="connsiteY1" fmla="*/ 204826 h 365760"/>
              <a:gd name="connsiteX2" fmla="*/ 365760 w 365760"/>
              <a:gd name="connsiteY2" fmla="*/ 204826 h 365760"/>
              <a:gd name="connsiteX3" fmla="*/ 285293 w 365760"/>
              <a:gd name="connsiteY3" fmla="*/ 0 h 365760"/>
              <a:gd name="connsiteX4" fmla="*/ 14631 w 365760"/>
              <a:gd name="connsiteY4" fmla="*/ 43891 h 365760"/>
              <a:gd name="connsiteX5" fmla="*/ 0 w 365760"/>
              <a:gd name="connsiteY5" fmla="*/ 365760 h 365760"/>
              <a:gd name="connsiteX6" fmla="*/ 153619 w 365760"/>
              <a:gd name="connsiteY6" fmla="*/ 336499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" h="365760">
                <a:moveTo>
                  <a:pt x="153619" y="336499"/>
                </a:moveTo>
                <a:lnTo>
                  <a:pt x="153619" y="204826"/>
                </a:lnTo>
                <a:lnTo>
                  <a:pt x="365760" y="204826"/>
                </a:lnTo>
                <a:lnTo>
                  <a:pt x="285293" y="0"/>
                </a:lnTo>
                <a:lnTo>
                  <a:pt x="14631" y="43891"/>
                </a:lnTo>
                <a:lnTo>
                  <a:pt x="0" y="365760"/>
                </a:lnTo>
                <a:lnTo>
                  <a:pt x="153619" y="336499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Picture 5" descr="The image “http://www.york.ac.uk/depts/maths/histstat/people/bayes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61" y="0"/>
            <a:ext cx="1436525" cy="165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39552" y="1169457"/>
            <a:ext cx="86044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Rockwell" pitchFamily="18" charset="0"/>
                <a:cs typeface="Gisha" pitchFamily="34" charset="-79"/>
              </a:rPr>
              <a:t>BUT…these </a:t>
            </a:r>
            <a:r>
              <a:rPr lang="en-GB" sz="2800" dirty="0" smtClean="0">
                <a:latin typeface="Rockwell" panose="02060603020205020403" pitchFamily="18" charset="0"/>
              </a:rPr>
              <a:t>uncertainties are plausible</a:t>
            </a:r>
            <a:endParaRPr lang="en-GB" sz="2800" dirty="0">
              <a:latin typeface="Rockwell" panose="02060603020205020403" pitchFamily="18" charset="0"/>
            </a:endParaRPr>
          </a:p>
          <a:p>
            <a:endParaRPr lang="en-US" sz="4800" dirty="0" smtClean="0">
              <a:latin typeface="Rockwell" pitchFamily="18" charset="0"/>
              <a:cs typeface="Gisha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6620" r="8662" b="4830"/>
          <a:stretch/>
        </p:blipFill>
        <p:spPr>
          <a:xfrm>
            <a:off x="108304" y="2996952"/>
            <a:ext cx="7200000" cy="380769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229247" y="3897072"/>
            <a:ext cx="566562" cy="180000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Rectangle 27"/>
          <p:cNvSpPr/>
          <p:nvPr/>
        </p:nvSpPr>
        <p:spPr>
          <a:xfrm>
            <a:off x="6228184" y="4329120"/>
            <a:ext cx="567625" cy="180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Rectangle 28"/>
          <p:cNvSpPr/>
          <p:nvPr/>
        </p:nvSpPr>
        <p:spPr>
          <a:xfrm>
            <a:off x="6229247" y="4517861"/>
            <a:ext cx="566562" cy="180000"/>
          </a:xfrm>
          <a:prstGeom prst="rect">
            <a:avLst/>
          </a:prstGeom>
          <a:solidFill>
            <a:srgbClr val="92D050">
              <a:alpha val="24706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Rectangle 29"/>
          <p:cNvSpPr/>
          <p:nvPr/>
        </p:nvSpPr>
        <p:spPr>
          <a:xfrm>
            <a:off x="6229247" y="4710889"/>
            <a:ext cx="566562" cy="180000"/>
          </a:xfrm>
          <a:prstGeom prst="rect">
            <a:avLst/>
          </a:prstGeom>
          <a:solidFill>
            <a:srgbClr val="00B0F0">
              <a:alpha val="24706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ounded Rectangle 17"/>
          <p:cNvSpPr/>
          <p:nvPr/>
        </p:nvSpPr>
        <p:spPr>
          <a:xfrm>
            <a:off x="539551" y="3132946"/>
            <a:ext cx="6403845" cy="3248380"/>
          </a:xfrm>
          <a:prstGeom prst="roundRect">
            <a:avLst/>
          </a:prstGeom>
          <a:solidFill>
            <a:srgbClr val="000000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tangle 18"/>
          <p:cNvSpPr/>
          <p:nvPr/>
        </p:nvSpPr>
        <p:spPr>
          <a:xfrm>
            <a:off x="539551" y="3190904"/>
            <a:ext cx="64038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Rockwell" pitchFamily="18" charset="0"/>
                <a:cs typeface="Gisha" pitchFamily="34" charset="-79"/>
              </a:rPr>
              <a:t>Bayesian age models incorporate prior information…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Rockwell" pitchFamily="18" charset="0"/>
                <a:cs typeface="Gisha" pitchFamily="34" charset="-79"/>
              </a:rPr>
              <a:t> </a:t>
            </a:r>
          </a:p>
          <a:p>
            <a:pPr algn="ctr"/>
            <a:r>
              <a:rPr lang="nl-NL" sz="2800" b="1" dirty="0" smtClean="0">
                <a:solidFill>
                  <a:srgbClr val="FFC000"/>
                </a:solidFill>
                <a:latin typeface="Rockwell" pitchFamily="18" charset="0"/>
                <a:cs typeface="Gisha" pitchFamily="34" charset="-79"/>
              </a:rPr>
              <a:t>Cyclostratigraphy</a:t>
            </a:r>
          </a:p>
          <a:p>
            <a:pPr algn="ctr"/>
            <a:endParaRPr lang="nl-NL" sz="1200" b="1" dirty="0" smtClean="0">
              <a:solidFill>
                <a:srgbClr val="FFC000"/>
              </a:solidFill>
              <a:latin typeface="Rockwell" pitchFamily="18" charset="0"/>
              <a:cs typeface="Gisha" pitchFamily="34" charset="-79"/>
            </a:endParaRPr>
          </a:p>
          <a:p>
            <a:pPr algn="ctr"/>
            <a:r>
              <a:rPr lang="nl-NL" sz="2400" b="1" dirty="0" smtClean="0">
                <a:solidFill>
                  <a:srgbClr val="FFC000"/>
                </a:solidFill>
                <a:latin typeface="Rockwell" pitchFamily="18" charset="0"/>
                <a:cs typeface="Gisha" pitchFamily="34" charset="-79"/>
              </a:rPr>
              <a:t>Frasnian: 6.7 ± 0.6 Myr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Rockwell" pitchFamily="18" charset="0"/>
                <a:cs typeface="Gisha" pitchFamily="34" charset="-79"/>
              </a:rPr>
              <a:t>(De Vleeschouwer et al., 2012, GSA Bulletin, v.124)</a:t>
            </a:r>
          </a:p>
          <a:p>
            <a:pPr algn="ctr"/>
            <a:r>
              <a:rPr lang="nl-NL" sz="2400" b="1" dirty="0" smtClean="0">
                <a:solidFill>
                  <a:srgbClr val="FFC000"/>
                </a:solidFill>
                <a:latin typeface="Rockwell" pitchFamily="18" charset="0"/>
                <a:cs typeface="Gisha" pitchFamily="34" charset="-79"/>
              </a:rPr>
              <a:t>Givetian: 4.35 </a:t>
            </a:r>
            <a:r>
              <a:rPr lang="nl-NL" sz="2400" b="1" dirty="0">
                <a:solidFill>
                  <a:srgbClr val="FFC000"/>
                </a:solidFill>
                <a:latin typeface="Rockwell" pitchFamily="18" charset="0"/>
                <a:cs typeface="Gisha" pitchFamily="34" charset="-79"/>
              </a:rPr>
              <a:t>± </a:t>
            </a:r>
            <a:r>
              <a:rPr lang="nl-NL" sz="2400" b="1" dirty="0" smtClean="0">
                <a:solidFill>
                  <a:srgbClr val="FFC000"/>
                </a:solidFill>
                <a:latin typeface="Rockwell" pitchFamily="18" charset="0"/>
                <a:cs typeface="Gisha" pitchFamily="34" charset="-79"/>
              </a:rPr>
              <a:t>0.5 Myr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  <a:latin typeface="Rockwell" pitchFamily="18" charset="0"/>
                <a:cs typeface="Gisha" pitchFamily="34" charset="-79"/>
              </a:rPr>
              <a:t>(De Vleeschouwer et al</a:t>
            </a:r>
            <a:r>
              <a:rPr lang="nl-NL" sz="1400" dirty="0" smtClean="0">
                <a:solidFill>
                  <a:schemeClr val="bg1"/>
                </a:solidFill>
                <a:latin typeface="Rockwell" pitchFamily="18" charset="0"/>
                <a:cs typeface="Gisha" pitchFamily="34" charset="-79"/>
              </a:rPr>
              <a:t>., </a:t>
            </a:r>
            <a:r>
              <a:rPr lang="nl-NL" sz="1400" i="1" dirty="0" smtClean="0">
                <a:solidFill>
                  <a:schemeClr val="bg1"/>
                </a:solidFill>
                <a:latin typeface="Rockwell" pitchFamily="18" charset="0"/>
                <a:cs typeface="Gisha" pitchFamily="34" charset="-79"/>
              </a:rPr>
              <a:t>submitted to GSL Special Publications</a:t>
            </a:r>
            <a:r>
              <a:rPr lang="nl-NL" sz="1400" dirty="0" smtClean="0">
                <a:solidFill>
                  <a:schemeClr val="bg1"/>
                </a:solidFill>
                <a:latin typeface="Rockwell" pitchFamily="18" charset="0"/>
                <a:cs typeface="Gisha" pitchFamily="34" charset="-79"/>
              </a:rPr>
              <a:t>)</a:t>
            </a:r>
            <a:endParaRPr lang="nl-NL" sz="1400" dirty="0">
              <a:solidFill>
                <a:schemeClr val="bg1"/>
              </a:solidFill>
              <a:latin typeface="Rockwell" pitchFamily="18" charset="0"/>
              <a:cs typeface="Gisha" pitchFamily="34" charset="-79"/>
            </a:endParaRPr>
          </a:p>
          <a:p>
            <a:pPr algn="ctr"/>
            <a:endParaRPr lang="en-US" sz="2400" b="1" dirty="0" smtClean="0">
              <a:solidFill>
                <a:srgbClr val="FFC000"/>
              </a:solidFill>
              <a:latin typeface="Rockwell" pitchFamily="18" charset="0"/>
              <a:cs typeface="Gisha" pitchFamily="34" charset="-79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22977" y="3051654"/>
            <a:ext cx="53000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Freeform 22"/>
          <p:cNvSpPr/>
          <p:nvPr/>
        </p:nvSpPr>
        <p:spPr>
          <a:xfrm>
            <a:off x="7313901" y="3140968"/>
            <a:ext cx="365760" cy="378757"/>
          </a:xfrm>
          <a:custGeom>
            <a:avLst/>
            <a:gdLst>
              <a:gd name="connsiteX0" fmla="*/ 153619 w 365760"/>
              <a:gd name="connsiteY0" fmla="*/ 336499 h 365760"/>
              <a:gd name="connsiteX1" fmla="*/ 153619 w 365760"/>
              <a:gd name="connsiteY1" fmla="*/ 204826 h 365760"/>
              <a:gd name="connsiteX2" fmla="*/ 365760 w 365760"/>
              <a:gd name="connsiteY2" fmla="*/ 204826 h 365760"/>
              <a:gd name="connsiteX3" fmla="*/ 285293 w 365760"/>
              <a:gd name="connsiteY3" fmla="*/ 0 h 365760"/>
              <a:gd name="connsiteX4" fmla="*/ 14631 w 365760"/>
              <a:gd name="connsiteY4" fmla="*/ 43891 h 365760"/>
              <a:gd name="connsiteX5" fmla="*/ 0 w 365760"/>
              <a:gd name="connsiteY5" fmla="*/ 365760 h 365760"/>
              <a:gd name="connsiteX6" fmla="*/ 153619 w 365760"/>
              <a:gd name="connsiteY6" fmla="*/ 336499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" h="365760">
                <a:moveTo>
                  <a:pt x="153619" y="336499"/>
                </a:moveTo>
                <a:lnTo>
                  <a:pt x="153619" y="204826"/>
                </a:lnTo>
                <a:lnTo>
                  <a:pt x="365760" y="204826"/>
                </a:lnTo>
                <a:lnTo>
                  <a:pt x="285293" y="0"/>
                </a:lnTo>
                <a:lnTo>
                  <a:pt x="14631" y="43891"/>
                </a:lnTo>
                <a:lnTo>
                  <a:pt x="0" y="365760"/>
                </a:lnTo>
                <a:lnTo>
                  <a:pt x="153619" y="336499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7308304" y="3316191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358.9 ± 0.4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8304" y="3907875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372.2 ± 1.6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8304" y="4372896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382.7 ± 1.0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08304" y="4587171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387.7 ± 0.8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08304" y="4827957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393.3 ± 1.2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08304" y="5435255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407.6± 2.6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08304" y="5588846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410.8± 2.8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08304" y="5957881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419.2± 3.2</a:t>
            </a:r>
            <a:endParaRPr lang="en-US" sz="800" dirty="0">
              <a:latin typeface="Rockwell" panose="02060603020205020403" pitchFamily="18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88380" t="8693"/>
          <a:stretch/>
        </p:blipFill>
        <p:spPr bwMode="auto">
          <a:xfrm>
            <a:off x="7952679" y="3132946"/>
            <a:ext cx="899592" cy="324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7322977" y="3051654"/>
            <a:ext cx="53000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Rectangle 45"/>
          <p:cNvSpPr/>
          <p:nvPr/>
        </p:nvSpPr>
        <p:spPr>
          <a:xfrm>
            <a:off x="7380312" y="3897072"/>
            <a:ext cx="579628" cy="180000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/>
          <p:cNvSpPr/>
          <p:nvPr/>
        </p:nvSpPr>
        <p:spPr>
          <a:xfrm>
            <a:off x="7380312" y="4367860"/>
            <a:ext cx="579628" cy="180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Rectangle 47"/>
          <p:cNvSpPr/>
          <p:nvPr/>
        </p:nvSpPr>
        <p:spPr>
          <a:xfrm>
            <a:off x="7380312" y="4591865"/>
            <a:ext cx="584503" cy="180000"/>
          </a:xfrm>
          <a:prstGeom prst="rect">
            <a:avLst/>
          </a:prstGeom>
          <a:solidFill>
            <a:srgbClr val="92D050">
              <a:alpha val="24706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Rectangle 48"/>
          <p:cNvSpPr/>
          <p:nvPr/>
        </p:nvSpPr>
        <p:spPr>
          <a:xfrm>
            <a:off x="7380312" y="4815870"/>
            <a:ext cx="579628" cy="180000"/>
          </a:xfrm>
          <a:prstGeom prst="rect">
            <a:avLst/>
          </a:prstGeom>
          <a:solidFill>
            <a:srgbClr val="00B0F0">
              <a:alpha val="24706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0" name="TextBox 49"/>
          <p:cNvSpPr txBox="1"/>
          <p:nvPr/>
        </p:nvSpPr>
        <p:spPr>
          <a:xfrm>
            <a:off x="7840462" y="2843644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GTS2012</a:t>
            </a:r>
            <a:endParaRPr lang="en-US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79318" y="2627620"/>
            <a:ext cx="125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This study</a:t>
            </a:r>
            <a:endParaRPr lang="en-US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3995936" y="1916832"/>
            <a:ext cx="3312368" cy="0"/>
          </a:xfrm>
          <a:prstGeom prst="straightConnector1">
            <a:avLst/>
          </a:prstGeom>
          <a:ln w="38100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9551" y="260648"/>
            <a:ext cx="648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Rockwell" pitchFamily="18" charset="0"/>
                <a:cs typeface="Gisha" pitchFamily="34" charset="-79"/>
              </a:rPr>
              <a:t>Cyclostratigraphy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estimates duration 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of Devonian stages</a:t>
            </a:r>
            <a:endParaRPr lang="en-US" sz="2400" dirty="0">
              <a:latin typeface="Rockwell" pitchFamily="18" charset="0"/>
              <a:cs typeface="Gisha" pitchFamily="34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9872" y="119675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 smtClean="0">
                <a:latin typeface="Rockwell" pitchFamily="18" charset="0"/>
                <a:cs typeface="Gisha" pitchFamily="34" charset="-79"/>
              </a:rPr>
              <a:t>16.5 405-kyr eccentricity cycles:</a:t>
            </a:r>
          </a:p>
          <a:p>
            <a:pPr algn="ctr"/>
            <a:r>
              <a:rPr lang="nl-NL" sz="2000" dirty="0" smtClean="0">
                <a:latin typeface="Rockwell" pitchFamily="18" charset="0"/>
                <a:cs typeface="Gisha" pitchFamily="34" charset="-79"/>
              </a:rPr>
              <a:t>= 6.7 ± 0.6 Myr</a:t>
            </a:r>
            <a:endParaRPr lang="en-GB" sz="2000" dirty="0"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2"/>
          <a:stretch/>
        </p:blipFill>
        <p:spPr>
          <a:xfrm>
            <a:off x="3030715" y="1988840"/>
            <a:ext cx="607778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3376"/>
            <a:ext cx="7864567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9551" y="260648"/>
            <a:ext cx="648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Rockwell" pitchFamily="18" charset="0"/>
                <a:cs typeface="Gisha" pitchFamily="34" charset="-79"/>
              </a:rPr>
              <a:t>Cyclostratigraphy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estimates duration 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of Devonian stages</a:t>
            </a:r>
            <a:endParaRPr lang="en-US" sz="2400" dirty="0">
              <a:latin typeface="Rockwell" pitchFamily="18" charset="0"/>
              <a:cs typeface="Gisha" pitchFamily="34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2837" y="2492896"/>
            <a:ext cx="1538883" cy="41764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nl-NL" sz="2000" dirty="0" smtClean="0">
                <a:latin typeface="Rockwell" pitchFamily="18" charset="0"/>
                <a:cs typeface="Gisha" pitchFamily="34" charset="-79"/>
              </a:rPr>
              <a:t>10.75 405-kyr eccentricity cycles:</a:t>
            </a:r>
          </a:p>
          <a:p>
            <a:pPr algn="ctr"/>
            <a:r>
              <a:rPr lang="nl-NL" sz="2000" dirty="0" smtClean="0">
                <a:latin typeface="Rockwell" pitchFamily="18" charset="0"/>
                <a:cs typeface="Gisha" pitchFamily="34" charset="-79"/>
              </a:rPr>
              <a:t>= 4.35 ± 0.5 Myr</a:t>
            </a:r>
            <a:endParaRPr lang="en-GB" sz="2000" dirty="0">
              <a:latin typeface="Rockwell" panose="02060603020205020403" pitchFamily="18" charset="0"/>
            </a:endParaRPr>
          </a:p>
          <a:p>
            <a:pPr algn="ctr"/>
            <a:endParaRPr lang="en-US" sz="4800" dirty="0" smtClean="0">
              <a:latin typeface="Rockwell" pitchFamily="18" charset="0"/>
              <a:cs typeface="Gisha" pitchFamily="34" charset="-79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59632" y="2852936"/>
            <a:ext cx="0" cy="3384376"/>
          </a:xfrm>
          <a:prstGeom prst="straightConnector1">
            <a:avLst/>
          </a:prstGeom>
          <a:ln w="38100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The image “http://www.york.ac.uk/depts/maths/histstat/people/bayes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61" y="0"/>
            <a:ext cx="1436525" cy="165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6531" r="9091" b="4919"/>
          <a:stretch/>
        </p:blipFill>
        <p:spPr>
          <a:xfrm>
            <a:off x="108304" y="2996952"/>
            <a:ext cx="7200000" cy="3809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1" y="260648"/>
            <a:ext cx="648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  <a:cs typeface="Gisha" pitchFamily="34" charset="-79"/>
              </a:rPr>
              <a:t>Bayesian</a:t>
            </a:r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 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age models can incorporate information from </a:t>
            </a:r>
            <a:r>
              <a:rPr lang="en-US" sz="2400" dirty="0" err="1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cyclostratigraphy</a:t>
            </a:r>
            <a:endParaRPr lang="en-US" sz="2400" dirty="0">
              <a:solidFill>
                <a:srgbClr val="FF0000"/>
              </a:solidFill>
              <a:latin typeface="Rockwell" pitchFamily="18" charset="0"/>
              <a:cs typeface="Gisha" pitchFamily="34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911" y="143911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000" b="1" dirty="0">
                <a:solidFill>
                  <a:srgbClr val="FFC000"/>
                </a:solidFill>
                <a:latin typeface="Rockwell" pitchFamily="18" charset="0"/>
                <a:cs typeface="Gisha" pitchFamily="34" charset="-79"/>
              </a:rPr>
              <a:t>Frasnian: 6.7 ± 0.6 Myr</a:t>
            </a:r>
          </a:p>
          <a:p>
            <a:pPr algn="ctr"/>
            <a:r>
              <a:rPr lang="nl-NL" sz="1200" dirty="0">
                <a:latin typeface="Rockwell" pitchFamily="18" charset="0"/>
                <a:cs typeface="Gisha" pitchFamily="34" charset="-79"/>
              </a:rPr>
              <a:t>(De Vleeschouwer et al., 2012, GSA </a:t>
            </a:r>
            <a:r>
              <a:rPr lang="nl-NL" sz="1200" dirty="0" smtClean="0">
                <a:latin typeface="Rockwell" pitchFamily="18" charset="0"/>
                <a:cs typeface="Gisha" pitchFamily="34" charset="-79"/>
              </a:rPr>
              <a:t>Bulletin, v.124)</a:t>
            </a:r>
            <a:endParaRPr lang="nl-NL" sz="1200" dirty="0">
              <a:latin typeface="Rockwell" pitchFamily="18" charset="0"/>
              <a:cs typeface="Gisha" pitchFamily="34" charset="-79"/>
            </a:endParaRPr>
          </a:p>
          <a:p>
            <a:pPr algn="ctr"/>
            <a:r>
              <a:rPr lang="nl-NL" sz="2000" b="1" dirty="0">
                <a:solidFill>
                  <a:srgbClr val="FFC000"/>
                </a:solidFill>
                <a:latin typeface="Rockwell" pitchFamily="18" charset="0"/>
                <a:cs typeface="Gisha" pitchFamily="34" charset="-79"/>
              </a:rPr>
              <a:t>Givetian: 4.35 ± 0.5 Myr</a:t>
            </a:r>
          </a:p>
          <a:p>
            <a:pPr algn="ctr"/>
            <a:r>
              <a:rPr lang="nl-NL" sz="1200" dirty="0">
                <a:latin typeface="Rockwell" pitchFamily="18" charset="0"/>
                <a:cs typeface="Gisha" pitchFamily="34" charset="-79"/>
              </a:rPr>
              <a:t>(De Vleeschouwer et al</a:t>
            </a:r>
            <a:r>
              <a:rPr lang="nl-NL" sz="1200" dirty="0" smtClean="0">
                <a:latin typeface="Rockwell" pitchFamily="18" charset="0"/>
                <a:cs typeface="Gisha" pitchFamily="34" charset="-79"/>
              </a:rPr>
              <a:t>., </a:t>
            </a:r>
            <a:r>
              <a:rPr lang="nl-NL" sz="1200" i="1" dirty="0">
                <a:latin typeface="Rockwell" pitchFamily="18" charset="0"/>
                <a:cs typeface="Gisha" pitchFamily="34" charset="-79"/>
              </a:rPr>
              <a:t>submitted to GSL Special Publications</a:t>
            </a:r>
            <a:r>
              <a:rPr lang="nl-NL" sz="1200" dirty="0">
                <a:latin typeface="Rockwell" pitchFamily="18" charset="0"/>
                <a:cs typeface="Gisha" pitchFamily="34" charset="-79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22977" y="3051654"/>
            <a:ext cx="53000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Freeform 12"/>
          <p:cNvSpPr/>
          <p:nvPr/>
        </p:nvSpPr>
        <p:spPr>
          <a:xfrm>
            <a:off x="7313901" y="3140968"/>
            <a:ext cx="365760" cy="378757"/>
          </a:xfrm>
          <a:custGeom>
            <a:avLst/>
            <a:gdLst>
              <a:gd name="connsiteX0" fmla="*/ 153619 w 365760"/>
              <a:gd name="connsiteY0" fmla="*/ 336499 h 365760"/>
              <a:gd name="connsiteX1" fmla="*/ 153619 w 365760"/>
              <a:gd name="connsiteY1" fmla="*/ 204826 h 365760"/>
              <a:gd name="connsiteX2" fmla="*/ 365760 w 365760"/>
              <a:gd name="connsiteY2" fmla="*/ 204826 h 365760"/>
              <a:gd name="connsiteX3" fmla="*/ 285293 w 365760"/>
              <a:gd name="connsiteY3" fmla="*/ 0 h 365760"/>
              <a:gd name="connsiteX4" fmla="*/ 14631 w 365760"/>
              <a:gd name="connsiteY4" fmla="*/ 43891 h 365760"/>
              <a:gd name="connsiteX5" fmla="*/ 0 w 365760"/>
              <a:gd name="connsiteY5" fmla="*/ 365760 h 365760"/>
              <a:gd name="connsiteX6" fmla="*/ 153619 w 365760"/>
              <a:gd name="connsiteY6" fmla="*/ 336499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" h="365760">
                <a:moveTo>
                  <a:pt x="153619" y="336499"/>
                </a:moveTo>
                <a:lnTo>
                  <a:pt x="153619" y="204826"/>
                </a:lnTo>
                <a:lnTo>
                  <a:pt x="365760" y="204826"/>
                </a:lnTo>
                <a:lnTo>
                  <a:pt x="285293" y="0"/>
                </a:lnTo>
                <a:lnTo>
                  <a:pt x="14631" y="43891"/>
                </a:lnTo>
                <a:lnTo>
                  <a:pt x="0" y="365760"/>
                </a:lnTo>
                <a:lnTo>
                  <a:pt x="153619" y="336499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xtBox 14"/>
          <p:cNvSpPr txBox="1"/>
          <p:nvPr/>
        </p:nvSpPr>
        <p:spPr>
          <a:xfrm>
            <a:off x="7308304" y="3316191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358.9 ± 0.4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8304" y="3907875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372.2 ± 1.6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8304" y="4372896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382.7 ± 1.0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8304" y="4587171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387.7 ± 0.8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8304" y="4827957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393.3 ± 1.2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08304" y="5435255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407.6± 2.6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8304" y="5588846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410.8± 2.8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8304" y="5957881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419.2± 3.2</a:t>
            </a:r>
            <a:endParaRPr lang="en-US" sz="800" dirty="0">
              <a:latin typeface="Rockwell" panose="02060603020205020403" pitchFamily="18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88380" t="8693"/>
          <a:stretch/>
        </p:blipFill>
        <p:spPr bwMode="auto">
          <a:xfrm>
            <a:off x="7952679" y="3132946"/>
            <a:ext cx="899592" cy="324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7322977" y="3051654"/>
            <a:ext cx="53000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TextBox 29"/>
          <p:cNvSpPr txBox="1"/>
          <p:nvPr/>
        </p:nvSpPr>
        <p:spPr>
          <a:xfrm>
            <a:off x="7840462" y="2843644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GTS2012</a:t>
            </a:r>
            <a:endParaRPr lang="en-US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79318" y="2627620"/>
            <a:ext cx="125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This study</a:t>
            </a:r>
            <a:endParaRPr lang="en-US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9551" y="260648"/>
            <a:ext cx="648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Rockwell" pitchFamily="18" charset="0"/>
                <a:cs typeface="Gisha" pitchFamily="34" charset="-79"/>
              </a:rPr>
              <a:t>Cyclostratigraphy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reduces uncertainties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 on the Middle- and Upper-Devonian stage boundaries</a:t>
            </a:r>
            <a:endParaRPr lang="en-US" sz="2400" dirty="0">
              <a:solidFill>
                <a:srgbClr val="FF0000"/>
              </a:solidFill>
              <a:latin typeface="Rockwell" pitchFamily="18" charset="0"/>
              <a:cs typeface="Gisha" pitchFamily="34" charset="-79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22977" y="3051654"/>
            <a:ext cx="53000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Freeform 37"/>
          <p:cNvSpPr/>
          <p:nvPr/>
        </p:nvSpPr>
        <p:spPr>
          <a:xfrm>
            <a:off x="7313901" y="3140968"/>
            <a:ext cx="365760" cy="378757"/>
          </a:xfrm>
          <a:custGeom>
            <a:avLst/>
            <a:gdLst>
              <a:gd name="connsiteX0" fmla="*/ 153619 w 365760"/>
              <a:gd name="connsiteY0" fmla="*/ 336499 h 365760"/>
              <a:gd name="connsiteX1" fmla="*/ 153619 w 365760"/>
              <a:gd name="connsiteY1" fmla="*/ 204826 h 365760"/>
              <a:gd name="connsiteX2" fmla="*/ 365760 w 365760"/>
              <a:gd name="connsiteY2" fmla="*/ 204826 h 365760"/>
              <a:gd name="connsiteX3" fmla="*/ 285293 w 365760"/>
              <a:gd name="connsiteY3" fmla="*/ 0 h 365760"/>
              <a:gd name="connsiteX4" fmla="*/ 14631 w 365760"/>
              <a:gd name="connsiteY4" fmla="*/ 43891 h 365760"/>
              <a:gd name="connsiteX5" fmla="*/ 0 w 365760"/>
              <a:gd name="connsiteY5" fmla="*/ 365760 h 365760"/>
              <a:gd name="connsiteX6" fmla="*/ 153619 w 365760"/>
              <a:gd name="connsiteY6" fmla="*/ 336499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" h="365760">
                <a:moveTo>
                  <a:pt x="153619" y="336499"/>
                </a:moveTo>
                <a:lnTo>
                  <a:pt x="153619" y="204826"/>
                </a:lnTo>
                <a:lnTo>
                  <a:pt x="365760" y="204826"/>
                </a:lnTo>
                <a:lnTo>
                  <a:pt x="285293" y="0"/>
                </a:lnTo>
                <a:lnTo>
                  <a:pt x="14631" y="43891"/>
                </a:lnTo>
                <a:lnTo>
                  <a:pt x="0" y="365760"/>
                </a:lnTo>
                <a:lnTo>
                  <a:pt x="153619" y="336499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Picture 5" descr="The image “http://www.york.ac.uk/depts/maths/histstat/people/bayes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61" y="0"/>
            <a:ext cx="1436525" cy="165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6530" r="9051" b="4920"/>
          <a:stretch/>
        </p:blipFill>
        <p:spPr>
          <a:xfrm>
            <a:off x="108304" y="2996952"/>
            <a:ext cx="7200000" cy="38076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29247" y="3933056"/>
            <a:ext cx="566562" cy="180000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6228184" y="4257112"/>
            <a:ext cx="567625" cy="180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tangle 10"/>
          <p:cNvSpPr/>
          <p:nvPr/>
        </p:nvSpPr>
        <p:spPr>
          <a:xfrm>
            <a:off x="6229247" y="4437112"/>
            <a:ext cx="566562" cy="180000"/>
          </a:xfrm>
          <a:prstGeom prst="rect">
            <a:avLst/>
          </a:prstGeom>
          <a:solidFill>
            <a:srgbClr val="92D050">
              <a:alpha val="24706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tangle 11"/>
          <p:cNvSpPr/>
          <p:nvPr/>
        </p:nvSpPr>
        <p:spPr>
          <a:xfrm>
            <a:off x="6229247" y="4710889"/>
            <a:ext cx="566562" cy="180000"/>
          </a:xfrm>
          <a:prstGeom prst="rect">
            <a:avLst/>
          </a:prstGeom>
          <a:solidFill>
            <a:srgbClr val="00B0F0">
              <a:alpha val="24706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tangle 18"/>
          <p:cNvSpPr/>
          <p:nvPr/>
        </p:nvSpPr>
        <p:spPr>
          <a:xfrm>
            <a:off x="7322977" y="3051654"/>
            <a:ext cx="53000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Freeform 19"/>
          <p:cNvSpPr/>
          <p:nvPr/>
        </p:nvSpPr>
        <p:spPr>
          <a:xfrm>
            <a:off x="7313901" y="3140968"/>
            <a:ext cx="365760" cy="378757"/>
          </a:xfrm>
          <a:custGeom>
            <a:avLst/>
            <a:gdLst>
              <a:gd name="connsiteX0" fmla="*/ 153619 w 365760"/>
              <a:gd name="connsiteY0" fmla="*/ 336499 h 365760"/>
              <a:gd name="connsiteX1" fmla="*/ 153619 w 365760"/>
              <a:gd name="connsiteY1" fmla="*/ 204826 h 365760"/>
              <a:gd name="connsiteX2" fmla="*/ 365760 w 365760"/>
              <a:gd name="connsiteY2" fmla="*/ 204826 h 365760"/>
              <a:gd name="connsiteX3" fmla="*/ 285293 w 365760"/>
              <a:gd name="connsiteY3" fmla="*/ 0 h 365760"/>
              <a:gd name="connsiteX4" fmla="*/ 14631 w 365760"/>
              <a:gd name="connsiteY4" fmla="*/ 43891 h 365760"/>
              <a:gd name="connsiteX5" fmla="*/ 0 w 365760"/>
              <a:gd name="connsiteY5" fmla="*/ 365760 h 365760"/>
              <a:gd name="connsiteX6" fmla="*/ 153619 w 365760"/>
              <a:gd name="connsiteY6" fmla="*/ 336499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" h="365760">
                <a:moveTo>
                  <a:pt x="153619" y="336499"/>
                </a:moveTo>
                <a:lnTo>
                  <a:pt x="153619" y="204826"/>
                </a:lnTo>
                <a:lnTo>
                  <a:pt x="365760" y="204826"/>
                </a:lnTo>
                <a:lnTo>
                  <a:pt x="285293" y="0"/>
                </a:lnTo>
                <a:lnTo>
                  <a:pt x="14631" y="43891"/>
                </a:lnTo>
                <a:lnTo>
                  <a:pt x="0" y="365760"/>
                </a:lnTo>
                <a:lnTo>
                  <a:pt x="153619" y="336499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xtBox 20"/>
          <p:cNvSpPr txBox="1"/>
          <p:nvPr/>
        </p:nvSpPr>
        <p:spPr>
          <a:xfrm>
            <a:off x="7308304" y="3316191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358.9 ± 0.4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8304" y="3907875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372.2 ± 1.6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8304" y="4372896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382.7 ± 1.0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304" y="4587171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387.7 ± 0.8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8304" y="4827957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393.3 ± 1.2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8304" y="5435255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407.6± 2.6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08304" y="5588846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410.8± 2.8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08304" y="5957881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419.2± 3.2</a:t>
            </a:r>
            <a:endParaRPr lang="en-US" sz="800" dirty="0">
              <a:latin typeface="Rockwell" panose="02060603020205020403" pitchFamily="18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88380" t="8693"/>
          <a:stretch/>
        </p:blipFill>
        <p:spPr bwMode="auto">
          <a:xfrm>
            <a:off x="7952679" y="3132946"/>
            <a:ext cx="899592" cy="324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7322977" y="3051654"/>
            <a:ext cx="53000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Rectangle 32"/>
          <p:cNvSpPr/>
          <p:nvPr/>
        </p:nvSpPr>
        <p:spPr>
          <a:xfrm>
            <a:off x="7380312" y="3897072"/>
            <a:ext cx="579628" cy="180000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ectangle 33"/>
          <p:cNvSpPr/>
          <p:nvPr/>
        </p:nvSpPr>
        <p:spPr>
          <a:xfrm>
            <a:off x="7380312" y="4367860"/>
            <a:ext cx="579628" cy="180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Rectangle 34"/>
          <p:cNvSpPr/>
          <p:nvPr/>
        </p:nvSpPr>
        <p:spPr>
          <a:xfrm>
            <a:off x="7380312" y="4591865"/>
            <a:ext cx="584503" cy="180000"/>
          </a:xfrm>
          <a:prstGeom prst="rect">
            <a:avLst/>
          </a:prstGeom>
          <a:solidFill>
            <a:srgbClr val="92D050">
              <a:alpha val="24706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/>
          <p:cNvSpPr/>
          <p:nvPr/>
        </p:nvSpPr>
        <p:spPr>
          <a:xfrm>
            <a:off x="7380312" y="4815870"/>
            <a:ext cx="579628" cy="180000"/>
          </a:xfrm>
          <a:prstGeom prst="rect">
            <a:avLst/>
          </a:prstGeom>
          <a:solidFill>
            <a:srgbClr val="00B0F0">
              <a:alpha val="24706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TextBox 36"/>
          <p:cNvSpPr txBox="1"/>
          <p:nvPr/>
        </p:nvSpPr>
        <p:spPr>
          <a:xfrm>
            <a:off x="7840462" y="2843644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GTS2012</a:t>
            </a:r>
            <a:endParaRPr lang="en-US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79318" y="2420888"/>
            <a:ext cx="1257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This study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GTS201</a:t>
            </a:r>
            <a:r>
              <a:rPr lang="nl-NL" dirty="0" smtClean="0">
                <a:solidFill>
                  <a:srgbClr val="FF0000"/>
                </a:solidFill>
                <a:latin typeface="Rockwell" panose="02060603020205020403" pitchFamily="18" charset="0"/>
              </a:rPr>
              <a:t>X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?</a:t>
            </a:r>
            <a:endParaRPr lang="en-US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9551" y="260648"/>
            <a:ext cx="648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Rockwell" pitchFamily="18" charset="0"/>
                <a:cs typeface="Gisha" pitchFamily="34" charset="-79"/>
              </a:rPr>
              <a:t>Cyclostratigraphy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reduces uncertainties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 on the Middle- and Upper-Devonian stage boundaries</a:t>
            </a:r>
            <a:endParaRPr lang="en-US" sz="2400" dirty="0">
              <a:solidFill>
                <a:srgbClr val="FF0000"/>
              </a:solidFill>
              <a:latin typeface="Rockwell" pitchFamily="18" charset="0"/>
              <a:cs typeface="Gisha" pitchFamily="34" charset="-79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22977" y="3051654"/>
            <a:ext cx="53000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Freeform 37"/>
          <p:cNvSpPr/>
          <p:nvPr/>
        </p:nvSpPr>
        <p:spPr>
          <a:xfrm>
            <a:off x="7313901" y="3140968"/>
            <a:ext cx="365760" cy="378757"/>
          </a:xfrm>
          <a:custGeom>
            <a:avLst/>
            <a:gdLst>
              <a:gd name="connsiteX0" fmla="*/ 153619 w 365760"/>
              <a:gd name="connsiteY0" fmla="*/ 336499 h 365760"/>
              <a:gd name="connsiteX1" fmla="*/ 153619 w 365760"/>
              <a:gd name="connsiteY1" fmla="*/ 204826 h 365760"/>
              <a:gd name="connsiteX2" fmla="*/ 365760 w 365760"/>
              <a:gd name="connsiteY2" fmla="*/ 204826 h 365760"/>
              <a:gd name="connsiteX3" fmla="*/ 285293 w 365760"/>
              <a:gd name="connsiteY3" fmla="*/ 0 h 365760"/>
              <a:gd name="connsiteX4" fmla="*/ 14631 w 365760"/>
              <a:gd name="connsiteY4" fmla="*/ 43891 h 365760"/>
              <a:gd name="connsiteX5" fmla="*/ 0 w 365760"/>
              <a:gd name="connsiteY5" fmla="*/ 365760 h 365760"/>
              <a:gd name="connsiteX6" fmla="*/ 153619 w 365760"/>
              <a:gd name="connsiteY6" fmla="*/ 336499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" h="365760">
                <a:moveTo>
                  <a:pt x="153619" y="336499"/>
                </a:moveTo>
                <a:lnTo>
                  <a:pt x="153619" y="204826"/>
                </a:lnTo>
                <a:lnTo>
                  <a:pt x="365760" y="204826"/>
                </a:lnTo>
                <a:lnTo>
                  <a:pt x="285293" y="0"/>
                </a:lnTo>
                <a:lnTo>
                  <a:pt x="14631" y="43891"/>
                </a:lnTo>
                <a:lnTo>
                  <a:pt x="0" y="365760"/>
                </a:lnTo>
                <a:lnTo>
                  <a:pt x="153619" y="336499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Picture 5" descr="The image “http://www.york.ac.uk/depts/maths/histstat/people/bayes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61" y="0"/>
            <a:ext cx="1436525" cy="165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6530" r="9051" b="4920"/>
          <a:stretch/>
        </p:blipFill>
        <p:spPr>
          <a:xfrm>
            <a:off x="108304" y="2996952"/>
            <a:ext cx="7200000" cy="38076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29247" y="3933056"/>
            <a:ext cx="566562" cy="180000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6228184" y="4257112"/>
            <a:ext cx="567625" cy="180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tangle 10"/>
          <p:cNvSpPr/>
          <p:nvPr/>
        </p:nvSpPr>
        <p:spPr>
          <a:xfrm>
            <a:off x="6229247" y="4437112"/>
            <a:ext cx="566562" cy="180000"/>
          </a:xfrm>
          <a:prstGeom prst="rect">
            <a:avLst/>
          </a:prstGeom>
          <a:solidFill>
            <a:srgbClr val="92D050">
              <a:alpha val="24706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tangle 11"/>
          <p:cNvSpPr/>
          <p:nvPr/>
        </p:nvSpPr>
        <p:spPr>
          <a:xfrm>
            <a:off x="6229247" y="4710889"/>
            <a:ext cx="566562" cy="180000"/>
          </a:xfrm>
          <a:prstGeom prst="rect">
            <a:avLst/>
          </a:prstGeom>
          <a:solidFill>
            <a:srgbClr val="00B0F0">
              <a:alpha val="24706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tangle 18"/>
          <p:cNvSpPr/>
          <p:nvPr/>
        </p:nvSpPr>
        <p:spPr>
          <a:xfrm>
            <a:off x="7322977" y="3051654"/>
            <a:ext cx="53000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Freeform 19"/>
          <p:cNvSpPr/>
          <p:nvPr/>
        </p:nvSpPr>
        <p:spPr>
          <a:xfrm>
            <a:off x="7313901" y="3140968"/>
            <a:ext cx="365760" cy="378757"/>
          </a:xfrm>
          <a:custGeom>
            <a:avLst/>
            <a:gdLst>
              <a:gd name="connsiteX0" fmla="*/ 153619 w 365760"/>
              <a:gd name="connsiteY0" fmla="*/ 336499 h 365760"/>
              <a:gd name="connsiteX1" fmla="*/ 153619 w 365760"/>
              <a:gd name="connsiteY1" fmla="*/ 204826 h 365760"/>
              <a:gd name="connsiteX2" fmla="*/ 365760 w 365760"/>
              <a:gd name="connsiteY2" fmla="*/ 204826 h 365760"/>
              <a:gd name="connsiteX3" fmla="*/ 285293 w 365760"/>
              <a:gd name="connsiteY3" fmla="*/ 0 h 365760"/>
              <a:gd name="connsiteX4" fmla="*/ 14631 w 365760"/>
              <a:gd name="connsiteY4" fmla="*/ 43891 h 365760"/>
              <a:gd name="connsiteX5" fmla="*/ 0 w 365760"/>
              <a:gd name="connsiteY5" fmla="*/ 365760 h 365760"/>
              <a:gd name="connsiteX6" fmla="*/ 153619 w 365760"/>
              <a:gd name="connsiteY6" fmla="*/ 336499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" h="365760">
                <a:moveTo>
                  <a:pt x="153619" y="336499"/>
                </a:moveTo>
                <a:lnTo>
                  <a:pt x="153619" y="204826"/>
                </a:lnTo>
                <a:lnTo>
                  <a:pt x="365760" y="204826"/>
                </a:lnTo>
                <a:lnTo>
                  <a:pt x="285293" y="0"/>
                </a:lnTo>
                <a:lnTo>
                  <a:pt x="14631" y="43891"/>
                </a:lnTo>
                <a:lnTo>
                  <a:pt x="0" y="365760"/>
                </a:lnTo>
                <a:lnTo>
                  <a:pt x="153619" y="336499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xtBox 20"/>
          <p:cNvSpPr txBox="1"/>
          <p:nvPr/>
        </p:nvSpPr>
        <p:spPr>
          <a:xfrm>
            <a:off x="7308304" y="3316191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358.9 ± 0.4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8304" y="3907875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372.2 ± 1.6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8304" y="4372896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382.7 ± 1.0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304" y="4587171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387.7 ± 0.8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8304" y="4827957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393.3 ± 1.2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8304" y="5435255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407.6± 2.6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08304" y="5588846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410.8± 2.8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08304" y="5957881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419.2± 3.2</a:t>
            </a:r>
            <a:endParaRPr lang="en-US" sz="800" dirty="0">
              <a:latin typeface="Rockwell" panose="02060603020205020403" pitchFamily="18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88380" t="8693"/>
          <a:stretch/>
        </p:blipFill>
        <p:spPr bwMode="auto">
          <a:xfrm>
            <a:off x="7952679" y="3132946"/>
            <a:ext cx="899592" cy="324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7322977" y="3051654"/>
            <a:ext cx="53000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Rectangle 32"/>
          <p:cNvSpPr/>
          <p:nvPr/>
        </p:nvSpPr>
        <p:spPr>
          <a:xfrm>
            <a:off x="7380312" y="3897072"/>
            <a:ext cx="579628" cy="180000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ectangle 33"/>
          <p:cNvSpPr/>
          <p:nvPr/>
        </p:nvSpPr>
        <p:spPr>
          <a:xfrm>
            <a:off x="7380312" y="4367860"/>
            <a:ext cx="579628" cy="180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Rectangle 34"/>
          <p:cNvSpPr/>
          <p:nvPr/>
        </p:nvSpPr>
        <p:spPr>
          <a:xfrm>
            <a:off x="7380312" y="4591865"/>
            <a:ext cx="584503" cy="180000"/>
          </a:xfrm>
          <a:prstGeom prst="rect">
            <a:avLst/>
          </a:prstGeom>
          <a:solidFill>
            <a:srgbClr val="92D050">
              <a:alpha val="24706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/>
          <p:cNvSpPr/>
          <p:nvPr/>
        </p:nvSpPr>
        <p:spPr>
          <a:xfrm>
            <a:off x="7380312" y="4815870"/>
            <a:ext cx="579628" cy="180000"/>
          </a:xfrm>
          <a:prstGeom prst="rect">
            <a:avLst/>
          </a:prstGeom>
          <a:solidFill>
            <a:srgbClr val="00B0F0">
              <a:alpha val="24706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TextBox 36"/>
          <p:cNvSpPr txBox="1"/>
          <p:nvPr/>
        </p:nvSpPr>
        <p:spPr>
          <a:xfrm>
            <a:off x="7840462" y="2843644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GTS2012</a:t>
            </a:r>
            <a:endParaRPr lang="en-US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79318" y="2420888"/>
            <a:ext cx="1257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This study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GTS201</a:t>
            </a:r>
            <a:r>
              <a:rPr lang="nl-NL" dirty="0" smtClean="0">
                <a:solidFill>
                  <a:srgbClr val="FF0000"/>
                </a:solidFill>
                <a:latin typeface="Rockwell" panose="02060603020205020403" pitchFamily="18" charset="0"/>
              </a:rPr>
              <a:t>X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?</a:t>
            </a:r>
            <a:endParaRPr lang="en-US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08104" y="1279805"/>
            <a:ext cx="3598628" cy="1614974"/>
            <a:chOff x="5255475" y="1279805"/>
            <a:chExt cx="3851258" cy="1614974"/>
          </a:xfrm>
        </p:grpSpPr>
        <p:sp>
          <p:nvSpPr>
            <p:cNvPr id="41" name="Rounded Rectangle 40"/>
            <p:cNvSpPr/>
            <p:nvPr/>
          </p:nvSpPr>
          <p:spPr>
            <a:xfrm>
              <a:off x="5255475" y="1279805"/>
              <a:ext cx="3851258" cy="1614974"/>
            </a:xfrm>
            <a:prstGeom prst="roundRect">
              <a:avLst/>
            </a:prstGeom>
            <a:solidFill>
              <a:srgbClr val="000000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29254" y="1306944"/>
              <a:ext cx="37072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Rockwell" pitchFamily="18" charset="0"/>
                  <a:cs typeface="Gisha" pitchFamily="34" charset="-79"/>
                </a:rPr>
                <a:t>Take Home #1:</a:t>
              </a:r>
            </a:p>
            <a:p>
              <a:pPr algn="ctr"/>
              <a:r>
                <a:rPr lang="nl-NL" sz="2400" b="1" dirty="0" smtClean="0">
                  <a:solidFill>
                    <a:srgbClr val="FFC000"/>
                  </a:solidFill>
                  <a:latin typeface="Rockwell" pitchFamily="18" charset="0"/>
                  <a:cs typeface="Gisha" pitchFamily="34" charset="-79"/>
                </a:rPr>
                <a:t>GTS2012 has too optimistic uncertainties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3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9551" y="260648"/>
            <a:ext cx="648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Rockwell" pitchFamily="18" charset="0"/>
                <a:cs typeface="Gisha" pitchFamily="34" charset="-79"/>
              </a:rPr>
              <a:t>Cyclostratigraphy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reduces uncertainties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 on the Middle- and Upper-Devonian stage boundaries</a:t>
            </a:r>
            <a:endParaRPr lang="en-US" sz="2400" dirty="0">
              <a:solidFill>
                <a:srgbClr val="FF0000"/>
              </a:solidFill>
              <a:latin typeface="Rockwell" pitchFamily="18" charset="0"/>
              <a:cs typeface="Gisha" pitchFamily="34" charset="-79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22977" y="3051654"/>
            <a:ext cx="53000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Freeform 37"/>
          <p:cNvSpPr/>
          <p:nvPr/>
        </p:nvSpPr>
        <p:spPr>
          <a:xfrm>
            <a:off x="7313901" y="3140968"/>
            <a:ext cx="365760" cy="378757"/>
          </a:xfrm>
          <a:custGeom>
            <a:avLst/>
            <a:gdLst>
              <a:gd name="connsiteX0" fmla="*/ 153619 w 365760"/>
              <a:gd name="connsiteY0" fmla="*/ 336499 h 365760"/>
              <a:gd name="connsiteX1" fmla="*/ 153619 w 365760"/>
              <a:gd name="connsiteY1" fmla="*/ 204826 h 365760"/>
              <a:gd name="connsiteX2" fmla="*/ 365760 w 365760"/>
              <a:gd name="connsiteY2" fmla="*/ 204826 h 365760"/>
              <a:gd name="connsiteX3" fmla="*/ 285293 w 365760"/>
              <a:gd name="connsiteY3" fmla="*/ 0 h 365760"/>
              <a:gd name="connsiteX4" fmla="*/ 14631 w 365760"/>
              <a:gd name="connsiteY4" fmla="*/ 43891 h 365760"/>
              <a:gd name="connsiteX5" fmla="*/ 0 w 365760"/>
              <a:gd name="connsiteY5" fmla="*/ 365760 h 365760"/>
              <a:gd name="connsiteX6" fmla="*/ 153619 w 365760"/>
              <a:gd name="connsiteY6" fmla="*/ 336499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" h="365760">
                <a:moveTo>
                  <a:pt x="153619" y="336499"/>
                </a:moveTo>
                <a:lnTo>
                  <a:pt x="153619" y="204826"/>
                </a:lnTo>
                <a:lnTo>
                  <a:pt x="365760" y="204826"/>
                </a:lnTo>
                <a:lnTo>
                  <a:pt x="285293" y="0"/>
                </a:lnTo>
                <a:lnTo>
                  <a:pt x="14631" y="43891"/>
                </a:lnTo>
                <a:lnTo>
                  <a:pt x="0" y="365760"/>
                </a:lnTo>
                <a:lnTo>
                  <a:pt x="153619" y="336499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Picture 5" descr="The image “http://www.york.ac.uk/depts/maths/histstat/people/bayes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61" y="0"/>
            <a:ext cx="1436525" cy="165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6530" r="9051" b="4920"/>
          <a:stretch/>
        </p:blipFill>
        <p:spPr>
          <a:xfrm>
            <a:off x="108304" y="2996952"/>
            <a:ext cx="7200000" cy="38076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29247" y="3933056"/>
            <a:ext cx="566562" cy="180000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6228184" y="4257112"/>
            <a:ext cx="567625" cy="180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tangle 10"/>
          <p:cNvSpPr/>
          <p:nvPr/>
        </p:nvSpPr>
        <p:spPr>
          <a:xfrm>
            <a:off x="6229247" y="4437112"/>
            <a:ext cx="566562" cy="180000"/>
          </a:xfrm>
          <a:prstGeom prst="rect">
            <a:avLst/>
          </a:prstGeom>
          <a:solidFill>
            <a:srgbClr val="92D050">
              <a:alpha val="24706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tangle 11"/>
          <p:cNvSpPr/>
          <p:nvPr/>
        </p:nvSpPr>
        <p:spPr>
          <a:xfrm>
            <a:off x="6229247" y="4710889"/>
            <a:ext cx="566562" cy="180000"/>
          </a:xfrm>
          <a:prstGeom prst="rect">
            <a:avLst/>
          </a:prstGeom>
          <a:solidFill>
            <a:srgbClr val="00B0F0">
              <a:alpha val="24706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tangle 18"/>
          <p:cNvSpPr/>
          <p:nvPr/>
        </p:nvSpPr>
        <p:spPr>
          <a:xfrm>
            <a:off x="7322977" y="3051654"/>
            <a:ext cx="53000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Freeform 19"/>
          <p:cNvSpPr/>
          <p:nvPr/>
        </p:nvSpPr>
        <p:spPr>
          <a:xfrm>
            <a:off x="7313901" y="3140968"/>
            <a:ext cx="365760" cy="378757"/>
          </a:xfrm>
          <a:custGeom>
            <a:avLst/>
            <a:gdLst>
              <a:gd name="connsiteX0" fmla="*/ 153619 w 365760"/>
              <a:gd name="connsiteY0" fmla="*/ 336499 h 365760"/>
              <a:gd name="connsiteX1" fmla="*/ 153619 w 365760"/>
              <a:gd name="connsiteY1" fmla="*/ 204826 h 365760"/>
              <a:gd name="connsiteX2" fmla="*/ 365760 w 365760"/>
              <a:gd name="connsiteY2" fmla="*/ 204826 h 365760"/>
              <a:gd name="connsiteX3" fmla="*/ 285293 w 365760"/>
              <a:gd name="connsiteY3" fmla="*/ 0 h 365760"/>
              <a:gd name="connsiteX4" fmla="*/ 14631 w 365760"/>
              <a:gd name="connsiteY4" fmla="*/ 43891 h 365760"/>
              <a:gd name="connsiteX5" fmla="*/ 0 w 365760"/>
              <a:gd name="connsiteY5" fmla="*/ 365760 h 365760"/>
              <a:gd name="connsiteX6" fmla="*/ 153619 w 365760"/>
              <a:gd name="connsiteY6" fmla="*/ 336499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" h="365760">
                <a:moveTo>
                  <a:pt x="153619" y="336499"/>
                </a:moveTo>
                <a:lnTo>
                  <a:pt x="153619" y="204826"/>
                </a:lnTo>
                <a:lnTo>
                  <a:pt x="365760" y="204826"/>
                </a:lnTo>
                <a:lnTo>
                  <a:pt x="285293" y="0"/>
                </a:lnTo>
                <a:lnTo>
                  <a:pt x="14631" y="43891"/>
                </a:lnTo>
                <a:lnTo>
                  <a:pt x="0" y="365760"/>
                </a:lnTo>
                <a:lnTo>
                  <a:pt x="153619" y="336499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xtBox 20"/>
          <p:cNvSpPr txBox="1"/>
          <p:nvPr/>
        </p:nvSpPr>
        <p:spPr>
          <a:xfrm>
            <a:off x="7308304" y="3316191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358.9 ± 0.4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8304" y="3907875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372.2 ± 1.6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8304" y="4372896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382.7 ± 1.0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304" y="4587171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387.7 ± 0.8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8304" y="4827957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393.3 ± 1.2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8304" y="5435255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407.6± 2.6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08304" y="5588846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410.8± 2.8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08304" y="5957881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419.2± 3.2</a:t>
            </a:r>
            <a:endParaRPr lang="en-US" sz="800" dirty="0">
              <a:latin typeface="Rockwell" panose="02060603020205020403" pitchFamily="18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88380" t="8693"/>
          <a:stretch/>
        </p:blipFill>
        <p:spPr bwMode="auto">
          <a:xfrm>
            <a:off x="7952679" y="3132946"/>
            <a:ext cx="899592" cy="324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7322977" y="3051654"/>
            <a:ext cx="53000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Rectangle 32"/>
          <p:cNvSpPr/>
          <p:nvPr/>
        </p:nvSpPr>
        <p:spPr>
          <a:xfrm>
            <a:off x="7380312" y="3897072"/>
            <a:ext cx="579628" cy="180000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ectangle 33"/>
          <p:cNvSpPr/>
          <p:nvPr/>
        </p:nvSpPr>
        <p:spPr>
          <a:xfrm>
            <a:off x="7380312" y="4367860"/>
            <a:ext cx="579628" cy="180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Rectangle 34"/>
          <p:cNvSpPr/>
          <p:nvPr/>
        </p:nvSpPr>
        <p:spPr>
          <a:xfrm>
            <a:off x="7380312" y="4591865"/>
            <a:ext cx="584503" cy="180000"/>
          </a:xfrm>
          <a:prstGeom prst="rect">
            <a:avLst/>
          </a:prstGeom>
          <a:solidFill>
            <a:srgbClr val="92D050">
              <a:alpha val="24706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/>
          <p:cNvSpPr/>
          <p:nvPr/>
        </p:nvSpPr>
        <p:spPr>
          <a:xfrm>
            <a:off x="7380312" y="4815870"/>
            <a:ext cx="579628" cy="180000"/>
          </a:xfrm>
          <a:prstGeom prst="rect">
            <a:avLst/>
          </a:prstGeom>
          <a:solidFill>
            <a:srgbClr val="00B0F0">
              <a:alpha val="24706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TextBox 36"/>
          <p:cNvSpPr txBox="1"/>
          <p:nvPr/>
        </p:nvSpPr>
        <p:spPr>
          <a:xfrm>
            <a:off x="7840462" y="2843644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GTS2012</a:t>
            </a:r>
            <a:endParaRPr lang="en-US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79318" y="2420888"/>
            <a:ext cx="1257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This study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GTS201</a:t>
            </a:r>
            <a:r>
              <a:rPr lang="nl-NL" dirty="0" smtClean="0">
                <a:solidFill>
                  <a:srgbClr val="FF0000"/>
                </a:solidFill>
                <a:latin typeface="Rockwell" panose="02060603020205020403" pitchFamily="18" charset="0"/>
              </a:rPr>
              <a:t>X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?</a:t>
            </a:r>
            <a:endParaRPr lang="en-US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3968" y="2492896"/>
            <a:ext cx="3600000" cy="1614974"/>
            <a:chOff x="432735" y="2325459"/>
            <a:chExt cx="3851258" cy="1614974"/>
          </a:xfrm>
        </p:grpSpPr>
        <p:sp>
          <p:nvSpPr>
            <p:cNvPr id="40" name="Rounded Rectangle 39"/>
            <p:cNvSpPr/>
            <p:nvPr/>
          </p:nvSpPr>
          <p:spPr>
            <a:xfrm>
              <a:off x="432735" y="2325459"/>
              <a:ext cx="3851258" cy="1614974"/>
            </a:xfrm>
            <a:prstGeom prst="roundRect">
              <a:avLst/>
            </a:prstGeom>
            <a:solidFill>
              <a:srgbClr val="000000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26956" y="2348880"/>
              <a:ext cx="37072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Rockwell" pitchFamily="18" charset="0"/>
                  <a:cs typeface="Gisha" pitchFamily="34" charset="-79"/>
                </a:rPr>
                <a:t>Take Home #2:</a:t>
              </a:r>
            </a:p>
            <a:p>
              <a:pPr algn="ctr"/>
              <a:r>
                <a:rPr lang="nl-NL" sz="2400" b="1" dirty="0" smtClean="0">
                  <a:solidFill>
                    <a:srgbClr val="FFC000"/>
                  </a:solidFill>
                  <a:latin typeface="Rockwell" pitchFamily="18" charset="0"/>
                  <a:cs typeface="Gisha" pitchFamily="34" charset="-79"/>
                </a:rPr>
                <a:t>More numerical ages are needed for the Devonian!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08104" y="1279805"/>
            <a:ext cx="3598628" cy="1614974"/>
            <a:chOff x="5255475" y="1279805"/>
            <a:chExt cx="3851258" cy="1614974"/>
          </a:xfrm>
        </p:grpSpPr>
        <p:sp>
          <p:nvSpPr>
            <p:cNvPr id="41" name="Rounded Rectangle 40"/>
            <p:cNvSpPr/>
            <p:nvPr/>
          </p:nvSpPr>
          <p:spPr>
            <a:xfrm>
              <a:off x="5255475" y="1279805"/>
              <a:ext cx="3851258" cy="1614974"/>
            </a:xfrm>
            <a:prstGeom prst="roundRect">
              <a:avLst/>
            </a:prstGeom>
            <a:solidFill>
              <a:srgbClr val="000000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29254" y="1306944"/>
              <a:ext cx="37072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Rockwell" pitchFamily="18" charset="0"/>
                  <a:cs typeface="Gisha" pitchFamily="34" charset="-79"/>
                </a:rPr>
                <a:t>Take Home #1:</a:t>
              </a:r>
            </a:p>
            <a:p>
              <a:pPr algn="ctr"/>
              <a:r>
                <a:rPr lang="nl-NL" sz="2400" b="1" dirty="0" smtClean="0">
                  <a:solidFill>
                    <a:srgbClr val="FFC000"/>
                  </a:solidFill>
                  <a:latin typeface="Rockwell" pitchFamily="18" charset="0"/>
                  <a:cs typeface="Gisha" pitchFamily="34" charset="-79"/>
                </a:rPr>
                <a:t>GTS2012 has too optimistic uncertainties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08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24.media.tumblr.com/tumblr_m27uyk6zUS1r38ji3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488" y="332656"/>
            <a:ext cx="1800000" cy="2232001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872" y="332656"/>
            <a:ext cx="5400000" cy="111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>
          <a:xfrm>
            <a:off x="1080120" y="1828109"/>
            <a:ext cx="4671324" cy="1384867"/>
            <a:chOff x="1907704" y="900389"/>
            <a:chExt cx="5400000" cy="1600891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44" t="14664" r="6867"/>
            <a:stretch>
              <a:fillRect/>
            </a:stretch>
          </p:blipFill>
          <p:spPr bwMode="auto">
            <a:xfrm>
              <a:off x="1907704" y="900389"/>
              <a:ext cx="5400000" cy="1520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6630" r="48846" b="-11050"/>
            <a:stretch>
              <a:fillRect/>
            </a:stretch>
          </p:blipFill>
          <p:spPr bwMode="auto">
            <a:xfrm>
              <a:off x="1961976" y="2348880"/>
              <a:ext cx="2394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6" descr="Extinctions at the Frasnian-Famennian and famennian-Tournaisian boundri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5995" y="5013176"/>
            <a:ext cx="4232229" cy="180000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624"/>
            <a:ext cx="131026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www.nature.com/nature/journal/v453/n7195/images/nature06966-f3.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429000"/>
            <a:ext cx="2160000" cy="2271600"/>
          </a:xfrm>
          <a:prstGeom prst="rect">
            <a:avLst/>
          </a:prstGeom>
          <a:noFill/>
        </p:spPr>
      </p:pic>
      <p:grpSp>
        <p:nvGrpSpPr>
          <p:cNvPr id="3" name="Group 14"/>
          <p:cNvGrpSpPr/>
          <p:nvPr/>
        </p:nvGrpSpPr>
        <p:grpSpPr>
          <a:xfrm>
            <a:off x="1952706" y="3501008"/>
            <a:ext cx="4779054" cy="1343990"/>
            <a:chOff x="2484248" y="3501008"/>
            <a:chExt cx="4320000" cy="1127966"/>
          </a:xfrm>
        </p:grpSpPr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84248" y="3501008"/>
              <a:ext cx="4320000" cy="924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9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84248" y="4437112"/>
              <a:ext cx="4320000" cy="191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6" name="Picture 2" descr="The Lower and Upper Kellwasser horizon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5013176"/>
            <a:ext cx="2045454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9551" y="260648"/>
            <a:ext cx="648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Rockwell" pitchFamily="18" charset="0"/>
                <a:cs typeface="Gisha" pitchFamily="34" charset="-79"/>
              </a:rPr>
              <a:t>Cyclostratigraphy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reduces uncertainties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 on the Middle- and Upper-Devonian stage boundaries</a:t>
            </a:r>
            <a:endParaRPr lang="en-US" sz="2400" dirty="0">
              <a:solidFill>
                <a:srgbClr val="FF0000"/>
              </a:solidFill>
              <a:latin typeface="Rockwell" pitchFamily="18" charset="0"/>
              <a:cs typeface="Gisha" pitchFamily="34" charset="-79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22977" y="3051654"/>
            <a:ext cx="53000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Freeform 37"/>
          <p:cNvSpPr/>
          <p:nvPr/>
        </p:nvSpPr>
        <p:spPr>
          <a:xfrm>
            <a:off x="7313901" y="3140968"/>
            <a:ext cx="365760" cy="378757"/>
          </a:xfrm>
          <a:custGeom>
            <a:avLst/>
            <a:gdLst>
              <a:gd name="connsiteX0" fmla="*/ 153619 w 365760"/>
              <a:gd name="connsiteY0" fmla="*/ 336499 h 365760"/>
              <a:gd name="connsiteX1" fmla="*/ 153619 w 365760"/>
              <a:gd name="connsiteY1" fmla="*/ 204826 h 365760"/>
              <a:gd name="connsiteX2" fmla="*/ 365760 w 365760"/>
              <a:gd name="connsiteY2" fmla="*/ 204826 h 365760"/>
              <a:gd name="connsiteX3" fmla="*/ 285293 w 365760"/>
              <a:gd name="connsiteY3" fmla="*/ 0 h 365760"/>
              <a:gd name="connsiteX4" fmla="*/ 14631 w 365760"/>
              <a:gd name="connsiteY4" fmla="*/ 43891 h 365760"/>
              <a:gd name="connsiteX5" fmla="*/ 0 w 365760"/>
              <a:gd name="connsiteY5" fmla="*/ 365760 h 365760"/>
              <a:gd name="connsiteX6" fmla="*/ 153619 w 365760"/>
              <a:gd name="connsiteY6" fmla="*/ 336499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" h="365760">
                <a:moveTo>
                  <a:pt x="153619" y="336499"/>
                </a:moveTo>
                <a:lnTo>
                  <a:pt x="153619" y="204826"/>
                </a:lnTo>
                <a:lnTo>
                  <a:pt x="365760" y="204826"/>
                </a:lnTo>
                <a:lnTo>
                  <a:pt x="285293" y="0"/>
                </a:lnTo>
                <a:lnTo>
                  <a:pt x="14631" y="43891"/>
                </a:lnTo>
                <a:lnTo>
                  <a:pt x="0" y="365760"/>
                </a:lnTo>
                <a:lnTo>
                  <a:pt x="153619" y="336499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Picture 5" descr="The image “http://www.york.ac.uk/depts/maths/histstat/people/bayes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61" y="0"/>
            <a:ext cx="1436525" cy="165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6530" r="9051" b="4920"/>
          <a:stretch/>
        </p:blipFill>
        <p:spPr>
          <a:xfrm>
            <a:off x="108304" y="2996952"/>
            <a:ext cx="7200000" cy="38076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29247" y="3933056"/>
            <a:ext cx="566562" cy="180000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6228184" y="4257112"/>
            <a:ext cx="567625" cy="180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tangle 10"/>
          <p:cNvSpPr/>
          <p:nvPr/>
        </p:nvSpPr>
        <p:spPr>
          <a:xfrm>
            <a:off x="6229247" y="4437112"/>
            <a:ext cx="566562" cy="180000"/>
          </a:xfrm>
          <a:prstGeom prst="rect">
            <a:avLst/>
          </a:prstGeom>
          <a:solidFill>
            <a:srgbClr val="92D050">
              <a:alpha val="24706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tangle 11"/>
          <p:cNvSpPr/>
          <p:nvPr/>
        </p:nvSpPr>
        <p:spPr>
          <a:xfrm>
            <a:off x="6229247" y="4710889"/>
            <a:ext cx="566562" cy="180000"/>
          </a:xfrm>
          <a:prstGeom prst="rect">
            <a:avLst/>
          </a:prstGeom>
          <a:solidFill>
            <a:srgbClr val="00B0F0">
              <a:alpha val="24706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tangle 18"/>
          <p:cNvSpPr/>
          <p:nvPr/>
        </p:nvSpPr>
        <p:spPr>
          <a:xfrm>
            <a:off x="7322977" y="3051654"/>
            <a:ext cx="53000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Freeform 19"/>
          <p:cNvSpPr/>
          <p:nvPr/>
        </p:nvSpPr>
        <p:spPr>
          <a:xfrm>
            <a:off x="7313901" y="3140968"/>
            <a:ext cx="365760" cy="378757"/>
          </a:xfrm>
          <a:custGeom>
            <a:avLst/>
            <a:gdLst>
              <a:gd name="connsiteX0" fmla="*/ 153619 w 365760"/>
              <a:gd name="connsiteY0" fmla="*/ 336499 h 365760"/>
              <a:gd name="connsiteX1" fmla="*/ 153619 w 365760"/>
              <a:gd name="connsiteY1" fmla="*/ 204826 h 365760"/>
              <a:gd name="connsiteX2" fmla="*/ 365760 w 365760"/>
              <a:gd name="connsiteY2" fmla="*/ 204826 h 365760"/>
              <a:gd name="connsiteX3" fmla="*/ 285293 w 365760"/>
              <a:gd name="connsiteY3" fmla="*/ 0 h 365760"/>
              <a:gd name="connsiteX4" fmla="*/ 14631 w 365760"/>
              <a:gd name="connsiteY4" fmla="*/ 43891 h 365760"/>
              <a:gd name="connsiteX5" fmla="*/ 0 w 365760"/>
              <a:gd name="connsiteY5" fmla="*/ 365760 h 365760"/>
              <a:gd name="connsiteX6" fmla="*/ 153619 w 365760"/>
              <a:gd name="connsiteY6" fmla="*/ 336499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" h="365760">
                <a:moveTo>
                  <a:pt x="153619" y="336499"/>
                </a:moveTo>
                <a:lnTo>
                  <a:pt x="153619" y="204826"/>
                </a:lnTo>
                <a:lnTo>
                  <a:pt x="365760" y="204826"/>
                </a:lnTo>
                <a:lnTo>
                  <a:pt x="285293" y="0"/>
                </a:lnTo>
                <a:lnTo>
                  <a:pt x="14631" y="43891"/>
                </a:lnTo>
                <a:lnTo>
                  <a:pt x="0" y="365760"/>
                </a:lnTo>
                <a:lnTo>
                  <a:pt x="153619" y="336499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xtBox 20"/>
          <p:cNvSpPr txBox="1"/>
          <p:nvPr/>
        </p:nvSpPr>
        <p:spPr>
          <a:xfrm>
            <a:off x="7308304" y="3316191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358.9 ± 0.4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8304" y="3907875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372.2 ± 1.6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8304" y="4372896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382.7 ± 1.0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304" y="4587171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387.7 ± 0.8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8304" y="4827957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393.3 ± 1.2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8304" y="5435255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407.6± 2.6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08304" y="5588846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410.8± 2.8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08304" y="5957881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419.2± 3.2</a:t>
            </a:r>
            <a:endParaRPr lang="en-US" sz="800" dirty="0">
              <a:latin typeface="Rockwell" panose="02060603020205020403" pitchFamily="18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88380" t="8693"/>
          <a:stretch/>
        </p:blipFill>
        <p:spPr bwMode="auto">
          <a:xfrm>
            <a:off x="7952679" y="3132946"/>
            <a:ext cx="899592" cy="324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7322977" y="3051654"/>
            <a:ext cx="53000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Rectangle 32"/>
          <p:cNvSpPr/>
          <p:nvPr/>
        </p:nvSpPr>
        <p:spPr>
          <a:xfrm>
            <a:off x="7380312" y="3897072"/>
            <a:ext cx="579628" cy="180000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ectangle 33"/>
          <p:cNvSpPr/>
          <p:nvPr/>
        </p:nvSpPr>
        <p:spPr>
          <a:xfrm>
            <a:off x="7380312" y="4367860"/>
            <a:ext cx="579628" cy="180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Rectangle 34"/>
          <p:cNvSpPr/>
          <p:nvPr/>
        </p:nvSpPr>
        <p:spPr>
          <a:xfrm>
            <a:off x="7380312" y="4591865"/>
            <a:ext cx="584503" cy="180000"/>
          </a:xfrm>
          <a:prstGeom prst="rect">
            <a:avLst/>
          </a:prstGeom>
          <a:solidFill>
            <a:srgbClr val="92D050">
              <a:alpha val="24706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/>
          <p:cNvSpPr/>
          <p:nvPr/>
        </p:nvSpPr>
        <p:spPr>
          <a:xfrm>
            <a:off x="7380312" y="4815870"/>
            <a:ext cx="579628" cy="180000"/>
          </a:xfrm>
          <a:prstGeom prst="rect">
            <a:avLst/>
          </a:prstGeom>
          <a:solidFill>
            <a:srgbClr val="00B0F0">
              <a:alpha val="24706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TextBox 36"/>
          <p:cNvSpPr txBox="1"/>
          <p:nvPr/>
        </p:nvSpPr>
        <p:spPr>
          <a:xfrm>
            <a:off x="7840462" y="2843644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GTS2012</a:t>
            </a:r>
            <a:endParaRPr lang="en-US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79318" y="2420888"/>
            <a:ext cx="1257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This study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GTS201</a:t>
            </a:r>
            <a:r>
              <a:rPr lang="nl-NL" dirty="0" smtClean="0">
                <a:solidFill>
                  <a:srgbClr val="FF0000"/>
                </a:solidFill>
                <a:latin typeface="Rockwell" panose="02060603020205020403" pitchFamily="18" charset="0"/>
              </a:rPr>
              <a:t>X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?</a:t>
            </a:r>
            <a:endParaRPr lang="en-US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3968" y="2492896"/>
            <a:ext cx="3600000" cy="1614974"/>
            <a:chOff x="432735" y="2325459"/>
            <a:chExt cx="3851258" cy="1614974"/>
          </a:xfrm>
        </p:grpSpPr>
        <p:sp>
          <p:nvSpPr>
            <p:cNvPr id="40" name="Rounded Rectangle 39"/>
            <p:cNvSpPr/>
            <p:nvPr/>
          </p:nvSpPr>
          <p:spPr>
            <a:xfrm>
              <a:off x="432735" y="2325459"/>
              <a:ext cx="3851258" cy="1614974"/>
            </a:xfrm>
            <a:prstGeom prst="roundRect">
              <a:avLst/>
            </a:prstGeom>
            <a:solidFill>
              <a:srgbClr val="000000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26956" y="2348880"/>
              <a:ext cx="37072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Rockwell" pitchFamily="18" charset="0"/>
                  <a:cs typeface="Gisha" pitchFamily="34" charset="-79"/>
                </a:rPr>
                <a:t>Take Home #2:</a:t>
              </a:r>
            </a:p>
            <a:p>
              <a:pPr algn="ctr"/>
              <a:r>
                <a:rPr lang="nl-NL" sz="2400" b="1" dirty="0" smtClean="0">
                  <a:solidFill>
                    <a:srgbClr val="FFC000"/>
                  </a:solidFill>
                  <a:latin typeface="Rockwell" pitchFamily="18" charset="0"/>
                  <a:cs typeface="Gisha" pitchFamily="34" charset="-79"/>
                </a:rPr>
                <a:t>More numerical ages are needed for the Devonian!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08104" y="1279805"/>
            <a:ext cx="3598628" cy="1614974"/>
            <a:chOff x="5255475" y="1279805"/>
            <a:chExt cx="3851258" cy="1614974"/>
          </a:xfrm>
        </p:grpSpPr>
        <p:sp>
          <p:nvSpPr>
            <p:cNvPr id="41" name="Rounded Rectangle 40"/>
            <p:cNvSpPr/>
            <p:nvPr/>
          </p:nvSpPr>
          <p:spPr>
            <a:xfrm>
              <a:off x="5255475" y="1279805"/>
              <a:ext cx="3851258" cy="1614974"/>
            </a:xfrm>
            <a:prstGeom prst="roundRect">
              <a:avLst/>
            </a:prstGeom>
            <a:solidFill>
              <a:srgbClr val="000000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29254" y="1306944"/>
              <a:ext cx="37072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Rockwell" pitchFamily="18" charset="0"/>
                  <a:cs typeface="Gisha" pitchFamily="34" charset="-79"/>
                </a:rPr>
                <a:t>Take Home #1:</a:t>
              </a:r>
            </a:p>
            <a:p>
              <a:pPr algn="ctr"/>
              <a:r>
                <a:rPr lang="nl-NL" sz="2400" b="1" dirty="0" smtClean="0">
                  <a:solidFill>
                    <a:srgbClr val="FFC000"/>
                  </a:solidFill>
                  <a:latin typeface="Rockwell" pitchFamily="18" charset="0"/>
                  <a:cs typeface="Gisha" pitchFamily="34" charset="-79"/>
                </a:rPr>
                <a:t>GTS2012 has too optimistic uncertainties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69014" y="4883638"/>
            <a:ext cx="3707242" cy="1641706"/>
            <a:chOff x="3169014" y="4883638"/>
            <a:chExt cx="3707242" cy="1641706"/>
          </a:xfrm>
        </p:grpSpPr>
        <p:sp>
          <p:nvSpPr>
            <p:cNvPr id="44" name="Rounded Rectangle 43"/>
            <p:cNvSpPr/>
            <p:nvPr/>
          </p:nvSpPr>
          <p:spPr>
            <a:xfrm>
              <a:off x="3222635" y="4883638"/>
              <a:ext cx="3600000" cy="1641706"/>
            </a:xfrm>
            <a:prstGeom prst="roundRect">
              <a:avLst/>
            </a:prstGeom>
            <a:solidFill>
              <a:srgbClr val="000000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169014" y="4919661"/>
              <a:ext cx="37072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Rockwell" pitchFamily="18" charset="0"/>
                  <a:cs typeface="Gisha" pitchFamily="34" charset="-79"/>
                </a:rPr>
                <a:t>Take Home #3:</a:t>
              </a:r>
            </a:p>
            <a:p>
              <a:pPr algn="ctr"/>
              <a:r>
                <a:rPr lang="nl-NL" sz="2400" b="1" dirty="0" smtClean="0">
                  <a:solidFill>
                    <a:srgbClr val="FFC000"/>
                  </a:solidFill>
                  <a:latin typeface="Rockwell" pitchFamily="18" charset="0"/>
                  <a:cs typeface="Gisha" pitchFamily="34" charset="-79"/>
                </a:rPr>
                <a:t>Confirmation of cyclostratigraphic results would be good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55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988840"/>
            <a:ext cx="69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Rockwell" pitchFamily="18" charset="0"/>
                <a:cs typeface="Gisha" pitchFamily="34" charset="-79"/>
              </a:rPr>
              <a:t>Questions?</a:t>
            </a:r>
            <a:endParaRPr lang="nl-BE" sz="7200" dirty="0">
              <a:solidFill>
                <a:schemeClr val="bg1">
                  <a:lumMod val="50000"/>
                </a:schemeClr>
              </a:solidFill>
              <a:latin typeface="Rockwell" pitchFamily="18" charset="0"/>
              <a:cs typeface="Gisha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4150821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smtClean="0">
                <a:latin typeface="Rockwell" pitchFamily="18" charset="0"/>
                <a:cs typeface="Gisha" pitchFamily="34" charset="-79"/>
              </a:rPr>
              <a:t>David De Vleeschouwer</a:t>
            </a:r>
            <a:r>
              <a:rPr lang="nl-BE" sz="1600" dirty="0" smtClean="0">
                <a:latin typeface="Rockwell" pitchFamily="18" charset="0"/>
                <a:cs typeface="Gisha" pitchFamily="34" charset="-79"/>
              </a:rPr>
              <a:t> and Philippe Claeys </a:t>
            </a:r>
            <a:endParaRPr lang="nl-BE" sz="1600" dirty="0">
              <a:latin typeface="Rockwell" pitchFamily="18" charset="0"/>
              <a:cs typeface="Gisha" pitchFamily="34" charset="-79"/>
            </a:endParaRPr>
          </a:p>
        </p:txBody>
      </p:sp>
      <p:pic>
        <p:nvPicPr>
          <p:cNvPr id="11266" name="Picture 2" descr="http://we.vub.ac.be/%7Edglg/Logovub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751308"/>
            <a:ext cx="900000" cy="900000"/>
          </a:xfrm>
          <a:prstGeom prst="rect">
            <a:avLst/>
          </a:prstGeom>
          <a:noFill/>
        </p:spPr>
      </p:pic>
      <p:pic>
        <p:nvPicPr>
          <p:cNvPr id="11268" name="Picture 4" descr="http://we.vub.ac.be/%7Edglg/VUB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48680"/>
            <a:ext cx="4914900" cy="1143001"/>
          </a:xfrm>
          <a:prstGeom prst="rect">
            <a:avLst/>
          </a:prstGeom>
          <a:noFill/>
        </p:spPr>
      </p:pic>
      <p:pic>
        <p:nvPicPr>
          <p:cNvPr id="11270" name="Picture 6" descr="http://perso.uclouvain.be/laurent.jacques/images/ucl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2557" y="5877308"/>
            <a:ext cx="821571" cy="648000"/>
          </a:xfrm>
          <a:prstGeom prst="rect">
            <a:avLst/>
          </a:prstGeom>
          <a:noFill/>
        </p:spPr>
      </p:pic>
      <p:pic>
        <p:nvPicPr>
          <p:cNvPr id="11272" name="Picture 8" descr="http://www.law.kuleuven.be/eur/nl/Nieuws/prof.-de-baere-haalt-fwo-onderzoeksproject-binnen/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877308"/>
            <a:ext cx="1061487" cy="6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445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9552" y="2606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  <a:cs typeface="Gisha" pitchFamily="34" charset="-79"/>
              </a:rPr>
              <a:t>Understanding the rates of Devonian</a:t>
            </a:r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 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change </a:t>
            </a:r>
          </a:p>
          <a:p>
            <a:r>
              <a:rPr lang="en-US" sz="2400" dirty="0" smtClean="0">
                <a:latin typeface="Rockwell" pitchFamily="18" charset="0"/>
                <a:cs typeface="Gisha" pitchFamily="34" charset="-79"/>
              </a:rPr>
              <a:t>and</a:t>
            </a:r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 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evolution</a:t>
            </a:r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 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is crucial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71600" y="1412776"/>
            <a:ext cx="7560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GTS2012</a:t>
            </a:r>
            <a:r>
              <a:rPr lang="en-US" sz="1600" dirty="0" smtClean="0">
                <a:latin typeface="Rockwell" pitchFamily="18" charset="0"/>
                <a:cs typeface="Gisha" pitchFamily="34" charset="-79"/>
              </a:rPr>
              <a:t> seems to offer an </a:t>
            </a:r>
            <a:r>
              <a:rPr lang="en-US" sz="16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unprecedented precision </a:t>
            </a:r>
            <a:r>
              <a:rPr lang="en-US" sz="1600" dirty="0" smtClean="0">
                <a:latin typeface="Rockwell" pitchFamily="18" charset="0"/>
                <a:cs typeface="Gisha" pitchFamily="34" charset="-79"/>
              </a:rPr>
              <a:t>for the Devonian.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440" y="3270554"/>
            <a:ext cx="3600000" cy="318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60" y="3970356"/>
            <a:ext cx="3600000" cy="24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6233746" y="3460938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latin typeface="Arial" pitchFamily="34" charset="0"/>
                <a:cs typeface="Arial" pitchFamily="34" charset="0"/>
              </a:rPr>
              <a:t>v 2013</a:t>
            </a:r>
            <a:endParaRPr lang="nl-B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27693" y="3460938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latin typeface="Arial" pitchFamily="34" charset="0"/>
                <a:cs typeface="Arial" pitchFamily="34" charset="0"/>
              </a:rPr>
              <a:t>v 2010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19872" y="4581128"/>
            <a:ext cx="360040" cy="180000"/>
          </a:xfrm>
          <a:prstGeom prst="rect">
            <a:avLst/>
          </a:prstGeom>
          <a:solidFill>
            <a:srgbClr val="FF3300">
              <a:alpha val="24706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Rectangle 56"/>
          <p:cNvSpPr/>
          <p:nvPr/>
        </p:nvSpPr>
        <p:spPr>
          <a:xfrm>
            <a:off x="8028384" y="4149080"/>
            <a:ext cx="360040" cy="180000"/>
          </a:xfrm>
          <a:prstGeom prst="rect">
            <a:avLst/>
          </a:prstGeom>
          <a:solidFill>
            <a:srgbClr val="FF3300">
              <a:alpha val="24706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8" name="Rectangle 57"/>
          <p:cNvSpPr/>
          <p:nvPr/>
        </p:nvSpPr>
        <p:spPr>
          <a:xfrm>
            <a:off x="3419872" y="4797152"/>
            <a:ext cx="360040" cy="180000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9" name="Rectangle 58"/>
          <p:cNvSpPr/>
          <p:nvPr/>
        </p:nvSpPr>
        <p:spPr>
          <a:xfrm>
            <a:off x="8028384" y="4617152"/>
            <a:ext cx="360040" cy="180000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0" name="Rectangle 59"/>
          <p:cNvSpPr/>
          <p:nvPr/>
        </p:nvSpPr>
        <p:spPr>
          <a:xfrm>
            <a:off x="3419872" y="5049200"/>
            <a:ext cx="360040" cy="180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1" name="Rectangle 60"/>
          <p:cNvSpPr/>
          <p:nvPr/>
        </p:nvSpPr>
        <p:spPr>
          <a:xfrm>
            <a:off x="8028384" y="4941168"/>
            <a:ext cx="360040" cy="180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2" name="Rectangle 61"/>
          <p:cNvSpPr/>
          <p:nvPr/>
        </p:nvSpPr>
        <p:spPr>
          <a:xfrm>
            <a:off x="3419872" y="5301208"/>
            <a:ext cx="360040" cy="180000"/>
          </a:xfrm>
          <a:prstGeom prst="rect">
            <a:avLst/>
          </a:prstGeom>
          <a:solidFill>
            <a:srgbClr val="92D050">
              <a:alpha val="24706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3" name="Rectangle 62"/>
          <p:cNvSpPr/>
          <p:nvPr/>
        </p:nvSpPr>
        <p:spPr>
          <a:xfrm>
            <a:off x="8028384" y="5193216"/>
            <a:ext cx="360040" cy="180000"/>
          </a:xfrm>
          <a:prstGeom prst="rect">
            <a:avLst/>
          </a:prstGeom>
          <a:solidFill>
            <a:srgbClr val="92D050">
              <a:alpha val="24706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4" name="Rectangle 63"/>
          <p:cNvSpPr/>
          <p:nvPr/>
        </p:nvSpPr>
        <p:spPr>
          <a:xfrm>
            <a:off x="3419872" y="5553256"/>
            <a:ext cx="360040" cy="180000"/>
          </a:xfrm>
          <a:prstGeom prst="rect">
            <a:avLst/>
          </a:prstGeom>
          <a:solidFill>
            <a:srgbClr val="00B0F0">
              <a:alpha val="24706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5" name="Rectangle 64"/>
          <p:cNvSpPr/>
          <p:nvPr/>
        </p:nvSpPr>
        <p:spPr>
          <a:xfrm>
            <a:off x="8028384" y="5445264"/>
            <a:ext cx="360040" cy="180000"/>
          </a:xfrm>
          <a:prstGeom prst="rect">
            <a:avLst/>
          </a:prstGeom>
          <a:solidFill>
            <a:srgbClr val="00B0F0">
              <a:alpha val="24706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2240" y="3068960"/>
            <a:ext cx="4000000" cy="30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984" y="3068960"/>
            <a:ext cx="4000000" cy="30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8212404" y="3228978"/>
            <a:ext cx="68007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Rectangle 24"/>
          <p:cNvSpPr/>
          <p:nvPr/>
        </p:nvSpPr>
        <p:spPr>
          <a:xfrm>
            <a:off x="3923928" y="3228978"/>
            <a:ext cx="68007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9552" y="2606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  <a:cs typeface="Gisha" pitchFamily="34" charset="-79"/>
              </a:rPr>
              <a:t>Understanding the rates of Devonian</a:t>
            </a:r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 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change </a:t>
            </a:r>
          </a:p>
          <a:p>
            <a:r>
              <a:rPr lang="en-US" sz="2400" dirty="0" smtClean="0">
                <a:latin typeface="Rockwell" pitchFamily="18" charset="0"/>
                <a:cs typeface="Gisha" pitchFamily="34" charset="-79"/>
              </a:rPr>
              <a:t>and</a:t>
            </a:r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 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evolution</a:t>
            </a:r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 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is crucial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71600" y="1412776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Rockwell" pitchFamily="18" charset="0"/>
                <a:cs typeface="Gisha" pitchFamily="34" charset="-79"/>
              </a:rPr>
              <a:t>Therefore a high-resolution,  precise </a:t>
            </a:r>
            <a:r>
              <a:rPr lang="en-US" sz="16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chronology</a:t>
            </a:r>
            <a:r>
              <a:rPr lang="en-US" sz="1600" dirty="0" smtClean="0">
                <a:latin typeface="Rockwell" pitchFamily="18" charset="0"/>
                <a:cs typeface="Gisha" pitchFamily="34" charset="-79"/>
              </a:rPr>
              <a:t> is needed.</a:t>
            </a:r>
          </a:p>
          <a:p>
            <a:r>
              <a:rPr lang="en-US" sz="1600" dirty="0" smtClean="0">
                <a:latin typeface="Rockwell" pitchFamily="18" charset="0"/>
                <a:cs typeface="Gisha" pitchFamily="34" charset="-79"/>
              </a:rPr>
              <a:t>Until 2010, uncertainties on stage boundaries are </a:t>
            </a:r>
            <a:r>
              <a:rPr lang="en-US" sz="16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±2 to ±3 </a:t>
            </a:r>
            <a:r>
              <a:rPr lang="en-US" sz="1600" dirty="0" err="1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Myr</a:t>
            </a:r>
            <a:endParaRPr lang="en-US" sz="1600" dirty="0" smtClean="0">
              <a:solidFill>
                <a:srgbClr val="FF0000"/>
              </a:solidFill>
              <a:latin typeface="Rockwell" pitchFamily="18" charset="0"/>
              <a:cs typeface="Gisha" pitchFamily="34" charset="-79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60895" y="2462699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000" b="1" dirty="0" smtClean="0">
                <a:latin typeface="Arial" pitchFamily="34" charset="0"/>
                <a:cs typeface="Arial" pitchFamily="34" charset="0"/>
              </a:rPr>
              <a:t>360.7 ± 2.7</a:t>
            </a:r>
            <a:endParaRPr lang="nl-B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0895" y="3542819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000" b="1" dirty="0" smtClean="0">
                <a:latin typeface="Arial" pitchFamily="34" charset="0"/>
                <a:cs typeface="Arial" pitchFamily="34" charset="0"/>
              </a:rPr>
              <a:t>376.1 ± 3.6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0895" y="4077072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000" b="1" dirty="0" smtClean="0">
                <a:latin typeface="Arial" pitchFamily="34" charset="0"/>
                <a:cs typeface="Arial" pitchFamily="34" charset="0"/>
              </a:rPr>
              <a:t>383.7 ± 3.1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60895" y="4406915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000" b="1" dirty="0" smtClean="0">
                <a:latin typeface="Arial" pitchFamily="34" charset="0"/>
                <a:cs typeface="Arial" pitchFamily="34" charset="0"/>
              </a:rPr>
              <a:t>388.1 ± 2.6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60895" y="4694947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000" b="1" dirty="0" smtClean="0">
                <a:latin typeface="Arial" pitchFamily="34" charset="0"/>
                <a:cs typeface="Arial" pitchFamily="34" charset="0"/>
              </a:rPr>
              <a:t>391.9 ± 3.4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60895" y="5877272"/>
            <a:ext cx="854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000" b="1" dirty="0" smtClean="0">
                <a:latin typeface="Arial" pitchFamily="34" charset="0"/>
                <a:cs typeface="Arial" pitchFamily="34" charset="0"/>
              </a:rPr>
              <a:t>409.1 ± 3.8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0895" y="6135107"/>
            <a:ext cx="854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000" b="1" dirty="0" smtClean="0">
                <a:latin typeface="Arial" pitchFamily="34" charset="0"/>
                <a:cs typeface="Arial" pitchFamily="34" charset="0"/>
              </a:rPr>
              <a:t>412.3 ± 3.5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60895" y="6525344"/>
            <a:ext cx="854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000" b="1" dirty="0" smtClean="0">
                <a:latin typeface="Arial" pitchFamily="34" charset="0"/>
                <a:cs typeface="Arial" pitchFamily="34" charset="0"/>
              </a:rPr>
              <a:t>418.1 ± 3.0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976" y="2348880"/>
            <a:ext cx="3305000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ectangle 80"/>
          <p:cNvSpPr/>
          <p:nvPr/>
        </p:nvSpPr>
        <p:spPr>
          <a:xfrm>
            <a:off x="692943" y="2492896"/>
            <a:ext cx="360040" cy="180000"/>
          </a:xfrm>
          <a:prstGeom prst="rect">
            <a:avLst/>
          </a:prstGeom>
          <a:solidFill>
            <a:srgbClr val="FF3300">
              <a:alpha val="24706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2" name="Rectangle 81"/>
          <p:cNvSpPr/>
          <p:nvPr/>
        </p:nvSpPr>
        <p:spPr>
          <a:xfrm>
            <a:off x="692943" y="3573016"/>
            <a:ext cx="360040" cy="180000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3" name="Rectangle 82"/>
          <p:cNvSpPr/>
          <p:nvPr/>
        </p:nvSpPr>
        <p:spPr>
          <a:xfrm>
            <a:off x="692943" y="4077072"/>
            <a:ext cx="360040" cy="180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4" name="Rectangle 83"/>
          <p:cNvSpPr/>
          <p:nvPr/>
        </p:nvSpPr>
        <p:spPr>
          <a:xfrm>
            <a:off x="692943" y="4437112"/>
            <a:ext cx="360040" cy="180000"/>
          </a:xfrm>
          <a:prstGeom prst="rect">
            <a:avLst/>
          </a:prstGeom>
          <a:solidFill>
            <a:srgbClr val="92D050">
              <a:alpha val="24706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5" name="Rectangle 84"/>
          <p:cNvSpPr/>
          <p:nvPr/>
        </p:nvSpPr>
        <p:spPr>
          <a:xfrm>
            <a:off x="692943" y="4725144"/>
            <a:ext cx="360040" cy="180000"/>
          </a:xfrm>
          <a:prstGeom prst="rect">
            <a:avLst/>
          </a:prstGeom>
          <a:solidFill>
            <a:srgbClr val="00B0F0">
              <a:alpha val="24706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6" name="TextBox 85"/>
          <p:cNvSpPr txBox="1"/>
          <p:nvPr/>
        </p:nvSpPr>
        <p:spPr>
          <a:xfrm>
            <a:off x="1935044" y="2113111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>
                <a:latin typeface="Arial" pitchFamily="34" charset="0"/>
                <a:cs typeface="Arial" pitchFamily="34" charset="0"/>
              </a:rPr>
              <a:t>Kaufmann, 2006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440" y="4042364"/>
            <a:ext cx="3600000" cy="24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228184" y="3460938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latin typeface="Arial" pitchFamily="34" charset="0"/>
                <a:cs typeface="Arial" pitchFamily="34" charset="0"/>
              </a:rPr>
              <a:t>v 2010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2240" y="3068960"/>
            <a:ext cx="4000000" cy="30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8212404" y="3228978"/>
            <a:ext cx="68007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Rectangle 30"/>
          <p:cNvSpPr/>
          <p:nvPr/>
        </p:nvSpPr>
        <p:spPr>
          <a:xfrm>
            <a:off x="7740352" y="4653136"/>
            <a:ext cx="360040" cy="180000"/>
          </a:xfrm>
          <a:prstGeom prst="rect">
            <a:avLst/>
          </a:prstGeom>
          <a:solidFill>
            <a:srgbClr val="FF3300">
              <a:alpha val="24706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Rectangle 31"/>
          <p:cNvSpPr/>
          <p:nvPr/>
        </p:nvSpPr>
        <p:spPr>
          <a:xfrm>
            <a:off x="7740352" y="4869160"/>
            <a:ext cx="360040" cy="180000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Rectangle 32"/>
          <p:cNvSpPr/>
          <p:nvPr/>
        </p:nvSpPr>
        <p:spPr>
          <a:xfrm>
            <a:off x="7740352" y="5121208"/>
            <a:ext cx="360040" cy="180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ectangle 33"/>
          <p:cNvSpPr/>
          <p:nvPr/>
        </p:nvSpPr>
        <p:spPr>
          <a:xfrm>
            <a:off x="7740352" y="5373216"/>
            <a:ext cx="360040" cy="180000"/>
          </a:xfrm>
          <a:prstGeom prst="rect">
            <a:avLst/>
          </a:prstGeom>
          <a:solidFill>
            <a:srgbClr val="92D050">
              <a:alpha val="24706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Rectangle 34"/>
          <p:cNvSpPr/>
          <p:nvPr/>
        </p:nvSpPr>
        <p:spPr>
          <a:xfrm>
            <a:off x="7740352" y="5625264"/>
            <a:ext cx="360040" cy="180000"/>
          </a:xfrm>
          <a:prstGeom prst="rect">
            <a:avLst/>
          </a:prstGeom>
          <a:solidFill>
            <a:srgbClr val="00B0F0">
              <a:alpha val="24706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287" t="11360" r="19288" b="6123"/>
          <a:stretch/>
        </p:blipFill>
        <p:spPr>
          <a:xfrm>
            <a:off x="179512" y="116632"/>
            <a:ext cx="8784176" cy="663786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39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212404" y="3228978"/>
            <a:ext cx="68007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2240" y="3068960"/>
            <a:ext cx="4000000" cy="30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9552" y="2606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  <a:cs typeface="Gisha" pitchFamily="34" charset="-79"/>
              </a:rPr>
              <a:t>Understanding the rates of Devonian</a:t>
            </a:r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 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change </a:t>
            </a:r>
          </a:p>
          <a:p>
            <a:r>
              <a:rPr lang="en-US" sz="2400" dirty="0" smtClean="0">
                <a:latin typeface="Rockwell" pitchFamily="18" charset="0"/>
                <a:cs typeface="Gisha" pitchFamily="34" charset="-79"/>
              </a:rPr>
              <a:t>and</a:t>
            </a:r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 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evolution</a:t>
            </a:r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 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is crucial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7504" y="2462699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000" b="1" dirty="0" smtClean="0">
                <a:latin typeface="Arial" pitchFamily="34" charset="0"/>
                <a:cs typeface="Arial" pitchFamily="34" charset="0"/>
              </a:rPr>
              <a:t>360.7 ± 2.7</a:t>
            </a:r>
            <a:endParaRPr lang="nl-B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7504" y="3542819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000" b="1" dirty="0" smtClean="0">
                <a:latin typeface="Arial" pitchFamily="34" charset="0"/>
                <a:cs typeface="Arial" pitchFamily="34" charset="0"/>
              </a:rPr>
              <a:t>376.1 ± 3.6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07504" y="4077072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000" b="1" dirty="0" smtClean="0">
                <a:latin typeface="Arial" pitchFamily="34" charset="0"/>
                <a:cs typeface="Arial" pitchFamily="34" charset="0"/>
              </a:rPr>
              <a:t>383.7 ± 3.1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7504" y="4406915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000" b="1" dirty="0" smtClean="0">
                <a:latin typeface="Arial" pitchFamily="34" charset="0"/>
                <a:cs typeface="Arial" pitchFamily="34" charset="0"/>
              </a:rPr>
              <a:t>388.1 ± 2.6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7504" y="4694947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000" b="1" dirty="0" smtClean="0">
                <a:latin typeface="Arial" pitchFamily="34" charset="0"/>
                <a:cs typeface="Arial" pitchFamily="34" charset="0"/>
              </a:rPr>
              <a:t>391.9 ± 3.4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7504" y="5877272"/>
            <a:ext cx="854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000" b="1" dirty="0" smtClean="0">
                <a:latin typeface="Arial" pitchFamily="34" charset="0"/>
                <a:cs typeface="Arial" pitchFamily="34" charset="0"/>
              </a:rPr>
              <a:t>409.1 ± 3.8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7504" y="6135107"/>
            <a:ext cx="854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000" b="1" dirty="0" smtClean="0">
                <a:latin typeface="Arial" pitchFamily="34" charset="0"/>
                <a:cs typeface="Arial" pitchFamily="34" charset="0"/>
              </a:rPr>
              <a:t>412.3 ± 3.5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7504" y="6525344"/>
            <a:ext cx="854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000" b="1" dirty="0" smtClean="0">
                <a:latin typeface="Arial" pitchFamily="34" charset="0"/>
                <a:cs typeface="Arial" pitchFamily="34" charset="0"/>
              </a:rPr>
              <a:t>418.1 ± 3.0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348880"/>
            <a:ext cx="3305000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ectangle 80"/>
          <p:cNvSpPr/>
          <p:nvPr/>
        </p:nvSpPr>
        <p:spPr>
          <a:xfrm>
            <a:off x="539552" y="2492896"/>
            <a:ext cx="360040" cy="180000"/>
          </a:xfrm>
          <a:prstGeom prst="rect">
            <a:avLst/>
          </a:prstGeom>
          <a:solidFill>
            <a:srgbClr val="FF3300">
              <a:alpha val="24706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2" name="Rectangle 81"/>
          <p:cNvSpPr/>
          <p:nvPr/>
        </p:nvSpPr>
        <p:spPr>
          <a:xfrm>
            <a:off x="539552" y="3573016"/>
            <a:ext cx="360040" cy="180000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3" name="Rectangle 82"/>
          <p:cNvSpPr/>
          <p:nvPr/>
        </p:nvSpPr>
        <p:spPr>
          <a:xfrm>
            <a:off x="539552" y="4077072"/>
            <a:ext cx="360040" cy="180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4" name="Rectangle 83"/>
          <p:cNvSpPr/>
          <p:nvPr/>
        </p:nvSpPr>
        <p:spPr>
          <a:xfrm>
            <a:off x="539552" y="4437112"/>
            <a:ext cx="360040" cy="180000"/>
          </a:xfrm>
          <a:prstGeom prst="rect">
            <a:avLst/>
          </a:prstGeom>
          <a:solidFill>
            <a:srgbClr val="92D050">
              <a:alpha val="24706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5" name="Rectangle 84"/>
          <p:cNvSpPr/>
          <p:nvPr/>
        </p:nvSpPr>
        <p:spPr>
          <a:xfrm>
            <a:off x="539552" y="4725144"/>
            <a:ext cx="360040" cy="180000"/>
          </a:xfrm>
          <a:prstGeom prst="rect">
            <a:avLst/>
          </a:prstGeom>
          <a:solidFill>
            <a:srgbClr val="00B0F0">
              <a:alpha val="24706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6" name="TextBox 85"/>
          <p:cNvSpPr txBox="1"/>
          <p:nvPr/>
        </p:nvSpPr>
        <p:spPr>
          <a:xfrm>
            <a:off x="1647012" y="2113111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>
                <a:latin typeface="Arial" pitchFamily="34" charset="0"/>
                <a:cs typeface="Arial" pitchFamily="34" charset="0"/>
              </a:rPr>
              <a:t>Kaufmann, 2006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 t="2898"/>
          <a:stretch>
            <a:fillRect/>
          </a:stretch>
        </p:blipFill>
        <p:spPr bwMode="auto">
          <a:xfrm>
            <a:off x="4608472" y="3789040"/>
            <a:ext cx="4212000" cy="282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233746" y="3460938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latin typeface="Arial" pitchFamily="34" charset="0"/>
                <a:cs typeface="Arial" pitchFamily="34" charset="0"/>
              </a:rPr>
              <a:t>v 2013</a:t>
            </a:r>
            <a:endParaRPr lang="nl-B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40352" y="4077072"/>
            <a:ext cx="648072" cy="180024"/>
          </a:xfrm>
          <a:prstGeom prst="rect">
            <a:avLst/>
          </a:prstGeom>
          <a:solidFill>
            <a:srgbClr val="FF3300">
              <a:alpha val="24706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Rectangle 29"/>
          <p:cNvSpPr/>
          <p:nvPr/>
        </p:nvSpPr>
        <p:spPr>
          <a:xfrm>
            <a:off x="8028384" y="4617144"/>
            <a:ext cx="360040" cy="108000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Rectangle 30"/>
          <p:cNvSpPr/>
          <p:nvPr/>
        </p:nvSpPr>
        <p:spPr>
          <a:xfrm>
            <a:off x="8028384" y="4977184"/>
            <a:ext cx="360040" cy="108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Rectangle 31"/>
          <p:cNvSpPr/>
          <p:nvPr/>
        </p:nvSpPr>
        <p:spPr>
          <a:xfrm>
            <a:off x="8028384" y="5193208"/>
            <a:ext cx="360040" cy="108000"/>
          </a:xfrm>
          <a:prstGeom prst="rect">
            <a:avLst/>
          </a:prstGeom>
          <a:solidFill>
            <a:srgbClr val="92D050">
              <a:alpha val="24706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Rectangle 32"/>
          <p:cNvSpPr/>
          <p:nvPr/>
        </p:nvSpPr>
        <p:spPr>
          <a:xfrm>
            <a:off x="8028384" y="5373216"/>
            <a:ext cx="360040" cy="108000"/>
          </a:xfrm>
          <a:prstGeom prst="rect">
            <a:avLst/>
          </a:prstGeom>
          <a:solidFill>
            <a:srgbClr val="00B0F0">
              <a:alpha val="24706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Oval 33"/>
          <p:cNvSpPr/>
          <p:nvPr/>
        </p:nvSpPr>
        <p:spPr>
          <a:xfrm>
            <a:off x="3059832" y="4509120"/>
            <a:ext cx="432048" cy="432048"/>
          </a:xfrm>
          <a:prstGeom prst="ellipse">
            <a:avLst/>
          </a:prstGeom>
          <a:solidFill>
            <a:srgbClr val="7030A0">
              <a:alpha val="25098"/>
            </a:srgbClr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Oval 34"/>
          <p:cNvSpPr/>
          <p:nvPr/>
        </p:nvSpPr>
        <p:spPr>
          <a:xfrm>
            <a:off x="5868144" y="5085184"/>
            <a:ext cx="432048" cy="576064"/>
          </a:xfrm>
          <a:prstGeom prst="ellipse">
            <a:avLst/>
          </a:prstGeom>
          <a:solidFill>
            <a:srgbClr val="7030A0">
              <a:alpha val="25098"/>
            </a:srgbClr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Oval 35"/>
          <p:cNvSpPr/>
          <p:nvPr/>
        </p:nvSpPr>
        <p:spPr>
          <a:xfrm>
            <a:off x="3203848" y="3645024"/>
            <a:ext cx="432048" cy="504056"/>
          </a:xfrm>
          <a:prstGeom prst="ellipse">
            <a:avLst/>
          </a:prstGeom>
          <a:solidFill>
            <a:srgbClr val="7030A0">
              <a:alpha val="25098"/>
            </a:srgbClr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Oval 36"/>
          <p:cNvSpPr/>
          <p:nvPr/>
        </p:nvSpPr>
        <p:spPr>
          <a:xfrm>
            <a:off x="6660232" y="4581128"/>
            <a:ext cx="432048" cy="504056"/>
          </a:xfrm>
          <a:prstGeom prst="ellipse">
            <a:avLst/>
          </a:prstGeom>
          <a:solidFill>
            <a:srgbClr val="7030A0">
              <a:alpha val="25098"/>
            </a:srgbClr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Oval 37"/>
          <p:cNvSpPr/>
          <p:nvPr/>
        </p:nvSpPr>
        <p:spPr>
          <a:xfrm>
            <a:off x="7380312" y="4077072"/>
            <a:ext cx="432048" cy="504056"/>
          </a:xfrm>
          <a:prstGeom prst="ellipse">
            <a:avLst/>
          </a:prstGeom>
          <a:solidFill>
            <a:srgbClr val="7030A0">
              <a:alpha val="25098"/>
            </a:srgbClr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Oval 38"/>
          <p:cNvSpPr/>
          <p:nvPr/>
        </p:nvSpPr>
        <p:spPr>
          <a:xfrm>
            <a:off x="3491880" y="2636912"/>
            <a:ext cx="432048" cy="576064"/>
          </a:xfrm>
          <a:prstGeom prst="ellipse">
            <a:avLst/>
          </a:prstGeom>
          <a:solidFill>
            <a:srgbClr val="7030A0">
              <a:alpha val="25098"/>
            </a:srgbClr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2" name="Straight Connector 41"/>
          <p:cNvCxnSpPr>
            <a:endCxn id="38" idx="2"/>
          </p:cNvCxnSpPr>
          <p:nvPr/>
        </p:nvCxnSpPr>
        <p:spPr>
          <a:xfrm>
            <a:off x="3923928" y="2852936"/>
            <a:ext cx="3456384" cy="147616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6" idx="6"/>
            <a:endCxn id="37" idx="2"/>
          </p:cNvCxnSpPr>
          <p:nvPr/>
        </p:nvCxnSpPr>
        <p:spPr>
          <a:xfrm>
            <a:off x="3635896" y="3897052"/>
            <a:ext cx="3024336" cy="93610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4" idx="6"/>
            <a:endCxn id="35" idx="2"/>
          </p:cNvCxnSpPr>
          <p:nvPr/>
        </p:nvCxnSpPr>
        <p:spPr>
          <a:xfrm>
            <a:off x="3491880" y="4725144"/>
            <a:ext cx="2376264" cy="64807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419454" y="3429000"/>
            <a:ext cx="1833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solidFill>
                  <a:srgbClr val="FF0000"/>
                </a:solidFill>
                <a:latin typeface="Rockwell" pitchFamily="18" charset="0"/>
              </a:rPr>
              <a:t>Davydov et al., 2011</a:t>
            </a:r>
          </a:p>
        </p:txBody>
      </p:sp>
      <p:cxnSp>
        <p:nvCxnSpPr>
          <p:cNvPr id="48" name="Straight Arrow Connector 47"/>
          <p:cNvCxnSpPr>
            <a:stCxn id="29" idx="0"/>
            <a:endCxn id="46" idx="2"/>
          </p:cNvCxnSpPr>
          <p:nvPr/>
        </p:nvCxnSpPr>
        <p:spPr>
          <a:xfrm flipV="1">
            <a:off x="8064388" y="3736777"/>
            <a:ext cx="271599" cy="34029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8028384" y="4149080"/>
            <a:ext cx="360000" cy="108000"/>
          </a:xfrm>
          <a:prstGeom prst="rect">
            <a:avLst/>
          </a:prstGeom>
          <a:solidFill>
            <a:srgbClr val="FF3300">
              <a:alpha val="24706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3" name="TextBox 52"/>
          <p:cNvSpPr txBox="1"/>
          <p:nvPr/>
        </p:nvSpPr>
        <p:spPr>
          <a:xfrm>
            <a:off x="4211960" y="3986480"/>
            <a:ext cx="2092239" cy="73866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 sz="1400" dirty="0" smtClean="0">
                <a:solidFill>
                  <a:srgbClr val="7030A0"/>
                </a:solidFill>
                <a:latin typeface="Rockwell" pitchFamily="18" charset="0"/>
              </a:rPr>
              <a:t>Recalculated using the </a:t>
            </a:r>
          </a:p>
          <a:p>
            <a:pPr algn="ctr"/>
            <a:r>
              <a:rPr lang="nl-BE" sz="1400" dirty="0" smtClean="0">
                <a:solidFill>
                  <a:srgbClr val="7030A0"/>
                </a:solidFill>
                <a:latin typeface="Rockwell" pitchFamily="18" charset="0"/>
              </a:rPr>
              <a:t>U decay constant ratio </a:t>
            </a:r>
          </a:p>
          <a:p>
            <a:pPr algn="ctr"/>
            <a:r>
              <a:rPr lang="nl-BE" sz="1400" dirty="0" smtClean="0">
                <a:solidFill>
                  <a:srgbClr val="7030A0"/>
                </a:solidFill>
                <a:latin typeface="Rockwell" pitchFamily="18" charset="0"/>
              </a:rPr>
              <a:t>of Mattinson, 2010</a:t>
            </a:r>
            <a:endParaRPr lang="nl-BE" sz="1400" dirty="0">
              <a:solidFill>
                <a:srgbClr val="7030A0"/>
              </a:solidFill>
              <a:latin typeface="Rockwell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71600" y="1412776"/>
            <a:ext cx="7560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GTS2012</a:t>
            </a:r>
            <a:r>
              <a:rPr lang="en-US" sz="1600" dirty="0" smtClean="0">
                <a:latin typeface="Rockwell" pitchFamily="18" charset="0"/>
                <a:cs typeface="Gisha" pitchFamily="34" charset="-79"/>
              </a:rPr>
              <a:t> seems to offer an </a:t>
            </a:r>
            <a:r>
              <a:rPr lang="en-US" sz="16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unprecedented precision </a:t>
            </a:r>
            <a:r>
              <a:rPr lang="en-US" sz="1600" dirty="0" smtClean="0">
                <a:latin typeface="Rockwell" pitchFamily="18" charset="0"/>
                <a:cs typeface="Gisha" pitchFamily="34" charset="-79"/>
              </a:rPr>
              <a:t>for the Devonian.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9" grpId="0"/>
      <p:bldP spid="80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/>
      <p:bldP spid="2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6" grpId="0"/>
      <p:bldP spid="52" grpId="1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08304" y="3316191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358.9 ± 0.4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08304" y="3907875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372.2 ± 1.6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8304" y="4372896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382.7 ± 1.0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8304" y="4587171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387.7 ± 0.8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304" y="4827957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393.3 ± 1.2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8304" y="5435255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407.6± 2.6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8304" y="5588846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410.8± 2.8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08304" y="5957881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419.2± 3.2</a:t>
            </a:r>
            <a:endParaRPr lang="en-US" sz="800" dirty="0"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2" y="2955367"/>
            <a:ext cx="7200000" cy="3786001"/>
          </a:xfrm>
          <a:prstGeom prst="rect">
            <a:avLst/>
          </a:prstGeom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88380" t="8693"/>
          <a:stretch/>
        </p:blipFill>
        <p:spPr bwMode="auto">
          <a:xfrm>
            <a:off x="7952679" y="3132946"/>
            <a:ext cx="899592" cy="324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>
          <a:xfrm>
            <a:off x="7322977" y="3051654"/>
            <a:ext cx="53000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539552" y="260648"/>
            <a:ext cx="5389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Reproducing 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the GTS2012 confirms the small uncertainties.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 t="2898"/>
          <a:stretch>
            <a:fillRect/>
          </a:stretch>
        </p:blipFill>
        <p:spPr bwMode="auto">
          <a:xfrm>
            <a:off x="5872138" y="402954"/>
            <a:ext cx="3129018" cy="20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6307101" y="3249000"/>
            <a:ext cx="543205" cy="180000"/>
          </a:xfrm>
          <a:prstGeom prst="rect">
            <a:avLst/>
          </a:prstGeom>
          <a:solidFill>
            <a:srgbClr val="FF3300">
              <a:alpha val="24706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Rectangle 44"/>
          <p:cNvSpPr/>
          <p:nvPr/>
        </p:nvSpPr>
        <p:spPr>
          <a:xfrm>
            <a:off x="6311297" y="3861048"/>
            <a:ext cx="538619" cy="180000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/>
          <p:cNvSpPr/>
          <p:nvPr/>
        </p:nvSpPr>
        <p:spPr>
          <a:xfrm>
            <a:off x="6310373" y="4329120"/>
            <a:ext cx="539630" cy="180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Rectangle 53"/>
          <p:cNvSpPr/>
          <p:nvPr/>
        </p:nvSpPr>
        <p:spPr>
          <a:xfrm>
            <a:off x="6311297" y="4509120"/>
            <a:ext cx="538619" cy="180000"/>
          </a:xfrm>
          <a:prstGeom prst="rect">
            <a:avLst/>
          </a:prstGeom>
          <a:solidFill>
            <a:srgbClr val="92D050">
              <a:alpha val="24706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Rectangle 54"/>
          <p:cNvSpPr/>
          <p:nvPr/>
        </p:nvSpPr>
        <p:spPr>
          <a:xfrm>
            <a:off x="6300191" y="4725144"/>
            <a:ext cx="538619" cy="180000"/>
          </a:xfrm>
          <a:prstGeom prst="rect">
            <a:avLst/>
          </a:prstGeom>
          <a:solidFill>
            <a:srgbClr val="00B0F0">
              <a:alpha val="24706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0" name="Rectangle 59"/>
          <p:cNvSpPr/>
          <p:nvPr/>
        </p:nvSpPr>
        <p:spPr>
          <a:xfrm>
            <a:off x="7380312" y="3321008"/>
            <a:ext cx="579628" cy="180000"/>
          </a:xfrm>
          <a:prstGeom prst="rect">
            <a:avLst/>
          </a:prstGeom>
          <a:solidFill>
            <a:srgbClr val="FF3300">
              <a:alpha val="24706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1" name="Rectangle 60"/>
          <p:cNvSpPr/>
          <p:nvPr/>
        </p:nvSpPr>
        <p:spPr>
          <a:xfrm>
            <a:off x="7380312" y="3897072"/>
            <a:ext cx="579628" cy="180000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2" name="Rectangle 61"/>
          <p:cNvSpPr/>
          <p:nvPr/>
        </p:nvSpPr>
        <p:spPr>
          <a:xfrm>
            <a:off x="7380312" y="4367860"/>
            <a:ext cx="579628" cy="180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3" name="Rectangle 62"/>
          <p:cNvSpPr/>
          <p:nvPr/>
        </p:nvSpPr>
        <p:spPr>
          <a:xfrm>
            <a:off x="7380312" y="4591865"/>
            <a:ext cx="584503" cy="180000"/>
          </a:xfrm>
          <a:prstGeom prst="rect">
            <a:avLst/>
          </a:prstGeom>
          <a:solidFill>
            <a:srgbClr val="92D050">
              <a:alpha val="24706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4" name="Rectangle 63"/>
          <p:cNvSpPr/>
          <p:nvPr/>
        </p:nvSpPr>
        <p:spPr>
          <a:xfrm>
            <a:off x="7380312" y="4815870"/>
            <a:ext cx="579628" cy="180000"/>
          </a:xfrm>
          <a:prstGeom prst="rect">
            <a:avLst/>
          </a:prstGeom>
          <a:solidFill>
            <a:srgbClr val="00B0F0">
              <a:alpha val="24706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xtBox 2"/>
          <p:cNvSpPr txBox="1"/>
          <p:nvPr/>
        </p:nvSpPr>
        <p:spPr>
          <a:xfrm>
            <a:off x="7840462" y="2843644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GTS2012</a:t>
            </a:r>
            <a:endParaRPr lang="en-US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51326" y="2586035"/>
            <a:ext cx="125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This study</a:t>
            </a:r>
            <a:endParaRPr lang="en-US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9552" y="260648"/>
            <a:ext cx="5389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  <a:cs typeface="Gisha" pitchFamily="34" charset="-79"/>
              </a:rPr>
              <a:t>Reproducing</a:t>
            </a:r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 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the GTS2012 confirms the small uncertainties,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634" y="1988840"/>
            <a:ext cx="2566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latin typeface="Rockwell" panose="02060603020205020403" pitchFamily="18" charset="0"/>
              </a:rPr>
              <a:t>Tioga ash B, PA, USA</a:t>
            </a:r>
          </a:p>
          <a:p>
            <a:pPr algn="ctr"/>
            <a:r>
              <a:rPr lang="nl-NL" sz="2400" dirty="0" smtClean="0">
                <a:latin typeface="Rockwell" panose="02060603020205020403" pitchFamily="18" charset="0"/>
              </a:rPr>
              <a:t>389.58 ± 0.86 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8561" y="1988840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latin typeface="Rockwell" panose="02060603020205020403" pitchFamily="18" charset="0"/>
              </a:rPr>
              <a:t>Chattanooga Shale</a:t>
            </a:r>
            <a:r>
              <a:rPr lang="nl-NL" sz="1600" dirty="0" smtClean="0">
                <a:latin typeface="Rockwell" panose="02060603020205020403" pitchFamily="18" charset="0"/>
              </a:rPr>
              <a:t>, Tennessee</a:t>
            </a:r>
            <a:r>
              <a:rPr lang="nl-NL" sz="1600" dirty="0">
                <a:latin typeface="Rockwell" panose="02060603020205020403" pitchFamily="18" charset="0"/>
              </a:rPr>
              <a:t>, </a:t>
            </a:r>
            <a:r>
              <a:rPr lang="nl-NL" sz="1600" dirty="0" smtClean="0">
                <a:latin typeface="Rockwell" panose="02060603020205020403" pitchFamily="18" charset="0"/>
              </a:rPr>
              <a:t>USA</a:t>
            </a:r>
          </a:p>
          <a:p>
            <a:pPr algn="ctr"/>
            <a:r>
              <a:rPr lang="nl-NL" sz="2400" dirty="0" smtClean="0">
                <a:latin typeface="Rockwell" panose="02060603020205020403" pitchFamily="18" charset="0"/>
              </a:rPr>
              <a:t>379.5 </a:t>
            </a:r>
            <a:r>
              <a:rPr lang="nl-NL" sz="2400" dirty="0">
                <a:latin typeface="Rockwell" panose="02060603020205020403" pitchFamily="18" charset="0"/>
              </a:rPr>
              <a:t>±</a:t>
            </a:r>
            <a:r>
              <a:rPr lang="nl-NL" sz="2400" dirty="0" smtClean="0">
                <a:latin typeface="Rockwell" panose="02060603020205020403" pitchFamily="18" charset="0"/>
              </a:rPr>
              <a:t> 1.17 Ma</a:t>
            </a:r>
            <a:endParaRPr lang="en-US" sz="2400" dirty="0">
              <a:latin typeface="Rockwell" panose="02060603020205020403" pitchFamily="18" charset="0"/>
            </a:endParaRPr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39552" y="1169457"/>
            <a:ext cx="8604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Rockwell" pitchFamily="18" charset="0"/>
                <a:cs typeface="Gisha" pitchFamily="34" charset="-79"/>
              </a:rPr>
              <a:t>BUT…</a:t>
            </a:r>
            <a:r>
              <a:rPr lang="en-GB" sz="32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uncertainties are </a:t>
            </a:r>
            <a:r>
              <a:rPr lang="en-GB" sz="3200" dirty="0">
                <a:solidFill>
                  <a:srgbClr val="FF0000"/>
                </a:solidFill>
                <a:latin typeface="Rockwell" panose="02060603020205020403" pitchFamily="18" charset="0"/>
              </a:rPr>
              <a:t>implausible</a:t>
            </a:r>
          </a:p>
          <a:p>
            <a:endParaRPr lang="en-US" sz="4800" dirty="0" smtClean="0">
              <a:latin typeface="Rockwell" pitchFamily="18" charset="0"/>
              <a:cs typeface="Gisha" pitchFamily="34" charset="-79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2" y="2955367"/>
            <a:ext cx="7200000" cy="378600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322977" y="3051654"/>
            <a:ext cx="53000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Rectangle 34"/>
          <p:cNvSpPr/>
          <p:nvPr/>
        </p:nvSpPr>
        <p:spPr>
          <a:xfrm>
            <a:off x="6310373" y="4287966"/>
            <a:ext cx="493875" cy="180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/>
          <p:cNvSpPr/>
          <p:nvPr/>
        </p:nvSpPr>
        <p:spPr>
          <a:xfrm>
            <a:off x="6311298" y="4501865"/>
            <a:ext cx="492950" cy="180000"/>
          </a:xfrm>
          <a:prstGeom prst="rect">
            <a:avLst/>
          </a:prstGeom>
          <a:solidFill>
            <a:srgbClr val="92D050">
              <a:alpha val="24706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Freeform 37"/>
          <p:cNvSpPr/>
          <p:nvPr/>
        </p:nvSpPr>
        <p:spPr>
          <a:xfrm>
            <a:off x="7313901" y="3140968"/>
            <a:ext cx="365760" cy="378757"/>
          </a:xfrm>
          <a:custGeom>
            <a:avLst/>
            <a:gdLst>
              <a:gd name="connsiteX0" fmla="*/ 153619 w 365760"/>
              <a:gd name="connsiteY0" fmla="*/ 336499 h 365760"/>
              <a:gd name="connsiteX1" fmla="*/ 153619 w 365760"/>
              <a:gd name="connsiteY1" fmla="*/ 204826 h 365760"/>
              <a:gd name="connsiteX2" fmla="*/ 365760 w 365760"/>
              <a:gd name="connsiteY2" fmla="*/ 204826 h 365760"/>
              <a:gd name="connsiteX3" fmla="*/ 285293 w 365760"/>
              <a:gd name="connsiteY3" fmla="*/ 0 h 365760"/>
              <a:gd name="connsiteX4" fmla="*/ 14631 w 365760"/>
              <a:gd name="connsiteY4" fmla="*/ 43891 h 365760"/>
              <a:gd name="connsiteX5" fmla="*/ 0 w 365760"/>
              <a:gd name="connsiteY5" fmla="*/ 365760 h 365760"/>
              <a:gd name="connsiteX6" fmla="*/ 153619 w 365760"/>
              <a:gd name="connsiteY6" fmla="*/ 336499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" h="365760">
                <a:moveTo>
                  <a:pt x="153619" y="336499"/>
                </a:moveTo>
                <a:lnTo>
                  <a:pt x="153619" y="204826"/>
                </a:lnTo>
                <a:lnTo>
                  <a:pt x="365760" y="204826"/>
                </a:lnTo>
                <a:lnTo>
                  <a:pt x="285293" y="0"/>
                </a:lnTo>
                <a:lnTo>
                  <a:pt x="14631" y="43891"/>
                </a:lnTo>
                <a:lnTo>
                  <a:pt x="0" y="365760"/>
                </a:lnTo>
                <a:lnTo>
                  <a:pt x="153619" y="336499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835696" y="2636912"/>
            <a:ext cx="1102777" cy="19362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55976" y="2636912"/>
            <a:ext cx="1224136" cy="15121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08304" y="3316191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358.9 ± 0.4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8304" y="3907875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372.2 ± 1.6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8304" y="4372896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382.7 ± 1.0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8304" y="4587171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387.7 ± 0.8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8304" y="4827957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393.3 ± 1.2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8304" y="5435255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407.6± 2.6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8304" y="5588846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410.8± 2.8</a:t>
            </a:r>
            <a:endParaRPr lang="en-US" sz="800" dirty="0">
              <a:latin typeface="Rockwell" panose="020606030202050204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304" y="5957881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latin typeface="Rockwell" panose="02060603020205020403" pitchFamily="18" charset="0"/>
              </a:rPr>
              <a:t>419.2± 3.2</a:t>
            </a:r>
            <a:endParaRPr lang="en-US" sz="800" dirty="0">
              <a:latin typeface="Rockwell" panose="02060603020205020403" pitchFamily="18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88380" t="8693"/>
          <a:stretch/>
        </p:blipFill>
        <p:spPr bwMode="auto">
          <a:xfrm>
            <a:off x="7952679" y="3132946"/>
            <a:ext cx="899592" cy="324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7322977" y="3051654"/>
            <a:ext cx="53000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Rectangle 32"/>
          <p:cNvSpPr/>
          <p:nvPr/>
        </p:nvSpPr>
        <p:spPr>
          <a:xfrm>
            <a:off x="7380312" y="4367860"/>
            <a:ext cx="579628" cy="180000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ectangle 33"/>
          <p:cNvSpPr/>
          <p:nvPr/>
        </p:nvSpPr>
        <p:spPr>
          <a:xfrm>
            <a:off x="7380312" y="4591865"/>
            <a:ext cx="584503" cy="180000"/>
          </a:xfrm>
          <a:prstGeom prst="rect">
            <a:avLst/>
          </a:prstGeom>
          <a:solidFill>
            <a:srgbClr val="92D050">
              <a:alpha val="24706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xtBox 38"/>
          <p:cNvSpPr txBox="1"/>
          <p:nvPr/>
        </p:nvSpPr>
        <p:spPr>
          <a:xfrm>
            <a:off x="7840462" y="2843644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GTS2012</a:t>
            </a:r>
            <a:endParaRPr lang="en-US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08304" y="4221088"/>
            <a:ext cx="702436" cy="702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212404" y="3228978"/>
            <a:ext cx="680076" cy="20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xtBox 20"/>
          <p:cNvSpPr txBox="1"/>
          <p:nvPr/>
        </p:nvSpPr>
        <p:spPr>
          <a:xfrm>
            <a:off x="539552" y="260648"/>
            <a:ext cx="7247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  <a:cs typeface="Gisha" pitchFamily="34" charset="-79"/>
              </a:rPr>
              <a:t>Cubic Spline Interpolation </a:t>
            </a:r>
            <a:r>
              <a:rPr lang="en-US" sz="2400" dirty="0" smtClean="0">
                <a:latin typeface="Rockwell" pitchFamily="18" charset="0"/>
                <a:cs typeface="Gisha" pitchFamily="34" charset="-79"/>
              </a:rPr>
              <a:t>in Devonian GTS2012 poses some serious problems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21038" y="1450519"/>
            <a:ext cx="648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Rockwell" pitchFamily="18" charset="0"/>
                <a:cs typeface="Gisha" pitchFamily="34" charset="-79"/>
              </a:rPr>
              <a:t>Uncertainties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Rockwell" pitchFamily="18" charset="0"/>
                <a:cs typeface="Gisha" pitchFamily="34" charset="-79"/>
              </a:rPr>
              <a:t>are implausible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  <a:latin typeface="Rockwell" pitchFamily="18" charset="0"/>
              <a:cs typeface="Gisha" pitchFamily="34" charset="-79"/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Rockwell" pitchFamily="18" charset="0"/>
                <a:cs typeface="Gisha" pitchFamily="34" charset="-79"/>
              </a:rPr>
              <a:t>How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itchFamily="18" charset="0"/>
                <a:cs typeface="Gisha" pitchFamily="34" charset="-79"/>
              </a:rPr>
              <a:t>to choose which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Rockwell" pitchFamily="18" charset="0"/>
                <a:cs typeface="Gisha" pitchFamily="34" charset="-79"/>
              </a:rPr>
              <a:t>interpolation-model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Rockwell" pitchFamily="18" charset="0"/>
              <a:cs typeface="Gisha" pitchFamily="34" charset="-79"/>
            </a:endParaRP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  <a:latin typeface="Rockwell" pitchFamily="18" charset="0"/>
              <a:cs typeface="Gisha" pitchFamily="34" charset="-79"/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Rockwell" pitchFamily="18" charset="0"/>
                <a:cs typeface="Gisha" pitchFamily="34" charset="-79"/>
              </a:rPr>
              <a:t>No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itchFamily="18" charset="0"/>
                <a:cs typeface="Gisha" pitchFamily="34" charset="-79"/>
              </a:rPr>
              <a:t>outlier detection (except by eye)</a:t>
            </a: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  <a:latin typeface="Rockwell" pitchFamily="18" charset="0"/>
              <a:cs typeface="Gisha" pitchFamily="34" charset="-79"/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Rockwell" pitchFamily="18" charset="0"/>
                <a:cs typeface="Gisha" pitchFamily="34" charset="-79"/>
              </a:rPr>
              <a:t>Age-depth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Rockwell" pitchFamily="18" charset="0"/>
                <a:cs typeface="Gisha" pitchFamily="34" charset="-79"/>
              </a:rPr>
              <a:t>models can be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Rockwell" pitchFamily="18" charset="0"/>
                <a:cs typeface="Gisha" pitchFamily="34" charset="-79"/>
              </a:rPr>
              <a:t>implausible</a:t>
            </a:r>
          </a:p>
          <a:p>
            <a:endParaRPr lang="nl-NL" sz="1600" dirty="0">
              <a:solidFill>
                <a:schemeClr val="bg1">
                  <a:lumMod val="50000"/>
                </a:schemeClr>
              </a:solidFill>
              <a:latin typeface="Rockwell" pitchFamily="18" charset="0"/>
              <a:cs typeface="Gisha" pitchFamily="34" charset="-79"/>
            </a:endParaRPr>
          </a:p>
          <a:p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  <a:latin typeface="Rockwell" pitchFamily="18" charset="0"/>
                <a:cs typeface="Gisha" pitchFamily="34" charset="-79"/>
              </a:rPr>
              <a:t>Ignores lots of information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Rockwell" pitchFamily="18" charset="0"/>
              <a:cs typeface="Gisha" pitchFamily="34" charset="-79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23320" y="4135514"/>
            <a:ext cx="6148917" cy="2715875"/>
            <a:chOff x="180312" y="2843644"/>
            <a:chExt cx="8824700" cy="38977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12" y="2955367"/>
              <a:ext cx="7200000" cy="378600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322977" y="3051654"/>
              <a:ext cx="530006" cy="2000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313901" y="3140968"/>
              <a:ext cx="365760" cy="378757"/>
            </a:xfrm>
            <a:custGeom>
              <a:avLst/>
              <a:gdLst>
                <a:gd name="connsiteX0" fmla="*/ 153619 w 365760"/>
                <a:gd name="connsiteY0" fmla="*/ 336499 h 365760"/>
                <a:gd name="connsiteX1" fmla="*/ 153619 w 365760"/>
                <a:gd name="connsiteY1" fmla="*/ 204826 h 365760"/>
                <a:gd name="connsiteX2" fmla="*/ 365760 w 365760"/>
                <a:gd name="connsiteY2" fmla="*/ 204826 h 365760"/>
                <a:gd name="connsiteX3" fmla="*/ 285293 w 365760"/>
                <a:gd name="connsiteY3" fmla="*/ 0 h 365760"/>
                <a:gd name="connsiteX4" fmla="*/ 14631 w 365760"/>
                <a:gd name="connsiteY4" fmla="*/ 43891 h 365760"/>
                <a:gd name="connsiteX5" fmla="*/ 0 w 365760"/>
                <a:gd name="connsiteY5" fmla="*/ 365760 h 365760"/>
                <a:gd name="connsiteX6" fmla="*/ 153619 w 365760"/>
                <a:gd name="connsiteY6" fmla="*/ 336499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760" h="365760">
                  <a:moveTo>
                    <a:pt x="153619" y="336499"/>
                  </a:moveTo>
                  <a:lnTo>
                    <a:pt x="153619" y="204826"/>
                  </a:lnTo>
                  <a:lnTo>
                    <a:pt x="365760" y="204826"/>
                  </a:lnTo>
                  <a:lnTo>
                    <a:pt x="285293" y="0"/>
                  </a:lnTo>
                  <a:lnTo>
                    <a:pt x="14631" y="43891"/>
                  </a:lnTo>
                  <a:lnTo>
                    <a:pt x="0" y="365760"/>
                  </a:lnTo>
                  <a:lnTo>
                    <a:pt x="153619" y="336499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69637" y="3316192"/>
              <a:ext cx="732042" cy="24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500" dirty="0" smtClean="0">
                  <a:latin typeface="Rockwell" panose="02060603020205020403" pitchFamily="18" charset="0"/>
                </a:rPr>
                <a:t>358.9 ± 0.4</a:t>
              </a:r>
              <a:endParaRPr lang="en-US" sz="500" dirty="0">
                <a:latin typeface="Rockwell" panose="02060603020205020403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08305" y="3907875"/>
              <a:ext cx="732042" cy="24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500" dirty="0" smtClean="0">
                  <a:latin typeface="Rockwell" panose="02060603020205020403" pitchFamily="18" charset="0"/>
                </a:rPr>
                <a:t>372.2 ± 1.6</a:t>
              </a:r>
              <a:endParaRPr lang="en-US" sz="500" dirty="0">
                <a:latin typeface="Rockwell" panose="02060603020205020403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08305" y="4372897"/>
              <a:ext cx="732042" cy="24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500" dirty="0" smtClean="0">
                  <a:latin typeface="Rockwell" panose="02060603020205020403" pitchFamily="18" charset="0"/>
                </a:rPr>
                <a:t>382.7 ± 1.0</a:t>
              </a:r>
              <a:endParaRPr lang="en-US" sz="500" dirty="0">
                <a:latin typeface="Rockwell" panose="02060603020205020403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08305" y="4587171"/>
              <a:ext cx="732042" cy="24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500" dirty="0" smtClean="0">
                  <a:latin typeface="Rockwell" panose="02060603020205020403" pitchFamily="18" charset="0"/>
                </a:rPr>
                <a:t>387.7 ± 0.8</a:t>
              </a:r>
              <a:endParaRPr lang="en-US" sz="500" dirty="0">
                <a:latin typeface="Rockwell" panose="02060603020205020403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08305" y="4827957"/>
              <a:ext cx="732042" cy="24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500" dirty="0" smtClean="0">
                  <a:latin typeface="Rockwell" panose="02060603020205020403" pitchFamily="18" charset="0"/>
                </a:rPr>
                <a:t>393.3 ± 1.2</a:t>
              </a:r>
              <a:endParaRPr lang="en-US" sz="500" dirty="0">
                <a:latin typeface="Rockwell" panose="02060603020205020403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08305" y="5435255"/>
              <a:ext cx="709037" cy="24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500" dirty="0" smtClean="0">
                  <a:latin typeface="Rockwell" panose="02060603020205020403" pitchFamily="18" charset="0"/>
                </a:rPr>
                <a:t>407.6± 2.6</a:t>
              </a:r>
              <a:endParaRPr lang="en-US" sz="500" dirty="0">
                <a:latin typeface="Rockwell" panose="02060603020205020403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08305" y="5588846"/>
              <a:ext cx="709037" cy="24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500" dirty="0" smtClean="0">
                  <a:latin typeface="Rockwell" panose="02060603020205020403" pitchFamily="18" charset="0"/>
                </a:rPr>
                <a:t>410.8± 2.8</a:t>
              </a:r>
              <a:endParaRPr lang="en-US" sz="500" dirty="0">
                <a:latin typeface="Rockwell" panose="02060603020205020403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08305" y="5957881"/>
              <a:ext cx="709037" cy="24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500" dirty="0" smtClean="0">
                  <a:latin typeface="Rockwell" panose="02060603020205020403" pitchFamily="18" charset="0"/>
                </a:rPr>
                <a:t>419.2± 3.2</a:t>
              </a:r>
              <a:endParaRPr lang="en-US" sz="500" dirty="0">
                <a:latin typeface="Rockwell" panose="02060603020205020403" pitchFamily="18" charset="0"/>
              </a:endParaRPr>
            </a:p>
          </p:txBody>
        </p:sp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88380" t="8693"/>
            <a:stretch/>
          </p:blipFill>
          <p:spPr bwMode="auto">
            <a:xfrm>
              <a:off x="7952679" y="3132946"/>
              <a:ext cx="899592" cy="3248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35"/>
            <p:cNvSpPr/>
            <p:nvPr/>
          </p:nvSpPr>
          <p:spPr>
            <a:xfrm>
              <a:off x="7322977" y="3051654"/>
              <a:ext cx="530006" cy="2000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840462" y="2843644"/>
              <a:ext cx="1164550" cy="397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>
                      <a:lumMod val="50000"/>
                    </a:schemeClr>
                  </a:solidFill>
                  <a:latin typeface="Rockwell" panose="02060603020205020403" pitchFamily="18" charset="0"/>
                </a:rPr>
                <a:t>GTS2012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2981</TotalTime>
  <Words>1292</Words>
  <Application>Microsoft Office PowerPoint</Application>
  <PresentationFormat>On-screen Show (4:3)</PresentationFormat>
  <Paragraphs>250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Gisha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 De Vleeschouwer</cp:lastModifiedBy>
  <cp:revision>147</cp:revision>
  <dcterms:created xsi:type="dcterms:W3CDTF">2013-08-07T10:04:55Z</dcterms:created>
  <dcterms:modified xsi:type="dcterms:W3CDTF">2013-10-29T19:32:38Z</dcterms:modified>
</cp:coreProperties>
</file>