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0"/>
  </p:notesMasterIdLst>
  <p:sldIdLst>
    <p:sldId id="256" r:id="rId2"/>
    <p:sldId id="281" r:id="rId3"/>
    <p:sldId id="282" r:id="rId4"/>
    <p:sldId id="258" r:id="rId5"/>
    <p:sldId id="259" r:id="rId6"/>
    <p:sldId id="261" r:id="rId7"/>
    <p:sldId id="288" r:id="rId8"/>
    <p:sldId id="287" r:id="rId9"/>
    <p:sldId id="277" r:id="rId10"/>
    <p:sldId id="270" r:id="rId11"/>
    <p:sldId id="286" r:id="rId12"/>
    <p:sldId id="283" r:id="rId13"/>
    <p:sldId id="271" r:id="rId14"/>
    <p:sldId id="284" r:id="rId15"/>
    <p:sldId id="285" r:id="rId16"/>
    <p:sldId id="280" r:id="rId17"/>
    <p:sldId id="263" r:id="rId18"/>
    <p:sldId id="272" r:id="rId19"/>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182" autoAdjust="0"/>
    <p:restoredTop sz="94687" autoAdjust="0"/>
  </p:normalViewPr>
  <p:slideViewPr>
    <p:cSldViewPr snapToGrid="0">
      <p:cViewPr>
        <p:scale>
          <a:sx n="80" d="100"/>
          <a:sy n="80" d="100"/>
        </p:scale>
        <p:origin x="-1698" y="-3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2EBC8449-2682-4CE7-B393-7E867B5AFFC8}" type="datetimeFigureOut">
              <a:rPr lang="en-US" smtClean="0"/>
              <a:t>10/28/2013</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46671690-0000-4DB4-A9F8-7E0250F7058B}" type="slidenum">
              <a:rPr lang="en-US" smtClean="0"/>
              <a:t>‹#›</a:t>
            </a:fld>
            <a:endParaRPr lang="en-US"/>
          </a:p>
        </p:txBody>
      </p:sp>
    </p:spTree>
    <p:extLst>
      <p:ext uri="{BB962C8B-B14F-4D97-AF65-F5344CB8AC3E}">
        <p14:creationId xmlns:p14="http://schemas.microsoft.com/office/powerpoint/2010/main" val="161607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yourself and your advisor</a:t>
            </a:r>
          </a:p>
          <a:p>
            <a:r>
              <a:rPr lang="en-US" dirty="0" smtClean="0"/>
              <a:t>-Address Jim as source of the idea</a:t>
            </a:r>
          </a:p>
          <a:p>
            <a:r>
              <a:rPr lang="en-US" dirty="0" smtClean="0"/>
              <a:t>-”This talk serves as an introduction to an ongoing research project concerning</a:t>
            </a:r>
            <a:r>
              <a:rPr lang="en-US" baseline="0" dirty="0" smtClean="0"/>
              <a:t> a more Zn and Cu-rich, atypical sulfide mineralization occurring in the lower </a:t>
            </a:r>
            <a:r>
              <a:rPr lang="en-US" baseline="0" dirty="0" err="1" smtClean="0"/>
              <a:t>Bonneterre</a:t>
            </a:r>
            <a:r>
              <a:rPr lang="en-US" baseline="0" dirty="0" smtClean="0"/>
              <a:t> Dolomite unit in the Viburnum Trend.  The normal ore mineralization occurs almost exclusively in the upper </a:t>
            </a:r>
            <a:r>
              <a:rPr lang="en-US" baseline="0" dirty="0" err="1" smtClean="0"/>
              <a:t>Bonneterre</a:t>
            </a:r>
            <a:r>
              <a:rPr lang="en-US" baseline="0" dirty="0" smtClean="0"/>
              <a:t>, but recent drilling in the district has uncovered these ore reserves.  As you can see, the mineralization replaces almost the entire carbonate host rock all the way to BTD-</a:t>
            </a:r>
            <a:r>
              <a:rPr lang="en-US" baseline="0" dirty="0" err="1" smtClean="0"/>
              <a:t>Lamotte</a:t>
            </a:r>
            <a:r>
              <a:rPr lang="en-US" baseline="0" dirty="0" smtClean="0"/>
              <a:t> sandstone contact, with significant sulfide precipitation continuing well into the white sandstone.  Mineralization of this magnitude at this depth had not been encountered prior.</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a:t>
            </a:fld>
            <a:endParaRPr lang="en-US"/>
          </a:p>
        </p:txBody>
      </p:sp>
    </p:spTree>
    <p:extLst>
      <p:ext uri="{BB962C8B-B14F-4D97-AF65-F5344CB8AC3E}">
        <p14:creationId xmlns:p14="http://schemas.microsoft.com/office/powerpoint/2010/main" val="2177909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generations</a:t>
            </a:r>
          </a:p>
          <a:p>
            <a:pPr lvl="1"/>
            <a:r>
              <a:rPr lang="en-US" dirty="0"/>
              <a:t>2 generations of </a:t>
            </a:r>
            <a:r>
              <a:rPr lang="en-US" dirty="0" err="1"/>
              <a:t>cpy</a:t>
            </a:r>
            <a:endParaRPr lang="en-US" dirty="0"/>
          </a:p>
          <a:p>
            <a:pPr lvl="1"/>
            <a:r>
              <a:rPr lang="en-US" dirty="0"/>
              <a:t>2 generations of </a:t>
            </a:r>
            <a:r>
              <a:rPr lang="en-US" dirty="0" err="1"/>
              <a:t>sph</a:t>
            </a:r>
            <a:r>
              <a:rPr lang="en-US" dirty="0"/>
              <a:t> (supersaturated, then saturated) with intermission of low saturation of galena</a:t>
            </a:r>
          </a:p>
          <a:p>
            <a:pPr lvl="1"/>
            <a:r>
              <a:rPr lang="en-US" dirty="0"/>
              <a:t>Early mineralization</a:t>
            </a:r>
          </a:p>
          <a:p>
            <a:pPr lvl="1"/>
            <a:r>
              <a:rPr lang="en-US" dirty="0"/>
              <a:t>Replacement textures</a:t>
            </a:r>
          </a:p>
          <a:p>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10</a:t>
            </a:fld>
            <a:endParaRPr lang="en-US"/>
          </a:p>
        </p:txBody>
      </p:sp>
    </p:spTree>
    <p:extLst>
      <p:ext uri="{BB962C8B-B14F-4D97-AF65-F5344CB8AC3E}">
        <p14:creationId xmlns:p14="http://schemas.microsoft.com/office/powerpoint/2010/main" val="4214359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t>
            </a:r>
            <a:r>
              <a:rPr lang="en-US" dirty="0" err="1" smtClean="0"/>
              <a:t>py</a:t>
            </a:r>
            <a:r>
              <a:rPr lang="en-US" baseline="0" dirty="0" smtClean="0"/>
              <a:t> may indicate bacterial or </a:t>
            </a:r>
            <a:r>
              <a:rPr lang="en-US" baseline="0" dirty="0" err="1" smtClean="0"/>
              <a:t>abiological</a:t>
            </a:r>
            <a:r>
              <a:rPr lang="en-US" baseline="0" dirty="0" smtClean="0"/>
              <a:t> </a:t>
            </a:r>
            <a:r>
              <a:rPr lang="en-US" baseline="0" dirty="0" err="1" smtClean="0"/>
              <a:t>sulphate</a:t>
            </a:r>
            <a:r>
              <a:rPr lang="en-US" baseline="0" dirty="0" smtClean="0"/>
              <a:t> reduction in the mudstones of the basal dolomite</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11</a:t>
            </a:fld>
            <a:endParaRPr lang="en-US"/>
          </a:p>
        </p:txBody>
      </p:sp>
    </p:spTree>
    <p:extLst>
      <p:ext uri="{BB962C8B-B14F-4D97-AF65-F5344CB8AC3E}">
        <p14:creationId xmlns:p14="http://schemas.microsoft.com/office/powerpoint/2010/main" val="3669239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12</a:t>
            </a:fld>
            <a:endParaRPr lang="en-US"/>
          </a:p>
        </p:txBody>
      </p:sp>
    </p:spTree>
    <p:extLst>
      <p:ext uri="{BB962C8B-B14F-4D97-AF65-F5344CB8AC3E}">
        <p14:creationId xmlns:p14="http://schemas.microsoft.com/office/powerpoint/2010/main" val="4258495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MnCO3-excitor;</a:t>
            </a:r>
            <a:r>
              <a:rPr lang="en-US" baseline="0" dirty="0" smtClean="0"/>
              <a:t> FeCO3-inhibitor.  ZONE 1: mottled texture without banding, ZONE 2: dull to non-luminescent band, ZONE 3: 2 sections of alternating fine bands of bright and non-luminescent dolomite separated by a dissolution zone, ZONE 4: non-luminescent band</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13</a:t>
            </a:fld>
            <a:endParaRPr lang="en-US"/>
          </a:p>
        </p:txBody>
      </p:sp>
    </p:spTree>
    <p:extLst>
      <p:ext uri="{BB962C8B-B14F-4D97-AF65-F5344CB8AC3E}">
        <p14:creationId xmlns:p14="http://schemas.microsoft.com/office/powerpoint/2010/main" val="1489943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 brighter to moderate and dull luminescent zones occurring</a:t>
            </a:r>
            <a:r>
              <a:rPr lang="en-US" baseline="0" dirty="0" smtClean="0"/>
              <a:t> early, followed by later dull to non luminescent banding zones.  Also, a final, non-luminescent zone  possibly </a:t>
            </a:r>
            <a:r>
              <a:rPr lang="en-US" baseline="0" dirty="0" err="1" smtClean="0"/>
              <a:t>correlatable</a:t>
            </a:r>
            <a:r>
              <a:rPr lang="en-US" baseline="0" dirty="0" smtClean="0"/>
              <a:t> to the 4 zone of the previous slide.  Otherwise, this CL is very different from the typical regional stratigraphy and is divisible into more than four zones.</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14</a:t>
            </a:fld>
            <a:endParaRPr lang="en-US"/>
          </a:p>
        </p:txBody>
      </p:sp>
    </p:spTree>
    <p:extLst>
      <p:ext uri="{BB962C8B-B14F-4D97-AF65-F5344CB8AC3E}">
        <p14:creationId xmlns:p14="http://schemas.microsoft.com/office/powerpoint/2010/main" val="35277464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Keller</a:t>
            </a:r>
            <a:r>
              <a:rPr lang="en-US" baseline="0" dirty="0" smtClean="0"/>
              <a:t> observed and documented d</a:t>
            </a:r>
            <a:r>
              <a:rPr lang="en-US" dirty="0" smtClean="0"/>
              <a:t>olomite </a:t>
            </a:r>
            <a:r>
              <a:rPr lang="en-US" dirty="0" err="1" smtClean="0"/>
              <a:t>stratigraphies</a:t>
            </a:r>
            <a:r>
              <a:rPr lang="en-US" baseline="0" dirty="0" smtClean="0"/>
              <a:t> </a:t>
            </a:r>
            <a:r>
              <a:rPr lang="en-US" dirty="0" smtClean="0"/>
              <a:t>from the Marr and Oliver wells of the western platform.  The trend of the WP-VT represents the evolution of fluids from high temp,</a:t>
            </a:r>
            <a:r>
              <a:rPr lang="en-US" baseline="0" dirty="0" smtClean="0"/>
              <a:t> low salinity, lower delta O18 values towards low temp, high salinity, higher delta O18 values in a rock-dominated system.  Keller postulated that early dolomite cement of the WP and the RR were formed by similar fluids to those in the VT.   However, he believed these fluids to have been separated later and consequently not responsible for ore deposition in the </a:t>
            </a:r>
            <a:r>
              <a:rPr lang="en-US" baseline="0" dirty="0" err="1" smtClean="0"/>
              <a:t>the</a:t>
            </a:r>
            <a:r>
              <a:rPr lang="en-US" baseline="0" dirty="0" smtClean="0"/>
              <a:t> trend.</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15</a:t>
            </a:fld>
            <a:endParaRPr lang="en-US"/>
          </a:p>
        </p:txBody>
      </p:sp>
    </p:spTree>
    <p:extLst>
      <p:ext uri="{BB962C8B-B14F-4D97-AF65-F5344CB8AC3E}">
        <p14:creationId xmlns:p14="http://schemas.microsoft.com/office/powerpoint/2010/main" val="1794022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fluids would have to migrate along the traverse faults and deviate either through fault splays or deep-penetrating fractures.  Fluid migration by this means is supported by strontium isotope data and patterns of </a:t>
            </a:r>
            <a:r>
              <a:rPr lang="en-US" baseline="0" dirty="0" err="1" smtClean="0"/>
              <a:t>kspar</a:t>
            </a:r>
            <a:r>
              <a:rPr lang="en-US" baseline="0" dirty="0" smtClean="0"/>
              <a:t> leaching.  </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16</a:t>
            </a:fld>
            <a:endParaRPr lang="en-US"/>
          </a:p>
        </p:txBody>
      </p:sp>
    </p:spTree>
    <p:extLst>
      <p:ext uri="{BB962C8B-B14F-4D97-AF65-F5344CB8AC3E}">
        <p14:creationId xmlns:p14="http://schemas.microsoft.com/office/powerpoint/2010/main" val="1017035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671690-0000-4DB4-A9F8-7E0250F7058B}" type="slidenum">
              <a:rPr lang="en-US" smtClean="0"/>
              <a:t>17</a:t>
            </a:fld>
            <a:endParaRPr lang="en-US"/>
          </a:p>
        </p:txBody>
      </p:sp>
    </p:spTree>
    <p:extLst>
      <p:ext uri="{BB962C8B-B14F-4D97-AF65-F5344CB8AC3E}">
        <p14:creationId xmlns:p14="http://schemas.microsoft.com/office/powerpoint/2010/main" val="2766615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671690-0000-4DB4-A9F8-7E0250F7058B}" type="slidenum">
              <a:rPr lang="en-US" smtClean="0"/>
              <a:t>18</a:t>
            </a:fld>
            <a:endParaRPr lang="en-US"/>
          </a:p>
        </p:txBody>
      </p:sp>
    </p:spTree>
    <p:extLst>
      <p:ext uri="{BB962C8B-B14F-4D97-AF65-F5344CB8AC3E}">
        <p14:creationId xmlns:p14="http://schemas.microsoft.com/office/powerpoint/2010/main" val="112922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the VT is located in the SE Missouri </a:t>
            </a:r>
            <a:r>
              <a:rPr lang="en-US" baseline="0" dirty="0" err="1" smtClean="0"/>
              <a:t>Pb</a:t>
            </a:r>
            <a:r>
              <a:rPr lang="en-US" baseline="0" dirty="0" smtClean="0"/>
              <a:t>-mining district with proximity to the barite districts to the north and the tri-state and N. AR districts to the SW.  Proposed </a:t>
            </a:r>
            <a:r>
              <a:rPr lang="en-US" baseline="0" dirty="0" err="1" smtClean="0"/>
              <a:t>basinal</a:t>
            </a:r>
            <a:r>
              <a:rPr lang="en-US" baseline="0" dirty="0" smtClean="0"/>
              <a:t> fluid sources are the Arkoma and Illinois basin; the Forest City Basin is essentially not considered a source for the VT district.  More closely, the mining district is the only active district and is to the east of the St. Francois mountains, a part of a horse-shoe shape of </a:t>
            </a:r>
            <a:r>
              <a:rPr lang="en-US" baseline="0" dirty="0" err="1" smtClean="0"/>
              <a:t>Pb</a:t>
            </a:r>
            <a:r>
              <a:rPr lang="en-US" baseline="0" dirty="0" smtClean="0"/>
              <a:t> mineralization surrounding the igneous outcrops. </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2</a:t>
            </a:fld>
            <a:endParaRPr lang="en-US"/>
          </a:p>
        </p:txBody>
      </p:sp>
    </p:spTree>
    <p:extLst>
      <p:ext uri="{BB962C8B-B14F-4D97-AF65-F5344CB8AC3E}">
        <p14:creationId xmlns:p14="http://schemas.microsoft.com/office/powerpoint/2010/main" val="358061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Pre-Cambrian</a:t>
            </a:r>
            <a:r>
              <a:rPr lang="en-US" baseline="0" dirty="0" smtClean="0"/>
              <a:t> basement has a topography of “knobs” that is </a:t>
            </a:r>
            <a:r>
              <a:rPr lang="en-US" baseline="0" dirty="0" err="1" smtClean="0"/>
              <a:t>unconformably</a:t>
            </a:r>
            <a:r>
              <a:rPr lang="en-US" baseline="0" dirty="0" smtClean="0"/>
              <a:t> overlain by Cambrian units.  The </a:t>
            </a:r>
            <a:r>
              <a:rPr lang="en-US" baseline="0" dirty="0" err="1" smtClean="0"/>
              <a:t>Lamotte</a:t>
            </a:r>
            <a:r>
              <a:rPr lang="en-US" baseline="0" dirty="0" smtClean="0"/>
              <a:t> sandstone is the main aquifer of the area, in which fluids would’ve flowed and been influenced by the underlying basement topography.  As fluids migrated upward through fractures or </a:t>
            </a:r>
            <a:r>
              <a:rPr lang="en-US" baseline="0" dirty="0" err="1" smtClean="0"/>
              <a:t>brecciation</a:t>
            </a:r>
            <a:r>
              <a:rPr lang="en-US" baseline="0" dirty="0" smtClean="0"/>
              <a:t>, they are believed  to have mixed with another fluid, resulting in deposition in the porous </a:t>
            </a:r>
            <a:r>
              <a:rPr lang="en-US" baseline="0" dirty="0" err="1" smtClean="0"/>
              <a:t>grainstone</a:t>
            </a:r>
            <a:r>
              <a:rPr lang="en-US" baseline="0" dirty="0" smtClean="0"/>
              <a:t> </a:t>
            </a:r>
            <a:r>
              <a:rPr lang="en-US" baseline="0" dirty="0" err="1" smtClean="0"/>
              <a:t>facies</a:t>
            </a:r>
            <a:r>
              <a:rPr lang="en-US" baseline="0" dirty="0" smtClean="0"/>
              <a:t> above the dense </a:t>
            </a:r>
            <a:r>
              <a:rPr lang="en-US" baseline="0" dirty="0" err="1" smtClean="0"/>
              <a:t>digitate</a:t>
            </a:r>
            <a:r>
              <a:rPr lang="en-US" baseline="0" dirty="0" smtClean="0"/>
              <a:t> </a:t>
            </a:r>
            <a:r>
              <a:rPr lang="en-US" baseline="0" dirty="0" err="1" smtClean="0"/>
              <a:t>stromatolite</a:t>
            </a:r>
            <a:r>
              <a:rPr lang="en-US" baseline="0" dirty="0" smtClean="0"/>
              <a:t> reef of the Upper BT.  The Davis </a:t>
            </a:r>
            <a:r>
              <a:rPr lang="en-US" baseline="0" dirty="0" err="1" smtClean="0"/>
              <a:t>Fm</a:t>
            </a:r>
            <a:r>
              <a:rPr lang="en-US" baseline="0" dirty="0" smtClean="0"/>
              <a:t>, a dolomitic shale, served as an </a:t>
            </a:r>
            <a:r>
              <a:rPr lang="en-US" baseline="0" dirty="0" err="1" smtClean="0"/>
              <a:t>aquitard</a:t>
            </a:r>
            <a:r>
              <a:rPr lang="en-US" baseline="0" dirty="0" smtClean="0"/>
              <a:t> and the back reef is a bleached, ore-barren, white rock suggested to have been the exit pathway for spent fluids.  Ore up here-ore down there.</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3</a:t>
            </a:fld>
            <a:endParaRPr lang="en-US"/>
          </a:p>
        </p:txBody>
      </p:sp>
    </p:spTree>
    <p:extLst>
      <p:ext uri="{BB962C8B-B14F-4D97-AF65-F5344CB8AC3E}">
        <p14:creationId xmlns:p14="http://schemas.microsoft.com/office/powerpoint/2010/main" val="252098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4</a:t>
            </a:fld>
            <a:endParaRPr lang="en-US"/>
          </a:p>
        </p:txBody>
      </p:sp>
    </p:spTree>
    <p:extLst>
      <p:ext uri="{BB962C8B-B14F-4D97-AF65-F5344CB8AC3E}">
        <p14:creationId xmlns:p14="http://schemas.microsoft.com/office/powerpoint/2010/main" val="114386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5</a:t>
            </a:fld>
            <a:endParaRPr lang="en-US"/>
          </a:p>
        </p:txBody>
      </p:sp>
    </p:spTree>
    <p:extLst>
      <p:ext uri="{BB962C8B-B14F-4D97-AF65-F5344CB8AC3E}">
        <p14:creationId xmlns:p14="http://schemas.microsoft.com/office/powerpoint/2010/main" val="1646635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671690-0000-4DB4-A9F8-7E0250F7058B}" type="slidenum">
              <a:rPr lang="en-US" smtClean="0"/>
              <a:t>6</a:t>
            </a:fld>
            <a:endParaRPr lang="en-US"/>
          </a:p>
        </p:txBody>
      </p:sp>
    </p:spTree>
    <p:extLst>
      <p:ext uri="{BB962C8B-B14F-4D97-AF65-F5344CB8AC3E}">
        <p14:creationId xmlns:p14="http://schemas.microsoft.com/office/powerpoint/2010/main" val="707681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Repeated</a:t>
            </a:r>
            <a:r>
              <a:rPr lang="en-US" baseline="0" dirty="0" smtClean="0"/>
              <a:t> fracturing throughout the </a:t>
            </a:r>
            <a:r>
              <a:rPr lang="en-US" baseline="0" dirty="0" err="1" smtClean="0"/>
              <a:t>paragenesis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7</a:t>
            </a:fld>
            <a:endParaRPr lang="en-US"/>
          </a:p>
        </p:txBody>
      </p:sp>
    </p:spTree>
    <p:extLst>
      <p:ext uri="{BB962C8B-B14F-4D97-AF65-F5344CB8AC3E}">
        <p14:creationId xmlns:p14="http://schemas.microsoft.com/office/powerpoint/2010/main" val="1452382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671690-0000-4DB4-A9F8-7E0250F7058B}" type="slidenum">
              <a:rPr lang="en-US" smtClean="0"/>
              <a:t>8</a:t>
            </a:fld>
            <a:endParaRPr lang="en-US"/>
          </a:p>
        </p:txBody>
      </p:sp>
    </p:spTree>
    <p:extLst>
      <p:ext uri="{BB962C8B-B14F-4D97-AF65-F5344CB8AC3E}">
        <p14:creationId xmlns:p14="http://schemas.microsoft.com/office/powerpoint/2010/main" val="458212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Open-space filling</a:t>
            </a:r>
          </a:p>
          <a:p>
            <a:pPr marL="728857" lvl="2">
              <a:buClr>
                <a:schemeClr val="accent1"/>
              </a:buClr>
            </a:pPr>
            <a:r>
              <a:rPr lang="en-US" dirty="0" err="1"/>
              <a:t>Schalenblend</a:t>
            </a:r>
            <a:r>
              <a:rPr lang="en-US" dirty="0"/>
              <a:t> </a:t>
            </a:r>
            <a:r>
              <a:rPr lang="en-US" dirty="0" err="1"/>
              <a:t>sphalerites</a:t>
            </a:r>
            <a:r>
              <a:rPr lang="en-US" dirty="0"/>
              <a:t> with </a:t>
            </a:r>
            <a:r>
              <a:rPr lang="en-US" dirty="0" err="1"/>
              <a:t>mesoscopic</a:t>
            </a:r>
            <a:r>
              <a:rPr lang="en-US" dirty="0"/>
              <a:t> color banding and </a:t>
            </a:r>
            <a:r>
              <a:rPr lang="en-US" dirty="0" err="1"/>
              <a:t>nanometric</a:t>
            </a:r>
            <a:r>
              <a:rPr lang="en-US" dirty="0"/>
              <a:t>, acicular texture</a:t>
            </a:r>
          </a:p>
        </p:txBody>
      </p:sp>
      <p:sp>
        <p:nvSpPr>
          <p:cNvPr id="4" name="Slide Number Placeholder 3"/>
          <p:cNvSpPr>
            <a:spLocks noGrp="1"/>
          </p:cNvSpPr>
          <p:nvPr>
            <p:ph type="sldNum" sz="quarter" idx="10"/>
          </p:nvPr>
        </p:nvSpPr>
        <p:spPr/>
        <p:txBody>
          <a:bodyPr/>
          <a:lstStyle/>
          <a:p>
            <a:fld id="{46671690-0000-4DB4-A9F8-7E0250F7058B}" type="slidenum">
              <a:rPr lang="en-US" smtClean="0"/>
              <a:t>9</a:t>
            </a:fld>
            <a:endParaRPr lang="en-US"/>
          </a:p>
        </p:txBody>
      </p:sp>
    </p:spTree>
    <p:extLst>
      <p:ext uri="{BB962C8B-B14F-4D97-AF65-F5344CB8AC3E}">
        <p14:creationId xmlns:p14="http://schemas.microsoft.com/office/powerpoint/2010/main" val="873627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406020"/>
            <a:ext cx="6172199" cy="2251579"/>
          </a:xfrm>
        </p:spPr>
        <p:txBody>
          <a:bodyPr lIns="0" rIns="0" anchor="t">
            <a:noAutofit/>
          </a:bodyPr>
          <a:lstStyle>
            <a:lvl1pPr>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1066800" y="3905864"/>
            <a:ext cx="6172200" cy="1123336"/>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C4D394E-6F3A-486F-9F6C-54B70B014334}" type="datetimeFigureOut">
              <a:rPr lang="en-US" smtClean="0"/>
              <a:t>10/28/2013</a:t>
            </a:fld>
            <a:endParaRPr lang="en-US"/>
          </a:p>
        </p:txBody>
      </p:sp>
      <p:sp>
        <p:nvSpPr>
          <p:cNvPr id="8" name="Slide Number Placeholder 7"/>
          <p:cNvSpPr>
            <a:spLocks noGrp="1"/>
          </p:cNvSpPr>
          <p:nvPr>
            <p:ph type="sldNum" sz="quarter" idx="11"/>
          </p:nvPr>
        </p:nvSpPr>
        <p:spPr/>
        <p:txBody>
          <a:bodyPr/>
          <a:lstStyle/>
          <a:p>
            <a:fld id="{E8AF550E-A3BF-4EC7-B1EE-D2EF89B88B0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4400" y="1554480"/>
            <a:ext cx="4222308" cy="388620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C4D394E-6F3A-486F-9F6C-54B70B014334}" type="datetimeFigureOut">
              <a:rPr lang="en-US" smtClean="0"/>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F550E-A3BF-4EC7-B1EE-D2EF89B88B0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848" y="1554480"/>
            <a:ext cx="2075688" cy="3886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456432" y="1554480"/>
            <a:ext cx="4224528" cy="3886200"/>
          </a:xfrm>
        </p:spPr>
        <p:txBody>
          <a:bodyPr vert="eaVe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4D394E-6F3A-486F-9F6C-54B70B014334}" type="datetimeFigureOut">
              <a:rPr lang="en-US" smtClean="0"/>
              <a:t>10/28/2013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AF550E-A3BF-4EC7-B1EE-D2EF89B88B0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3456432" y="1545336"/>
            <a:ext cx="4224528"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8"/>
          <p:cNvSpPr>
            <a:spLocks noGrp="1"/>
          </p:cNvSpPr>
          <p:nvPr>
            <p:ph type="dt" sz="half" idx="14"/>
          </p:nvPr>
        </p:nvSpPr>
        <p:spPr/>
        <p:txBody>
          <a:bodyPr/>
          <a:lstStyle/>
          <a:p>
            <a:fld id="{2C4D394E-6F3A-486F-9F6C-54B70B014334}" type="datetimeFigureOut">
              <a:rPr lang="en-US" smtClean="0"/>
              <a:t>10/28/2013</a:t>
            </a:fld>
            <a:endParaRPr lang="en-US"/>
          </a:p>
        </p:txBody>
      </p:sp>
      <p:sp>
        <p:nvSpPr>
          <p:cNvPr id="10" name="Slide Number Placeholder 9"/>
          <p:cNvSpPr>
            <a:spLocks noGrp="1"/>
          </p:cNvSpPr>
          <p:nvPr>
            <p:ph type="sldNum" sz="quarter" idx="15"/>
          </p:nvPr>
        </p:nvSpPr>
        <p:spPr/>
        <p:txBody>
          <a:bodyPr/>
          <a:lstStyle/>
          <a:p>
            <a:fld id="{E8AF550E-A3BF-4EC7-B1EE-D2EF89B88B00}" type="slidenum">
              <a:rPr lang="en-US" smtClean="0"/>
              <a:t>‹#›</a:t>
            </a:fld>
            <a:endParaRPr lang="en-US"/>
          </a:p>
        </p:txBody>
      </p:sp>
      <p:sp>
        <p:nvSpPr>
          <p:cNvPr id="11" name="Footer Placeholder 10"/>
          <p:cNvSpPr>
            <a:spLocks noGrp="1"/>
          </p:cNvSpPr>
          <p:nvPr>
            <p:ph type="ftr" sz="quarter" idx="16"/>
          </p:nvPr>
        </p:nvSpPr>
        <p:spPr/>
        <p:txBody>
          <a:bodyPr/>
          <a:lstStyle/>
          <a:p>
            <a:endParaRPr lang="en-US"/>
          </a:p>
        </p:txBody>
      </p:sp>
      <p:sp>
        <p:nvSpPr>
          <p:cNvPr id="12" name="Title 11"/>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9848" y="1472184"/>
            <a:ext cx="6172200" cy="2130552"/>
          </a:xfrm>
        </p:spPr>
        <p:txBody>
          <a:bodyPr anchor="t">
            <a:noAutofit/>
          </a:bodyPr>
          <a:lstStyle>
            <a:lvl1pPr algn="l">
              <a:defRPr sz="48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1069848" y="3886200"/>
            <a:ext cx="6172200" cy="914400"/>
          </a:xfrm>
        </p:spPr>
        <p:txBody>
          <a:bodyPr anchor="t">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C4D394E-6F3A-486F-9F6C-54B70B014334}" type="datetimeFigureOut">
              <a:rPr lang="en-US" smtClean="0"/>
              <a:t>10/28/2013</a:t>
            </a:fld>
            <a:endParaRPr lang="en-US"/>
          </a:p>
        </p:txBody>
      </p:sp>
      <p:sp>
        <p:nvSpPr>
          <p:cNvPr id="8" name="Slide Number Placeholder 7"/>
          <p:cNvSpPr>
            <a:spLocks noGrp="1"/>
          </p:cNvSpPr>
          <p:nvPr>
            <p:ph type="sldNum" sz="quarter" idx="11"/>
          </p:nvPr>
        </p:nvSpPr>
        <p:spPr/>
        <p:txBody>
          <a:bodyPr/>
          <a:lstStyle/>
          <a:p>
            <a:fld id="{E8AF550E-A3BF-4EC7-B1EE-D2EF89B88B0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6325" cy="1066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486998" y="1915859"/>
            <a:ext cx="3646966" cy="2881426"/>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6754" y="1915881"/>
            <a:ext cx="3639311" cy="2881398"/>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8"/>
          <p:cNvSpPr>
            <a:spLocks noGrp="1"/>
          </p:cNvSpPr>
          <p:nvPr>
            <p:ph type="dt" sz="half" idx="10"/>
          </p:nvPr>
        </p:nvSpPr>
        <p:spPr/>
        <p:txBody>
          <a:bodyPr/>
          <a:lstStyle/>
          <a:p>
            <a:fld id="{2C4D394E-6F3A-486F-9F6C-54B70B014334}" type="datetimeFigureOut">
              <a:rPr lang="en-US" smtClean="0"/>
              <a:t>10/28/2013</a:t>
            </a:fld>
            <a:endParaRPr lang="en-US"/>
          </a:p>
        </p:txBody>
      </p:sp>
      <p:sp>
        <p:nvSpPr>
          <p:cNvPr id="10" name="Slide Number Placeholder 9"/>
          <p:cNvSpPr>
            <a:spLocks noGrp="1"/>
          </p:cNvSpPr>
          <p:nvPr>
            <p:ph type="sldNum" sz="quarter" idx="11"/>
          </p:nvPr>
        </p:nvSpPr>
        <p:spPr/>
        <p:txBody>
          <a:bodyPr/>
          <a:lstStyle/>
          <a:p>
            <a:fld id="{E8AF550E-A3BF-4EC7-B1EE-D2EF89B88B00}" type="slidenum">
              <a:rPr lang="en-US" smtClean="0"/>
              <a:t>‹#›</a:t>
            </a:fld>
            <a:endParaRPr lang="en-US"/>
          </a:p>
        </p:txBody>
      </p:sp>
      <p:sp>
        <p:nvSpPr>
          <p:cNvPr id="11" name="Footer Placeholder 10"/>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9600"/>
            <a:ext cx="3615734" cy="1066799"/>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95301" y="1916113"/>
            <a:ext cx="3638550"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860676"/>
            <a:ext cx="3638550" cy="2882899"/>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92625" y="1916113"/>
            <a:ext cx="3660775" cy="646112"/>
          </a:xfrm>
        </p:spPr>
        <p:txBody>
          <a:bodyPr anchor="t">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92626" y="2860676"/>
            <a:ext cx="3651250" cy="2882900"/>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9"/>
          <p:cNvSpPr>
            <a:spLocks noGrp="1"/>
          </p:cNvSpPr>
          <p:nvPr>
            <p:ph type="dt" sz="half" idx="10"/>
          </p:nvPr>
        </p:nvSpPr>
        <p:spPr/>
        <p:txBody>
          <a:bodyPr/>
          <a:lstStyle/>
          <a:p>
            <a:fld id="{2C4D394E-6F3A-486F-9F6C-54B70B014334}" type="datetimeFigureOut">
              <a:rPr lang="en-US" smtClean="0"/>
              <a:t>10/28/2013</a:t>
            </a:fld>
            <a:endParaRPr lang="en-US"/>
          </a:p>
        </p:txBody>
      </p:sp>
      <p:sp>
        <p:nvSpPr>
          <p:cNvPr id="11" name="Slide Number Placeholder 10"/>
          <p:cNvSpPr>
            <a:spLocks noGrp="1"/>
          </p:cNvSpPr>
          <p:nvPr>
            <p:ph type="sldNum" sz="quarter" idx="11"/>
          </p:nvPr>
        </p:nvSpPr>
        <p:spPr/>
        <p:txBody>
          <a:bodyPr/>
          <a:lstStyle/>
          <a:p>
            <a:fld id="{E8AF550E-A3BF-4EC7-B1EE-D2EF89B88B00}" type="slidenum">
              <a:rPr lang="en-US" smtClean="0"/>
              <a:t>‹#›</a:t>
            </a:fld>
            <a:endParaRPr lang="en-US"/>
          </a:p>
        </p:txBody>
      </p:sp>
      <p:sp>
        <p:nvSpPr>
          <p:cNvPr id="12" name="Footer Placeholder 11"/>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162800" y="1551543"/>
            <a:ext cx="1828800" cy="365125"/>
          </a:xfrm>
        </p:spPr>
        <p:txBody>
          <a:bodyPr/>
          <a:lstStyle/>
          <a:p>
            <a:fld id="{2C4D394E-6F3A-486F-9F6C-54B70B014334}" type="datetimeFigureOut">
              <a:rPr lang="en-US" smtClean="0"/>
              <a:t>10/28/2013</a:t>
            </a:fld>
            <a:endParaRPr lang="en-US"/>
          </a:p>
        </p:txBody>
      </p:sp>
      <p:sp>
        <p:nvSpPr>
          <p:cNvPr id="5" name="Title 4"/>
          <p:cNvSpPr>
            <a:spLocks noGrp="1"/>
          </p:cNvSpPr>
          <p:nvPr>
            <p:ph type="title"/>
          </p:nvPr>
        </p:nvSpPr>
        <p:spPr/>
        <p:txBody>
          <a:bodyPr/>
          <a:lstStyle/>
          <a:p>
            <a:r>
              <a:rPr lang="en-US" smtClean="0"/>
              <a:t>Click to edit Master title style</a:t>
            </a:r>
            <a:endParaRPr lang="en-US" dirty="0"/>
          </a:p>
        </p:txBody>
      </p:sp>
      <p:sp>
        <p:nvSpPr>
          <p:cNvPr id="4" name="Slide Number Placeholder 3"/>
          <p:cNvSpPr>
            <a:spLocks noGrp="1"/>
          </p:cNvSpPr>
          <p:nvPr>
            <p:ph type="sldNum" sz="quarter" idx="11"/>
          </p:nvPr>
        </p:nvSpPr>
        <p:spPr/>
        <p:txBody>
          <a:bodyPr/>
          <a:lstStyle/>
          <a:p>
            <a:fld id="{E8AF550E-A3BF-4EC7-B1EE-D2EF89B88B00}" type="slidenum">
              <a:rPr lang="en-US" smtClean="0"/>
              <a:t>‹#›</a:t>
            </a:fld>
            <a:endParaRPr lang="en-US"/>
          </a:p>
        </p:txBody>
      </p:sp>
      <p:sp>
        <p:nvSpPr>
          <p:cNvPr id="6" name="Footer Placeholder 5"/>
          <p:cNvSpPr>
            <a:spLocks noGrp="1"/>
          </p:cNvSpPr>
          <p:nvPr>
            <p:ph type="ftr" sz="quarter" idx="12"/>
          </p:nvPr>
        </p:nvSpPr>
        <p:spPr/>
        <p:txBody>
          <a:bodyPr/>
          <a:lstStyle/>
          <a:p>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4D394E-6F3A-486F-9F6C-54B70B014334}" type="datetimeFigureOut">
              <a:rPr lang="en-US" smtClean="0"/>
              <a:t>10/28/2013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AF550E-A3BF-4EC7-B1EE-D2EF89B88B00}"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450" y="1920876"/>
            <a:ext cx="3654425" cy="2889249"/>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p:cNvSpPr>
            <a:spLocks noGrp="1"/>
          </p:cNvSpPr>
          <p:nvPr>
            <p:ph type="title"/>
          </p:nvPr>
        </p:nvSpPr>
        <p:spPr>
          <a:xfrm>
            <a:off x="493776" y="606425"/>
            <a:ext cx="3629025" cy="1041400"/>
          </a:xfrm>
        </p:spPr>
        <p:txBody>
          <a:bodyPr anchor="t">
            <a:normAutofit/>
          </a:bodyPr>
          <a:lstStyle>
            <a:lvl1pPr algn="l">
              <a:defRPr sz="1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95300" y="1920875"/>
            <a:ext cx="3629025" cy="1812925"/>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C4D394E-6F3A-486F-9F6C-54B70B014334}" type="datetimeFigureOut">
              <a:rPr lang="en-US" smtClean="0"/>
              <a:t>10/28/2013</a:t>
            </a:fld>
            <a:endParaRPr lang="en-US"/>
          </a:p>
        </p:txBody>
      </p:sp>
      <p:sp>
        <p:nvSpPr>
          <p:cNvPr id="9" name="Slide Number Placeholder 8"/>
          <p:cNvSpPr>
            <a:spLocks noGrp="1"/>
          </p:cNvSpPr>
          <p:nvPr>
            <p:ph type="sldNum" sz="quarter" idx="11"/>
          </p:nvPr>
        </p:nvSpPr>
        <p:spPr/>
        <p:txBody>
          <a:bodyPr/>
          <a:lstStyle/>
          <a:p>
            <a:fld id="{E8AF550E-A3BF-4EC7-B1EE-D2EF89B88B00}"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3776" y="600074"/>
            <a:ext cx="2074862" cy="1981201"/>
          </a:xfrm>
          <a:ln>
            <a:noFill/>
          </a:ln>
        </p:spPr>
        <p:txBody>
          <a:bodyPr anchor="t">
            <a:normAutofit/>
          </a:bodyPr>
          <a:lstStyle>
            <a:lvl1pPr algn="l">
              <a:defRPr sz="1800" b="0"/>
            </a:lvl1pPr>
          </a:lstStyle>
          <a:p>
            <a:r>
              <a:rPr lang="en-US" smtClean="0"/>
              <a:t>Click to edit Master title style</a:t>
            </a:r>
            <a:endParaRPr lang="en-US" dirty="0"/>
          </a:p>
        </p:txBody>
      </p:sp>
      <p:sp>
        <p:nvSpPr>
          <p:cNvPr id="3" name="Picture Placeholder 2"/>
          <p:cNvSpPr>
            <a:spLocks noGrp="1"/>
          </p:cNvSpPr>
          <p:nvPr>
            <p:ph type="pic" idx="1"/>
          </p:nvPr>
        </p:nvSpPr>
        <p:spPr>
          <a:xfrm>
            <a:off x="2963862" y="1650999"/>
            <a:ext cx="5627687" cy="4220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963862" y="614363"/>
            <a:ext cx="3741738" cy="909637"/>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2C4D394E-6F3A-486F-9F6C-54B70B014334}" type="datetimeFigureOut">
              <a:rPr lang="en-US" smtClean="0"/>
              <a:t>10/28/2013</a:t>
            </a:fld>
            <a:endParaRPr lang="en-US"/>
          </a:p>
        </p:txBody>
      </p:sp>
      <p:sp>
        <p:nvSpPr>
          <p:cNvPr id="9" name="Slide Number Placeholder 8"/>
          <p:cNvSpPr>
            <a:spLocks noGrp="1"/>
          </p:cNvSpPr>
          <p:nvPr>
            <p:ph type="sldNum" sz="quarter" idx="11"/>
          </p:nvPr>
        </p:nvSpPr>
        <p:spPr/>
        <p:txBody>
          <a:bodyPr/>
          <a:lstStyle/>
          <a:p>
            <a:fld id="{E8AF550E-A3BF-4EC7-B1EE-D2EF89B88B00}" type="slidenum">
              <a:rPr lang="en-US" smtClean="0"/>
              <a:t>‹#›</a:t>
            </a:fld>
            <a:endParaRPr lang="en-US"/>
          </a:p>
        </p:txBody>
      </p:sp>
      <p:sp>
        <p:nvSpPr>
          <p:cNvPr id="10" name="Footer Placeholder 9"/>
          <p:cNvSpPr>
            <a:spLocks noGrp="1"/>
          </p:cNvSpPr>
          <p:nvPr>
            <p:ph type="ftr" sz="quarter" idx="12"/>
          </p:nvPr>
        </p:nvSpPr>
        <p:spPr>
          <a:xfrm>
            <a:off x="493776" y="6356350"/>
            <a:ext cx="5102352" cy="365125"/>
          </a:xfrm>
        </p:spPr>
        <p:txBody>
          <a:bodyPr/>
          <a:lstStyle/>
          <a:p>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
              <a:schemeClr val="bg2">
                <a:tint val="80000"/>
                <a:lumMod val="100000"/>
              </a:schemeClr>
            </a:gs>
            <a:gs pos="100000">
              <a:schemeClr val="bg2">
                <a:tint val="100000"/>
                <a:lumMod val="80000"/>
              </a:schemeClr>
            </a:gs>
          </a:gsLst>
          <a:path path="circle">
            <a:fillToRect l="50000" t="20000" r="100000" b="10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1554480"/>
            <a:ext cx="2073348" cy="1979466"/>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454400" y="1547036"/>
            <a:ext cx="4222308" cy="388620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189468"/>
            <a:ext cx="1828800"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2C4D394E-6F3A-486F-9F6C-54B70B014334}" type="datetimeFigureOut">
              <a:rPr lang="en-US" smtClean="0"/>
              <a:t>10/28/2013</a:t>
            </a:fld>
            <a:endParaRPr lang="en-US"/>
          </a:p>
        </p:txBody>
      </p:sp>
      <p:sp>
        <p:nvSpPr>
          <p:cNvPr id="5" name="Footer Placeholder 4"/>
          <p:cNvSpPr>
            <a:spLocks noGrp="1"/>
          </p:cNvSpPr>
          <p:nvPr>
            <p:ph type="ftr" sz="quarter" idx="3"/>
          </p:nvPr>
        </p:nvSpPr>
        <p:spPr>
          <a:xfrm>
            <a:off x="1069848" y="6356350"/>
            <a:ext cx="5102352" cy="365125"/>
          </a:xfrm>
          <a:prstGeom prst="rect">
            <a:avLst/>
          </a:prstGeom>
        </p:spPr>
        <p:txBody>
          <a:bodyPr vert="horz" lIns="91440" tIns="45720" rIns="91440" bIns="45720" rtlCol="0" anchor="t"/>
          <a:lstStyle>
            <a:lvl1pPr algn="l">
              <a:defRPr sz="1200">
                <a:solidFill>
                  <a:schemeClr val="tx1"/>
                </a:solidFill>
              </a:defRPr>
            </a:lvl1pPr>
          </a:lstStyle>
          <a:p>
            <a:endParaRPr lang="en-US"/>
          </a:p>
        </p:txBody>
      </p:sp>
      <p:sp>
        <p:nvSpPr>
          <p:cNvPr id="6" name="Slide Number Placeholder 5"/>
          <p:cNvSpPr>
            <a:spLocks noGrp="1"/>
          </p:cNvSpPr>
          <p:nvPr>
            <p:ph type="sldNum" sz="quarter" idx="4"/>
          </p:nvPr>
        </p:nvSpPr>
        <p:spPr>
          <a:xfrm>
            <a:off x="7159752" y="6356350"/>
            <a:ext cx="1137684" cy="365125"/>
          </a:xfrm>
          <a:prstGeom prst="rect">
            <a:avLst/>
          </a:prstGeom>
        </p:spPr>
        <p:txBody>
          <a:bodyPr vert="horz" lIns="91440" tIns="45720" rIns="91440" bIns="45720" rtlCol="0" anchor="t"/>
          <a:lstStyle>
            <a:lvl1pPr algn="l">
              <a:defRPr sz="1200">
                <a:solidFill>
                  <a:schemeClr val="tx1">
                    <a:tint val="75000"/>
                  </a:schemeClr>
                </a:solidFill>
              </a:defRPr>
            </a:lvl1pPr>
          </a:lstStyle>
          <a:p>
            <a:fld id="{E8AF550E-A3BF-4EC7-B1EE-D2EF89B88B00}"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iming>
    <p:tnLst>
      <p:par>
        <p:cTn id="1" dur="indefinite" restart="never" nodeType="tmRoot"/>
      </p:par>
    </p:tnLst>
  </p:timing>
  <p:txStyles>
    <p:titleStyle>
      <a:lvl1pPr algn="l" defTabSz="914400" rtl="0" eaLnBrk="1" latinLnBrk="0" hangingPunct="1">
        <a:spcBef>
          <a:spcPct val="0"/>
        </a:spcBef>
        <a:buNone/>
        <a:defRPr sz="18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8.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2736" y="23836"/>
            <a:ext cx="8998527" cy="1143000"/>
          </a:xfrm>
        </p:spPr>
        <p:txBody>
          <a:bodyPr>
            <a:normAutofit fontScale="90000"/>
          </a:bodyPr>
          <a:lstStyle/>
          <a:p>
            <a:pPr algn="ctr"/>
            <a:r>
              <a:rPr lang="en-US" sz="3200" b="1" dirty="0">
                <a:solidFill>
                  <a:srgbClr val="000000"/>
                </a:solidFill>
                <a:effectLst>
                  <a:outerShdw blurRad="50800" dist="38100" dir="2700000" algn="tl" rotWithShape="0">
                    <a:srgbClr val="000000">
                      <a:alpha val="43000"/>
                    </a:srgbClr>
                  </a:outerShdw>
                </a:effectLst>
                <a:cs typeface="Andalus" pitchFamily="18" charset="-78"/>
              </a:rPr>
              <a:t>U</a:t>
            </a:r>
            <a:r>
              <a:rPr lang="en-US" sz="3200" b="1" dirty="0" smtClean="0">
                <a:solidFill>
                  <a:srgbClr val="000000"/>
                </a:solidFill>
                <a:effectLst>
                  <a:outerShdw blurRad="50800" dist="38100" dir="2700000" algn="tl" rotWithShape="0">
                    <a:srgbClr val="000000">
                      <a:alpha val="43000"/>
                    </a:srgbClr>
                  </a:outerShdw>
                </a:effectLst>
                <a:cs typeface="Andalus" pitchFamily="18" charset="-78"/>
              </a:rPr>
              <a:t>nusual MVT, Zn-</a:t>
            </a:r>
            <a:r>
              <a:rPr lang="en-US" sz="3200" b="1" smtClean="0">
                <a:solidFill>
                  <a:srgbClr val="000000"/>
                </a:solidFill>
                <a:effectLst>
                  <a:outerShdw blurRad="50800" dist="38100" dir="2700000" algn="tl" rotWithShape="0">
                    <a:srgbClr val="000000">
                      <a:alpha val="43000"/>
                    </a:srgbClr>
                  </a:outerShdw>
                </a:effectLst>
                <a:cs typeface="Andalus" pitchFamily="18" charset="-78"/>
              </a:rPr>
              <a:t>Pb-Cu </a:t>
            </a:r>
            <a:r>
              <a:rPr lang="en-US" sz="3200" b="1" dirty="0" smtClean="0">
                <a:solidFill>
                  <a:srgbClr val="000000"/>
                </a:solidFill>
                <a:effectLst>
                  <a:outerShdw blurRad="50800" dist="38100" dir="2700000" algn="tl" rotWithShape="0">
                    <a:srgbClr val="000000">
                      <a:alpha val="43000"/>
                    </a:srgbClr>
                  </a:outerShdw>
                </a:effectLst>
                <a:cs typeface="Andalus" pitchFamily="18" charset="-78"/>
              </a:rPr>
              <a:t>mineralization in the lower portion of the </a:t>
            </a:r>
            <a:r>
              <a:rPr lang="en-US" sz="3200" b="1" dirty="0" err="1">
                <a:solidFill>
                  <a:srgbClr val="000000"/>
                </a:solidFill>
                <a:effectLst>
                  <a:outerShdw blurRad="50800" dist="38100" dir="2700000" algn="tl" rotWithShape="0">
                    <a:srgbClr val="000000">
                      <a:alpha val="43000"/>
                    </a:srgbClr>
                  </a:outerShdw>
                </a:effectLst>
                <a:cs typeface="Andalus" pitchFamily="18" charset="-78"/>
              </a:rPr>
              <a:t>B</a:t>
            </a:r>
            <a:r>
              <a:rPr lang="en-US" sz="3200" b="1" dirty="0" err="1" smtClean="0">
                <a:solidFill>
                  <a:srgbClr val="000000"/>
                </a:solidFill>
                <a:effectLst>
                  <a:outerShdw blurRad="50800" dist="38100" dir="2700000" algn="tl" rotWithShape="0">
                    <a:srgbClr val="000000">
                      <a:alpha val="43000"/>
                    </a:srgbClr>
                  </a:outerShdw>
                </a:effectLst>
                <a:cs typeface="Andalus" pitchFamily="18" charset="-78"/>
              </a:rPr>
              <a:t>onneterre</a:t>
            </a:r>
            <a:r>
              <a:rPr lang="en-US" sz="3200" b="1" dirty="0" smtClean="0">
                <a:solidFill>
                  <a:srgbClr val="000000"/>
                </a:solidFill>
                <a:effectLst>
                  <a:outerShdw blurRad="50800" dist="38100" dir="2700000" algn="tl" rotWithShape="0">
                    <a:srgbClr val="000000">
                      <a:alpha val="43000"/>
                    </a:srgbClr>
                  </a:outerShdw>
                </a:effectLst>
                <a:cs typeface="Andalus" pitchFamily="18" charset="-78"/>
              </a:rPr>
              <a:t> Dolomite, </a:t>
            </a:r>
            <a:br>
              <a:rPr lang="en-US" sz="3200" b="1" dirty="0" smtClean="0">
                <a:solidFill>
                  <a:srgbClr val="000000"/>
                </a:solidFill>
                <a:effectLst>
                  <a:outerShdw blurRad="50800" dist="38100" dir="2700000" algn="tl" rotWithShape="0">
                    <a:srgbClr val="000000">
                      <a:alpha val="43000"/>
                    </a:srgbClr>
                  </a:outerShdw>
                </a:effectLst>
                <a:cs typeface="Andalus" pitchFamily="18" charset="-78"/>
              </a:rPr>
            </a:br>
            <a:r>
              <a:rPr lang="en-US" sz="3200" b="1" dirty="0" smtClean="0">
                <a:solidFill>
                  <a:srgbClr val="000000"/>
                </a:solidFill>
                <a:effectLst>
                  <a:outerShdw blurRad="50800" dist="38100" dir="2700000" algn="tl" rotWithShape="0">
                    <a:srgbClr val="000000">
                      <a:alpha val="43000"/>
                    </a:srgbClr>
                  </a:outerShdw>
                </a:effectLst>
                <a:cs typeface="Andalus" pitchFamily="18" charset="-78"/>
              </a:rPr>
              <a:t>Viburnum Trend, Southeast </a:t>
            </a:r>
            <a:r>
              <a:rPr lang="en-US" sz="3200" b="1" dirty="0">
                <a:solidFill>
                  <a:srgbClr val="000000"/>
                </a:solidFill>
                <a:effectLst>
                  <a:outerShdw blurRad="50800" dist="38100" dir="2700000" algn="tl" rotWithShape="0">
                    <a:srgbClr val="000000">
                      <a:alpha val="43000"/>
                    </a:srgbClr>
                  </a:outerShdw>
                </a:effectLst>
                <a:cs typeface="Andalus" pitchFamily="18" charset="-78"/>
              </a:rPr>
              <a:t>M</a:t>
            </a:r>
            <a:r>
              <a:rPr lang="en-US" sz="3200" b="1" dirty="0" smtClean="0">
                <a:solidFill>
                  <a:srgbClr val="000000"/>
                </a:solidFill>
                <a:effectLst>
                  <a:outerShdw blurRad="50800" dist="38100" dir="2700000" algn="tl" rotWithShape="0">
                    <a:srgbClr val="000000">
                      <a:alpha val="43000"/>
                    </a:srgbClr>
                  </a:outerShdw>
                </a:effectLst>
                <a:cs typeface="Andalus" pitchFamily="18" charset="-78"/>
              </a:rPr>
              <a:t>issouri</a:t>
            </a:r>
            <a:endParaRPr lang="en-US" sz="3200" b="1" dirty="0">
              <a:solidFill>
                <a:srgbClr val="000000"/>
              </a:solidFill>
              <a:effectLst>
                <a:outerShdw blurRad="50800" dist="38100" dir="2700000" algn="tl" rotWithShape="0">
                  <a:srgbClr val="000000">
                    <a:alpha val="43000"/>
                  </a:srgbClr>
                </a:outerShdw>
              </a:effectLst>
              <a:cs typeface="Andalus" pitchFamily="18" charset="-78"/>
            </a:endParaRPr>
          </a:p>
        </p:txBody>
      </p:sp>
      <p:sp>
        <p:nvSpPr>
          <p:cNvPr id="3" name="Subtitle 2"/>
          <p:cNvSpPr>
            <a:spLocks noGrp="1"/>
          </p:cNvSpPr>
          <p:nvPr>
            <p:ph type="subTitle" idx="1"/>
          </p:nvPr>
        </p:nvSpPr>
        <p:spPr>
          <a:xfrm>
            <a:off x="100445" y="6213764"/>
            <a:ext cx="8974282" cy="568036"/>
          </a:xfrm>
        </p:spPr>
        <p:txBody>
          <a:bodyPr>
            <a:normAutofit fontScale="77500" lnSpcReduction="20000"/>
          </a:bodyPr>
          <a:lstStyle/>
          <a:p>
            <a:pPr algn="l"/>
            <a:r>
              <a:rPr lang="en-US" sz="2300" b="1" dirty="0" smtClean="0">
                <a:solidFill>
                  <a:srgbClr val="000000"/>
                </a:solidFill>
                <a:latin typeface="+mj-lt"/>
                <a:cs typeface="Iskoola Pota" pitchFamily="34" charset="0"/>
              </a:rPr>
              <a:t>B. Danielle </a:t>
            </a:r>
            <a:r>
              <a:rPr lang="en-US" sz="2300" b="1" dirty="0" err="1" smtClean="0">
                <a:solidFill>
                  <a:srgbClr val="000000"/>
                </a:solidFill>
                <a:latin typeface="+mj-lt"/>
                <a:cs typeface="Iskoola Pota" pitchFamily="34" charset="0"/>
              </a:rPr>
              <a:t>Cavender</a:t>
            </a:r>
            <a:r>
              <a:rPr lang="en-US" sz="2300" b="1" dirty="0" smtClean="0">
                <a:solidFill>
                  <a:srgbClr val="000000"/>
                </a:solidFill>
                <a:latin typeface="+mj-lt"/>
                <a:cs typeface="Iskoola Pota" pitchFamily="34" charset="0"/>
              </a:rPr>
              <a:t>*   Kevin L. Shelton*   Jim </a:t>
            </a:r>
            <a:r>
              <a:rPr lang="en-US" sz="2300" b="1" dirty="0" err="1" smtClean="0">
                <a:solidFill>
                  <a:srgbClr val="000000"/>
                </a:solidFill>
                <a:latin typeface="+mj-lt"/>
                <a:cs typeface="Iskoola Pota" pitchFamily="34" charset="0"/>
              </a:rPr>
              <a:t>Husman</a:t>
            </a:r>
            <a:r>
              <a:rPr lang="en-US" sz="2300" b="1" dirty="0" smtClean="0">
                <a:solidFill>
                  <a:srgbClr val="000000"/>
                </a:solidFill>
                <a:latin typeface="+mj-lt"/>
                <a:cs typeface="Iskoola Pota" pitchFamily="34" charset="0"/>
              </a:rPr>
              <a:t>**   </a:t>
            </a:r>
            <a:endParaRPr lang="en-US" sz="2300" b="1" baseline="30000" dirty="0">
              <a:solidFill>
                <a:srgbClr val="000000"/>
              </a:solidFill>
              <a:latin typeface="+mj-lt"/>
              <a:cs typeface="Iskoola Pota" pitchFamily="34" charset="0"/>
            </a:endParaRPr>
          </a:p>
          <a:p>
            <a:pPr algn="l"/>
            <a:r>
              <a:rPr lang="en-US" sz="1500" b="1" dirty="0" smtClean="0">
                <a:solidFill>
                  <a:srgbClr val="000000"/>
                </a:solidFill>
                <a:latin typeface="+mj-lt"/>
                <a:cs typeface="Iskoola Pota" pitchFamily="34" charset="0"/>
              </a:rPr>
              <a:t>* Department of Geological Sciences, University of Missouri         ** Exploration and Development Division, The Doe Run Company</a:t>
            </a:r>
            <a:endParaRPr lang="en-US" sz="1500" b="1" dirty="0">
              <a:solidFill>
                <a:srgbClr val="000000"/>
              </a:solidFill>
              <a:latin typeface="+mj-lt"/>
              <a:cs typeface="Iskoola Pota" pitchFamily="34" charset="0"/>
            </a:endParaRPr>
          </a:p>
        </p:txBody>
      </p:sp>
      <p:pic>
        <p:nvPicPr>
          <p:cNvPr id="5" name="Picture Placeholder 4"/>
          <p:cNvPicPr>
            <a:picLocks noChangeAspect="1"/>
          </p:cNvPicPr>
          <p:nvPr/>
        </p:nvPicPr>
        <p:blipFill>
          <a:blip r:embed="rId3"/>
          <a:srcRect t="12840" b="12840"/>
          <a:stretch>
            <a:fillRect/>
          </a:stretch>
        </p:blipFill>
        <p:spPr bwMode="auto">
          <a:xfrm>
            <a:off x="72736" y="1541319"/>
            <a:ext cx="8998527" cy="4572000"/>
          </a:xfrm>
          <a:prstGeom prst="rect">
            <a:avLst/>
          </a:prstGeom>
          <a:solidFill>
            <a:srgbClr val="FFFFFF">
              <a:shade val="85000"/>
              <a:alpha val="1000"/>
            </a:srgbClr>
          </a:solidFill>
          <a:ln w="88900" cap="sq">
            <a:solidFill>
              <a:schemeClr val="bg1">
                <a:lumMod val="50000"/>
              </a:schemeClr>
            </a:solidFill>
            <a:miter lim="800000"/>
          </a:ln>
          <a:effectLst>
            <a:outerShdw blurRad="50800" dist="38100" dir="5400000" algn="t" rotWithShape="0">
              <a:prstClr val="black">
                <a:alpha val="40000"/>
              </a:prstClr>
            </a:outerShdw>
          </a:effectLst>
          <a:scene3d>
            <a:camera prst="orthographicFront"/>
            <a:lightRig rig="twoPt" dir="t">
              <a:rot lat="0" lon="0" rev="7200000"/>
            </a:lightRig>
          </a:scene3d>
          <a:sp3d>
            <a:bevelT w="25400" h="19050"/>
            <a:contourClr>
              <a:srgbClr val="FFFFFF"/>
            </a:contourClr>
          </a:sp3d>
        </p:spPr>
      </p:pic>
      <p:cxnSp>
        <p:nvCxnSpPr>
          <p:cNvPr id="6" name="Straight Connector 5"/>
          <p:cNvCxnSpPr/>
          <p:nvPr/>
        </p:nvCxnSpPr>
        <p:spPr>
          <a:xfrm>
            <a:off x="6967104" y="1974273"/>
            <a:ext cx="0" cy="540327"/>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21582" y="2070161"/>
            <a:ext cx="701386" cy="369332"/>
          </a:xfrm>
          <a:prstGeom prst="rect">
            <a:avLst/>
          </a:prstGeom>
          <a:noFill/>
        </p:spPr>
        <p:txBody>
          <a:bodyPr wrap="square" rtlCol="0">
            <a:spAutoFit/>
          </a:bodyPr>
          <a:lstStyle/>
          <a:p>
            <a:r>
              <a:rPr lang="en-US" dirty="0" smtClean="0">
                <a:solidFill>
                  <a:srgbClr val="FFFF00"/>
                </a:solidFill>
              </a:rPr>
              <a:t>BT</a:t>
            </a:r>
            <a:endParaRPr lang="en-US" dirty="0">
              <a:solidFill>
                <a:srgbClr val="FFFF00"/>
              </a:solidFill>
            </a:endParaRPr>
          </a:p>
        </p:txBody>
      </p:sp>
      <p:sp>
        <p:nvSpPr>
          <p:cNvPr id="12" name="TextBox 11"/>
          <p:cNvSpPr txBox="1"/>
          <p:nvPr/>
        </p:nvSpPr>
        <p:spPr>
          <a:xfrm>
            <a:off x="7024254" y="2070161"/>
            <a:ext cx="701386" cy="369332"/>
          </a:xfrm>
          <a:prstGeom prst="rect">
            <a:avLst/>
          </a:prstGeom>
          <a:noFill/>
        </p:spPr>
        <p:txBody>
          <a:bodyPr wrap="square" rtlCol="0">
            <a:spAutoFit/>
          </a:bodyPr>
          <a:lstStyle/>
          <a:p>
            <a:r>
              <a:rPr lang="en-US" dirty="0" smtClean="0">
                <a:solidFill>
                  <a:srgbClr val="FFFF00"/>
                </a:solidFill>
              </a:rPr>
              <a:t>LM</a:t>
            </a:r>
            <a:endParaRPr lang="en-US" dirty="0">
              <a:solidFill>
                <a:srgbClr val="FFFF00"/>
              </a:solidFill>
            </a:endParaRPr>
          </a:p>
        </p:txBody>
      </p:sp>
    </p:spTree>
    <p:extLst>
      <p:ext uri="{BB962C8B-B14F-4D97-AF65-F5344CB8AC3E}">
        <p14:creationId xmlns:p14="http://schemas.microsoft.com/office/powerpoint/2010/main" val="533795717"/>
      </p:ext>
    </p:extLst>
  </p:cSld>
  <p:clrMapOvr>
    <a:masterClrMapping/>
  </p:clrMapOvr>
  <mc:AlternateContent xmlns:mc="http://schemas.openxmlformats.org/markup-compatibility/2006">
    <mc:Choice xmlns:p14="http://schemas.microsoft.com/office/powerpoint/2010/main" Requires="p14">
      <p:transition spd="slow" p14:dur="2000" advTm="54696"/>
    </mc:Choice>
    <mc:Fallback>
      <p:transition spd="slow" advTm="54696"/>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Lavender Cavender\Pictures\Slide pictures\DSCN623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 y="3248185"/>
            <a:ext cx="4324350" cy="36140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Lavender Cavender\Pictures\Slide pictures\DSCN623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3010" y="3248185"/>
            <a:ext cx="4819650" cy="3614011"/>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69" y="977"/>
            <a:ext cx="4323481" cy="324261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324350" y="1084"/>
            <a:ext cx="4819650" cy="32443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20548" y="5055190"/>
            <a:ext cx="983672" cy="369332"/>
          </a:xfrm>
          <a:prstGeom prst="rect">
            <a:avLst/>
          </a:prstGeom>
          <a:noFill/>
        </p:spPr>
        <p:txBody>
          <a:bodyPr wrap="square" rtlCol="0">
            <a:spAutoFit/>
          </a:bodyPr>
          <a:lstStyle/>
          <a:p>
            <a:r>
              <a:rPr lang="en-US" dirty="0" err="1">
                <a:solidFill>
                  <a:schemeClr val="bg1">
                    <a:lumMod val="50000"/>
                  </a:schemeClr>
                </a:solidFill>
              </a:rPr>
              <a:t>c</a:t>
            </a:r>
            <a:r>
              <a:rPr lang="en-US" dirty="0" err="1" smtClean="0">
                <a:solidFill>
                  <a:schemeClr val="bg1">
                    <a:lumMod val="50000"/>
                  </a:schemeClr>
                </a:solidFill>
              </a:rPr>
              <a:t>py</a:t>
            </a:r>
            <a:r>
              <a:rPr lang="en-US" dirty="0" smtClean="0">
                <a:solidFill>
                  <a:schemeClr val="bg1">
                    <a:lumMod val="50000"/>
                  </a:schemeClr>
                </a:solidFill>
              </a:rPr>
              <a:t> 1</a:t>
            </a:r>
            <a:endParaRPr lang="en-US" dirty="0">
              <a:solidFill>
                <a:schemeClr val="bg1">
                  <a:lumMod val="50000"/>
                </a:schemeClr>
              </a:solidFill>
            </a:endParaRPr>
          </a:p>
        </p:txBody>
      </p:sp>
      <p:sp>
        <p:nvSpPr>
          <p:cNvPr id="7" name="TextBox 6"/>
          <p:cNvSpPr txBox="1"/>
          <p:nvPr/>
        </p:nvSpPr>
        <p:spPr>
          <a:xfrm>
            <a:off x="2604219" y="5727135"/>
            <a:ext cx="876301" cy="369332"/>
          </a:xfrm>
          <a:prstGeom prst="rect">
            <a:avLst/>
          </a:prstGeom>
          <a:noFill/>
        </p:spPr>
        <p:txBody>
          <a:bodyPr wrap="square" rtlCol="0">
            <a:spAutoFit/>
          </a:bodyPr>
          <a:lstStyle/>
          <a:p>
            <a:r>
              <a:rPr lang="en-US" dirty="0" err="1" smtClean="0">
                <a:solidFill>
                  <a:schemeClr val="bg1">
                    <a:lumMod val="50000"/>
                  </a:schemeClr>
                </a:solidFill>
              </a:rPr>
              <a:t>cpy</a:t>
            </a:r>
            <a:r>
              <a:rPr lang="en-US" dirty="0" smtClean="0">
                <a:solidFill>
                  <a:schemeClr val="bg1">
                    <a:lumMod val="50000"/>
                  </a:schemeClr>
                </a:solidFill>
              </a:rPr>
              <a:t> 2</a:t>
            </a:r>
            <a:endParaRPr lang="en-US" dirty="0">
              <a:solidFill>
                <a:schemeClr val="bg1">
                  <a:lumMod val="50000"/>
                </a:schemeClr>
              </a:solidFill>
            </a:endParaRPr>
          </a:p>
        </p:txBody>
      </p:sp>
      <p:sp>
        <p:nvSpPr>
          <p:cNvPr id="8" name="TextBox 7"/>
          <p:cNvSpPr txBox="1"/>
          <p:nvPr/>
        </p:nvSpPr>
        <p:spPr>
          <a:xfrm>
            <a:off x="5755464" y="4901302"/>
            <a:ext cx="886691" cy="338554"/>
          </a:xfrm>
          <a:prstGeom prst="rect">
            <a:avLst/>
          </a:prstGeom>
          <a:noFill/>
        </p:spPr>
        <p:txBody>
          <a:bodyPr wrap="square" rtlCol="0">
            <a:spAutoFit/>
          </a:bodyPr>
          <a:lstStyle/>
          <a:p>
            <a:r>
              <a:rPr lang="en-US" sz="1600" dirty="0" err="1">
                <a:solidFill>
                  <a:schemeClr val="bg1">
                    <a:lumMod val="50000"/>
                  </a:schemeClr>
                </a:solidFill>
              </a:rPr>
              <a:t>s</a:t>
            </a:r>
            <a:r>
              <a:rPr lang="en-US" sz="1600" dirty="0" err="1" smtClean="0">
                <a:solidFill>
                  <a:schemeClr val="bg1">
                    <a:lumMod val="50000"/>
                  </a:schemeClr>
                </a:solidFill>
              </a:rPr>
              <a:t>ph</a:t>
            </a:r>
            <a:r>
              <a:rPr lang="en-US" sz="1600" dirty="0" smtClean="0">
                <a:solidFill>
                  <a:schemeClr val="bg1">
                    <a:lumMod val="50000"/>
                  </a:schemeClr>
                </a:solidFill>
              </a:rPr>
              <a:t> 1 </a:t>
            </a:r>
            <a:endParaRPr lang="en-US" sz="1600" dirty="0">
              <a:solidFill>
                <a:schemeClr val="bg1">
                  <a:lumMod val="50000"/>
                </a:schemeClr>
              </a:solidFill>
            </a:endParaRPr>
          </a:p>
        </p:txBody>
      </p:sp>
      <p:sp>
        <p:nvSpPr>
          <p:cNvPr id="10" name="TextBox 9"/>
          <p:cNvSpPr txBox="1"/>
          <p:nvPr/>
        </p:nvSpPr>
        <p:spPr>
          <a:xfrm>
            <a:off x="8515985" y="6410525"/>
            <a:ext cx="644236" cy="369332"/>
          </a:xfrm>
          <a:prstGeom prst="rect">
            <a:avLst/>
          </a:prstGeom>
          <a:noFill/>
        </p:spPr>
        <p:txBody>
          <a:bodyPr wrap="square" rtlCol="0">
            <a:spAutoFit/>
          </a:bodyPr>
          <a:lstStyle/>
          <a:p>
            <a:r>
              <a:rPr lang="en-US" dirty="0" err="1" smtClean="0">
                <a:solidFill>
                  <a:schemeClr val="bg1">
                    <a:lumMod val="50000"/>
                  </a:schemeClr>
                </a:solidFill>
              </a:rPr>
              <a:t>pyr</a:t>
            </a:r>
            <a:endParaRPr lang="en-US" dirty="0">
              <a:solidFill>
                <a:schemeClr val="bg1">
                  <a:lumMod val="50000"/>
                </a:schemeClr>
              </a:solidFill>
            </a:endParaRPr>
          </a:p>
        </p:txBody>
      </p:sp>
      <p:cxnSp>
        <p:nvCxnSpPr>
          <p:cNvPr id="4" name="Straight Arrow Connector 3"/>
          <p:cNvCxnSpPr/>
          <p:nvPr/>
        </p:nvCxnSpPr>
        <p:spPr>
          <a:xfrm flipH="1" flipV="1">
            <a:off x="8391293" y="6483262"/>
            <a:ext cx="159327" cy="90014"/>
          </a:xfrm>
          <a:prstGeom prst="straightConnector1">
            <a:avLst/>
          </a:prstGeom>
          <a:ln w="190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392815" y="255261"/>
            <a:ext cx="886691" cy="369332"/>
          </a:xfrm>
          <a:prstGeom prst="rect">
            <a:avLst/>
          </a:prstGeom>
          <a:noFill/>
        </p:spPr>
        <p:txBody>
          <a:bodyPr wrap="square" rtlCol="0">
            <a:spAutoFit/>
          </a:bodyPr>
          <a:lstStyle/>
          <a:p>
            <a:r>
              <a:rPr lang="en-US" dirty="0" err="1" smtClean="0">
                <a:solidFill>
                  <a:schemeClr val="bg1">
                    <a:lumMod val="50000"/>
                  </a:schemeClr>
                </a:solidFill>
              </a:rPr>
              <a:t>mrc</a:t>
            </a:r>
            <a:endParaRPr lang="en-US" dirty="0">
              <a:solidFill>
                <a:schemeClr val="bg1">
                  <a:lumMod val="50000"/>
                </a:schemeClr>
              </a:solidFill>
            </a:endParaRPr>
          </a:p>
        </p:txBody>
      </p:sp>
      <p:sp>
        <p:nvSpPr>
          <p:cNvPr id="24" name="TextBox 23"/>
          <p:cNvSpPr txBox="1"/>
          <p:nvPr/>
        </p:nvSpPr>
        <p:spPr>
          <a:xfrm>
            <a:off x="5666508" y="511298"/>
            <a:ext cx="644236" cy="369332"/>
          </a:xfrm>
          <a:prstGeom prst="rect">
            <a:avLst/>
          </a:prstGeom>
          <a:noFill/>
        </p:spPr>
        <p:txBody>
          <a:bodyPr wrap="square" rtlCol="0">
            <a:spAutoFit/>
          </a:bodyPr>
          <a:lstStyle/>
          <a:p>
            <a:r>
              <a:rPr lang="en-US" dirty="0" err="1" smtClean="0">
                <a:solidFill>
                  <a:schemeClr val="bg1">
                    <a:lumMod val="50000"/>
                  </a:schemeClr>
                </a:solidFill>
              </a:rPr>
              <a:t>cpy</a:t>
            </a:r>
            <a:endParaRPr lang="en-US" dirty="0">
              <a:solidFill>
                <a:schemeClr val="bg1">
                  <a:lumMod val="50000"/>
                </a:schemeClr>
              </a:solidFill>
            </a:endParaRPr>
          </a:p>
        </p:txBody>
      </p:sp>
      <p:sp>
        <p:nvSpPr>
          <p:cNvPr id="25" name="TextBox 24"/>
          <p:cNvSpPr txBox="1"/>
          <p:nvPr/>
        </p:nvSpPr>
        <p:spPr>
          <a:xfrm>
            <a:off x="3585298" y="1909417"/>
            <a:ext cx="644236" cy="369332"/>
          </a:xfrm>
          <a:prstGeom prst="rect">
            <a:avLst/>
          </a:prstGeom>
          <a:noFill/>
        </p:spPr>
        <p:txBody>
          <a:bodyPr wrap="square" rtlCol="0">
            <a:spAutoFit/>
          </a:bodyPr>
          <a:lstStyle/>
          <a:p>
            <a:r>
              <a:rPr lang="en-US" dirty="0" err="1" smtClean="0">
                <a:solidFill>
                  <a:schemeClr val="bg1">
                    <a:lumMod val="50000"/>
                  </a:schemeClr>
                </a:solidFill>
              </a:rPr>
              <a:t>sph</a:t>
            </a:r>
            <a:endParaRPr lang="en-US" dirty="0">
              <a:solidFill>
                <a:schemeClr val="bg1">
                  <a:lumMod val="50000"/>
                </a:schemeClr>
              </a:solidFill>
            </a:endParaRPr>
          </a:p>
        </p:txBody>
      </p:sp>
      <p:sp>
        <p:nvSpPr>
          <p:cNvPr id="26" name="TextBox 25"/>
          <p:cNvSpPr txBox="1"/>
          <p:nvPr/>
        </p:nvSpPr>
        <p:spPr>
          <a:xfrm>
            <a:off x="1791134" y="1612822"/>
            <a:ext cx="644236" cy="369332"/>
          </a:xfrm>
          <a:prstGeom prst="rect">
            <a:avLst/>
          </a:prstGeom>
          <a:noFill/>
        </p:spPr>
        <p:txBody>
          <a:bodyPr wrap="square" rtlCol="0">
            <a:spAutoFit/>
          </a:bodyPr>
          <a:lstStyle/>
          <a:p>
            <a:r>
              <a:rPr lang="en-US" dirty="0" smtClean="0">
                <a:solidFill>
                  <a:schemeClr val="bg1">
                    <a:lumMod val="50000"/>
                  </a:schemeClr>
                </a:solidFill>
              </a:rPr>
              <a:t>gal</a:t>
            </a:r>
            <a:endParaRPr lang="en-US" dirty="0">
              <a:solidFill>
                <a:schemeClr val="bg1">
                  <a:lumMod val="50000"/>
                </a:schemeClr>
              </a:solidFill>
            </a:endParaRPr>
          </a:p>
        </p:txBody>
      </p:sp>
      <p:sp>
        <p:nvSpPr>
          <p:cNvPr id="27" name="TextBox 26"/>
          <p:cNvSpPr txBox="1"/>
          <p:nvPr/>
        </p:nvSpPr>
        <p:spPr>
          <a:xfrm>
            <a:off x="8386264" y="686477"/>
            <a:ext cx="644236" cy="369332"/>
          </a:xfrm>
          <a:prstGeom prst="rect">
            <a:avLst/>
          </a:prstGeom>
          <a:noFill/>
        </p:spPr>
        <p:txBody>
          <a:bodyPr wrap="square" rtlCol="0">
            <a:spAutoFit/>
          </a:bodyPr>
          <a:lstStyle/>
          <a:p>
            <a:pPr algn="r"/>
            <a:r>
              <a:rPr lang="en-US" dirty="0" err="1" smtClean="0">
                <a:solidFill>
                  <a:schemeClr val="bg1">
                    <a:lumMod val="50000"/>
                  </a:schemeClr>
                </a:solidFill>
              </a:rPr>
              <a:t>pyr</a:t>
            </a:r>
            <a:endParaRPr lang="en-US" dirty="0">
              <a:solidFill>
                <a:schemeClr val="bg1">
                  <a:lumMod val="50000"/>
                </a:schemeClr>
              </a:solidFill>
            </a:endParaRPr>
          </a:p>
        </p:txBody>
      </p:sp>
      <p:sp>
        <p:nvSpPr>
          <p:cNvPr id="28" name="TextBox 27"/>
          <p:cNvSpPr txBox="1"/>
          <p:nvPr/>
        </p:nvSpPr>
        <p:spPr>
          <a:xfrm>
            <a:off x="7524532" y="1169321"/>
            <a:ext cx="644236" cy="369332"/>
          </a:xfrm>
          <a:prstGeom prst="rect">
            <a:avLst/>
          </a:prstGeom>
          <a:noFill/>
        </p:spPr>
        <p:txBody>
          <a:bodyPr wrap="square" rtlCol="0">
            <a:spAutoFit/>
          </a:bodyPr>
          <a:lstStyle/>
          <a:p>
            <a:r>
              <a:rPr lang="en-US" dirty="0" err="1" smtClean="0">
                <a:solidFill>
                  <a:schemeClr val="bg1">
                    <a:lumMod val="50000"/>
                  </a:schemeClr>
                </a:solidFill>
              </a:rPr>
              <a:t>sgn</a:t>
            </a:r>
            <a:endParaRPr lang="en-US" dirty="0">
              <a:solidFill>
                <a:schemeClr val="bg1">
                  <a:lumMod val="50000"/>
                </a:schemeClr>
              </a:solidFill>
            </a:endParaRPr>
          </a:p>
        </p:txBody>
      </p:sp>
      <p:sp>
        <p:nvSpPr>
          <p:cNvPr id="29" name="TextBox 28"/>
          <p:cNvSpPr txBox="1"/>
          <p:nvPr/>
        </p:nvSpPr>
        <p:spPr>
          <a:xfrm>
            <a:off x="6541079" y="1238049"/>
            <a:ext cx="644236" cy="369332"/>
          </a:xfrm>
          <a:prstGeom prst="rect">
            <a:avLst/>
          </a:prstGeom>
          <a:noFill/>
        </p:spPr>
        <p:txBody>
          <a:bodyPr wrap="square" rtlCol="0">
            <a:spAutoFit/>
          </a:bodyPr>
          <a:lstStyle/>
          <a:p>
            <a:r>
              <a:rPr lang="en-US" dirty="0" smtClean="0">
                <a:solidFill>
                  <a:schemeClr val="bg1">
                    <a:lumMod val="50000"/>
                  </a:schemeClr>
                </a:solidFill>
              </a:rPr>
              <a:t>gal</a:t>
            </a:r>
            <a:endParaRPr lang="en-US" dirty="0">
              <a:solidFill>
                <a:schemeClr val="bg1">
                  <a:lumMod val="50000"/>
                </a:schemeClr>
              </a:solidFill>
            </a:endParaRPr>
          </a:p>
        </p:txBody>
      </p:sp>
      <p:sp>
        <p:nvSpPr>
          <p:cNvPr id="36" name="Rectangle 35"/>
          <p:cNvSpPr/>
          <p:nvPr/>
        </p:nvSpPr>
        <p:spPr>
          <a:xfrm>
            <a:off x="93518" y="6586544"/>
            <a:ext cx="834736" cy="1835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1</a:t>
            </a:r>
            <a:r>
              <a:rPr lang="en-US" sz="1200" dirty="0" smtClean="0"/>
              <a:t> mm</a:t>
            </a:r>
            <a:endParaRPr lang="en-US" sz="1200" dirty="0"/>
          </a:p>
        </p:txBody>
      </p:sp>
      <p:sp>
        <p:nvSpPr>
          <p:cNvPr id="38" name="Rectangle 37"/>
          <p:cNvSpPr/>
          <p:nvPr/>
        </p:nvSpPr>
        <p:spPr>
          <a:xfrm>
            <a:off x="93518" y="2992739"/>
            <a:ext cx="834736" cy="20963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1</a:t>
            </a:r>
            <a:r>
              <a:rPr lang="en-US" sz="1200" dirty="0" smtClean="0"/>
              <a:t> mm</a:t>
            </a:r>
            <a:endParaRPr lang="en-US" sz="1200" dirty="0"/>
          </a:p>
        </p:txBody>
      </p:sp>
      <p:sp>
        <p:nvSpPr>
          <p:cNvPr id="39" name="Rectangle 38"/>
          <p:cNvSpPr/>
          <p:nvPr/>
        </p:nvSpPr>
        <p:spPr>
          <a:xfrm>
            <a:off x="4412672" y="2984634"/>
            <a:ext cx="917864" cy="18355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smtClean="0"/>
              <a:t>0.5 mm</a:t>
            </a:r>
            <a:endParaRPr lang="en-US" sz="1200" dirty="0"/>
          </a:p>
        </p:txBody>
      </p:sp>
      <p:sp>
        <p:nvSpPr>
          <p:cNvPr id="40" name="Rectangle 39"/>
          <p:cNvSpPr/>
          <p:nvPr/>
        </p:nvSpPr>
        <p:spPr>
          <a:xfrm>
            <a:off x="4421965" y="6617783"/>
            <a:ext cx="834736" cy="1991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1</a:t>
            </a:r>
            <a:r>
              <a:rPr lang="en-US" sz="1200" dirty="0" smtClean="0"/>
              <a:t> mm</a:t>
            </a:r>
            <a:endParaRPr lang="en-US" sz="1200" dirty="0"/>
          </a:p>
        </p:txBody>
      </p:sp>
      <p:sp>
        <p:nvSpPr>
          <p:cNvPr id="30" name="TextBox 29"/>
          <p:cNvSpPr txBox="1"/>
          <p:nvPr/>
        </p:nvSpPr>
        <p:spPr>
          <a:xfrm>
            <a:off x="5554574" y="3631635"/>
            <a:ext cx="644236" cy="369332"/>
          </a:xfrm>
          <a:prstGeom prst="rect">
            <a:avLst/>
          </a:prstGeom>
          <a:noFill/>
        </p:spPr>
        <p:txBody>
          <a:bodyPr wrap="square" rtlCol="0">
            <a:spAutoFit/>
          </a:bodyPr>
          <a:lstStyle/>
          <a:p>
            <a:r>
              <a:rPr lang="en-US" dirty="0" smtClean="0">
                <a:solidFill>
                  <a:schemeClr val="bg1">
                    <a:lumMod val="50000"/>
                  </a:schemeClr>
                </a:solidFill>
              </a:rPr>
              <a:t>gal</a:t>
            </a:r>
            <a:endParaRPr lang="en-US" dirty="0">
              <a:solidFill>
                <a:schemeClr val="bg1">
                  <a:lumMod val="50000"/>
                </a:schemeClr>
              </a:solidFill>
            </a:endParaRPr>
          </a:p>
        </p:txBody>
      </p:sp>
      <p:sp>
        <p:nvSpPr>
          <p:cNvPr id="31" name="TextBox 30"/>
          <p:cNvSpPr txBox="1"/>
          <p:nvPr/>
        </p:nvSpPr>
        <p:spPr>
          <a:xfrm>
            <a:off x="2561686" y="6383650"/>
            <a:ext cx="876301" cy="369332"/>
          </a:xfrm>
          <a:prstGeom prst="rect">
            <a:avLst/>
          </a:prstGeom>
          <a:noFill/>
        </p:spPr>
        <p:txBody>
          <a:bodyPr wrap="square" rtlCol="0">
            <a:spAutoFit/>
          </a:bodyPr>
          <a:lstStyle/>
          <a:p>
            <a:r>
              <a:rPr lang="en-US" dirty="0" err="1" smtClean="0">
                <a:solidFill>
                  <a:schemeClr val="bg1">
                    <a:lumMod val="50000"/>
                  </a:schemeClr>
                </a:solidFill>
              </a:rPr>
              <a:t>cpy</a:t>
            </a:r>
            <a:r>
              <a:rPr lang="en-US" dirty="0" smtClean="0">
                <a:solidFill>
                  <a:schemeClr val="bg1">
                    <a:lumMod val="50000"/>
                  </a:schemeClr>
                </a:solidFill>
              </a:rPr>
              <a:t> 3</a:t>
            </a:r>
            <a:endParaRPr lang="en-US" dirty="0">
              <a:solidFill>
                <a:schemeClr val="bg1">
                  <a:lumMod val="50000"/>
                </a:schemeClr>
              </a:solidFill>
            </a:endParaRPr>
          </a:p>
        </p:txBody>
      </p:sp>
      <p:sp>
        <p:nvSpPr>
          <p:cNvPr id="32" name="TextBox 31"/>
          <p:cNvSpPr txBox="1"/>
          <p:nvPr/>
        </p:nvSpPr>
        <p:spPr>
          <a:xfrm>
            <a:off x="3680548" y="70595"/>
            <a:ext cx="644236" cy="369332"/>
          </a:xfrm>
          <a:prstGeom prst="rect">
            <a:avLst/>
          </a:prstGeom>
          <a:noFill/>
        </p:spPr>
        <p:txBody>
          <a:bodyPr wrap="square" rtlCol="0">
            <a:spAutoFit/>
          </a:bodyPr>
          <a:lstStyle/>
          <a:p>
            <a:r>
              <a:rPr lang="en-US" dirty="0" err="1" smtClean="0">
                <a:solidFill>
                  <a:schemeClr val="bg1">
                    <a:lumMod val="50000"/>
                  </a:schemeClr>
                </a:solidFill>
              </a:rPr>
              <a:t>cpy</a:t>
            </a:r>
            <a:endParaRPr lang="en-US" dirty="0">
              <a:solidFill>
                <a:schemeClr val="bg1">
                  <a:lumMod val="50000"/>
                </a:schemeClr>
              </a:solidFill>
            </a:endParaRPr>
          </a:p>
        </p:txBody>
      </p:sp>
      <p:sp>
        <p:nvSpPr>
          <p:cNvPr id="33" name="TextBox 32"/>
          <p:cNvSpPr txBox="1"/>
          <p:nvPr/>
        </p:nvSpPr>
        <p:spPr>
          <a:xfrm>
            <a:off x="4443845" y="3816301"/>
            <a:ext cx="886691" cy="338554"/>
          </a:xfrm>
          <a:prstGeom prst="rect">
            <a:avLst/>
          </a:prstGeom>
          <a:noFill/>
        </p:spPr>
        <p:txBody>
          <a:bodyPr wrap="square" rtlCol="0">
            <a:spAutoFit/>
          </a:bodyPr>
          <a:lstStyle/>
          <a:p>
            <a:r>
              <a:rPr lang="en-US" sz="1600" dirty="0" err="1">
                <a:solidFill>
                  <a:schemeClr val="bg1">
                    <a:lumMod val="50000"/>
                  </a:schemeClr>
                </a:solidFill>
              </a:rPr>
              <a:t>s</a:t>
            </a:r>
            <a:r>
              <a:rPr lang="en-US" sz="1600" dirty="0" err="1" smtClean="0">
                <a:solidFill>
                  <a:schemeClr val="bg1">
                    <a:lumMod val="50000"/>
                  </a:schemeClr>
                </a:solidFill>
              </a:rPr>
              <a:t>ph</a:t>
            </a:r>
            <a:r>
              <a:rPr lang="en-US" sz="1600" dirty="0" smtClean="0">
                <a:solidFill>
                  <a:schemeClr val="bg1">
                    <a:lumMod val="50000"/>
                  </a:schemeClr>
                </a:solidFill>
              </a:rPr>
              <a:t> 2 </a:t>
            </a:r>
            <a:endParaRPr lang="en-US" sz="1600" dirty="0">
              <a:solidFill>
                <a:schemeClr val="bg1">
                  <a:lumMod val="50000"/>
                </a:schemeClr>
              </a:solidFill>
            </a:endParaRPr>
          </a:p>
        </p:txBody>
      </p:sp>
    </p:spTree>
    <p:extLst>
      <p:ext uri="{BB962C8B-B14F-4D97-AF65-F5344CB8AC3E}">
        <p14:creationId xmlns:p14="http://schemas.microsoft.com/office/powerpoint/2010/main" val="3849305105"/>
      </p:ext>
    </p:extLst>
  </p:cSld>
  <p:clrMapOvr>
    <a:masterClrMapping/>
  </p:clrMapOvr>
  <mc:AlternateContent xmlns:mc="http://schemas.openxmlformats.org/markup-compatibility/2006">
    <mc:Choice xmlns:p14="http://schemas.microsoft.com/office/powerpoint/2010/main" Requires="p14">
      <p:transition spd="slow" p14:dur="2000" advTm="97871"/>
    </mc:Choice>
    <mc:Fallback>
      <p:transition spd="slow" advTm="97871"/>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avender Cavender\Desktop\Dropbox\DanielleSEMdata\dr-19p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091" y="1372198"/>
            <a:ext cx="4675909" cy="40084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5610594"/>
            <a:ext cx="7725640" cy="923330"/>
          </a:xfrm>
          <a:prstGeom prst="rect">
            <a:avLst/>
          </a:prstGeom>
          <a:noFill/>
        </p:spPr>
        <p:txBody>
          <a:bodyPr wrap="square" rtlCol="0">
            <a:spAutoFit/>
          </a:bodyPr>
          <a:lstStyle/>
          <a:p>
            <a:r>
              <a:rPr lang="en-US" dirty="0" smtClean="0">
                <a:solidFill>
                  <a:schemeClr val="bg1">
                    <a:lumMod val="50000"/>
                  </a:schemeClr>
                </a:solidFill>
              </a:rPr>
              <a:t>Center is recrystallized, </a:t>
            </a:r>
            <a:r>
              <a:rPr lang="en-US" dirty="0" err="1" smtClean="0">
                <a:solidFill>
                  <a:schemeClr val="bg1">
                    <a:lumMod val="50000"/>
                  </a:schemeClr>
                </a:solidFill>
              </a:rPr>
              <a:t>diagenetic</a:t>
            </a:r>
            <a:r>
              <a:rPr lang="en-US" dirty="0" smtClean="0">
                <a:solidFill>
                  <a:schemeClr val="bg1">
                    <a:lumMod val="50000"/>
                  </a:schemeClr>
                </a:solidFill>
              </a:rPr>
              <a:t> pyrite(</a:t>
            </a:r>
            <a:r>
              <a:rPr lang="en-US" dirty="0" err="1" smtClean="0">
                <a:solidFill>
                  <a:schemeClr val="bg1">
                    <a:lumMod val="50000"/>
                  </a:schemeClr>
                </a:solidFill>
              </a:rPr>
              <a:t>framboidal</a:t>
            </a:r>
            <a:r>
              <a:rPr lang="en-US" dirty="0" smtClean="0">
                <a:solidFill>
                  <a:schemeClr val="bg1">
                    <a:lumMod val="50000"/>
                  </a:schemeClr>
                </a:solidFill>
              </a:rPr>
              <a:t>) </a:t>
            </a:r>
            <a:r>
              <a:rPr lang="en-US" dirty="0" smtClean="0">
                <a:solidFill>
                  <a:schemeClr val="bg1">
                    <a:lumMod val="50000"/>
                  </a:schemeClr>
                </a:solidFill>
                <a:sym typeface="Wingdings" panose="05000000000000000000" pitchFamily="2" charset="2"/>
              </a:rPr>
              <a:t> </a:t>
            </a:r>
            <a:r>
              <a:rPr lang="en-US" dirty="0" smtClean="0">
                <a:solidFill>
                  <a:schemeClr val="bg1">
                    <a:lumMod val="50000"/>
                  </a:schemeClr>
                </a:solidFill>
              </a:rPr>
              <a:t>overgrown by later </a:t>
            </a:r>
            <a:r>
              <a:rPr lang="en-US" dirty="0" err="1" smtClean="0">
                <a:solidFill>
                  <a:schemeClr val="bg1">
                    <a:lumMod val="50000"/>
                  </a:schemeClr>
                </a:solidFill>
              </a:rPr>
              <a:t>cpy</a:t>
            </a:r>
            <a:r>
              <a:rPr lang="en-US" dirty="0">
                <a:solidFill>
                  <a:schemeClr val="bg1">
                    <a:lumMod val="50000"/>
                  </a:schemeClr>
                </a:solidFill>
              </a:rPr>
              <a:t> </a:t>
            </a:r>
            <a:r>
              <a:rPr lang="en-US" dirty="0" smtClean="0">
                <a:solidFill>
                  <a:schemeClr val="bg1">
                    <a:lumMod val="50000"/>
                  </a:schemeClr>
                </a:solidFill>
                <a:sym typeface="Wingdings" panose="05000000000000000000" pitchFamily="2" charset="2"/>
              </a:rPr>
              <a:t></a:t>
            </a:r>
            <a:r>
              <a:rPr lang="en-US" dirty="0" smtClean="0">
                <a:solidFill>
                  <a:schemeClr val="bg1">
                    <a:lumMod val="50000"/>
                  </a:schemeClr>
                </a:solidFill>
              </a:rPr>
              <a:t> mantled by an intervening band of an altering nickel-cobalt-bearing sulfide</a:t>
            </a:r>
            <a:r>
              <a:rPr lang="en-US" dirty="0" smtClean="0">
                <a:solidFill>
                  <a:schemeClr val="bg1">
                    <a:lumMod val="50000"/>
                  </a:schemeClr>
                </a:solidFill>
                <a:sym typeface="Wingdings" panose="05000000000000000000" pitchFamily="2" charset="2"/>
              </a:rPr>
              <a:t> </a:t>
            </a:r>
            <a:r>
              <a:rPr lang="en-US" dirty="0" smtClean="0">
                <a:solidFill>
                  <a:schemeClr val="bg1">
                    <a:lumMod val="50000"/>
                  </a:schemeClr>
                </a:solidFill>
              </a:rPr>
              <a:t>finally mantled by </a:t>
            </a:r>
            <a:r>
              <a:rPr lang="en-US" dirty="0" err="1" smtClean="0">
                <a:solidFill>
                  <a:schemeClr val="bg1">
                    <a:lumMod val="50000"/>
                  </a:schemeClr>
                </a:solidFill>
              </a:rPr>
              <a:t>euhedral</a:t>
            </a:r>
            <a:r>
              <a:rPr lang="en-US" dirty="0" smtClean="0">
                <a:solidFill>
                  <a:schemeClr val="bg1">
                    <a:lumMod val="50000"/>
                  </a:schemeClr>
                </a:solidFill>
              </a:rPr>
              <a:t> chalcopyrite</a:t>
            </a:r>
            <a:endParaRPr lang="en-US" dirty="0">
              <a:solidFill>
                <a:schemeClr val="bg1">
                  <a:lumMod val="50000"/>
                </a:schemeClr>
              </a:solidFill>
            </a:endParaRPr>
          </a:p>
        </p:txBody>
      </p:sp>
      <p:sp>
        <p:nvSpPr>
          <p:cNvPr id="5" name="TextBox 4"/>
          <p:cNvSpPr txBox="1"/>
          <p:nvPr/>
        </p:nvSpPr>
        <p:spPr>
          <a:xfrm>
            <a:off x="203348" y="346689"/>
            <a:ext cx="8802429" cy="892552"/>
          </a:xfrm>
          <a:prstGeom prst="rect">
            <a:avLst/>
          </a:prstGeom>
          <a:noFill/>
        </p:spPr>
        <p:txBody>
          <a:bodyPr wrap="square" rtlCol="0">
            <a:spAutoFit/>
          </a:bodyPr>
          <a:lstStyle/>
          <a:p>
            <a:r>
              <a:rPr lang="en-US" sz="2600" b="1" dirty="0" smtClean="0">
                <a:solidFill>
                  <a:schemeClr val="bg1">
                    <a:lumMod val="50000"/>
                  </a:schemeClr>
                </a:solidFill>
                <a:latin typeface="+mj-lt"/>
              </a:rPr>
              <a:t>SEM-EDS analysis reveals </a:t>
            </a:r>
            <a:r>
              <a:rPr lang="en-US" sz="2600" b="1" dirty="0" err="1" smtClean="0">
                <a:solidFill>
                  <a:schemeClr val="bg1">
                    <a:lumMod val="50000"/>
                  </a:schemeClr>
                </a:solidFill>
                <a:latin typeface="+mj-lt"/>
              </a:rPr>
              <a:t>diagenetic</a:t>
            </a:r>
            <a:r>
              <a:rPr lang="en-US" sz="2600" b="1" dirty="0" smtClean="0">
                <a:solidFill>
                  <a:schemeClr val="bg1">
                    <a:lumMod val="50000"/>
                  </a:schemeClr>
                </a:solidFill>
                <a:latin typeface="+mj-lt"/>
              </a:rPr>
              <a:t> pyrite as nuclei  for </a:t>
            </a:r>
            <a:r>
              <a:rPr lang="en-US" sz="2600" b="1" dirty="0" err="1" smtClean="0">
                <a:solidFill>
                  <a:schemeClr val="bg1">
                    <a:lumMod val="50000"/>
                  </a:schemeClr>
                </a:solidFill>
                <a:latin typeface="+mj-lt"/>
              </a:rPr>
              <a:t>colloform</a:t>
            </a:r>
            <a:r>
              <a:rPr lang="en-US" sz="2600" b="1" dirty="0" smtClean="0">
                <a:solidFill>
                  <a:schemeClr val="bg1">
                    <a:lumMod val="50000"/>
                  </a:schemeClr>
                </a:solidFill>
                <a:latin typeface="+mj-lt"/>
              </a:rPr>
              <a:t> and </a:t>
            </a:r>
            <a:r>
              <a:rPr lang="en-US" sz="2600" b="1" dirty="0" err="1" smtClean="0">
                <a:solidFill>
                  <a:schemeClr val="bg1">
                    <a:lumMod val="50000"/>
                  </a:schemeClr>
                </a:solidFill>
                <a:latin typeface="+mj-lt"/>
              </a:rPr>
              <a:t>reniform</a:t>
            </a:r>
            <a:r>
              <a:rPr lang="en-US" sz="2600" b="1" dirty="0" smtClean="0">
                <a:solidFill>
                  <a:schemeClr val="bg1">
                    <a:lumMod val="50000"/>
                  </a:schemeClr>
                </a:solidFill>
                <a:latin typeface="+mj-lt"/>
              </a:rPr>
              <a:t> </a:t>
            </a:r>
            <a:r>
              <a:rPr lang="en-US" sz="2600" b="1" dirty="0" err="1" smtClean="0">
                <a:solidFill>
                  <a:schemeClr val="bg1">
                    <a:lumMod val="50000"/>
                  </a:schemeClr>
                </a:solidFill>
                <a:latin typeface="+mj-lt"/>
              </a:rPr>
              <a:t>cpy</a:t>
            </a:r>
            <a:r>
              <a:rPr lang="en-US" sz="2600" b="1" dirty="0" smtClean="0">
                <a:solidFill>
                  <a:schemeClr val="bg1">
                    <a:lumMod val="50000"/>
                  </a:schemeClr>
                </a:solidFill>
                <a:latin typeface="+mj-lt"/>
              </a:rPr>
              <a:t>, as well as for Co-Ni minerals</a:t>
            </a:r>
            <a:endParaRPr lang="en-US" sz="2600" b="1" dirty="0">
              <a:solidFill>
                <a:schemeClr val="bg1">
                  <a:lumMod val="50000"/>
                </a:schemeClr>
              </a:solidFill>
              <a:latin typeface="+mj-lt"/>
            </a:endParaRPr>
          </a:p>
        </p:txBody>
      </p:sp>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1372198"/>
            <a:ext cx="4468090" cy="400847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71449" y="5081155"/>
            <a:ext cx="1028702" cy="18396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a:t>
            </a:r>
            <a:r>
              <a:rPr lang="en-US" sz="1400" dirty="0" smtClean="0"/>
              <a:t> mm</a:t>
            </a:r>
            <a:endParaRPr lang="en-US" sz="1400" dirty="0"/>
          </a:p>
        </p:txBody>
      </p:sp>
    </p:spTree>
    <p:extLst>
      <p:ext uri="{BB962C8B-B14F-4D97-AF65-F5344CB8AC3E}">
        <p14:creationId xmlns:p14="http://schemas.microsoft.com/office/powerpoint/2010/main" val="802781774"/>
      </p:ext>
    </p:extLst>
  </p:cSld>
  <p:clrMapOvr>
    <a:masterClrMapping/>
  </p:clrMapOvr>
  <mc:AlternateContent xmlns:mc="http://schemas.openxmlformats.org/markup-compatibility/2006">
    <mc:Choice xmlns:p14="http://schemas.microsoft.com/office/powerpoint/2010/main" Requires="p14">
      <p:transition spd="slow" p14:dur="2000" advTm="52532"/>
    </mc:Choice>
    <mc:Fallback>
      <p:transition spd="slow" advTm="52532"/>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0" y="0"/>
            <a:ext cx="9144000" cy="6930736"/>
          </a:xfrm>
          <a:prstGeom prst="rect">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458" name="Freeform 2"/>
          <p:cNvSpPr>
            <a:spLocks/>
          </p:cNvSpPr>
          <p:nvPr/>
        </p:nvSpPr>
        <p:spPr bwMode="auto">
          <a:xfrm>
            <a:off x="8664575" y="4346575"/>
            <a:ext cx="68263" cy="42863"/>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19459" name="Freeform 3"/>
          <p:cNvSpPr>
            <a:spLocks/>
          </p:cNvSpPr>
          <p:nvPr/>
        </p:nvSpPr>
        <p:spPr bwMode="auto">
          <a:xfrm>
            <a:off x="6977063" y="133350"/>
            <a:ext cx="127000" cy="42863"/>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19460" name="Line 4"/>
          <p:cNvSpPr>
            <a:spLocks noChangeShapeType="1"/>
          </p:cNvSpPr>
          <p:nvPr/>
        </p:nvSpPr>
        <p:spPr bwMode="auto">
          <a:xfrm flipV="1">
            <a:off x="6757988" y="42863"/>
            <a:ext cx="1587" cy="6694487"/>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1" name="Line 5"/>
          <p:cNvSpPr>
            <a:spLocks noChangeShapeType="1"/>
          </p:cNvSpPr>
          <p:nvPr/>
        </p:nvSpPr>
        <p:spPr bwMode="auto">
          <a:xfrm>
            <a:off x="6759575" y="101600"/>
            <a:ext cx="1588" cy="67246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2" name="Line 6"/>
          <p:cNvSpPr>
            <a:spLocks noChangeShapeType="1"/>
          </p:cNvSpPr>
          <p:nvPr/>
        </p:nvSpPr>
        <p:spPr bwMode="auto">
          <a:xfrm>
            <a:off x="4535488" y="46038"/>
            <a:ext cx="1587" cy="67246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3" name="Line 7"/>
          <p:cNvSpPr>
            <a:spLocks noChangeShapeType="1"/>
          </p:cNvSpPr>
          <p:nvPr/>
        </p:nvSpPr>
        <p:spPr bwMode="auto">
          <a:xfrm>
            <a:off x="4537075" y="101600"/>
            <a:ext cx="1588" cy="67246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4" name="Line 8"/>
          <p:cNvSpPr>
            <a:spLocks noChangeShapeType="1"/>
          </p:cNvSpPr>
          <p:nvPr/>
        </p:nvSpPr>
        <p:spPr bwMode="auto">
          <a:xfrm flipV="1">
            <a:off x="3422650" y="127000"/>
            <a:ext cx="1588" cy="6697663"/>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5" name="Line 9"/>
          <p:cNvSpPr>
            <a:spLocks noChangeShapeType="1"/>
          </p:cNvSpPr>
          <p:nvPr/>
        </p:nvSpPr>
        <p:spPr bwMode="auto">
          <a:xfrm>
            <a:off x="3422650" y="46038"/>
            <a:ext cx="1588" cy="67246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466" name="Rectangle 10"/>
          <p:cNvSpPr>
            <a:spLocks noChangeArrowheads="1"/>
          </p:cNvSpPr>
          <p:nvPr/>
        </p:nvSpPr>
        <p:spPr bwMode="auto">
          <a:xfrm>
            <a:off x="88900" y="38100"/>
            <a:ext cx="8978900" cy="6781800"/>
          </a:xfrm>
          <a:prstGeom prst="rect">
            <a:avLst/>
          </a:prstGeom>
          <a:noFill/>
          <a:ln w="25400">
            <a:solidFill>
              <a:srgbClr val="FF0000"/>
            </a:solidFill>
            <a:miter lim="800000"/>
            <a:headEnd/>
            <a:tailEnd/>
          </a:ln>
        </p:spPr>
        <p:txBody>
          <a:bodyPr>
            <a:prstTxWarp prst="textNoShape">
              <a:avLst/>
            </a:prstTxWarp>
          </a:bodyPr>
          <a:lstStyle/>
          <a:p>
            <a:endParaRPr lang="en-US"/>
          </a:p>
        </p:txBody>
      </p:sp>
      <p:sp>
        <p:nvSpPr>
          <p:cNvPr id="19467" name="Rectangle 11"/>
          <p:cNvSpPr>
            <a:spLocks noChangeArrowheads="1"/>
          </p:cNvSpPr>
          <p:nvPr/>
        </p:nvSpPr>
        <p:spPr bwMode="auto">
          <a:xfrm>
            <a:off x="122238" y="46038"/>
            <a:ext cx="12255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CCFF"/>
                </a:solidFill>
                <a:latin typeface="Helvetica" pitchFamily="-112" charset="0"/>
              </a:rPr>
              <a:t>Dolomite Cmnt.</a:t>
            </a:r>
            <a:endParaRPr lang="en-US" sz="1200">
              <a:latin typeface="Helvetica" pitchFamily="-112" charset="0"/>
            </a:endParaRPr>
          </a:p>
        </p:txBody>
      </p:sp>
      <p:sp>
        <p:nvSpPr>
          <p:cNvPr id="19468" name="Rectangle 12"/>
          <p:cNvSpPr>
            <a:spLocks noChangeArrowheads="1"/>
          </p:cNvSpPr>
          <p:nvPr/>
        </p:nvSpPr>
        <p:spPr bwMode="auto">
          <a:xfrm>
            <a:off x="123825" y="3176588"/>
            <a:ext cx="836768"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FFC000"/>
                </a:solidFill>
                <a:latin typeface="Helvetica" pitchFamily="-112" charset="0"/>
              </a:rPr>
              <a:t>Chalcocite</a:t>
            </a:r>
            <a:endParaRPr lang="en-US" sz="1200" dirty="0">
              <a:solidFill>
                <a:srgbClr val="FFC000"/>
              </a:solidFill>
              <a:latin typeface="Helvetica" pitchFamily="-112" charset="0"/>
            </a:endParaRPr>
          </a:p>
        </p:txBody>
      </p:sp>
      <p:sp>
        <p:nvSpPr>
          <p:cNvPr id="19469" name="Rectangle 13"/>
          <p:cNvSpPr>
            <a:spLocks noChangeArrowheads="1"/>
          </p:cNvSpPr>
          <p:nvPr/>
        </p:nvSpPr>
        <p:spPr bwMode="auto">
          <a:xfrm>
            <a:off x="122238" y="5921375"/>
            <a:ext cx="542925"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CCFF"/>
                </a:solidFill>
                <a:latin typeface="Helvetica" pitchFamily="-112" charset="0"/>
              </a:rPr>
              <a:t>Calcite</a:t>
            </a:r>
            <a:endParaRPr lang="en-US" sz="1200">
              <a:latin typeface="Helvetica" pitchFamily="-112" charset="0"/>
            </a:endParaRPr>
          </a:p>
        </p:txBody>
      </p:sp>
      <p:sp>
        <p:nvSpPr>
          <p:cNvPr id="19470" name="Rectangle 14"/>
          <p:cNvSpPr>
            <a:spLocks noChangeArrowheads="1"/>
          </p:cNvSpPr>
          <p:nvPr/>
        </p:nvSpPr>
        <p:spPr bwMode="auto">
          <a:xfrm>
            <a:off x="127000" y="6332538"/>
            <a:ext cx="766763" cy="212725"/>
          </a:xfrm>
          <a:prstGeom prst="rect">
            <a:avLst/>
          </a:prstGeom>
          <a:noFill/>
          <a:ln w="9525">
            <a:noFill/>
            <a:miter lim="800000"/>
            <a:headEnd/>
            <a:tailEnd/>
          </a:ln>
        </p:spPr>
        <p:txBody>
          <a:bodyPr lIns="0" tIns="0" rIns="0" bIns="0">
            <a:prstTxWarp prst="textNoShape">
              <a:avLst/>
            </a:prstTxWarp>
            <a:spAutoFit/>
          </a:bodyPr>
          <a:lstStyle/>
          <a:p>
            <a:r>
              <a:rPr lang="en-US" sz="1400">
                <a:solidFill>
                  <a:srgbClr val="FFFFFF"/>
                </a:solidFill>
                <a:latin typeface="Helvetica" pitchFamily="-112" charset="0"/>
              </a:rPr>
              <a:t>Bitumen</a:t>
            </a:r>
            <a:endParaRPr lang="en-US" sz="1200">
              <a:latin typeface="Helvetica" pitchFamily="-112" charset="0"/>
            </a:endParaRPr>
          </a:p>
        </p:txBody>
      </p:sp>
      <p:sp>
        <p:nvSpPr>
          <p:cNvPr id="19471" name="Rectangle 15"/>
          <p:cNvSpPr>
            <a:spLocks noChangeArrowheads="1"/>
          </p:cNvSpPr>
          <p:nvPr/>
        </p:nvSpPr>
        <p:spPr bwMode="auto">
          <a:xfrm>
            <a:off x="130175" y="244475"/>
            <a:ext cx="454025"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DDDDDD"/>
                </a:solidFill>
                <a:latin typeface="Helvetica" pitchFamily="-112" charset="0"/>
              </a:rPr>
              <a:t>Pyrite</a:t>
            </a:r>
            <a:endParaRPr lang="en-US" sz="1200">
              <a:latin typeface="Helvetica" pitchFamily="-112" charset="0"/>
            </a:endParaRPr>
          </a:p>
        </p:txBody>
      </p:sp>
      <p:sp>
        <p:nvSpPr>
          <p:cNvPr id="19472" name="Rectangle 16"/>
          <p:cNvSpPr>
            <a:spLocks noChangeArrowheads="1"/>
          </p:cNvSpPr>
          <p:nvPr/>
        </p:nvSpPr>
        <p:spPr bwMode="auto">
          <a:xfrm>
            <a:off x="127000" y="671513"/>
            <a:ext cx="769938"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DDDDDD"/>
                </a:solidFill>
                <a:latin typeface="Helvetica" pitchFamily="-112" charset="0"/>
              </a:rPr>
              <a:t>Marcasite</a:t>
            </a:r>
            <a:endParaRPr lang="en-US" sz="1200">
              <a:latin typeface="Helvetica" pitchFamily="-112" charset="0"/>
            </a:endParaRPr>
          </a:p>
        </p:txBody>
      </p:sp>
      <p:sp>
        <p:nvSpPr>
          <p:cNvPr id="19473" name="Rectangle 17"/>
          <p:cNvSpPr>
            <a:spLocks noChangeArrowheads="1"/>
          </p:cNvSpPr>
          <p:nvPr/>
        </p:nvSpPr>
        <p:spPr bwMode="auto">
          <a:xfrm>
            <a:off x="125413" y="1289050"/>
            <a:ext cx="995465"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FFC000"/>
                </a:solidFill>
                <a:latin typeface="Helvetica" pitchFamily="-112" charset="0"/>
              </a:rPr>
              <a:t>Chalcopyrite</a:t>
            </a:r>
            <a:endParaRPr lang="en-US" sz="1200" dirty="0">
              <a:solidFill>
                <a:srgbClr val="FFC000"/>
              </a:solidFill>
              <a:latin typeface="Helvetica" pitchFamily="-112" charset="0"/>
            </a:endParaRPr>
          </a:p>
        </p:txBody>
      </p:sp>
      <p:sp>
        <p:nvSpPr>
          <p:cNvPr id="19474" name="Rectangle 18"/>
          <p:cNvSpPr>
            <a:spLocks noChangeArrowheads="1"/>
          </p:cNvSpPr>
          <p:nvPr/>
        </p:nvSpPr>
        <p:spPr bwMode="auto">
          <a:xfrm>
            <a:off x="128588" y="1492250"/>
            <a:ext cx="567463"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Bornite</a:t>
            </a:r>
            <a:endParaRPr lang="en-US" sz="1200" dirty="0">
              <a:solidFill>
                <a:srgbClr val="FFC000"/>
              </a:solidFill>
              <a:latin typeface="Helvetica" pitchFamily="-112" charset="0"/>
            </a:endParaRPr>
          </a:p>
        </p:txBody>
      </p:sp>
      <p:sp>
        <p:nvSpPr>
          <p:cNvPr id="19475" name="Rectangle 19"/>
          <p:cNvSpPr>
            <a:spLocks noChangeArrowheads="1"/>
          </p:cNvSpPr>
          <p:nvPr/>
        </p:nvSpPr>
        <p:spPr bwMode="auto">
          <a:xfrm>
            <a:off x="128588" y="1709738"/>
            <a:ext cx="806311"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00B0F0"/>
                </a:solidFill>
                <a:latin typeface="Helvetica" pitchFamily="-112" charset="0"/>
              </a:rPr>
              <a:t>Sphalerite</a:t>
            </a:r>
            <a:endParaRPr lang="en-US" sz="1200" dirty="0">
              <a:solidFill>
                <a:srgbClr val="00B0F0"/>
              </a:solidFill>
              <a:latin typeface="Helvetica" pitchFamily="-112" charset="0"/>
            </a:endParaRPr>
          </a:p>
        </p:txBody>
      </p:sp>
      <p:sp>
        <p:nvSpPr>
          <p:cNvPr id="19476" name="Rectangle 20"/>
          <p:cNvSpPr>
            <a:spLocks noChangeArrowheads="1"/>
          </p:cNvSpPr>
          <p:nvPr/>
        </p:nvSpPr>
        <p:spPr bwMode="auto">
          <a:xfrm>
            <a:off x="125413" y="2141538"/>
            <a:ext cx="824906"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Tennantite</a:t>
            </a:r>
            <a:endParaRPr lang="en-US" sz="1200" dirty="0">
              <a:solidFill>
                <a:srgbClr val="FFC000"/>
              </a:solidFill>
              <a:latin typeface="Helvetica" pitchFamily="-112" charset="0"/>
            </a:endParaRPr>
          </a:p>
        </p:txBody>
      </p:sp>
      <p:sp>
        <p:nvSpPr>
          <p:cNvPr id="19477" name="Rectangle 21"/>
          <p:cNvSpPr>
            <a:spLocks noChangeArrowheads="1"/>
          </p:cNvSpPr>
          <p:nvPr/>
        </p:nvSpPr>
        <p:spPr bwMode="auto">
          <a:xfrm>
            <a:off x="123825" y="2351088"/>
            <a:ext cx="666849"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Enargite</a:t>
            </a:r>
            <a:endParaRPr lang="en-US" sz="1200" dirty="0">
              <a:solidFill>
                <a:srgbClr val="FFC000"/>
              </a:solidFill>
              <a:latin typeface="Helvetica" pitchFamily="-112" charset="0"/>
            </a:endParaRPr>
          </a:p>
        </p:txBody>
      </p:sp>
      <p:sp>
        <p:nvSpPr>
          <p:cNvPr id="19478" name="Rectangle 22"/>
          <p:cNvSpPr>
            <a:spLocks noChangeArrowheads="1"/>
          </p:cNvSpPr>
          <p:nvPr/>
        </p:nvSpPr>
        <p:spPr bwMode="auto">
          <a:xfrm>
            <a:off x="130175" y="2763838"/>
            <a:ext cx="657231"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Digenite</a:t>
            </a:r>
            <a:endParaRPr lang="en-US" sz="1200" dirty="0">
              <a:solidFill>
                <a:srgbClr val="FFC000"/>
              </a:solidFill>
              <a:latin typeface="Helvetica" pitchFamily="-112" charset="0"/>
            </a:endParaRPr>
          </a:p>
        </p:txBody>
      </p:sp>
      <p:sp>
        <p:nvSpPr>
          <p:cNvPr id="19479" name="Rectangle 23"/>
          <p:cNvSpPr>
            <a:spLocks noChangeArrowheads="1"/>
          </p:cNvSpPr>
          <p:nvPr/>
        </p:nvSpPr>
        <p:spPr bwMode="auto">
          <a:xfrm>
            <a:off x="127000" y="2973388"/>
            <a:ext cx="488916"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Anilite</a:t>
            </a:r>
            <a:endParaRPr lang="en-US" sz="1200" dirty="0">
              <a:solidFill>
                <a:srgbClr val="FFC000"/>
              </a:solidFill>
              <a:latin typeface="Helvetica" pitchFamily="-112" charset="0"/>
            </a:endParaRPr>
          </a:p>
        </p:txBody>
      </p:sp>
      <p:sp>
        <p:nvSpPr>
          <p:cNvPr id="19480" name="Rectangle 24"/>
          <p:cNvSpPr>
            <a:spLocks noChangeArrowheads="1"/>
          </p:cNvSpPr>
          <p:nvPr/>
        </p:nvSpPr>
        <p:spPr bwMode="auto">
          <a:xfrm>
            <a:off x="130175" y="3402013"/>
            <a:ext cx="657231"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Djurleite</a:t>
            </a:r>
            <a:endParaRPr lang="en-US" sz="1200" dirty="0">
              <a:solidFill>
                <a:srgbClr val="FFC000"/>
              </a:solidFill>
              <a:latin typeface="Helvetica" pitchFamily="-112" charset="0"/>
            </a:endParaRPr>
          </a:p>
        </p:txBody>
      </p:sp>
      <p:sp>
        <p:nvSpPr>
          <p:cNvPr id="19481" name="Rectangle 25"/>
          <p:cNvSpPr>
            <a:spLocks noChangeArrowheads="1"/>
          </p:cNvSpPr>
          <p:nvPr/>
        </p:nvSpPr>
        <p:spPr bwMode="auto">
          <a:xfrm>
            <a:off x="123825" y="3602038"/>
            <a:ext cx="1941237"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smtClean="0">
                <a:solidFill>
                  <a:srgbClr val="FFC000"/>
                </a:solidFill>
                <a:latin typeface="Helvetica" pitchFamily="-112" charset="0"/>
              </a:rPr>
              <a:t>Blaubeibender</a:t>
            </a:r>
            <a:r>
              <a:rPr lang="en-US" sz="1400" dirty="0" smtClean="0">
                <a:solidFill>
                  <a:srgbClr val="00EE00"/>
                </a:solidFill>
                <a:latin typeface="Helvetica" pitchFamily="-112" charset="0"/>
              </a:rPr>
              <a:t> </a:t>
            </a:r>
            <a:r>
              <a:rPr lang="en-US" sz="1400" dirty="0" err="1" smtClean="0">
                <a:solidFill>
                  <a:srgbClr val="FFC000"/>
                </a:solidFill>
                <a:latin typeface="Helvetica" pitchFamily="-112" charset="0"/>
              </a:rPr>
              <a:t>Covellite</a:t>
            </a:r>
            <a:r>
              <a:rPr lang="en-US" sz="1400" dirty="0" smtClean="0">
                <a:solidFill>
                  <a:srgbClr val="00EE00"/>
                </a:solidFill>
                <a:latin typeface="Helvetica" pitchFamily="-112" charset="0"/>
              </a:rPr>
              <a:t> </a:t>
            </a:r>
            <a:endParaRPr lang="en-US" sz="1200" dirty="0">
              <a:latin typeface="Helvetica" pitchFamily="-112" charset="0"/>
            </a:endParaRPr>
          </a:p>
        </p:txBody>
      </p:sp>
      <p:sp>
        <p:nvSpPr>
          <p:cNvPr id="19482" name="Rectangle 26"/>
          <p:cNvSpPr>
            <a:spLocks noChangeArrowheads="1"/>
          </p:cNvSpPr>
          <p:nvPr/>
        </p:nvSpPr>
        <p:spPr bwMode="auto">
          <a:xfrm>
            <a:off x="123825" y="3810000"/>
            <a:ext cx="687689"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Covellite</a:t>
            </a:r>
            <a:endParaRPr lang="en-US" sz="1200" dirty="0">
              <a:solidFill>
                <a:srgbClr val="FFC000"/>
              </a:solidFill>
              <a:latin typeface="Helvetica" pitchFamily="-112" charset="0"/>
            </a:endParaRPr>
          </a:p>
        </p:txBody>
      </p:sp>
      <p:sp>
        <p:nvSpPr>
          <p:cNvPr id="19483" name="Rectangle 27"/>
          <p:cNvSpPr>
            <a:spLocks noChangeArrowheads="1"/>
          </p:cNvSpPr>
          <p:nvPr/>
        </p:nvSpPr>
        <p:spPr bwMode="auto">
          <a:xfrm>
            <a:off x="139700" y="4241800"/>
            <a:ext cx="573088"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0000"/>
                </a:solidFill>
                <a:latin typeface="Helvetica" pitchFamily="-112" charset="0"/>
              </a:rPr>
              <a:t>Galena</a:t>
            </a:r>
            <a:endParaRPr lang="en-US" sz="1200">
              <a:latin typeface="Helvetica" pitchFamily="-112" charset="0"/>
            </a:endParaRPr>
          </a:p>
        </p:txBody>
      </p:sp>
      <p:sp>
        <p:nvSpPr>
          <p:cNvPr id="19484" name="Rectangle 28"/>
          <p:cNvSpPr>
            <a:spLocks noChangeArrowheads="1"/>
          </p:cNvSpPr>
          <p:nvPr/>
        </p:nvSpPr>
        <p:spPr bwMode="auto">
          <a:xfrm>
            <a:off x="123825" y="4459288"/>
            <a:ext cx="760413"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DDDDDD"/>
                </a:solidFill>
                <a:latin typeface="Helvetica" pitchFamily="-112" charset="0"/>
              </a:rPr>
              <a:t>Pyrrhotite</a:t>
            </a:r>
            <a:endParaRPr lang="en-US" sz="1200">
              <a:latin typeface="Helvetica" pitchFamily="-112" charset="0"/>
            </a:endParaRPr>
          </a:p>
        </p:txBody>
      </p:sp>
      <p:sp>
        <p:nvSpPr>
          <p:cNvPr id="19485" name="Rectangle 29"/>
          <p:cNvSpPr>
            <a:spLocks noChangeArrowheads="1"/>
          </p:cNvSpPr>
          <p:nvPr/>
        </p:nvSpPr>
        <p:spPr bwMode="auto">
          <a:xfrm>
            <a:off x="122238" y="4654550"/>
            <a:ext cx="7810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DDDDDD"/>
                </a:solidFill>
                <a:latin typeface="Helvetica" pitchFamily="-112" charset="0"/>
              </a:rPr>
              <a:t>Magnetite</a:t>
            </a:r>
            <a:endParaRPr lang="en-US" sz="1200">
              <a:latin typeface="Helvetica" pitchFamily="-112" charset="0"/>
            </a:endParaRPr>
          </a:p>
        </p:txBody>
      </p:sp>
      <p:sp>
        <p:nvSpPr>
          <p:cNvPr id="19486" name="Rectangle 30"/>
          <p:cNvSpPr>
            <a:spLocks noChangeArrowheads="1"/>
          </p:cNvSpPr>
          <p:nvPr/>
        </p:nvSpPr>
        <p:spPr bwMode="auto">
          <a:xfrm>
            <a:off x="130175" y="4860925"/>
            <a:ext cx="750888"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66CC"/>
                </a:solidFill>
                <a:latin typeface="Helvetica" pitchFamily="-112" charset="0"/>
              </a:rPr>
              <a:t>Anhydrite</a:t>
            </a:r>
            <a:endParaRPr lang="en-US" sz="1200">
              <a:latin typeface="Helvetica" pitchFamily="-112" charset="0"/>
            </a:endParaRPr>
          </a:p>
        </p:txBody>
      </p:sp>
      <p:sp>
        <p:nvSpPr>
          <p:cNvPr id="19487" name="Rectangle 31"/>
          <p:cNvSpPr>
            <a:spLocks noChangeArrowheads="1"/>
          </p:cNvSpPr>
          <p:nvPr/>
        </p:nvSpPr>
        <p:spPr bwMode="auto">
          <a:xfrm>
            <a:off x="130175" y="5094288"/>
            <a:ext cx="5334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3399"/>
                </a:solidFill>
                <a:latin typeface="Helvetica" pitchFamily="-112" charset="0"/>
              </a:rPr>
              <a:t>Quartz</a:t>
            </a:r>
            <a:endParaRPr lang="en-US" sz="1200">
              <a:latin typeface="Helvetica" pitchFamily="-112" charset="0"/>
            </a:endParaRPr>
          </a:p>
        </p:txBody>
      </p:sp>
      <p:sp>
        <p:nvSpPr>
          <p:cNvPr id="19488" name="Rectangle 32"/>
          <p:cNvSpPr>
            <a:spLocks noChangeArrowheads="1"/>
          </p:cNvSpPr>
          <p:nvPr/>
        </p:nvSpPr>
        <p:spPr bwMode="auto">
          <a:xfrm>
            <a:off x="127000" y="454025"/>
            <a:ext cx="652463"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Bravoite</a:t>
            </a:r>
            <a:endParaRPr lang="en-US" sz="1200">
              <a:latin typeface="Helvetica" pitchFamily="-112" charset="0"/>
            </a:endParaRPr>
          </a:p>
        </p:txBody>
      </p:sp>
      <p:sp>
        <p:nvSpPr>
          <p:cNvPr id="19489" name="Rectangle 33"/>
          <p:cNvSpPr>
            <a:spLocks noChangeArrowheads="1"/>
          </p:cNvSpPr>
          <p:nvPr/>
        </p:nvSpPr>
        <p:spPr bwMode="auto">
          <a:xfrm>
            <a:off x="128588" y="873125"/>
            <a:ext cx="830262"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Fletcherite</a:t>
            </a:r>
            <a:endParaRPr lang="en-US" sz="1200">
              <a:latin typeface="Helvetica" pitchFamily="-112" charset="0"/>
            </a:endParaRPr>
          </a:p>
        </p:txBody>
      </p:sp>
      <p:sp>
        <p:nvSpPr>
          <p:cNvPr id="19490" name="Rectangle 34"/>
          <p:cNvSpPr>
            <a:spLocks noChangeArrowheads="1"/>
          </p:cNvSpPr>
          <p:nvPr/>
        </p:nvSpPr>
        <p:spPr bwMode="auto">
          <a:xfrm>
            <a:off x="125413" y="1084263"/>
            <a:ext cx="928687" cy="212725"/>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00FFFF"/>
                </a:solidFill>
                <a:latin typeface="Helvetica" pitchFamily="-112" charset="0"/>
              </a:rPr>
              <a:t>Ni </a:t>
            </a:r>
            <a:r>
              <a:rPr lang="en-US" sz="1400" dirty="0" err="1">
                <a:solidFill>
                  <a:srgbClr val="00FFFF"/>
                </a:solidFill>
                <a:latin typeface="Helvetica" pitchFamily="-112" charset="0"/>
              </a:rPr>
              <a:t>Carrollite</a:t>
            </a:r>
            <a:endParaRPr lang="en-US" sz="1200" dirty="0">
              <a:latin typeface="Helvetica" pitchFamily="-112" charset="0"/>
            </a:endParaRPr>
          </a:p>
        </p:txBody>
      </p:sp>
      <p:sp>
        <p:nvSpPr>
          <p:cNvPr id="19491" name="Rectangle 35"/>
          <p:cNvSpPr>
            <a:spLocks noChangeArrowheads="1"/>
          </p:cNvSpPr>
          <p:nvPr/>
        </p:nvSpPr>
        <p:spPr bwMode="auto">
          <a:xfrm>
            <a:off x="128588" y="1916113"/>
            <a:ext cx="928687"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Gersdorffite</a:t>
            </a:r>
            <a:endParaRPr lang="en-US" sz="1200">
              <a:latin typeface="Helvetica" pitchFamily="-112" charset="0"/>
            </a:endParaRPr>
          </a:p>
        </p:txBody>
      </p:sp>
      <p:sp>
        <p:nvSpPr>
          <p:cNvPr id="19492" name="Rectangle 36"/>
          <p:cNvSpPr>
            <a:spLocks noChangeArrowheads="1"/>
          </p:cNvSpPr>
          <p:nvPr/>
        </p:nvSpPr>
        <p:spPr bwMode="auto">
          <a:xfrm>
            <a:off x="128588" y="2562225"/>
            <a:ext cx="593725"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Vaesite</a:t>
            </a:r>
            <a:endParaRPr lang="en-US" sz="1200">
              <a:latin typeface="Helvetica" pitchFamily="-112" charset="0"/>
            </a:endParaRPr>
          </a:p>
        </p:txBody>
      </p:sp>
      <p:sp>
        <p:nvSpPr>
          <p:cNvPr id="19493" name="Rectangle 37"/>
          <p:cNvSpPr>
            <a:spLocks noChangeArrowheads="1"/>
          </p:cNvSpPr>
          <p:nvPr/>
        </p:nvSpPr>
        <p:spPr bwMode="auto">
          <a:xfrm>
            <a:off x="127000" y="4040188"/>
            <a:ext cx="741363"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Siegenite</a:t>
            </a:r>
            <a:endParaRPr lang="en-US" sz="1200">
              <a:latin typeface="Helvetica" pitchFamily="-112" charset="0"/>
            </a:endParaRPr>
          </a:p>
        </p:txBody>
      </p:sp>
      <p:sp>
        <p:nvSpPr>
          <p:cNvPr id="19494" name="Rectangle 38"/>
          <p:cNvSpPr>
            <a:spLocks noChangeArrowheads="1"/>
          </p:cNvSpPr>
          <p:nvPr/>
        </p:nvSpPr>
        <p:spPr bwMode="auto">
          <a:xfrm>
            <a:off x="125413" y="5275263"/>
            <a:ext cx="612775"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Millerite</a:t>
            </a:r>
            <a:endParaRPr lang="en-US" sz="1200">
              <a:latin typeface="Helvetica" pitchFamily="-112" charset="0"/>
            </a:endParaRPr>
          </a:p>
        </p:txBody>
      </p:sp>
      <p:sp>
        <p:nvSpPr>
          <p:cNvPr id="19495" name="Rectangle 39"/>
          <p:cNvSpPr>
            <a:spLocks noChangeArrowheads="1"/>
          </p:cNvSpPr>
          <p:nvPr/>
        </p:nvSpPr>
        <p:spPr bwMode="auto">
          <a:xfrm>
            <a:off x="127000" y="5486400"/>
            <a:ext cx="86995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00FFFF"/>
                </a:solidFill>
                <a:latin typeface="Helvetica" pitchFamily="-112" charset="0"/>
              </a:rPr>
              <a:t>Polydymite</a:t>
            </a:r>
            <a:endParaRPr lang="en-US" sz="1200">
              <a:latin typeface="Helvetica" pitchFamily="-112" charset="0"/>
            </a:endParaRPr>
          </a:p>
        </p:txBody>
      </p:sp>
      <p:sp>
        <p:nvSpPr>
          <p:cNvPr id="19496" name="Rectangle 40"/>
          <p:cNvSpPr>
            <a:spLocks noChangeArrowheads="1"/>
          </p:cNvSpPr>
          <p:nvPr/>
        </p:nvSpPr>
        <p:spPr bwMode="auto">
          <a:xfrm>
            <a:off x="123825" y="5711825"/>
            <a:ext cx="676467"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err="1">
                <a:solidFill>
                  <a:srgbClr val="FFC000"/>
                </a:solidFill>
                <a:latin typeface="Helvetica" pitchFamily="-112" charset="0"/>
              </a:rPr>
              <a:t>Luzonite</a:t>
            </a:r>
            <a:endParaRPr lang="en-US" sz="1200" dirty="0">
              <a:solidFill>
                <a:srgbClr val="FFC000"/>
              </a:solidFill>
              <a:latin typeface="Helvetica" pitchFamily="-112" charset="0"/>
            </a:endParaRPr>
          </a:p>
        </p:txBody>
      </p:sp>
      <p:sp>
        <p:nvSpPr>
          <p:cNvPr id="19499" name="Rectangle 43"/>
          <p:cNvSpPr>
            <a:spLocks noChangeArrowheads="1"/>
          </p:cNvSpPr>
          <p:nvPr/>
        </p:nvSpPr>
        <p:spPr bwMode="auto">
          <a:xfrm>
            <a:off x="133494" y="6578289"/>
            <a:ext cx="4557713" cy="200055"/>
          </a:xfrm>
          <a:prstGeom prst="rect">
            <a:avLst/>
          </a:prstGeom>
          <a:noFill/>
          <a:ln w="9525">
            <a:noFill/>
            <a:miter lim="800000"/>
            <a:headEnd/>
            <a:tailEnd/>
          </a:ln>
        </p:spPr>
        <p:txBody>
          <a:bodyPr wrap="square" lIns="0" tIns="0" rIns="0" bIns="0">
            <a:prstTxWarp prst="textNoShape">
              <a:avLst/>
            </a:prstTxWarp>
            <a:spAutoFit/>
          </a:bodyPr>
          <a:lstStyle/>
          <a:p>
            <a:r>
              <a:rPr lang="en-US" sz="1300" dirty="0" smtClean="0">
                <a:solidFill>
                  <a:srgbClr val="FFFFFF"/>
                </a:solidFill>
                <a:latin typeface="Helvetica" pitchFamily="-112" charset="0"/>
              </a:rPr>
              <a:t>	EARLY MINERALIZATION</a:t>
            </a:r>
            <a:endParaRPr lang="en-US" sz="1300" dirty="0">
              <a:latin typeface="Helvetica" pitchFamily="-112" charset="0"/>
            </a:endParaRPr>
          </a:p>
        </p:txBody>
      </p:sp>
      <p:sp>
        <p:nvSpPr>
          <p:cNvPr id="19500" name="Rectangle 44"/>
          <p:cNvSpPr>
            <a:spLocks noChangeArrowheads="1"/>
          </p:cNvSpPr>
          <p:nvPr/>
        </p:nvSpPr>
        <p:spPr bwMode="auto">
          <a:xfrm>
            <a:off x="3451225" y="6565900"/>
            <a:ext cx="1060450" cy="212725"/>
          </a:xfrm>
          <a:prstGeom prst="rect">
            <a:avLst/>
          </a:prstGeom>
          <a:noFill/>
          <a:ln w="9525">
            <a:noFill/>
            <a:miter lim="800000"/>
            <a:headEnd/>
            <a:tailEnd/>
          </a:ln>
        </p:spPr>
        <p:txBody>
          <a:bodyPr lIns="0" tIns="0" rIns="0" bIns="0">
            <a:prstTxWarp prst="textNoShape">
              <a:avLst/>
            </a:prstTxWarp>
            <a:spAutoFit/>
          </a:bodyPr>
          <a:lstStyle/>
          <a:p>
            <a:pPr algn="ctr"/>
            <a:r>
              <a:rPr lang="en-US" sz="1400">
                <a:solidFill>
                  <a:srgbClr val="FFFFFF"/>
                </a:solidFill>
                <a:latin typeface="Helvetica" pitchFamily="-112" charset="0"/>
              </a:rPr>
              <a:t>VEINS</a:t>
            </a:r>
            <a:endParaRPr lang="en-US" sz="1200">
              <a:latin typeface="Helvetica" pitchFamily="-112" charset="0"/>
            </a:endParaRPr>
          </a:p>
        </p:txBody>
      </p:sp>
      <p:sp>
        <p:nvSpPr>
          <p:cNvPr id="19501" name="Rectangle 45"/>
          <p:cNvSpPr>
            <a:spLocks noChangeArrowheads="1"/>
          </p:cNvSpPr>
          <p:nvPr/>
        </p:nvSpPr>
        <p:spPr bwMode="auto">
          <a:xfrm>
            <a:off x="4562475" y="6565900"/>
            <a:ext cx="2157413" cy="215444"/>
          </a:xfrm>
          <a:prstGeom prst="rect">
            <a:avLst/>
          </a:prstGeom>
          <a:noFill/>
          <a:ln w="9525">
            <a:noFill/>
            <a:miter lim="800000"/>
            <a:headEnd/>
            <a:tailEnd/>
          </a:ln>
        </p:spPr>
        <p:txBody>
          <a:bodyPr lIns="0" tIns="0" rIns="0" bIns="0">
            <a:prstTxWarp prst="textNoShape">
              <a:avLst/>
            </a:prstTxWarp>
            <a:spAutoFit/>
          </a:bodyPr>
          <a:lstStyle/>
          <a:p>
            <a:pPr algn="ctr"/>
            <a:r>
              <a:rPr lang="en-US" sz="1400" dirty="0">
                <a:solidFill>
                  <a:srgbClr val="FFFFFF"/>
                </a:solidFill>
                <a:latin typeface="Helvetica" pitchFamily="-112" charset="0"/>
              </a:rPr>
              <a:t>MAIN </a:t>
            </a:r>
            <a:r>
              <a:rPr lang="en-US" sz="1400" dirty="0" err="1" smtClean="0">
                <a:solidFill>
                  <a:srgbClr val="FFFFFF"/>
                </a:solidFill>
                <a:latin typeface="Helvetica" pitchFamily="-112" charset="0"/>
              </a:rPr>
              <a:t>Pb</a:t>
            </a:r>
            <a:r>
              <a:rPr lang="en-US" sz="1400" dirty="0" smtClean="0">
                <a:solidFill>
                  <a:srgbClr val="FFFFFF"/>
                </a:solidFill>
                <a:latin typeface="Helvetica" pitchFamily="-112" charset="0"/>
              </a:rPr>
              <a:t>-Zn </a:t>
            </a:r>
            <a:r>
              <a:rPr lang="en-US" sz="1400" dirty="0">
                <a:solidFill>
                  <a:srgbClr val="FFFFFF"/>
                </a:solidFill>
                <a:latin typeface="Helvetica" pitchFamily="-112" charset="0"/>
              </a:rPr>
              <a:t>ORES</a:t>
            </a:r>
            <a:endParaRPr lang="en-US" sz="1200" dirty="0">
              <a:latin typeface="Helvetica" pitchFamily="-112" charset="0"/>
            </a:endParaRPr>
          </a:p>
        </p:txBody>
      </p:sp>
      <p:sp>
        <p:nvSpPr>
          <p:cNvPr id="19502" name="Rectangle 46"/>
          <p:cNvSpPr>
            <a:spLocks noChangeArrowheads="1"/>
          </p:cNvSpPr>
          <p:nvPr/>
        </p:nvSpPr>
        <p:spPr bwMode="auto">
          <a:xfrm>
            <a:off x="6770688" y="6597073"/>
            <a:ext cx="2263775" cy="184666"/>
          </a:xfrm>
          <a:prstGeom prst="rect">
            <a:avLst/>
          </a:prstGeom>
          <a:noFill/>
          <a:ln w="9525">
            <a:noFill/>
            <a:miter lim="800000"/>
            <a:headEnd/>
            <a:tailEnd/>
          </a:ln>
        </p:spPr>
        <p:txBody>
          <a:bodyPr lIns="0" tIns="0" rIns="0" bIns="0">
            <a:prstTxWarp prst="textNoShape">
              <a:avLst/>
            </a:prstTxWarp>
            <a:spAutoFit/>
          </a:bodyPr>
          <a:lstStyle/>
          <a:p>
            <a:pPr algn="ctr"/>
            <a:r>
              <a:rPr lang="en-US" sz="1200" dirty="0" smtClean="0">
                <a:solidFill>
                  <a:srgbClr val="FFFFFF"/>
                </a:solidFill>
                <a:latin typeface="Helvetica" pitchFamily="-112" charset="0"/>
              </a:rPr>
              <a:t>LATE VUG-FILLING CRYSTALS</a:t>
            </a:r>
            <a:endParaRPr lang="en-US" sz="1100" dirty="0">
              <a:latin typeface="Helvetica" pitchFamily="-112" charset="0"/>
            </a:endParaRPr>
          </a:p>
        </p:txBody>
      </p:sp>
      <p:sp>
        <p:nvSpPr>
          <p:cNvPr id="19503" name="Line 47"/>
          <p:cNvSpPr>
            <a:spLocks noChangeShapeType="1"/>
          </p:cNvSpPr>
          <p:nvPr/>
        </p:nvSpPr>
        <p:spPr bwMode="auto">
          <a:xfrm>
            <a:off x="101600" y="6523038"/>
            <a:ext cx="8940800" cy="1587"/>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504" name="Line 48"/>
          <p:cNvSpPr>
            <a:spLocks noChangeShapeType="1"/>
          </p:cNvSpPr>
          <p:nvPr/>
        </p:nvSpPr>
        <p:spPr bwMode="auto">
          <a:xfrm>
            <a:off x="1422400" y="531813"/>
            <a:ext cx="1588" cy="30638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505" name="Line 49"/>
          <p:cNvSpPr>
            <a:spLocks noChangeShapeType="1"/>
          </p:cNvSpPr>
          <p:nvPr/>
        </p:nvSpPr>
        <p:spPr bwMode="auto">
          <a:xfrm>
            <a:off x="1422400" y="3817938"/>
            <a:ext cx="1588" cy="27051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9506" name="Oval 50"/>
          <p:cNvSpPr>
            <a:spLocks noChangeArrowheads="1"/>
          </p:cNvSpPr>
          <p:nvPr/>
        </p:nvSpPr>
        <p:spPr bwMode="auto">
          <a:xfrm>
            <a:off x="6424613" y="4954588"/>
            <a:ext cx="85725" cy="36512"/>
          </a:xfrm>
          <a:prstGeom prst="ellipse">
            <a:avLst/>
          </a:prstGeom>
          <a:solidFill>
            <a:srgbClr val="FF66CC"/>
          </a:solidFill>
          <a:ln w="25400">
            <a:solidFill>
              <a:srgbClr val="FF66CC"/>
            </a:solidFill>
            <a:round/>
            <a:headEnd/>
            <a:tailEnd/>
          </a:ln>
        </p:spPr>
        <p:txBody>
          <a:bodyPr>
            <a:prstTxWarp prst="textNoShape">
              <a:avLst/>
            </a:prstTxWarp>
          </a:bodyPr>
          <a:lstStyle/>
          <a:p>
            <a:endParaRPr lang="en-US"/>
          </a:p>
        </p:txBody>
      </p:sp>
      <p:grpSp>
        <p:nvGrpSpPr>
          <p:cNvPr id="2" name="Group 51"/>
          <p:cNvGrpSpPr>
            <a:grpSpLocks/>
          </p:cNvGrpSpPr>
          <p:nvPr/>
        </p:nvGrpSpPr>
        <p:grpSpPr bwMode="auto">
          <a:xfrm>
            <a:off x="7462838" y="5164138"/>
            <a:ext cx="728662" cy="74612"/>
            <a:chOff x="4701" y="3253"/>
            <a:chExt cx="459" cy="47"/>
          </a:xfrm>
        </p:grpSpPr>
        <p:sp>
          <p:nvSpPr>
            <p:cNvPr id="19508" name="Oval 52"/>
            <p:cNvSpPr>
              <a:spLocks noChangeArrowheads="1"/>
            </p:cNvSpPr>
            <p:nvPr/>
          </p:nvSpPr>
          <p:spPr bwMode="auto">
            <a:xfrm>
              <a:off x="4701" y="3261"/>
              <a:ext cx="77" cy="31"/>
            </a:xfrm>
            <a:prstGeom prst="ellipse">
              <a:avLst/>
            </a:prstGeom>
            <a:solidFill>
              <a:srgbClr val="FF3399"/>
            </a:solidFill>
            <a:ln w="25400">
              <a:solidFill>
                <a:srgbClr val="FF3399"/>
              </a:solidFill>
              <a:round/>
              <a:headEnd/>
              <a:tailEnd/>
            </a:ln>
          </p:spPr>
          <p:txBody>
            <a:bodyPr>
              <a:prstTxWarp prst="textNoShape">
                <a:avLst/>
              </a:prstTxWarp>
            </a:bodyPr>
            <a:lstStyle/>
            <a:p>
              <a:endParaRPr lang="en-US"/>
            </a:p>
          </p:txBody>
        </p:sp>
        <p:sp>
          <p:nvSpPr>
            <p:cNvPr id="19509" name="Oval 53"/>
            <p:cNvSpPr>
              <a:spLocks noChangeArrowheads="1"/>
            </p:cNvSpPr>
            <p:nvPr/>
          </p:nvSpPr>
          <p:spPr bwMode="auto">
            <a:xfrm>
              <a:off x="5066" y="3253"/>
              <a:ext cx="94" cy="47"/>
            </a:xfrm>
            <a:prstGeom prst="ellipse">
              <a:avLst/>
            </a:prstGeom>
            <a:solidFill>
              <a:srgbClr val="FF3399"/>
            </a:solidFill>
            <a:ln w="25400">
              <a:solidFill>
                <a:srgbClr val="FF3399"/>
              </a:solidFill>
              <a:round/>
              <a:headEnd/>
              <a:tailEnd/>
            </a:ln>
          </p:spPr>
          <p:txBody>
            <a:bodyPr>
              <a:prstTxWarp prst="textNoShape">
                <a:avLst/>
              </a:prstTxWarp>
            </a:bodyPr>
            <a:lstStyle/>
            <a:p>
              <a:endParaRPr lang="en-US"/>
            </a:p>
          </p:txBody>
        </p:sp>
      </p:grpSp>
      <p:sp>
        <p:nvSpPr>
          <p:cNvPr id="19510" name="Rectangle 54"/>
          <p:cNvSpPr>
            <a:spLocks noChangeArrowheads="1"/>
          </p:cNvSpPr>
          <p:nvPr/>
        </p:nvSpPr>
        <p:spPr bwMode="auto">
          <a:xfrm>
            <a:off x="7502525" y="5245100"/>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3399"/>
                </a:solidFill>
                <a:latin typeface="Helvetica" pitchFamily="-112" charset="0"/>
              </a:rPr>
              <a:t>1</a:t>
            </a:r>
            <a:endParaRPr lang="en-US" sz="1200">
              <a:latin typeface="Helvetica" pitchFamily="-112" charset="0"/>
            </a:endParaRPr>
          </a:p>
        </p:txBody>
      </p:sp>
      <p:sp>
        <p:nvSpPr>
          <p:cNvPr id="19511" name="Rectangle 55"/>
          <p:cNvSpPr>
            <a:spLocks noChangeArrowheads="1"/>
          </p:cNvSpPr>
          <p:nvPr/>
        </p:nvSpPr>
        <p:spPr bwMode="auto">
          <a:xfrm>
            <a:off x="8096250" y="5256213"/>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3399"/>
                </a:solidFill>
                <a:latin typeface="Helvetica" pitchFamily="-112" charset="0"/>
              </a:rPr>
              <a:t>2</a:t>
            </a:r>
            <a:endParaRPr lang="en-US" sz="1200">
              <a:latin typeface="Helvetica" pitchFamily="-112" charset="0"/>
            </a:endParaRPr>
          </a:p>
        </p:txBody>
      </p:sp>
      <p:grpSp>
        <p:nvGrpSpPr>
          <p:cNvPr id="3" name="Group 56"/>
          <p:cNvGrpSpPr>
            <a:grpSpLocks/>
          </p:cNvGrpSpPr>
          <p:nvPr/>
        </p:nvGrpSpPr>
        <p:grpSpPr bwMode="auto">
          <a:xfrm>
            <a:off x="8574088" y="5992813"/>
            <a:ext cx="320675" cy="73025"/>
            <a:chOff x="5401" y="3775"/>
            <a:chExt cx="202" cy="46"/>
          </a:xfrm>
        </p:grpSpPr>
        <p:sp>
          <p:nvSpPr>
            <p:cNvPr id="19513" name="Oval 57"/>
            <p:cNvSpPr>
              <a:spLocks noChangeArrowheads="1"/>
            </p:cNvSpPr>
            <p:nvPr/>
          </p:nvSpPr>
          <p:spPr bwMode="auto">
            <a:xfrm>
              <a:off x="5401" y="3782"/>
              <a:ext cx="78" cy="32"/>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sp>
          <p:nvSpPr>
            <p:cNvPr id="19514" name="Oval 58"/>
            <p:cNvSpPr>
              <a:spLocks noChangeArrowheads="1"/>
            </p:cNvSpPr>
            <p:nvPr/>
          </p:nvSpPr>
          <p:spPr bwMode="auto">
            <a:xfrm>
              <a:off x="5494" y="3775"/>
              <a:ext cx="109" cy="46"/>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grpSp>
      <p:sp>
        <p:nvSpPr>
          <p:cNvPr id="19515" name="Oval 59"/>
          <p:cNvSpPr>
            <a:spLocks noChangeArrowheads="1"/>
          </p:cNvSpPr>
          <p:nvPr/>
        </p:nvSpPr>
        <p:spPr bwMode="auto">
          <a:xfrm>
            <a:off x="8610600" y="6226175"/>
            <a:ext cx="284163" cy="50800"/>
          </a:xfrm>
          <a:prstGeom prst="ellipse">
            <a:avLst/>
          </a:prstGeom>
          <a:solidFill>
            <a:srgbClr val="FF3399"/>
          </a:solidFill>
          <a:ln w="25400">
            <a:solidFill>
              <a:srgbClr val="FF3399"/>
            </a:solidFill>
            <a:round/>
            <a:headEnd/>
            <a:tailEnd/>
          </a:ln>
        </p:spPr>
        <p:txBody>
          <a:bodyPr>
            <a:prstTxWarp prst="textNoShape">
              <a:avLst/>
            </a:prstTxWarp>
          </a:bodyPr>
          <a:lstStyle/>
          <a:p>
            <a:endParaRPr lang="en-US"/>
          </a:p>
        </p:txBody>
      </p:sp>
      <p:sp>
        <p:nvSpPr>
          <p:cNvPr id="19516" name="Oval 60"/>
          <p:cNvSpPr>
            <a:spLocks noChangeArrowheads="1"/>
          </p:cNvSpPr>
          <p:nvPr/>
        </p:nvSpPr>
        <p:spPr bwMode="auto">
          <a:xfrm>
            <a:off x="8636000" y="6411913"/>
            <a:ext cx="284163" cy="61912"/>
          </a:xfrm>
          <a:prstGeom prst="ellipse">
            <a:avLst/>
          </a:prstGeom>
          <a:solidFill>
            <a:srgbClr val="FFFFFF"/>
          </a:solidFill>
          <a:ln w="25400">
            <a:solidFill>
              <a:srgbClr val="FFFFFF"/>
            </a:solidFill>
            <a:round/>
            <a:headEnd/>
            <a:tailEnd/>
          </a:ln>
        </p:spPr>
        <p:txBody>
          <a:bodyPr>
            <a:prstTxWarp prst="textNoShape">
              <a:avLst/>
            </a:prstTxWarp>
          </a:bodyPr>
          <a:lstStyle/>
          <a:p>
            <a:endParaRPr lang="en-US"/>
          </a:p>
        </p:txBody>
      </p:sp>
      <p:sp>
        <p:nvSpPr>
          <p:cNvPr id="19517" name="Rectangle 61"/>
          <p:cNvSpPr>
            <a:spLocks noChangeArrowheads="1"/>
          </p:cNvSpPr>
          <p:nvPr/>
        </p:nvSpPr>
        <p:spPr bwMode="auto">
          <a:xfrm>
            <a:off x="1927225" y="77788"/>
            <a:ext cx="69850" cy="152400"/>
          </a:xfrm>
          <a:prstGeom prst="rect">
            <a:avLst/>
          </a:prstGeom>
          <a:noFill/>
          <a:ln w="9525">
            <a:noFill/>
            <a:miter lim="800000"/>
            <a:headEnd/>
            <a:tailEnd/>
          </a:ln>
        </p:spPr>
        <p:txBody>
          <a:bodyPr wrap="none" lIns="0" tIns="0" rIns="0" bIns="0">
            <a:prstTxWarp prst="textNoShape">
              <a:avLst/>
            </a:prstTxWarp>
            <a:spAutoFit/>
          </a:bodyPr>
          <a:lstStyle/>
          <a:p>
            <a:r>
              <a:rPr lang="en-US" sz="1000">
                <a:solidFill>
                  <a:srgbClr val="FFCCFF"/>
                </a:solidFill>
                <a:latin typeface="Helvetica" pitchFamily="-112" charset="0"/>
              </a:rPr>
              <a:t>?</a:t>
            </a:r>
            <a:endParaRPr lang="en-US" sz="1200">
              <a:latin typeface="Helvetica" pitchFamily="-112" charset="0"/>
            </a:endParaRPr>
          </a:p>
        </p:txBody>
      </p:sp>
      <p:sp>
        <p:nvSpPr>
          <p:cNvPr id="19518" name="Rectangle 62"/>
          <p:cNvSpPr>
            <a:spLocks noChangeArrowheads="1"/>
          </p:cNvSpPr>
          <p:nvPr/>
        </p:nvSpPr>
        <p:spPr bwMode="auto">
          <a:xfrm>
            <a:off x="4859338" y="204788"/>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2</a:t>
            </a:r>
            <a:endParaRPr lang="en-US" sz="1200">
              <a:latin typeface="Helvetica" pitchFamily="-112" charset="0"/>
            </a:endParaRPr>
          </a:p>
        </p:txBody>
      </p:sp>
      <p:sp>
        <p:nvSpPr>
          <p:cNvPr id="19519" name="Rectangle 63"/>
          <p:cNvSpPr>
            <a:spLocks noChangeArrowheads="1"/>
          </p:cNvSpPr>
          <p:nvPr/>
        </p:nvSpPr>
        <p:spPr bwMode="auto">
          <a:xfrm>
            <a:off x="6797675" y="228600"/>
            <a:ext cx="1270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3a</a:t>
            </a:r>
            <a:endParaRPr lang="en-US" sz="1200">
              <a:latin typeface="Helvetica" pitchFamily="-112" charset="0"/>
            </a:endParaRPr>
          </a:p>
        </p:txBody>
      </p:sp>
      <p:sp>
        <p:nvSpPr>
          <p:cNvPr id="19520" name="Rectangle 64"/>
          <p:cNvSpPr>
            <a:spLocks noChangeArrowheads="1"/>
          </p:cNvSpPr>
          <p:nvPr/>
        </p:nvSpPr>
        <p:spPr bwMode="auto">
          <a:xfrm>
            <a:off x="7192963" y="228600"/>
            <a:ext cx="1270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3b</a:t>
            </a:r>
            <a:endParaRPr lang="en-US" sz="1200">
              <a:latin typeface="Helvetica" pitchFamily="-112" charset="0"/>
            </a:endParaRPr>
          </a:p>
        </p:txBody>
      </p:sp>
      <p:sp>
        <p:nvSpPr>
          <p:cNvPr id="19521" name="Rectangle 65"/>
          <p:cNvSpPr>
            <a:spLocks noChangeArrowheads="1"/>
          </p:cNvSpPr>
          <p:nvPr/>
        </p:nvSpPr>
        <p:spPr bwMode="auto">
          <a:xfrm>
            <a:off x="8016875" y="228600"/>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4</a:t>
            </a:r>
            <a:endParaRPr lang="en-US" sz="1200">
              <a:latin typeface="Helvetica" pitchFamily="-112" charset="0"/>
            </a:endParaRPr>
          </a:p>
        </p:txBody>
      </p:sp>
      <p:sp>
        <p:nvSpPr>
          <p:cNvPr id="19522" name="Rectangle 66"/>
          <p:cNvSpPr>
            <a:spLocks noChangeArrowheads="1"/>
          </p:cNvSpPr>
          <p:nvPr/>
        </p:nvSpPr>
        <p:spPr bwMode="auto">
          <a:xfrm>
            <a:off x="1401763" y="179388"/>
            <a:ext cx="63500" cy="136525"/>
          </a:xfrm>
          <a:prstGeom prst="rect">
            <a:avLst/>
          </a:prstGeom>
          <a:noFill/>
          <a:ln w="9525">
            <a:noFill/>
            <a:miter lim="800000"/>
            <a:headEnd/>
            <a:tailEnd/>
          </a:ln>
        </p:spPr>
        <p:txBody>
          <a:bodyPr wrap="none" lIns="0" tIns="0" rIns="0" bIns="0">
            <a:prstTxWarp prst="textNoShape">
              <a:avLst/>
            </a:prstTxWarp>
            <a:spAutoFit/>
          </a:bodyPr>
          <a:lstStyle/>
          <a:p>
            <a:r>
              <a:rPr lang="en-US" sz="900">
                <a:solidFill>
                  <a:srgbClr val="FFCCFF"/>
                </a:solidFill>
                <a:latin typeface="Helvetica" pitchFamily="-112" charset="0"/>
              </a:rPr>
              <a:t>1</a:t>
            </a:r>
            <a:endParaRPr lang="en-US" sz="1200">
              <a:latin typeface="Helvetica" pitchFamily="-112" charset="0"/>
            </a:endParaRPr>
          </a:p>
        </p:txBody>
      </p:sp>
      <p:sp>
        <p:nvSpPr>
          <p:cNvPr id="19523" name="Rectangle 67"/>
          <p:cNvSpPr>
            <a:spLocks noChangeArrowheads="1"/>
          </p:cNvSpPr>
          <p:nvPr/>
        </p:nvSpPr>
        <p:spPr bwMode="auto">
          <a:xfrm>
            <a:off x="8623300" y="6059488"/>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1</a:t>
            </a:r>
            <a:endParaRPr lang="en-US" sz="1200">
              <a:latin typeface="Helvetica" pitchFamily="-112" charset="0"/>
            </a:endParaRPr>
          </a:p>
        </p:txBody>
      </p:sp>
      <p:sp>
        <p:nvSpPr>
          <p:cNvPr id="19524" name="Rectangle 68"/>
          <p:cNvSpPr>
            <a:spLocks noChangeArrowheads="1"/>
          </p:cNvSpPr>
          <p:nvPr/>
        </p:nvSpPr>
        <p:spPr bwMode="auto">
          <a:xfrm>
            <a:off x="8794750" y="6072188"/>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CFF"/>
                </a:solidFill>
                <a:latin typeface="Helvetica" pitchFamily="-112" charset="0"/>
              </a:rPr>
              <a:t>2</a:t>
            </a:r>
            <a:endParaRPr lang="en-US" sz="1200">
              <a:latin typeface="Helvetica" pitchFamily="-112" charset="0"/>
            </a:endParaRPr>
          </a:p>
        </p:txBody>
      </p:sp>
      <p:sp>
        <p:nvSpPr>
          <p:cNvPr id="19525" name="Rectangle 69"/>
          <p:cNvSpPr>
            <a:spLocks noChangeArrowheads="1"/>
          </p:cNvSpPr>
          <p:nvPr/>
        </p:nvSpPr>
        <p:spPr bwMode="auto">
          <a:xfrm>
            <a:off x="8826500" y="93663"/>
            <a:ext cx="69850" cy="152400"/>
          </a:xfrm>
          <a:prstGeom prst="rect">
            <a:avLst/>
          </a:prstGeom>
          <a:noFill/>
          <a:ln w="9525">
            <a:noFill/>
            <a:miter lim="800000"/>
            <a:headEnd/>
            <a:tailEnd/>
          </a:ln>
        </p:spPr>
        <p:txBody>
          <a:bodyPr wrap="none" lIns="0" tIns="0" rIns="0" bIns="0">
            <a:prstTxWarp prst="textNoShape">
              <a:avLst/>
            </a:prstTxWarp>
            <a:spAutoFit/>
          </a:bodyPr>
          <a:lstStyle/>
          <a:p>
            <a:pPr algn="ctr"/>
            <a:r>
              <a:rPr lang="en-US" sz="1000">
                <a:solidFill>
                  <a:srgbClr val="FFCCFF"/>
                </a:solidFill>
                <a:latin typeface="Helvetica" pitchFamily="-112" charset="0"/>
              </a:rPr>
              <a:t>?</a:t>
            </a:r>
            <a:endParaRPr lang="en-US" sz="1200">
              <a:latin typeface="Helvetica" pitchFamily="-112" charset="0"/>
            </a:endParaRPr>
          </a:p>
        </p:txBody>
      </p:sp>
      <p:sp>
        <p:nvSpPr>
          <p:cNvPr id="19526" name="Rectangle 70"/>
          <p:cNvSpPr>
            <a:spLocks noChangeArrowheads="1"/>
          </p:cNvSpPr>
          <p:nvPr/>
        </p:nvSpPr>
        <p:spPr bwMode="auto">
          <a:xfrm>
            <a:off x="2161865" y="14319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1</a:t>
            </a:r>
            <a:endParaRPr lang="en-US" sz="1200">
              <a:solidFill>
                <a:srgbClr val="FFC000"/>
              </a:solidFill>
              <a:latin typeface="Helvetica" pitchFamily="-112" charset="0"/>
            </a:endParaRPr>
          </a:p>
        </p:txBody>
      </p:sp>
      <p:sp>
        <p:nvSpPr>
          <p:cNvPr id="19527" name="Rectangle 71"/>
          <p:cNvSpPr>
            <a:spLocks noChangeArrowheads="1"/>
          </p:cNvSpPr>
          <p:nvPr/>
        </p:nvSpPr>
        <p:spPr bwMode="auto">
          <a:xfrm>
            <a:off x="2347603" y="14319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2</a:t>
            </a:r>
            <a:endParaRPr lang="en-US" sz="1200">
              <a:solidFill>
                <a:srgbClr val="FFC000"/>
              </a:solidFill>
              <a:latin typeface="Helvetica" pitchFamily="-112" charset="0"/>
            </a:endParaRPr>
          </a:p>
        </p:txBody>
      </p:sp>
      <p:sp>
        <p:nvSpPr>
          <p:cNvPr id="19528" name="Rectangle 72"/>
          <p:cNvSpPr>
            <a:spLocks noChangeArrowheads="1"/>
          </p:cNvSpPr>
          <p:nvPr/>
        </p:nvSpPr>
        <p:spPr bwMode="auto">
          <a:xfrm>
            <a:off x="2520640" y="14319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3</a:t>
            </a:r>
            <a:endParaRPr lang="en-US" sz="1200">
              <a:solidFill>
                <a:srgbClr val="FFC000"/>
              </a:solidFill>
              <a:latin typeface="Helvetica" pitchFamily="-112" charset="0"/>
            </a:endParaRPr>
          </a:p>
        </p:txBody>
      </p:sp>
      <p:sp>
        <p:nvSpPr>
          <p:cNvPr id="19529" name="Rectangle 73"/>
          <p:cNvSpPr>
            <a:spLocks noChangeArrowheads="1"/>
          </p:cNvSpPr>
          <p:nvPr/>
        </p:nvSpPr>
        <p:spPr bwMode="auto">
          <a:xfrm>
            <a:off x="4582803" y="14319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4</a:t>
            </a:r>
            <a:endParaRPr lang="en-US" sz="1200">
              <a:solidFill>
                <a:srgbClr val="FFC000"/>
              </a:solidFill>
              <a:latin typeface="Helvetica" pitchFamily="-112" charset="0"/>
            </a:endParaRPr>
          </a:p>
        </p:txBody>
      </p:sp>
      <p:sp>
        <p:nvSpPr>
          <p:cNvPr id="19530" name="Rectangle 74"/>
          <p:cNvSpPr>
            <a:spLocks noChangeArrowheads="1"/>
          </p:cNvSpPr>
          <p:nvPr/>
        </p:nvSpPr>
        <p:spPr bwMode="auto">
          <a:xfrm>
            <a:off x="5621028" y="14573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5</a:t>
            </a:r>
            <a:endParaRPr lang="en-US" sz="1200">
              <a:solidFill>
                <a:srgbClr val="FFC000"/>
              </a:solidFill>
              <a:latin typeface="Helvetica" pitchFamily="-112" charset="0"/>
            </a:endParaRPr>
          </a:p>
        </p:txBody>
      </p:sp>
      <p:sp>
        <p:nvSpPr>
          <p:cNvPr id="19531" name="Rectangle 75"/>
          <p:cNvSpPr>
            <a:spLocks noChangeArrowheads="1"/>
          </p:cNvSpPr>
          <p:nvPr/>
        </p:nvSpPr>
        <p:spPr bwMode="auto">
          <a:xfrm>
            <a:off x="6029015" y="14446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6</a:t>
            </a:r>
            <a:endParaRPr lang="en-US" sz="1200">
              <a:solidFill>
                <a:srgbClr val="FFC000"/>
              </a:solidFill>
              <a:latin typeface="Helvetica" pitchFamily="-112" charset="0"/>
            </a:endParaRPr>
          </a:p>
        </p:txBody>
      </p:sp>
      <p:sp>
        <p:nvSpPr>
          <p:cNvPr id="19532" name="Rectangle 76"/>
          <p:cNvSpPr>
            <a:spLocks noChangeArrowheads="1"/>
          </p:cNvSpPr>
          <p:nvPr/>
        </p:nvSpPr>
        <p:spPr bwMode="auto">
          <a:xfrm>
            <a:off x="7349815" y="14446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7</a:t>
            </a:r>
            <a:endParaRPr lang="en-US" sz="1200">
              <a:solidFill>
                <a:srgbClr val="FFC000"/>
              </a:solidFill>
              <a:latin typeface="Helvetica" pitchFamily="-112" charset="0"/>
            </a:endParaRPr>
          </a:p>
        </p:txBody>
      </p:sp>
      <p:sp>
        <p:nvSpPr>
          <p:cNvPr id="19533" name="Rectangle 77"/>
          <p:cNvSpPr>
            <a:spLocks noChangeArrowheads="1"/>
          </p:cNvSpPr>
          <p:nvPr/>
        </p:nvSpPr>
        <p:spPr bwMode="auto">
          <a:xfrm>
            <a:off x="8238815" y="14446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8</a:t>
            </a:r>
            <a:endParaRPr lang="en-US" sz="1200">
              <a:solidFill>
                <a:srgbClr val="FFC000"/>
              </a:solidFill>
              <a:latin typeface="Helvetica" pitchFamily="-112" charset="0"/>
            </a:endParaRPr>
          </a:p>
        </p:txBody>
      </p:sp>
      <p:sp>
        <p:nvSpPr>
          <p:cNvPr id="19534" name="Rectangle 78"/>
          <p:cNvSpPr>
            <a:spLocks noChangeArrowheads="1"/>
          </p:cNvSpPr>
          <p:nvPr/>
        </p:nvSpPr>
        <p:spPr bwMode="auto">
          <a:xfrm>
            <a:off x="8692840" y="14446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9</a:t>
            </a:r>
            <a:endParaRPr lang="en-US" sz="1200">
              <a:solidFill>
                <a:srgbClr val="FFC000"/>
              </a:solidFill>
              <a:latin typeface="Helvetica" pitchFamily="-112" charset="0"/>
            </a:endParaRPr>
          </a:p>
        </p:txBody>
      </p:sp>
      <p:sp>
        <p:nvSpPr>
          <p:cNvPr id="19535" name="Rectangle 79"/>
          <p:cNvSpPr>
            <a:spLocks noChangeArrowheads="1"/>
          </p:cNvSpPr>
          <p:nvPr/>
        </p:nvSpPr>
        <p:spPr bwMode="auto">
          <a:xfrm>
            <a:off x="2268228" y="1649413"/>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dirty="0">
                <a:solidFill>
                  <a:srgbClr val="FFC000"/>
                </a:solidFill>
                <a:latin typeface="Helvetica" pitchFamily="-112" charset="0"/>
              </a:rPr>
              <a:t>1</a:t>
            </a:r>
            <a:endParaRPr lang="en-US" sz="1200" dirty="0">
              <a:solidFill>
                <a:srgbClr val="FFC000"/>
              </a:solidFill>
              <a:latin typeface="Helvetica" pitchFamily="-112" charset="0"/>
            </a:endParaRPr>
          </a:p>
        </p:txBody>
      </p:sp>
      <p:sp>
        <p:nvSpPr>
          <p:cNvPr id="19536" name="Rectangle 80"/>
          <p:cNvSpPr>
            <a:spLocks noChangeArrowheads="1"/>
          </p:cNvSpPr>
          <p:nvPr/>
        </p:nvSpPr>
        <p:spPr bwMode="auto">
          <a:xfrm>
            <a:off x="2453965" y="1649413"/>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dirty="0">
                <a:solidFill>
                  <a:srgbClr val="FFC000"/>
                </a:solidFill>
                <a:latin typeface="Helvetica" pitchFamily="-112" charset="0"/>
              </a:rPr>
              <a:t>2</a:t>
            </a:r>
            <a:endParaRPr lang="en-US" sz="1200" dirty="0">
              <a:solidFill>
                <a:srgbClr val="FFC000"/>
              </a:solidFill>
              <a:latin typeface="Helvetica" pitchFamily="-112" charset="0"/>
            </a:endParaRPr>
          </a:p>
        </p:txBody>
      </p:sp>
      <p:sp>
        <p:nvSpPr>
          <p:cNvPr id="19537" name="Rectangle 81"/>
          <p:cNvSpPr>
            <a:spLocks noChangeArrowheads="1"/>
          </p:cNvSpPr>
          <p:nvPr/>
        </p:nvSpPr>
        <p:spPr bwMode="auto">
          <a:xfrm>
            <a:off x="2627003" y="1649413"/>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3</a:t>
            </a:r>
            <a:endParaRPr lang="en-US" sz="1200">
              <a:solidFill>
                <a:srgbClr val="FFC000"/>
              </a:solidFill>
              <a:latin typeface="Helvetica" pitchFamily="-112" charset="0"/>
            </a:endParaRPr>
          </a:p>
        </p:txBody>
      </p:sp>
      <p:sp>
        <p:nvSpPr>
          <p:cNvPr id="19538" name="Rectangle 82"/>
          <p:cNvSpPr>
            <a:spLocks noChangeArrowheads="1"/>
          </p:cNvSpPr>
          <p:nvPr/>
        </p:nvSpPr>
        <p:spPr bwMode="auto">
          <a:xfrm>
            <a:off x="3516003" y="1649413"/>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4</a:t>
            </a:r>
            <a:endParaRPr lang="en-US" sz="1200">
              <a:solidFill>
                <a:srgbClr val="FFC000"/>
              </a:solidFill>
              <a:latin typeface="Helvetica" pitchFamily="-112" charset="0"/>
            </a:endParaRPr>
          </a:p>
        </p:txBody>
      </p:sp>
      <p:grpSp>
        <p:nvGrpSpPr>
          <p:cNvPr id="4" name="Group 83"/>
          <p:cNvGrpSpPr>
            <a:grpSpLocks/>
          </p:cNvGrpSpPr>
          <p:nvPr/>
        </p:nvGrpSpPr>
        <p:grpSpPr bwMode="auto">
          <a:xfrm>
            <a:off x="2130425" y="1347788"/>
            <a:ext cx="6643688" cy="111125"/>
            <a:chOff x="1332" y="849"/>
            <a:chExt cx="4185" cy="70"/>
          </a:xfrm>
        </p:grpSpPr>
        <p:sp>
          <p:nvSpPr>
            <p:cNvPr id="19540" name="Oval 84"/>
            <p:cNvSpPr>
              <a:spLocks noChangeArrowheads="1"/>
            </p:cNvSpPr>
            <p:nvPr/>
          </p:nvSpPr>
          <p:spPr bwMode="auto">
            <a:xfrm>
              <a:off x="1332" y="857"/>
              <a:ext cx="93" cy="46"/>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1" name="Oval 85"/>
            <p:cNvSpPr>
              <a:spLocks noChangeArrowheads="1"/>
            </p:cNvSpPr>
            <p:nvPr/>
          </p:nvSpPr>
          <p:spPr bwMode="auto">
            <a:xfrm>
              <a:off x="1441" y="857"/>
              <a:ext cx="93" cy="46"/>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2" name="Oval 86"/>
            <p:cNvSpPr>
              <a:spLocks noChangeArrowheads="1"/>
            </p:cNvSpPr>
            <p:nvPr/>
          </p:nvSpPr>
          <p:spPr bwMode="auto">
            <a:xfrm>
              <a:off x="1550" y="849"/>
              <a:ext cx="93" cy="54"/>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3" name="Oval 87"/>
            <p:cNvSpPr>
              <a:spLocks noChangeArrowheads="1"/>
            </p:cNvSpPr>
            <p:nvPr/>
          </p:nvSpPr>
          <p:spPr bwMode="auto">
            <a:xfrm>
              <a:off x="2857" y="857"/>
              <a:ext cx="85" cy="46"/>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4" name="Oval 88"/>
            <p:cNvSpPr>
              <a:spLocks noChangeArrowheads="1"/>
            </p:cNvSpPr>
            <p:nvPr/>
          </p:nvSpPr>
          <p:spPr bwMode="auto">
            <a:xfrm>
              <a:off x="3487" y="857"/>
              <a:ext cx="124" cy="62"/>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5" name="Oval 89"/>
            <p:cNvSpPr>
              <a:spLocks noChangeArrowheads="1"/>
            </p:cNvSpPr>
            <p:nvPr/>
          </p:nvSpPr>
          <p:spPr bwMode="auto">
            <a:xfrm>
              <a:off x="3775" y="872"/>
              <a:ext cx="62"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6" name="Oval 90"/>
            <p:cNvSpPr>
              <a:spLocks noChangeArrowheads="1"/>
            </p:cNvSpPr>
            <p:nvPr/>
          </p:nvSpPr>
          <p:spPr bwMode="auto">
            <a:xfrm>
              <a:off x="4607" y="872"/>
              <a:ext cx="62"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7" name="Oval 91"/>
            <p:cNvSpPr>
              <a:spLocks noChangeArrowheads="1"/>
            </p:cNvSpPr>
            <p:nvPr/>
          </p:nvSpPr>
          <p:spPr bwMode="auto">
            <a:xfrm>
              <a:off x="5167" y="872"/>
              <a:ext cx="63"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548" name="Oval 92"/>
            <p:cNvSpPr>
              <a:spLocks noChangeArrowheads="1"/>
            </p:cNvSpPr>
            <p:nvPr/>
          </p:nvSpPr>
          <p:spPr bwMode="auto">
            <a:xfrm>
              <a:off x="5463" y="872"/>
              <a:ext cx="54"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grpSp>
        <p:nvGrpSpPr>
          <p:cNvPr id="5" name="Group 93"/>
          <p:cNvGrpSpPr>
            <a:grpSpLocks/>
          </p:cNvGrpSpPr>
          <p:nvPr/>
        </p:nvGrpSpPr>
        <p:grpSpPr bwMode="auto">
          <a:xfrm>
            <a:off x="2195513" y="1554163"/>
            <a:ext cx="1404937" cy="82550"/>
            <a:chOff x="1378" y="973"/>
            <a:chExt cx="880" cy="63"/>
          </a:xfrm>
        </p:grpSpPr>
        <p:sp>
          <p:nvSpPr>
            <p:cNvPr id="19550" name="Oval 94"/>
            <p:cNvSpPr>
              <a:spLocks noChangeArrowheads="1"/>
            </p:cNvSpPr>
            <p:nvPr/>
          </p:nvSpPr>
          <p:spPr bwMode="auto">
            <a:xfrm>
              <a:off x="1378" y="981"/>
              <a:ext cx="94" cy="55"/>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solidFill>
                  <a:srgbClr val="FFC000"/>
                </a:solidFill>
              </a:endParaRPr>
            </a:p>
          </p:txBody>
        </p:sp>
        <p:sp>
          <p:nvSpPr>
            <p:cNvPr id="19551" name="Oval 95"/>
            <p:cNvSpPr>
              <a:spLocks noChangeArrowheads="1"/>
            </p:cNvSpPr>
            <p:nvPr/>
          </p:nvSpPr>
          <p:spPr bwMode="auto">
            <a:xfrm>
              <a:off x="1487" y="981"/>
              <a:ext cx="94" cy="55"/>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solidFill>
                  <a:srgbClr val="FFC000"/>
                </a:solidFill>
              </a:endParaRPr>
            </a:p>
          </p:txBody>
        </p:sp>
        <p:sp>
          <p:nvSpPr>
            <p:cNvPr id="19552" name="Oval 96"/>
            <p:cNvSpPr>
              <a:spLocks noChangeArrowheads="1"/>
            </p:cNvSpPr>
            <p:nvPr/>
          </p:nvSpPr>
          <p:spPr bwMode="auto">
            <a:xfrm>
              <a:off x="1596" y="973"/>
              <a:ext cx="94" cy="63"/>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solidFill>
                  <a:srgbClr val="FFC000"/>
                </a:solidFill>
              </a:endParaRPr>
            </a:p>
          </p:txBody>
        </p:sp>
        <p:sp>
          <p:nvSpPr>
            <p:cNvPr id="19553" name="Oval 97"/>
            <p:cNvSpPr>
              <a:spLocks noChangeArrowheads="1"/>
            </p:cNvSpPr>
            <p:nvPr/>
          </p:nvSpPr>
          <p:spPr bwMode="auto">
            <a:xfrm>
              <a:off x="2164" y="981"/>
              <a:ext cx="94" cy="55"/>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solidFill>
                  <a:srgbClr val="FFC000"/>
                </a:solidFill>
              </a:endParaRPr>
            </a:p>
          </p:txBody>
        </p:sp>
      </p:grpSp>
      <p:grpSp>
        <p:nvGrpSpPr>
          <p:cNvPr id="6" name="Group 98"/>
          <p:cNvGrpSpPr>
            <a:grpSpLocks/>
          </p:cNvGrpSpPr>
          <p:nvPr/>
        </p:nvGrpSpPr>
        <p:grpSpPr bwMode="auto">
          <a:xfrm>
            <a:off x="2752725" y="1847855"/>
            <a:ext cx="4954588" cy="174626"/>
            <a:chOff x="1759" y="1164"/>
            <a:chExt cx="3121" cy="110"/>
          </a:xfrm>
        </p:grpSpPr>
        <p:sp>
          <p:nvSpPr>
            <p:cNvPr id="19555" name="Rectangle 99"/>
            <p:cNvSpPr>
              <a:spLocks noChangeArrowheads="1"/>
            </p:cNvSpPr>
            <p:nvPr/>
          </p:nvSpPr>
          <p:spPr bwMode="auto">
            <a:xfrm>
              <a:off x="1759" y="1164"/>
              <a:ext cx="40" cy="87"/>
            </a:xfrm>
            <a:prstGeom prst="rect">
              <a:avLst/>
            </a:prstGeom>
            <a:noFill/>
            <a:ln w="9525">
              <a:noFill/>
              <a:miter lim="800000"/>
              <a:headEnd/>
              <a:tailEnd/>
            </a:ln>
          </p:spPr>
          <p:txBody>
            <a:bodyPr wrap="none" lIns="0" tIns="0" rIns="0" bIns="0">
              <a:prstTxWarp prst="textNoShape">
                <a:avLst/>
              </a:prstTxWarp>
              <a:spAutoFit/>
            </a:bodyPr>
            <a:lstStyle/>
            <a:p>
              <a:pPr algn="ctr"/>
              <a:r>
                <a:rPr lang="en-US" sz="900" dirty="0">
                  <a:solidFill>
                    <a:srgbClr val="00B0F0"/>
                  </a:solidFill>
                  <a:latin typeface="Helvetica" pitchFamily="-112" charset="0"/>
                </a:rPr>
                <a:t>1</a:t>
              </a:r>
              <a:endParaRPr lang="en-US" sz="1200" dirty="0">
                <a:solidFill>
                  <a:srgbClr val="00B0F0"/>
                </a:solidFill>
                <a:latin typeface="Helvetica" pitchFamily="-112" charset="0"/>
              </a:endParaRPr>
            </a:p>
          </p:txBody>
        </p:sp>
        <p:sp>
          <p:nvSpPr>
            <p:cNvPr id="19556" name="Rectangle 100"/>
            <p:cNvSpPr>
              <a:spLocks noChangeArrowheads="1"/>
            </p:cNvSpPr>
            <p:nvPr/>
          </p:nvSpPr>
          <p:spPr bwMode="auto">
            <a:xfrm>
              <a:off x="3214" y="1187"/>
              <a:ext cx="40" cy="87"/>
            </a:xfrm>
            <a:prstGeom prst="rect">
              <a:avLst/>
            </a:prstGeom>
            <a:noFill/>
            <a:ln w="9525">
              <a:noFill/>
              <a:miter lim="800000"/>
              <a:headEnd/>
              <a:tailEnd/>
            </a:ln>
          </p:spPr>
          <p:txBody>
            <a:bodyPr wrap="none" lIns="0" tIns="0" rIns="0" bIns="0">
              <a:prstTxWarp prst="textNoShape">
                <a:avLst/>
              </a:prstTxWarp>
              <a:spAutoFit/>
            </a:bodyPr>
            <a:lstStyle/>
            <a:p>
              <a:pPr algn="ctr"/>
              <a:r>
                <a:rPr lang="en-US" sz="900" dirty="0">
                  <a:solidFill>
                    <a:srgbClr val="00B0F0"/>
                  </a:solidFill>
                  <a:latin typeface="Helvetica" pitchFamily="-112" charset="0"/>
                </a:rPr>
                <a:t>2</a:t>
              </a:r>
              <a:endParaRPr lang="en-US" sz="1200" dirty="0">
                <a:solidFill>
                  <a:srgbClr val="00B0F0"/>
                </a:solidFill>
                <a:latin typeface="Helvetica" pitchFamily="-112" charset="0"/>
              </a:endParaRPr>
            </a:p>
          </p:txBody>
        </p:sp>
        <p:sp>
          <p:nvSpPr>
            <p:cNvPr id="19557" name="Rectangle 101"/>
            <p:cNvSpPr>
              <a:spLocks noChangeArrowheads="1"/>
            </p:cNvSpPr>
            <p:nvPr/>
          </p:nvSpPr>
          <p:spPr bwMode="auto">
            <a:xfrm>
              <a:off x="3712" y="1172"/>
              <a:ext cx="40" cy="87"/>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B0F0"/>
                  </a:solidFill>
                  <a:latin typeface="Helvetica" pitchFamily="-112" charset="0"/>
                </a:rPr>
                <a:t>3</a:t>
              </a:r>
              <a:endParaRPr lang="en-US" sz="1200">
                <a:solidFill>
                  <a:srgbClr val="00B0F0"/>
                </a:solidFill>
                <a:latin typeface="Helvetica" pitchFamily="-112" charset="0"/>
              </a:endParaRPr>
            </a:p>
          </p:txBody>
        </p:sp>
        <p:sp>
          <p:nvSpPr>
            <p:cNvPr id="19558" name="Rectangle 102"/>
            <p:cNvSpPr>
              <a:spLocks noChangeArrowheads="1"/>
            </p:cNvSpPr>
            <p:nvPr/>
          </p:nvSpPr>
          <p:spPr bwMode="auto">
            <a:xfrm>
              <a:off x="3828" y="1164"/>
              <a:ext cx="40" cy="87"/>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B0F0"/>
                  </a:solidFill>
                  <a:latin typeface="Helvetica" pitchFamily="-112" charset="0"/>
                </a:rPr>
                <a:t>4</a:t>
              </a:r>
              <a:endParaRPr lang="en-US" sz="1200">
                <a:solidFill>
                  <a:srgbClr val="00B0F0"/>
                </a:solidFill>
                <a:latin typeface="Helvetica" pitchFamily="-112" charset="0"/>
              </a:endParaRPr>
            </a:p>
          </p:txBody>
        </p:sp>
        <p:sp>
          <p:nvSpPr>
            <p:cNvPr id="19559" name="Rectangle 103"/>
            <p:cNvSpPr>
              <a:spLocks noChangeArrowheads="1"/>
            </p:cNvSpPr>
            <p:nvPr/>
          </p:nvSpPr>
          <p:spPr bwMode="auto">
            <a:xfrm>
              <a:off x="4840" y="1164"/>
              <a:ext cx="40" cy="87"/>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B0F0"/>
                  </a:solidFill>
                  <a:latin typeface="Helvetica" pitchFamily="-112" charset="0"/>
                </a:rPr>
                <a:t>5</a:t>
              </a:r>
              <a:endParaRPr lang="en-US" sz="1200">
                <a:solidFill>
                  <a:srgbClr val="00B0F0"/>
                </a:solidFill>
                <a:latin typeface="Helvetica" pitchFamily="-112" charset="0"/>
              </a:endParaRPr>
            </a:p>
          </p:txBody>
        </p:sp>
      </p:grpSp>
      <p:grpSp>
        <p:nvGrpSpPr>
          <p:cNvPr id="7" name="Group 104"/>
          <p:cNvGrpSpPr>
            <a:grpSpLocks/>
          </p:cNvGrpSpPr>
          <p:nvPr/>
        </p:nvGrpSpPr>
        <p:grpSpPr bwMode="auto">
          <a:xfrm>
            <a:off x="2719388" y="1755775"/>
            <a:ext cx="4989512" cy="122238"/>
            <a:chOff x="1713" y="1106"/>
            <a:chExt cx="3143" cy="77"/>
          </a:xfrm>
        </p:grpSpPr>
        <p:sp>
          <p:nvSpPr>
            <p:cNvPr id="19561" name="Oval 105"/>
            <p:cNvSpPr>
              <a:spLocks noChangeArrowheads="1"/>
            </p:cNvSpPr>
            <p:nvPr/>
          </p:nvSpPr>
          <p:spPr bwMode="auto">
            <a:xfrm>
              <a:off x="1713" y="1121"/>
              <a:ext cx="78" cy="39"/>
            </a:xfrm>
            <a:prstGeom prst="ellipse">
              <a:avLst/>
            </a:prstGeom>
            <a:solidFill>
              <a:srgbClr val="00B0F0"/>
            </a:solidFill>
            <a:ln w="25400">
              <a:solidFill>
                <a:srgbClr val="00B0F0"/>
              </a:solidFill>
              <a:round/>
              <a:headEnd/>
              <a:tailEnd/>
            </a:ln>
          </p:spPr>
          <p:txBody>
            <a:bodyPr>
              <a:prstTxWarp prst="textNoShape">
                <a:avLst/>
              </a:prstTxWarp>
            </a:bodyPr>
            <a:lstStyle/>
            <a:p>
              <a:endParaRPr lang="en-US"/>
            </a:p>
          </p:txBody>
        </p:sp>
        <p:sp>
          <p:nvSpPr>
            <p:cNvPr id="19562" name="Oval 106"/>
            <p:cNvSpPr>
              <a:spLocks noChangeArrowheads="1"/>
            </p:cNvSpPr>
            <p:nvPr/>
          </p:nvSpPr>
          <p:spPr bwMode="auto">
            <a:xfrm>
              <a:off x="3137" y="1106"/>
              <a:ext cx="148" cy="77"/>
            </a:xfrm>
            <a:prstGeom prst="ellipse">
              <a:avLst/>
            </a:prstGeom>
            <a:solidFill>
              <a:srgbClr val="00B0F0"/>
            </a:solidFill>
            <a:ln w="25400">
              <a:solidFill>
                <a:srgbClr val="00B0F0"/>
              </a:solidFill>
              <a:round/>
              <a:headEnd/>
              <a:tailEnd/>
            </a:ln>
          </p:spPr>
          <p:txBody>
            <a:bodyPr>
              <a:prstTxWarp prst="textNoShape">
                <a:avLst/>
              </a:prstTxWarp>
            </a:bodyPr>
            <a:lstStyle/>
            <a:p>
              <a:endParaRPr lang="en-US"/>
            </a:p>
          </p:txBody>
        </p:sp>
        <p:sp>
          <p:nvSpPr>
            <p:cNvPr id="19563" name="Oval 107"/>
            <p:cNvSpPr>
              <a:spLocks noChangeArrowheads="1"/>
            </p:cNvSpPr>
            <p:nvPr/>
          </p:nvSpPr>
          <p:spPr bwMode="auto">
            <a:xfrm>
              <a:off x="3658" y="1121"/>
              <a:ext cx="93" cy="47"/>
            </a:xfrm>
            <a:prstGeom prst="ellipse">
              <a:avLst/>
            </a:prstGeom>
            <a:solidFill>
              <a:srgbClr val="00B0F0"/>
            </a:solidFill>
            <a:ln w="25400">
              <a:solidFill>
                <a:srgbClr val="00B0F0"/>
              </a:solidFill>
              <a:round/>
              <a:headEnd/>
              <a:tailEnd/>
            </a:ln>
          </p:spPr>
          <p:txBody>
            <a:bodyPr>
              <a:prstTxWarp prst="textNoShape">
                <a:avLst/>
              </a:prstTxWarp>
            </a:bodyPr>
            <a:lstStyle/>
            <a:p>
              <a:endParaRPr lang="en-US"/>
            </a:p>
          </p:txBody>
        </p:sp>
        <p:sp>
          <p:nvSpPr>
            <p:cNvPr id="19564" name="Oval 108"/>
            <p:cNvSpPr>
              <a:spLocks noChangeArrowheads="1"/>
            </p:cNvSpPr>
            <p:nvPr/>
          </p:nvSpPr>
          <p:spPr bwMode="auto">
            <a:xfrm>
              <a:off x="3798" y="1121"/>
              <a:ext cx="62" cy="39"/>
            </a:xfrm>
            <a:prstGeom prst="ellipse">
              <a:avLst/>
            </a:prstGeom>
            <a:solidFill>
              <a:srgbClr val="00B0F0"/>
            </a:solidFill>
            <a:ln w="25400">
              <a:solidFill>
                <a:srgbClr val="00B0F0"/>
              </a:solidFill>
              <a:round/>
              <a:headEnd/>
              <a:tailEnd/>
            </a:ln>
          </p:spPr>
          <p:txBody>
            <a:bodyPr>
              <a:prstTxWarp prst="textNoShape">
                <a:avLst/>
              </a:prstTxWarp>
            </a:bodyPr>
            <a:lstStyle/>
            <a:p>
              <a:endParaRPr lang="en-US"/>
            </a:p>
          </p:txBody>
        </p:sp>
        <p:sp>
          <p:nvSpPr>
            <p:cNvPr id="19565" name="Oval 109"/>
            <p:cNvSpPr>
              <a:spLocks noChangeArrowheads="1"/>
            </p:cNvSpPr>
            <p:nvPr/>
          </p:nvSpPr>
          <p:spPr bwMode="auto">
            <a:xfrm>
              <a:off x="4802" y="1129"/>
              <a:ext cx="54" cy="31"/>
            </a:xfrm>
            <a:prstGeom prst="ellipse">
              <a:avLst/>
            </a:prstGeom>
            <a:solidFill>
              <a:srgbClr val="00B0F0"/>
            </a:solidFill>
            <a:ln w="25400">
              <a:solidFill>
                <a:srgbClr val="00B0F0"/>
              </a:solidFill>
              <a:round/>
              <a:headEnd/>
              <a:tailEnd/>
            </a:ln>
          </p:spPr>
          <p:txBody>
            <a:bodyPr>
              <a:prstTxWarp prst="textNoShape">
                <a:avLst/>
              </a:prstTxWarp>
            </a:bodyPr>
            <a:lstStyle/>
            <a:p>
              <a:endParaRPr lang="en-US"/>
            </a:p>
          </p:txBody>
        </p:sp>
      </p:grpSp>
      <p:sp>
        <p:nvSpPr>
          <p:cNvPr id="19566" name="Oval 110"/>
          <p:cNvSpPr>
            <a:spLocks noChangeArrowheads="1"/>
          </p:cNvSpPr>
          <p:nvPr/>
        </p:nvSpPr>
        <p:spPr bwMode="auto">
          <a:xfrm>
            <a:off x="3794125" y="3262313"/>
            <a:ext cx="134938" cy="49212"/>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nvGrpSpPr>
          <p:cNvPr id="8" name="Group 111"/>
          <p:cNvGrpSpPr>
            <a:grpSpLocks/>
          </p:cNvGrpSpPr>
          <p:nvPr/>
        </p:nvGrpSpPr>
        <p:grpSpPr bwMode="auto">
          <a:xfrm>
            <a:off x="1347788" y="100013"/>
            <a:ext cx="7461250" cy="123825"/>
            <a:chOff x="849" y="63"/>
            <a:chExt cx="4700" cy="78"/>
          </a:xfrm>
        </p:grpSpPr>
        <p:sp>
          <p:nvSpPr>
            <p:cNvPr id="19568" name="Oval 112"/>
            <p:cNvSpPr>
              <a:spLocks noChangeArrowheads="1"/>
            </p:cNvSpPr>
            <p:nvPr/>
          </p:nvSpPr>
          <p:spPr bwMode="auto">
            <a:xfrm>
              <a:off x="3012" y="63"/>
              <a:ext cx="125" cy="62"/>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sp>
          <p:nvSpPr>
            <p:cNvPr id="19569" name="Oval 113"/>
            <p:cNvSpPr>
              <a:spLocks noChangeArrowheads="1"/>
            </p:cNvSpPr>
            <p:nvPr/>
          </p:nvSpPr>
          <p:spPr bwMode="auto">
            <a:xfrm>
              <a:off x="4257" y="63"/>
              <a:ext cx="125" cy="78"/>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sp>
          <p:nvSpPr>
            <p:cNvPr id="19570" name="Oval 114"/>
            <p:cNvSpPr>
              <a:spLocks noChangeArrowheads="1"/>
            </p:cNvSpPr>
            <p:nvPr/>
          </p:nvSpPr>
          <p:spPr bwMode="auto">
            <a:xfrm>
              <a:off x="4491" y="63"/>
              <a:ext cx="132" cy="78"/>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sp>
          <p:nvSpPr>
            <p:cNvPr id="19571" name="Oval 115"/>
            <p:cNvSpPr>
              <a:spLocks noChangeArrowheads="1"/>
            </p:cNvSpPr>
            <p:nvPr/>
          </p:nvSpPr>
          <p:spPr bwMode="auto">
            <a:xfrm>
              <a:off x="4996" y="63"/>
              <a:ext cx="132" cy="78"/>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grpSp>
          <p:nvGrpSpPr>
            <p:cNvPr id="9" name="Group 116"/>
            <p:cNvGrpSpPr>
              <a:grpSpLocks/>
            </p:cNvGrpSpPr>
            <p:nvPr/>
          </p:nvGrpSpPr>
          <p:grpSpPr bwMode="auto">
            <a:xfrm>
              <a:off x="5136" y="102"/>
              <a:ext cx="413" cy="8"/>
              <a:chOff x="5136" y="102"/>
              <a:chExt cx="413" cy="8"/>
            </a:xfrm>
          </p:grpSpPr>
          <p:sp>
            <p:nvSpPr>
              <p:cNvPr id="19573" name="Rectangle 117"/>
              <p:cNvSpPr>
                <a:spLocks noChangeArrowheads="1"/>
              </p:cNvSpPr>
              <p:nvPr/>
            </p:nvSpPr>
            <p:spPr bwMode="auto">
              <a:xfrm>
                <a:off x="5136"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4" name="Rectangle 118"/>
              <p:cNvSpPr>
                <a:spLocks noChangeArrowheads="1"/>
              </p:cNvSpPr>
              <p:nvPr/>
            </p:nvSpPr>
            <p:spPr bwMode="auto">
              <a:xfrm>
                <a:off x="5167"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5" name="Rectangle 119"/>
              <p:cNvSpPr>
                <a:spLocks noChangeArrowheads="1"/>
              </p:cNvSpPr>
              <p:nvPr/>
            </p:nvSpPr>
            <p:spPr bwMode="auto">
              <a:xfrm>
                <a:off x="5199"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6" name="Rectangle 120"/>
              <p:cNvSpPr>
                <a:spLocks noChangeArrowheads="1"/>
              </p:cNvSpPr>
              <p:nvPr/>
            </p:nvSpPr>
            <p:spPr bwMode="auto">
              <a:xfrm>
                <a:off x="5230"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7" name="Rectangle 121"/>
              <p:cNvSpPr>
                <a:spLocks noChangeArrowheads="1"/>
              </p:cNvSpPr>
              <p:nvPr/>
            </p:nvSpPr>
            <p:spPr bwMode="auto">
              <a:xfrm>
                <a:off x="5261"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8" name="Rectangle 122"/>
              <p:cNvSpPr>
                <a:spLocks noChangeArrowheads="1"/>
              </p:cNvSpPr>
              <p:nvPr/>
            </p:nvSpPr>
            <p:spPr bwMode="auto">
              <a:xfrm>
                <a:off x="5292"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79" name="Rectangle 123"/>
              <p:cNvSpPr>
                <a:spLocks noChangeArrowheads="1"/>
              </p:cNvSpPr>
              <p:nvPr/>
            </p:nvSpPr>
            <p:spPr bwMode="auto">
              <a:xfrm>
                <a:off x="5323"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0" name="Rectangle 124"/>
              <p:cNvSpPr>
                <a:spLocks noChangeArrowheads="1"/>
              </p:cNvSpPr>
              <p:nvPr/>
            </p:nvSpPr>
            <p:spPr bwMode="auto">
              <a:xfrm>
                <a:off x="5354"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1" name="Rectangle 125"/>
              <p:cNvSpPr>
                <a:spLocks noChangeArrowheads="1"/>
              </p:cNvSpPr>
              <p:nvPr/>
            </p:nvSpPr>
            <p:spPr bwMode="auto">
              <a:xfrm>
                <a:off x="5385"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2" name="Rectangle 126"/>
              <p:cNvSpPr>
                <a:spLocks noChangeArrowheads="1"/>
              </p:cNvSpPr>
              <p:nvPr/>
            </p:nvSpPr>
            <p:spPr bwMode="auto">
              <a:xfrm>
                <a:off x="5416"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3" name="Rectangle 127"/>
              <p:cNvSpPr>
                <a:spLocks noChangeArrowheads="1"/>
              </p:cNvSpPr>
              <p:nvPr/>
            </p:nvSpPr>
            <p:spPr bwMode="auto">
              <a:xfrm>
                <a:off x="5447" y="102"/>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4" name="Rectangle 128"/>
              <p:cNvSpPr>
                <a:spLocks noChangeArrowheads="1"/>
              </p:cNvSpPr>
              <p:nvPr/>
            </p:nvSpPr>
            <p:spPr bwMode="auto">
              <a:xfrm>
                <a:off x="5479"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5" name="Rectangle 129"/>
              <p:cNvSpPr>
                <a:spLocks noChangeArrowheads="1"/>
              </p:cNvSpPr>
              <p:nvPr/>
            </p:nvSpPr>
            <p:spPr bwMode="auto">
              <a:xfrm>
                <a:off x="5510" y="102"/>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86" name="Rectangle 130"/>
              <p:cNvSpPr>
                <a:spLocks noChangeArrowheads="1"/>
              </p:cNvSpPr>
              <p:nvPr/>
            </p:nvSpPr>
            <p:spPr bwMode="auto">
              <a:xfrm>
                <a:off x="5541" y="102"/>
                <a:ext cx="8" cy="8"/>
              </a:xfrm>
              <a:prstGeom prst="rect">
                <a:avLst/>
              </a:prstGeom>
              <a:solidFill>
                <a:srgbClr val="FFCCFF"/>
              </a:solidFill>
              <a:ln w="9525">
                <a:noFill/>
                <a:miter lim="800000"/>
                <a:headEnd/>
                <a:tailEnd/>
              </a:ln>
            </p:spPr>
            <p:txBody>
              <a:bodyPr>
                <a:prstTxWarp prst="textNoShape">
                  <a:avLst/>
                </a:prstTxWarp>
              </a:bodyPr>
              <a:lstStyle/>
              <a:p>
                <a:endParaRPr lang="en-US"/>
              </a:p>
            </p:txBody>
          </p:sp>
        </p:grpSp>
        <p:sp>
          <p:nvSpPr>
            <p:cNvPr id="19587" name="Oval 131"/>
            <p:cNvSpPr>
              <a:spLocks noChangeArrowheads="1"/>
            </p:cNvSpPr>
            <p:nvPr/>
          </p:nvSpPr>
          <p:spPr bwMode="auto">
            <a:xfrm>
              <a:off x="849" y="63"/>
              <a:ext cx="109" cy="47"/>
            </a:xfrm>
            <a:prstGeom prst="ellipse">
              <a:avLst/>
            </a:prstGeom>
            <a:solidFill>
              <a:srgbClr val="FFCCFF"/>
            </a:solidFill>
            <a:ln w="25400">
              <a:solidFill>
                <a:srgbClr val="FFCCFF"/>
              </a:solidFill>
              <a:round/>
              <a:headEnd/>
              <a:tailEnd/>
            </a:ln>
          </p:spPr>
          <p:txBody>
            <a:bodyPr>
              <a:prstTxWarp prst="textNoShape">
                <a:avLst/>
              </a:prstTxWarp>
            </a:bodyPr>
            <a:lstStyle/>
            <a:p>
              <a:endParaRPr lang="en-US"/>
            </a:p>
          </p:txBody>
        </p:sp>
        <p:grpSp>
          <p:nvGrpSpPr>
            <p:cNvPr id="10" name="Group 132"/>
            <p:cNvGrpSpPr>
              <a:grpSpLocks/>
            </p:cNvGrpSpPr>
            <p:nvPr/>
          </p:nvGrpSpPr>
          <p:grpSpPr bwMode="auto">
            <a:xfrm>
              <a:off x="880" y="86"/>
              <a:ext cx="327" cy="8"/>
              <a:chOff x="880" y="86"/>
              <a:chExt cx="327" cy="8"/>
            </a:xfrm>
          </p:grpSpPr>
          <p:sp>
            <p:nvSpPr>
              <p:cNvPr id="19589" name="Rectangle 133"/>
              <p:cNvSpPr>
                <a:spLocks noChangeArrowheads="1"/>
              </p:cNvSpPr>
              <p:nvPr/>
            </p:nvSpPr>
            <p:spPr bwMode="auto">
              <a:xfrm>
                <a:off x="880"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0" name="Rectangle 134"/>
              <p:cNvSpPr>
                <a:spLocks noChangeArrowheads="1"/>
              </p:cNvSpPr>
              <p:nvPr/>
            </p:nvSpPr>
            <p:spPr bwMode="auto">
              <a:xfrm>
                <a:off x="912" y="86"/>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1" name="Rectangle 135"/>
              <p:cNvSpPr>
                <a:spLocks noChangeArrowheads="1"/>
              </p:cNvSpPr>
              <p:nvPr/>
            </p:nvSpPr>
            <p:spPr bwMode="auto">
              <a:xfrm>
                <a:off x="943" y="86"/>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2" name="Rectangle 136"/>
              <p:cNvSpPr>
                <a:spLocks noChangeArrowheads="1"/>
              </p:cNvSpPr>
              <p:nvPr/>
            </p:nvSpPr>
            <p:spPr bwMode="auto">
              <a:xfrm>
                <a:off x="974" y="86"/>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3" name="Rectangle 137"/>
              <p:cNvSpPr>
                <a:spLocks noChangeArrowheads="1"/>
              </p:cNvSpPr>
              <p:nvPr/>
            </p:nvSpPr>
            <p:spPr bwMode="auto">
              <a:xfrm>
                <a:off x="1005"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4" name="Rectangle 138"/>
              <p:cNvSpPr>
                <a:spLocks noChangeArrowheads="1"/>
              </p:cNvSpPr>
              <p:nvPr/>
            </p:nvSpPr>
            <p:spPr bwMode="auto">
              <a:xfrm>
                <a:off x="1036"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5" name="Rectangle 139"/>
              <p:cNvSpPr>
                <a:spLocks noChangeArrowheads="1"/>
              </p:cNvSpPr>
              <p:nvPr/>
            </p:nvSpPr>
            <p:spPr bwMode="auto">
              <a:xfrm>
                <a:off x="1067"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6" name="Rectangle 140"/>
              <p:cNvSpPr>
                <a:spLocks noChangeArrowheads="1"/>
              </p:cNvSpPr>
              <p:nvPr/>
            </p:nvSpPr>
            <p:spPr bwMode="auto">
              <a:xfrm>
                <a:off x="1098"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7" name="Rectangle 141"/>
              <p:cNvSpPr>
                <a:spLocks noChangeArrowheads="1"/>
              </p:cNvSpPr>
              <p:nvPr/>
            </p:nvSpPr>
            <p:spPr bwMode="auto">
              <a:xfrm>
                <a:off x="1129" y="86"/>
                <a:ext cx="16"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8" name="Rectangle 142"/>
              <p:cNvSpPr>
                <a:spLocks noChangeArrowheads="1"/>
              </p:cNvSpPr>
              <p:nvPr/>
            </p:nvSpPr>
            <p:spPr bwMode="auto">
              <a:xfrm>
                <a:off x="1161" y="86"/>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sp>
            <p:nvSpPr>
              <p:cNvPr id="19599" name="Rectangle 143"/>
              <p:cNvSpPr>
                <a:spLocks noChangeArrowheads="1"/>
              </p:cNvSpPr>
              <p:nvPr/>
            </p:nvSpPr>
            <p:spPr bwMode="auto">
              <a:xfrm>
                <a:off x="1192" y="86"/>
                <a:ext cx="15" cy="8"/>
              </a:xfrm>
              <a:prstGeom prst="rect">
                <a:avLst/>
              </a:prstGeom>
              <a:solidFill>
                <a:srgbClr val="FFCCFF"/>
              </a:solidFill>
              <a:ln w="9525">
                <a:noFill/>
                <a:miter lim="800000"/>
                <a:headEnd/>
                <a:tailEnd/>
              </a:ln>
            </p:spPr>
            <p:txBody>
              <a:bodyPr>
                <a:prstTxWarp prst="textNoShape">
                  <a:avLst/>
                </a:prstTxWarp>
              </a:bodyPr>
              <a:lstStyle/>
              <a:p>
                <a:endParaRPr lang="en-US"/>
              </a:p>
            </p:txBody>
          </p:sp>
        </p:grpSp>
      </p:grpSp>
      <p:sp>
        <p:nvSpPr>
          <p:cNvPr id="19600" name="Rectangle 144"/>
          <p:cNvSpPr>
            <a:spLocks noChangeArrowheads="1"/>
          </p:cNvSpPr>
          <p:nvPr/>
        </p:nvSpPr>
        <p:spPr bwMode="auto">
          <a:xfrm>
            <a:off x="8705540" y="60007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dirty="0">
                <a:solidFill>
                  <a:schemeClr val="bg2">
                    <a:lumMod val="60000"/>
                    <a:lumOff val="40000"/>
                  </a:schemeClr>
                </a:solidFill>
                <a:latin typeface="Helvetica" pitchFamily="-112" charset="0"/>
              </a:rPr>
              <a:t>3</a:t>
            </a:r>
            <a:endParaRPr lang="en-US" sz="1200" dirty="0">
              <a:solidFill>
                <a:schemeClr val="bg2">
                  <a:lumMod val="60000"/>
                  <a:lumOff val="40000"/>
                </a:schemeClr>
              </a:solidFill>
              <a:latin typeface="Helvetica" pitchFamily="-112" charset="0"/>
            </a:endParaRPr>
          </a:p>
        </p:txBody>
      </p:sp>
      <p:sp>
        <p:nvSpPr>
          <p:cNvPr id="19601" name="Rectangle 145"/>
          <p:cNvSpPr>
            <a:spLocks noChangeArrowheads="1"/>
          </p:cNvSpPr>
          <p:nvPr/>
        </p:nvSpPr>
        <p:spPr bwMode="auto">
          <a:xfrm>
            <a:off x="4204978" y="374967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1</a:t>
            </a:r>
            <a:endParaRPr lang="en-US" sz="1200">
              <a:solidFill>
                <a:srgbClr val="FFC000"/>
              </a:solidFill>
              <a:latin typeface="Helvetica" pitchFamily="-112" charset="0"/>
            </a:endParaRPr>
          </a:p>
        </p:txBody>
      </p:sp>
      <p:sp>
        <p:nvSpPr>
          <p:cNvPr id="19602" name="Rectangle 146"/>
          <p:cNvSpPr>
            <a:spLocks noChangeArrowheads="1"/>
          </p:cNvSpPr>
          <p:nvPr/>
        </p:nvSpPr>
        <p:spPr bwMode="auto">
          <a:xfrm>
            <a:off x="8576953" y="3729038"/>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2</a:t>
            </a:r>
            <a:endParaRPr lang="en-US" sz="1200">
              <a:solidFill>
                <a:srgbClr val="FFC000"/>
              </a:solidFill>
              <a:latin typeface="Helvetica" pitchFamily="-112" charset="0"/>
            </a:endParaRPr>
          </a:p>
        </p:txBody>
      </p:sp>
      <p:sp>
        <p:nvSpPr>
          <p:cNvPr id="19603" name="Rectangle 147"/>
          <p:cNvSpPr>
            <a:spLocks noChangeArrowheads="1"/>
          </p:cNvSpPr>
          <p:nvPr/>
        </p:nvSpPr>
        <p:spPr bwMode="auto">
          <a:xfrm>
            <a:off x="4431990" y="39592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1</a:t>
            </a:r>
            <a:endParaRPr lang="en-US" sz="1200">
              <a:solidFill>
                <a:srgbClr val="FFC000"/>
              </a:solidFill>
              <a:latin typeface="Helvetica" pitchFamily="-112" charset="0"/>
            </a:endParaRPr>
          </a:p>
        </p:txBody>
      </p:sp>
      <p:sp>
        <p:nvSpPr>
          <p:cNvPr id="19604" name="Rectangle 148"/>
          <p:cNvSpPr>
            <a:spLocks noChangeArrowheads="1"/>
          </p:cNvSpPr>
          <p:nvPr/>
        </p:nvSpPr>
        <p:spPr bwMode="auto">
          <a:xfrm>
            <a:off x="8507103" y="3959225"/>
            <a:ext cx="64120" cy="138499"/>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C000"/>
                </a:solidFill>
                <a:latin typeface="Helvetica" pitchFamily="-112" charset="0"/>
              </a:rPr>
              <a:t>2</a:t>
            </a:r>
            <a:endParaRPr lang="en-US" sz="1200">
              <a:solidFill>
                <a:srgbClr val="FFC000"/>
              </a:solidFill>
              <a:latin typeface="Helvetica" pitchFamily="-112" charset="0"/>
            </a:endParaRPr>
          </a:p>
        </p:txBody>
      </p:sp>
      <p:sp>
        <p:nvSpPr>
          <p:cNvPr id="19605" name="Rectangle 149"/>
          <p:cNvSpPr>
            <a:spLocks noChangeArrowheads="1"/>
          </p:cNvSpPr>
          <p:nvPr/>
        </p:nvSpPr>
        <p:spPr bwMode="auto">
          <a:xfrm>
            <a:off x="5791200" y="4713288"/>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a:t>
            </a:r>
            <a:endParaRPr lang="en-US" sz="1200">
              <a:latin typeface="Helvetica" pitchFamily="-112" charset="0"/>
            </a:endParaRPr>
          </a:p>
        </p:txBody>
      </p:sp>
      <p:sp>
        <p:nvSpPr>
          <p:cNvPr id="19606" name="Oval 150"/>
          <p:cNvSpPr>
            <a:spLocks noChangeArrowheads="1"/>
          </p:cNvSpPr>
          <p:nvPr/>
        </p:nvSpPr>
        <p:spPr bwMode="auto">
          <a:xfrm>
            <a:off x="8685213" y="544513"/>
            <a:ext cx="98425" cy="49212"/>
          </a:xfrm>
          <a:prstGeom prst="ellipse">
            <a:avLst/>
          </a:prstGeom>
          <a:solidFill>
            <a:schemeClr val="bg2">
              <a:lumMod val="60000"/>
              <a:lumOff val="40000"/>
            </a:schemeClr>
          </a:solidFill>
          <a:ln w="25400">
            <a:solidFill>
              <a:schemeClr val="bg2">
                <a:lumMod val="60000"/>
                <a:lumOff val="40000"/>
              </a:schemeClr>
            </a:solidFill>
            <a:round/>
            <a:headEnd/>
            <a:tailEnd/>
          </a:ln>
        </p:spPr>
        <p:txBody>
          <a:bodyPr>
            <a:prstTxWarp prst="textNoShape">
              <a:avLst/>
            </a:prstTxWarp>
          </a:bodyPr>
          <a:lstStyle/>
          <a:p>
            <a:endParaRPr lang="en-US">
              <a:solidFill>
                <a:schemeClr val="bg2">
                  <a:lumMod val="60000"/>
                  <a:lumOff val="40000"/>
                </a:schemeClr>
              </a:solidFill>
            </a:endParaRPr>
          </a:p>
        </p:txBody>
      </p:sp>
      <p:sp>
        <p:nvSpPr>
          <p:cNvPr id="19607" name="Oval 151"/>
          <p:cNvSpPr>
            <a:spLocks noChangeArrowheads="1"/>
          </p:cNvSpPr>
          <p:nvPr/>
        </p:nvSpPr>
        <p:spPr bwMode="auto">
          <a:xfrm>
            <a:off x="8424863" y="5807075"/>
            <a:ext cx="74612" cy="23813"/>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08" name="Oval 152"/>
          <p:cNvSpPr>
            <a:spLocks noChangeArrowheads="1"/>
          </p:cNvSpPr>
          <p:nvPr/>
        </p:nvSpPr>
        <p:spPr bwMode="auto">
          <a:xfrm>
            <a:off x="5967413" y="4732338"/>
            <a:ext cx="87312" cy="49212"/>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09" name="Oval 153"/>
          <p:cNvSpPr>
            <a:spLocks noChangeArrowheads="1"/>
          </p:cNvSpPr>
          <p:nvPr/>
        </p:nvSpPr>
        <p:spPr bwMode="auto">
          <a:xfrm>
            <a:off x="3052763" y="2224088"/>
            <a:ext cx="123825" cy="49212"/>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10" name="Oval 154"/>
          <p:cNvSpPr>
            <a:spLocks noChangeArrowheads="1"/>
          </p:cNvSpPr>
          <p:nvPr/>
        </p:nvSpPr>
        <p:spPr bwMode="auto">
          <a:xfrm>
            <a:off x="3176588" y="2435225"/>
            <a:ext cx="123825" cy="49213"/>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nvGrpSpPr>
          <p:cNvPr id="11" name="Group 155"/>
          <p:cNvGrpSpPr>
            <a:grpSpLocks/>
          </p:cNvGrpSpPr>
          <p:nvPr/>
        </p:nvGrpSpPr>
        <p:grpSpPr bwMode="auto">
          <a:xfrm>
            <a:off x="1563688" y="600075"/>
            <a:ext cx="4818062" cy="136525"/>
            <a:chOff x="985" y="378"/>
            <a:chExt cx="3035" cy="86"/>
          </a:xfrm>
        </p:grpSpPr>
        <p:sp>
          <p:nvSpPr>
            <p:cNvPr id="19612" name="Rectangle 156"/>
            <p:cNvSpPr>
              <a:spLocks noChangeArrowheads="1"/>
            </p:cNvSpPr>
            <p:nvPr/>
          </p:nvSpPr>
          <p:spPr bwMode="auto">
            <a:xfrm>
              <a:off x="985" y="378"/>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1</a:t>
              </a:r>
              <a:endParaRPr lang="en-US" sz="1200">
                <a:latin typeface="Helvetica" pitchFamily="-112" charset="0"/>
              </a:endParaRPr>
            </a:p>
          </p:txBody>
        </p:sp>
        <p:sp>
          <p:nvSpPr>
            <p:cNvPr id="19613" name="Rectangle 157"/>
            <p:cNvSpPr>
              <a:spLocks noChangeArrowheads="1"/>
            </p:cNvSpPr>
            <p:nvPr/>
          </p:nvSpPr>
          <p:spPr bwMode="auto">
            <a:xfrm>
              <a:off x="3980" y="378"/>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2</a:t>
              </a:r>
              <a:endParaRPr lang="en-US" sz="1200">
                <a:latin typeface="Helvetica" pitchFamily="-112" charset="0"/>
              </a:endParaRPr>
            </a:p>
          </p:txBody>
        </p:sp>
      </p:grpSp>
      <p:sp>
        <p:nvSpPr>
          <p:cNvPr id="19614" name="Rectangle 158"/>
          <p:cNvSpPr>
            <a:spLocks noChangeArrowheads="1"/>
          </p:cNvSpPr>
          <p:nvPr/>
        </p:nvSpPr>
        <p:spPr bwMode="auto">
          <a:xfrm>
            <a:off x="3321050" y="2711450"/>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1</a:t>
            </a:r>
            <a:endParaRPr lang="en-US" sz="1200">
              <a:latin typeface="Helvetica" pitchFamily="-112" charset="0"/>
            </a:endParaRPr>
          </a:p>
        </p:txBody>
      </p:sp>
      <p:sp>
        <p:nvSpPr>
          <p:cNvPr id="19615" name="Rectangle 159"/>
          <p:cNvSpPr>
            <a:spLocks noChangeArrowheads="1"/>
          </p:cNvSpPr>
          <p:nvPr/>
        </p:nvSpPr>
        <p:spPr bwMode="auto">
          <a:xfrm>
            <a:off x="8348663" y="2700338"/>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2</a:t>
            </a:r>
            <a:endParaRPr lang="en-US" sz="1200">
              <a:latin typeface="Helvetica" pitchFamily="-112" charset="0"/>
            </a:endParaRPr>
          </a:p>
        </p:txBody>
      </p:sp>
      <p:grpSp>
        <p:nvGrpSpPr>
          <p:cNvPr id="12" name="Group 160"/>
          <p:cNvGrpSpPr>
            <a:grpSpLocks/>
          </p:cNvGrpSpPr>
          <p:nvPr/>
        </p:nvGrpSpPr>
        <p:grpSpPr bwMode="auto">
          <a:xfrm>
            <a:off x="1530350" y="544513"/>
            <a:ext cx="4865688" cy="49212"/>
            <a:chOff x="974" y="343"/>
            <a:chExt cx="3065" cy="31"/>
          </a:xfrm>
        </p:grpSpPr>
        <p:sp>
          <p:nvSpPr>
            <p:cNvPr id="19617" name="Oval 161"/>
            <p:cNvSpPr>
              <a:spLocks noChangeArrowheads="1"/>
            </p:cNvSpPr>
            <p:nvPr/>
          </p:nvSpPr>
          <p:spPr bwMode="auto">
            <a:xfrm>
              <a:off x="974" y="343"/>
              <a:ext cx="85" cy="31"/>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18" name="Oval 162"/>
            <p:cNvSpPr>
              <a:spLocks noChangeArrowheads="1"/>
            </p:cNvSpPr>
            <p:nvPr/>
          </p:nvSpPr>
          <p:spPr bwMode="auto">
            <a:xfrm>
              <a:off x="3977" y="343"/>
              <a:ext cx="62" cy="31"/>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grpSp>
      <p:sp>
        <p:nvSpPr>
          <p:cNvPr id="19619" name="Oval 163"/>
          <p:cNvSpPr>
            <a:spLocks noChangeArrowheads="1"/>
          </p:cNvSpPr>
          <p:nvPr/>
        </p:nvSpPr>
        <p:spPr bwMode="auto">
          <a:xfrm>
            <a:off x="1912938" y="952500"/>
            <a:ext cx="147637" cy="74613"/>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20" name="Oval 164"/>
          <p:cNvSpPr>
            <a:spLocks noChangeArrowheads="1"/>
          </p:cNvSpPr>
          <p:nvPr/>
        </p:nvSpPr>
        <p:spPr bwMode="auto">
          <a:xfrm>
            <a:off x="1925638" y="1149350"/>
            <a:ext cx="147637" cy="74613"/>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21" name="Oval 165"/>
          <p:cNvSpPr>
            <a:spLocks noChangeArrowheads="1"/>
          </p:cNvSpPr>
          <p:nvPr/>
        </p:nvSpPr>
        <p:spPr bwMode="auto">
          <a:xfrm>
            <a:off x="2925763" y="2001838"/>
            <a:ext cx="123825" cy="49212"/>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grpSp>
        <p:nvGrpSpPr>
          <p:cNvPr id="13" name="Group 166"/>
          <p:cNvGrpSpPr>
            <a:grpSpLocks/>
          </p:cNvGrpSpPr>
          <p:nvPr/>
        </p:nvGrpSpPr>
        <p:grpSpPr bwMode="auto">
          <a:xfrm>
            <a:off x="3284538" y="2644775"/>
            <a:ext cx="5137150" cy="49213"/>
            <a:chOff x="2079" y="1666"/>
            <a:chExt cx="3236" cy="31"/>
          </a:xfrm>
        </p:grpSpPr>
        <p:sp>
          <p:nvSpPr>
            <p:cNvPr id="19623" name="Oval 167"/>
            <p:cNvSpPr>
              <a:spLocks noChangeArrowheads="1"/>
            </p:cNvSpPr>
            <p:nvPr/>
          </p:nvSpPr>
          <p:spPr bwMode="auto">
            <a:xfrm>
              <a:off x="2079" y="1666"/>
              <a:ext cx="85" cy="31"/>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24" name="Oval 168"/>
            <p:cNvSpPr>
              <a:spLocks noChangeArrowheads="1"/>
            </p:cNvSpPr>
            <p:nvPr/>
          </p:nvSpPr>
          <p:spPr bwMode="auto">
            <a:xfrm>
              <a:off x="5253" y="1674"/>
              <a:ext cx="62" cy="23"/>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grpSp>
      <p:sp>
        <p:nvSpPr>
          <p:cNvPr id="19625" name="Oval 169"/>
          <p:cNvSpPr>
            <a:spLocks noChangeArrowheads="1"/>
          </p:cNvSpPr>
          <p:nvPr/>
        </p:nvSpPr>
        <p:spPr bwMode="auto">
          <a:xfrm>
            <a:off x="3522663" y="2841625"/>
            <a:ext cx="134937" cy="50800"/>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26" name="Oval 170"/>
          <p:cNvSpPr>
            <a:spLocks noChangeArrowheads="1"/>
          </p:cNvSpPr>
          <p:nvPr/>
        </p:nvSpPr>
        <p:spPr bwMode="auto">
          <a:xfrm>
            <a:off x="3633788" y="3052763"/>
            <a:ext cx="134937" cy="49212"/>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27" name="Oval 171"/>
          <p:cNvSpPr>
            <a:spLocks noChangeArrowheads="1"/>
          </p:cNvSpPr>
          <p:nvPr/>
        </p:nvSpPr>
        <p:spPr bwMode="auto">
          <a:xfrm>
            <a:off x="3979863" y="3484563"/>
            <a:ext cx="147637" cy="49212"/>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nvGrpSpPr>
          <p:cNvPr id="14" name="Group 172"/>
          <p:cNvGrpSpPr>
            <a:grpSpLocks/>
          </p:cNvGrpSpPr>
          <p:nvPr/>
        </p:nvGrpSpPr>
        <p:grpSpPr bwMode="auto">
          <a:xfrm>
            <a:off x="4164013" y="3683000"/>
            <a:ext cx="4471987" cy="49213"/>
            <a:chOff x="2623" y="2320"/>
            <a:chExt cx="2817" cy="31"/>
          </a:xfrm>
        </p:grpSpPr>
        <p:sp>
          <p:nvSpPr>
            <p:cNvPr id="19629" name="Oval 173"/>
            <p:cNvSpPr>
              <a:spLocks noChangeArrowheads="1"/>
            </p:cNvSpPr>
            <p:nvPr/>
          </p:nvSpPr>
          <p:spPr bwMode="auto">
            <a:xfrm>
              <a:off x="2623" y="2320"/>
              <a:ext cx="86"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30" name="Oval 174"/>
            <p:cNvSpPr>
              <a:spLocks noChangeArrowheads="1"/>
            </p:cNvSpPr>
            <p:nvPr/>
          </p:nvSpPr>
          <p:spPr bwMode="auto">
            <a:xfrm>
              <a:off x="5385" y="2320"/>
              <a:ext cx="55" cy="23"/>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grpSp>
        <p:nvGrpSpPr>
          <p:cNvPr id="15" name="Group 175"/>
          <p:cNvGrpSpPr>
            <a:grpSpLocks/>
          </p:cNvGrpSpPr>
          <p:nvPr/>
        </p:nvGrpSpPr>
        <p:grpSpPr bwMode="auto">
          <a:xfrm>
            <a:off x="4398963" y="3892550"/>
            <a:ext cx="4175125" cy="61913"/>
            <a:chOff x="2771" y="2452"/>
            <a:chExt cx="2630" cy="39"/>
          </a:xfrm>
        </p:grpSpPr>
        <p:sp>
          <p:nvSpPr>
            <p:cNvPr id="19632" name="Oval 176"/>
            <p:cNvSpPr>
              <a:spLocks noChangeArrowheads="1"/>
            </p:cNvSpPr>
            <p:nvPr/>
          </p:nvSpPr>
          <p:spPr bwMode="auto">
            <a:xfrm>
              <a:off x="2771" y="2452"/>
              <a:ext cx="78" cy="39"/>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sp>
          <p:nvSpPr>
            <p:cNvPr id="19633" name="Oval 177"/>
            <p:cNvSpPr>
              <a:spLocks noChangeArrowheads="1"/>
            </p:cNvSpPr>
            <p:nvPr/>
          </p:nvSpPr>
          <p:spPr bwMode="auto">
            <a:xfrm>
              <a:off x="5346" y="2452"/>
              <a:ext cx="55" cy="31"/>
            </a:xfrm>
            <a:prstGeom prst="ellipse">
              <a:avLst/>
            </a:prstGeom>
            <a:solidFill>
              <a:srgbClr val="FFC000"/>
            </a:solidFill>
            <a:ln w="25400">
              <a:solidFill>
                <a:srgbClr val="FFC000"/>
              </a:solidFill>
              <a:round/>
              <a:headEnd/>
              <a:tailEnd/>
            </a:ln>
          </p:spPr>
          <p:txBody>
            <a:bodyPr>
              <a:prstTxWarp prst="textNoShape">
                <a:avLst/>
              </a:prstTxWarp>
            </a:bodyPr>
            <a:lstStyle/>
            <a:p>
              <a:endParaRPr lang="en-US"/>
            </a:p>
          </p:txBody>
        </p:sp>
      </p:grpSp>
      <p:sp>
        <p:nvSpPr>
          <p:cNvPr id="19634" name="Rectangle 178"/>
          <p:cNvSpPr>
            <a:spLocks noChangeArrowheads="1"/>
          </p:cNvSpPr>
          <p:nvPr/>
        </p:nvSpPr>
        <p:spPr bwMode="auto">
          <a:xfrm>
            <a:off x="4703763" y="418147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1</a:t>
            </a:r>
            <a:endParaRPr lang="en-US" sz="1200">
              <a:latin typeface="Helvetica" pitchFamily="-112" charset="0"/>
            </a:endParaRPr>
          </a:p>
        </p:txBody>
      </p:sp>
      <p:sp>
        <p:nvSpPr>
          <p:cNvPr id="19635" name="Rectangle 179"/>
          <p:cNvSpPr>
            <a:spLocks noChangeArrowheads="1"/>
          </p:cNvSpPr>
          <p:nvPr/>
        </p:nvSpPr>
        <p:spPr bwMode="auto">
          <a:xfrm>
            <a:off x="5778500" y="418147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2</a:t>
            </a:r>
            <a:endParaRPr lang="en-US" sz="1200">
              <a:latin typeface="Helvetica" pitchFamily="-112" charset="0"/>
            </a:endParaRPr>
          </a:p>
        </p:txBody>
      </p:sp>
      <p:sp>
        <p:nvSpPr>
          <p:cNvPr id="19636" name="Rectangle 180"/>
          <p:cNvSpPr>
            <a:spLocks noChangeArrowheads="1"/>
          </p:cNvSpPr>
          <p:nvPr/>
        </p:nvSpPr>
        <p:spPr bwMode="auto">
          <a:xfrm>
            <a:off x="7346950" y="418147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3</a:t>
            </a:r>
            <a:endParaRPr lang="en-US" sz="1200">
              <a:latin typeface="Helvetica" pitchFamily="-112" charset="0"/>
            </a:endParaRPr>
          </a:p>
        </p:txBody>
      </p:sp>
      <p:sp>
        <p:nvSpPr>
          <p:cNvPr id="19637" name="Rectangle 181"/>
          <p:cNvSpPr>
            <a:spLocks noChangeArrowheads="1"/>
          </p:cNvSpPr>
          <p:nvPr/>
        </p:nvSpPr>
        <p:spPr bwMode="auto">
          <a:xfrm>
            <a:off x="8223250" y="4170363"/>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00FFFF"/>
                </a:solidFill>
                <a:latin typeface="Helvetica" pitchFamily="-112" charset="0"/>
              </a:rPr>
              <a:t>4</a:t>
            </a:r>
            <a:endParaRPr lang="en-US" sz="1200">
              <a:latin typeface="Helvetica" pitchFamily="-112" charset="0"/>
            </a:endParaRPr>
          </a:p>
        </p:txBody>
      </p:sp>
      <p:sp>
        <p:nvSpPr>
          <p:cNvPr id="19638" name="Oval 182"/>
          <p:cNvSpPr>
            <a:spLocks noChangeArrowheads="1"/>
          </p:cNvSpPr>
          <p:nvPr/>
        </p:nvSpPr>
        <p:spPr bwMode="auto">
          <a:xfrm>
            <a:off x="8178800" y="5584825"/>
            <a:ext cx="74613" cy="23813"/>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39" name="Oval 183"/>
          <p:cNvSpPr>
            <a:spLocks noChangeArrowheads="1"/>
          </p:cNvSpPr>
          <p:nvPr/>
        </p:nvSpPr>
        <p:spPr bwMode="auto">
          <a:xfrm>
            <a:off x="7646988" y="5362575"/>
            <a:ext cx="87312" cy="36513"/>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grpSp>
        <p:nvGrpSpPr>
          <p:cNvPr id="16" name="Group 184"/>
          <p:cNvGrpSpPr>
            <a:grpSpLocks/>
          </p:cNvGrpSpPr>
          <p:nvPr/>
        </p:nvGrpSpPr>
        <p:grpSpPr bwMode="auto">
          <a:xfrm>
            <a:off x="4670425" y="4102100"/>
            <a:ext cx="3632200" cy="74613"/>
            <a:chOff x="2942" y="2584"/>
            <a:chExt cx="2288" cy="47"/>
          </a:xfrm>
        </p:grpSpPr>
        <p:sp>
          <p:nvSpPr>
            <p:cNvPr id="19641" name="Oval 185"/>
            <p:cNvSpPr>
              <a:spLocks noChangeArrowheads="1"/>
            </p:cNvSpPr>
            <p:nvPr/>
          </p:nvSpPr>
          <p:spPr bwMode="auto">
            <a:xfrm>
              <a:off x="2942" y="2592"/>
              <a:ext cx="78" cy="39"/>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42" name="Oval 186"/>
            <p:cNvSpPr>
              <a:spLocks noChangeArrowheads="1"/>
            </p:cNvSpPr>
            <p:nvPr/>
          </p:nvSpPr>
          <p:spPr bwMode="auto">
            <a:xfrm>
              <a:off x="3611" y="2584"/>
              <a:ext cx="94" cy="47"/>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43" name="Oval 187"/>
            <p:cNvSpPr>
              <a:spLocks noChangeArrowheads="1"/>
            </p:cNvSpPr>
            <p:nvPr/>
          </p:nvSpPr>
          <p:spPr bwMode="auto">
            <a:xfrm>
              <a:off x="4599" y="2584"/>
              <a:ext cx="94" cy="47"/>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sp>
          <p:nvSpPr>
            <p:cNvPr id="19644" name="Oval 188"/>
            <p:cNvSpPr>
              <a:spLocks noChangeArrowheads="1"/>
            </p:cNvSpPr>
            <p:nvPr/>
          </p:nvSpPr>
          <p:spPr bwMode="auto">
            <a:xfrm>
              <a:off x="5167" y="2592"/>
              <a:ext cx="63" cy="31"/>
            </a:xfrm>
            <a:prstGeom prst="ellipse">
              <a:avLst/>
            </a:prstGeom>
            <a:solidFill>
              <a:srgbClr val="00FFFF"/>
            </a:solidFill>
            <a:ln w="25400">
              <a:solidFill>
                <a:srgbClr val="00FFFF"/>
              </a:solidFill>
              <a:round/>
              <a:headEnd/>
              <a:tailEnd/>
            </a:ln>
          </p:spPr>
          <p:txBody>
            <a:bodyPr>
              <a:prstTxWarp prst="textNoShape">
                <a:avLst/>
              </a:prstTxWarp>
            </a:bodyPr>
            <a:lstStyle/>
            <a:p>
              <a:endParaRPr lang="en-US"/>
            </a:p>
          </p:txBody>
        </p:sp>
      </p:grpSp>
      <p:sp>
        <p:nvSpPr>
          <p:cNvPr id="19645" name="Oval 189"/>
          <p:cNvSpPr>
            <a:spLocks noChangeArrowheads="1"/>
          </p:cNvSpPr>
          <p:nvPr/>
        </p:nvSpPr>
        <p:spPr bwMode="auto">
          <a:xfrm>
            <a:off x="6005513" y="4533900"/>
            <a:ext cx="85725" cy="50800"/>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grpSp>
        <p:nvGrpSpPr>
          <p:cNvPr id="17" name="Group 190"/>
          <p:cNvGrpSpPr>
            <a:grpSpLocks/>
          </p:cNvGrpSpPr>
          <p:nvPr/>
        </p:nvGrpSpPr>
        <p:grpSpPr bwMode="auto">
          <a:xfrm>
            <a:off x="5868988" y="4757738"/>
            <a:ext cx="123825" cy="11112"/>
            <a:chOff x="3697" y="2997"/>
            <a:chExt cx="78" cy="7"/>
          </a:xfrm>
        </p:grpSpPr>
        <p:sp>
          <p:nvSpPr>
            <p:cNvPr id="19647" name="Rectangle 191"/>
            <p:cNvSpPr>
              <a:spLocks noChangeArrowheads="1"/>
            </p:cNvSpPr>
            <p:nvPr/>
          </p:nvSpPr>
          <p:spPr bwMode="auto">
            <a:xfrm>
              <a:off x="3759" y="2997"/>
              <a:ext cx="16" cy="7"/>
            </a:xfrm>
            <a:prstGeom prst="rect">
              <a:avLst/>
            </a:prstGeom>
            <a:solidFill>
              <a:srgbClr val="DDDDDD"/>
            </a:solidFill>
            <a:ln w="9525">
              <a:noFill/>
              <a:miter lim="800000"/>
              <a:headEnd/>
              <a:tailEnd/>
            </a:ln>
          </p:spPr>
          <p:txBody>
            <a:bodyPr>
              <a:prstTxWarp prst="textNoShape">
                <a:avLst/>
              </a:prstTxWarp>
            </a:bodyPr>
            <a:lstStyle/>
            <a:p>
              <a:endParaRPr lang="en-US"/>
            </a:p>
          </p:txBody>
        </p:sp>
        <p:sp>
          <p:nvSpPr>
            <p:cNvPr id="19648" name="Rectangle 192"/>
            <p:cNvSpPr>
              <a:spLocks noChangeArrowheads="1"/>
            </p:cNvSpPr>
            <p:nvPr/>
          </p:nvSpPr>
          <p:spPr bwMode="auto">
            <a:xfrm>
              <a:off x="3728" y="2997"/>
              <a:ext cx="16" cy="7"/>
            </a:xfrm>
            <a:prstGeom prst="rect">
              <a:avLst/>
            </a:prstGeom>
            <a:solidFill>
              <a:srgbClr val="DDDDDD"/>
            </a:solidFill>
            <a:ln w="9525">
              <a:noFill/>
              <a:miter lim="800000"/>
              <a:headEnd/>
              <a:tailEnd/>
            </a:ln>
          </p:spPr>
          <p:txBody>
            <a:bodyPr>
              <a:prstTxWarp prst="textNoShape">
                <a:avLst/>
              </a:prstTxWarp>
            </a:bodyPr>
            <a:lstStyle/>
            <a:p>
              <a:endParaRPr lang="en-US"/>
            </a:p>
          </p:txBody>
        </p:sp>
        <p:sp>
          <p:nvSpPr>
            <p:cNvPr id="19649" name="Rectangle 193"/>
            <p:cNvSpPr>
              <a:spLocks noChangeArrowheads="1"/>
            </p:cNvSpPr>
            <p:nvPr/>
          </p:nvSpPr>
          <p:spPr bwMode="auto">
            <a:xfrm>
              <a:off x="3697" y="2997"/>
              <a:ext cx="15" cy="7"/>
            </a:xfrm>
            <a:prstGeom prst="rect">
              <a:avLst/>
            </a:prstGeom>
            <a:solidFill>
              <a:srgbClr val="DDDDDD"/>
            </a:solidFill>
            <a:ln w="9525">
              <a:noFill/>
              <a:miter lim="800000"/>
              <a:headEnd/>
              <a:tailEnd/>
            </a:ln>
          </p:spPr>
          <p:txBody>
            <a:bodyPr>
              <a:prstTxWarp prst="textNoShape">
                <a:avLst/>
              </a:prstTxWarp>
            </a:bodyPr>
            <a:lstStyle/>
            <a:p>
              <a:endParaRPr lang="en-US"/>
            </a:p>
          </p:txBody>
        </p:sp>
      </p:grpSp>
      <p:grpSp>
        <p:nvGrpSpPr>
          <p:cNvPr id="18" name="Group 194"/>
          <p:cNvGrpSpPr>
            <a:grpSpLocks/>
          </p:cNvGrpSpPr>
          <p:nvPr/>
        </p:nvGrpSpPr>
        <p:grpSpPr bwMode="auto">
          <a:xfrm>
            <a:off x="1052513" y="309563"/>
            <a:ext cx="7508875" cy="98425"/>
            <a:chOff x="663" y="195"/>
            <a:chExt cx="4730" cy="62"/>
          </a:xfrm>
        </p:grpSpPr>
        <p:sp>
          <p:nvSpPr>
            <p:cNvPr id="19651" name="Oval 195"/>
            <p:cNvSpPr>
              <a:spLocks noChangeArrowheads="1"/>
            </p:cNvSpPr>
            <p:nvPr/>
          </p:nvSpPr>
          <p:spPr bwMode="auto">
            <a:xfrm>
              <a:off x="842" y="195"/>
              <a:ext cx="132" cy="55"/>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2" name="Oval 196"/>
            <p:cNvSpPr>
              <a:spLocks noChangeArrowheads="1"/>
            </p:cNvSpPr>
            <p:nvPr/>
          </p:nvSpPr>
          <p:spPr bwMode="auto">
            <a:xfrm>
              <a:off x="740" y="203"/>
              <a:ext cx="102" cy="39"/>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3" name="Oval 197"/>
            <p:cNvSpPr>
              <a:spLocks noChangeArrowheads="1"/>
            </p:cNvSpPr>
            <p:nvPr/>
          </p:nvSpPr>
          <p:spPr bwMode="auto">
            <a:xfrm>
              <a:off x="663" y="211"/>
              <a:ext cx="85" cy="23"/>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4" name="Oval 198"/>
            <p:cNvSpPr>
              <a:spLocks noChangeArrowheads="1"/>
            </p:cNvSpPr>
            <p:nvPr/>
          </p:nvSpPr>
          <p:spPr bwMode="auto">
            <a:xfrm>
              <a:off x="974" y="203"/>
              <a:ext cx="93" cy="47"/>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5" name="Oval 199"/>
            <p:cNvSpPr>
              <a:spLocks noChangeArrowheads="1"/>
            </p:cNvSpPr>
            <p:nvPr/>
          </p:nvSpPr>
          <p:spPr bwMode="auto">
            <a:xfrm>
              <a:off x="3829" y="203"/>
              <a:ext cx="202" cy="39"/>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6" name="Oval 200"/>
            <p:cNvSpPr>
              <a:spLocks noChangeArrowheads="1"/>
            </p:cNvSpPr>
            <p:nvPr/>
          </p:nvSpPr>
          <p:spPr bwMode="auto">
            <a:xfrm>
              <a:off x="4693" y="203"/>
              <a:ext cx="62" cy="31"/>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7" name="Oval 201"/>
            <p:cNvSpPr>
              <a:spLocks noChangeArrowheads="1"/>
            </p:cNvSpPr>
            <p:nvPr/>
          </p:nvSpPr>
          <p:spPr bwMode="auto">
            <a:xfrm>
              <a:off x="5300" y="203"/>
              <a:ext cx="93" cy="31"/>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58" name="Oval 202"/>
            <p:cNvSpPr>
              <a:spLocks noChangeArrowheads="1"/>
            </p:cNvSpPr>
            <p:nvPr/>
          </p:nvSpPr>
          <p:spPr bwMode="auto">
            <a:xfrm>
              <a:off x="3783" y="195"/>
              <a:ext cx="155" cy="62"/>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grpSp>
      <p:sp>
        <p:nvSpPr>
          <p:cNvPr id="19659" name="Rectangle 203"/>
          <p:cNvSpPr>
            <a:spLocks noChangeArrowheads="1"/>
          </p:cNvSpPr>
          <p:nvPr/>
        </p:nvSpPr>
        <p:spPr bwMode="auto">
          <a:xfrm>
            <a:off x="1731963" y="83502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1</a:t>
            </a:r>
            <a:endParaRPr lang="en-US" sz="1200">
              <a:latin typeface="Helvetica" pitchFamily="-112" charset="0"/>
            </a:endParaRPr>
          </a:p>
        </p:txBody>
      </p:sp>
      <p:sp>
        <p:nvSpPr>
          <p:cNvPr id="19660" name="Rectangle 204"/>
          <p:cNvSpPr>
            <a:spLocks noChangeArrowheads="1"/>
          </p:cNvSpPr>
          <p:nvPr/>
        </p:nvSpPr>
        <p:spPr bwMode="auto">
          <a:xfrm>
            <a:off x="6313488" y="83502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2</a:t>
            </a:r>
            <a:endParaRPr lang="en-US" sz="1200">
              <a:latin typeface="Helvetica" pitchFamily="-112" charset="0"/>
            </a:endParaRPr>
          </a:p>
        </p:txBody>
      </p:sp>
      <p:sp>
        <p:nvSpPr>
          <p:cNvPr id="19661" name="Rectangle 205"/>
          <p:cNvSpPr>
            <a:spLocks noChangeArrowheads="1"/>
          </p:cNvSpPr>
          <p:nvPr/>
        </p:nvSpPr>
        <p:spPr bwMode="auto">
          <a:xfrm>
            <a:off x="7339013" y="80962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3</a:t>
            </a:r>
            <a:endParaRPr lang="en-US" sz="1200">
              <a:latin typeface="Helvetica" pitchFamily="-112" charset="0"/>
            </a:endParaRPr>
          </a:p>
        </p:txBody>
      </p:sp>
      <p:sp>
        <p:nvSpPr>
          <p:cNvPr id="19662" name="Rectangle 206"/>
          <p:cNvSpPr>
            <a:spLocks noChangeArrowheads="1"/>
          </p:cNvSpPr>
          <p:nvPr/>
        </p:nvSpPr>
        <p:spPr bwMode="auto">
          <a:xfrm>
            <a:off x="8685213" y="796925"/>
            <a:ext cx="63500" cy="136525"/>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4</a:t>
            </a:r>
            <a:endParaRPr lang="en-US" sz="1200">
              <a:latin typeface="Helvetica" pitchFamily="-112" charset="0"/>
            </a:endParaRPr>
          </a:p>
        </p:txBody>
      </p:sp>
      <p:grpSp>
        <p:nvGrpSpPr>
          <p:cNvPr id="19" name="Group 207"/>
          <p:cNvGrpSpPr>
            <a:grpSpLocks/>
          </p:cNvGrpSpPr>
          <p:nvPr/>
        </p:nvGrpSpPr>
        <p:grpSpPr bwMode="auto">
          <a:xfrm>
            <a:off x="1693863" y="730250"/>
            <a:ext cx="7077075" cy="111125"/>
            <a:chOff x="1067" y="460"/>
            <a:chExt cx="4458" cy="70"/>
          </a:xfrm>
        </p:grpSpPr>
        <p:sp>
          <p:nvSpPr>
            <p:cNvPr id="19664" name="Oval 208"/>
            <p:cNvSpPr>
              <a:spLocks noChangeArrowheads="1"/>
            </p:cNvSpPr>
            <p:nvPr/>
          </p:nvSpPr>
          <p:spPr bwMode="auto">
            <a:xfrm>
              <a:off x="1067" y="468"/>
              <a:ext cx="94" cy="54"/>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65" name="Oval 209"/>
            <p:cNvSpPr>
              <a:spLocks noChangeArrowheads="1"/>
            </p:cNvSpPr>
            <p:nvPr/>
          </p:nvSpPr>
          <p:spPr bwMode="auto">
            <a:xfrm>
              <a:off x="3884" y="475"/>
              <a:ext cx="202" cy="39"/>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66" name="Oval 210"/>
            <p:cNvSpPr>
              <a:spLocks noChangeArrowheads="1"/>
            </p:cNvSpPr>
            <p:nvPr/>
          </p:nvSpPr>
          <p:spPr bwMode="auto">
            <a:xfrm>
              <a:off x="4607" y="468"/>
              <a:ext cx="78" cy="38"/>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67" name="Oval 211"/>
            <p:cNvSpPr>
              <a:spLocks noChangeArrowheads="1"/>
            </p:cNvSpPr>
            <p:nvPr/>
          </p:nvSpPr>
          <p:spPr bwMode="auto">
            <a:xfrm>
              <a:off x="5463" y="460"/>
              <a:ext cx="62" cy="31"/>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sp>
          <p:nvSpPr>
            <p:cNvPr id="19668" name="Oval 212"/>
            <p:cNvSpPr>
              <a:spLocks noChangeArrowheads="1"/>
            </p:cNvSpPr>
            <p:nvPr/>
          </p:nvSpPr>
          <p:spPr bwMode="auto">
            <a:xfrm>
              <a:off x="3985" y="460"/>
              <a:ext cx="155" cy="70"/>
            </a:xfrm>
            <a:prstGeom prst="ellipse">
              <a:avLst/>
            </a:prstGeom>
            <a:solidFill>
              <a:srgbClr val="DDDDDD"/>
            </a:solidFill>
            <a:ln w="25400">
              <a:solidFill>
                <a:srgbClr val="DDDDDD"/>
              </a:solidFill>
              <a:round/>
              <a:headEnd/>
              <a:tailEnd/>
            </a:ln>
          </p:spPr>
          <p:txBody>
            <a:bodyPr>
              <a:prstTxWarp prst="textNoShape">
                <a:avLst/>
              </a:prstTxWarp>
            </a:bodyPr>
            <a:lstStyle/>
            <a:p>
              <a:endParaRPr lang="en-US"/>
            </a:p>
          </p:txBody>
        </p:sp>
      </p:grpSp>
      <p:grpSp>
        <p:nvGrpSpPr>
          <p:cNvPr id="20" name="Group 213"/>
          <p:cNvGrpSpPr>
            <a:grpSpLocks/>
          </p:cNvGrpSpPr>
          <p:nvPr/>
        </p:nvGrpSpPr>
        <p:grpSpPr bwMode="auto">
          <a:xfrm>
            <a:off x="1104900" y="377825"/>
            <a:ext cx="7412038" cy="173038"/>
            <a:chOff x="716" y="238"/>
            <a:chExt cx="4669" cy="109"/>
          </a:xfrm>
        </p:grpSpPr>
        <p:sp>
          <p:nvSpPr>
            <p:cNvPr id="19670" name="Rectangle 214"/>
            <p:cNvSpPr>
              <a:spLocks noChangeArrowheads="1"/>
            </p:cNvSpPr>
            <p:nvPr/>
          </p:nvSpPr>
          <p:spPr bwMode="auto">
            <a:xfrm>
              <a:off x="3914" y="261"/>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5</a:t>
              </a:r>
              <a:endParaRPr lang="en-US" sz="1200">
                <a:latin typeface="Helvetica" pitchFamily="-112" charset="0"/>
              </a:endParaRPr>
            </a:p>
          </p:txBody>
        </p:sp>
        <p:sp>
          <p:nvSpPr>
            <p:cNvPr id="19671" name="Rectangle 215"/>
            <p:cNvSpPr>
              <a:spLocks noChangeArrowheads="1"/>
            </p:cNvSpPr>
            <p:nvPr/>
          </p:nvSpPr>
          <p:spPr bwMode="auto">
            <a:xfrm>
              <a:off x="4731" y="238"/>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6</a:t>
              </a:r>
              <a:endParaRPr lang="en-US" sz="1200">
                <a:latin typeface="Helvetica" pitchFamily="-112" charset="0"/>
              </a:endParaRPr>
            </a:p>
          </p:txBody>
        </p:sp>
        <p:sp>
          <p:nvSpPr>
            <p:cNvPr id="19672" name="Rectangle 216"/>
            <p:cNvSpPr>
              <a:spLocks noChangeArrowheads="1"/>
            </p:cNvSpPr>
            <p:nvPr/>
          </p:nvSpPr>
          <p:spPr bwMode="auto">
            <a:xfrm>
              <a:off x="5345" y="238"/>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7</a:t>
              </a:r>
              <a:endParaRPr lang="en-US" sz="1200">
                <a:latin typeface="Helvetica" pitchFamily="-112" charset="0"/>
              </a:endParaRPr>
            </a:p>
          </p:txBody>
        </p:sp>
        <p:sp>
          <p:nvSpPr>
            <p:cNvPr id="19673" name="Rectangle 217"/>
            <p:cNvSpPr>
              <a:spLocks noChangeArrowheads="1"/>
            </p:cNvSpPr>
            <p:nvPr/>
          </p:nvSpPr>
          <p:spPr bwMode="auto">
            <a:xfrm>
              <a:off x="903" y="253"/>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3</a:t>
              </a:r>
              <a:endParaRPr lang="en-US" sz="1200">
                <a:latin typeface="Helvetica" pitchFamily="-112" charset="0"/>
              </a:endParaRPr>
            </a:p>
          </p:txBody>
        </p:sp>
        <p:sp>
          <p:nvSpPr>
            <p:cNvPr id="19674" name="Rectangle 218"/>
            <p:cNvSpPr>
              <a:spLocks noChangeArrowheads="1"/>
            </p:cNvSpPr>
            <p:nvPr/>
          </p:nvSpPr>
          <p:spPr bwMode="auto">
            <a:xfrm>
              <a:off x="1020" y="253"/>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4</a:t>
              </a:r>
              <a:endParaRPr lang="en-US" sz="1200">
                <a:latin typeface="Helvetica" pitchFamily="-112" charset="0"/>
              </a:endParaRPr>
            </a:p>
          </p:txBody>
        </p:sp>
        <p:sp>
          <p:nvSpPr>
            <p:cNvPr id="19675" name="Rectangle 219"/>
            <p:cNvSpPr>
              <a:spLocks noChangeArrowheads="1"/>
            </p:cNvSpPr>
            <p:nvPr/>
          </p:nvSpPr>
          <p:spPr bwMode="auto">
            <a:xfrm>
              <a:off x="716" y="246"/>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1</a:t>
              </a:r>
              <a:endParaRPr lang="en-US" sz="1200">
                <a:latin typeface="Helvetica" pitchFamily="-112" charset="0"/>
              </a:endParaRPr>
            </a:p>
          </p:txBody>
        </p:sp>
        <p:sp>
          <p:nvSpPr>
            <p:cNvPr id="19676" name="Rectangle 220"/>
            <p:cNvSpPr>
              <a:spLocks noChangeArrowheads="1"/>
            </p:cNvSpPr>
            <p:nvPr/>
          </p:nvSpPr>
          <p:spPr bwMode="auto">
            <a:xfrm>
              <a:off x="794" y="246"/>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DDDDDD"/>
                  </a:solidFill>
                  <a:latin typeface="Helvetica" pitchFamily="-112" charset="0"/>
                </a:rPr>
                <a:t>2</a:t>
              </a:r>
              <a:endParaRPr lang="en-US" sz="1200">
                <a:latin typeface="Helvetica" pitchFamily="-112" charset="0"/>
              </a:endParaRPr>
            </a:p>
          </p:txBody>
        </p:sp>
      </p:grpSp>
      <p:sp>
        <p:nvSpPr>
          <p:cNvPr id="19677" name="Rectangle 221"/>
          <p:cNvSpPr>
            <a:spLocks noChangeArrowheads="1"/>
          </p:cNvSpPr>
          <p:nvPr/>
        </p:nvSpPr>
        <p:spPr bwMode="auto">
          <a:xfrm>
            <a:off x="123825" y="4241800"/>
            <a:ext cx="577081" cy="215444"/>
          </a:xfrm>
          <a:prstGeom prst="rect">
            <a:avLst/>
          </a:prstGeom>
          <a:noFill/>
          <a:ln w="9525">
            <a:noFill/>
            <a:miter lim="800000"/>
            <a:headEnd/>
            <a:tailEnd/>
          </a:ln>
        </p:spPr>
        <p:txBody>
          <a:bodyPr wrap="none" lIns="0" tIns="0" rIns="0" bIns="0">
            <a:prstTxWarp prst="textNoShape">
              <a:avLst/>
            </a:prstTxWarp>
            <a:spAutoFit/>
          </a:bodyPr>
          <a:lstStyle/>
          <a:p>
            <a:r>
              <a:rPr lang="en-US" sz="1400" dirty="0">
                <a:solidFill>
                  <a:srgbClr val="FFFF00"/>
                </a:solidFill>
                <a:latin typeface="Helvetica" pitchFamily="-112" charset="0"/>
              </a:rPr>
              <a:t>Galena</a:t>
            </a:r>
            <a:endParaRPr lang="en-US" sz="1200" dirty="0">
              <a:solidFill>
                <a:srgbClr val="FFFF00"/>
              </a:solidFill>
              <a:latin typeface="Helvetica" pitchFamily="-112" charset="0"/>
            </a:endParaRPr>
          </a:p>
        </p:txBody>
      </p:sp>
      <p:grpSp>
        <p:nvGrpSpPr>
          <p:cNvPr id="21" name="Group 222"/>
          <p:cNvGrpSpPr>
            <a:grpSpLocks/>
          </p:cNvGrpSpPr>
          <p:nvPr/>
        </p:nvGrpSpPr>
        <p:grpSpPr bwMode="auto">
          <a:xfrm>
            <a:off x="5383213" y="4403725"/>
            <a:ext cx="2409825" cy="161925"/>
            <a:chOff x="3416" y="2774"/>
            <a:chExt cx="1518" cy="102"/>
          </a:xfrm>
        </p:grpSpPr>
        <p:sp>
          <p:nvSpPr>
            <p:cNvPr id="19679" name="Rectangle 223"/>
            <p:cNvSpPr>
              <a:spLocks noChangeArrowheads="1"/>
            </p:cNvSpPr>
            <p:nvPr/>
          </p:nvSpPr>
          <p:spPr bwMode="auto">
            <a:xfrm>
              <a:off x="4303" y="2774"/>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6</a:t>
              </a:r>
              <a:endParaRPr lang="en-US" sz="1200">
                <a:latin typeface="Helvetica" pitchFamily="-112" charset="0"/>
              </a:endParaRPr>
            </a:p>
          </p:txBody>
        </p:sp>
        <p:sp>
          <p:nvSpPr>
            <p:cNvPr id="19680" name="Rectangle 224"/>
            <p:cNvSpPr>
              <a:spLocks noChangeArrowheads="1"/>
            </p:cNvSpPr>
            <p:nvPr/>
          </p:nvSpPr>
          <p:spPr bwMode="auto">
            <a:xfrm>
              <a:off x="3416" y="2790"/>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1</a:t>
              </a:r>
              <a:endParaRPr lang="en-US" sz="1200">
                <a:latin typeface="Helvetica" pitchFamily="-112" charset="0"/>
              </a:endParaRPr>
            </a:p>
          </p:txBody>
        </p:sp>
        <p:sp>
          <p:nvSpPr>
            <p:cNvPr id="19681" name="Rectangle 225"/>
            <p:cNvSpPr>
              <a:spLocks noChangeArrowheads="1"/>
            </p:cNvSpPr>
            <p:nvPr/>
          </p:nvSpPr>
          <p:spPr bwMode="auto">
            <a:xfrm>
              <a:off x="3813" y="2774"/>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2</a:t>
              </a:r>
              <a:endParaRPr lang="en-US" sz="1200">
                <a:latin typeface="Helvetica" pitchFamily="-112" charset="0"/>
              </a:endParaRPr>
            </a:p>
          </p:txBody>
        </p:sp>
        <p:sp>
          <p:nvSpPr>
            <p:cNvPr id="19682" name="Rectangle 226"/>
            <p:cNvSpPr>
              <a:spLocks noChangeArrowheads="1"/>
            </p:cNvSpPr>
            <p:nvPr/>
          </p:nvSpPr>
          <p:spPr bwMode="auto">
            <a:xfrm>
              <a:off x="3976" y="2790"/>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3</a:t>
              </a:r>
              <a:endParaRPr lang="en-US" sz="1200">
                <a:latin typeface="Helvetica" pitchFamily="-112" charset="0"/>
              </a:endParaRPr>
            </a:p>
          </p:txBody>
        </p:sp>
        <p:sp>
          <p:nvSpPr>
            <p:cNvPr id="19683" name="Rectangle 227"/>
            <p:cNvSpPr>
              <a:spLocks noChangeArrowheads="1"/>
            </p:cNvSpPr>
            <p:nvPr/>
          </p:nvSpPr>
          <p:spPr bwMode="auto">
            <a:xfrm>
              <a:off x="4101" y="2774"/>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4</a:t>
              </a:r>
              <a:endParaRPr lang="en-US" sz="1200">
                <a:latin typeface="Helvetica" pitchFamily="-112" charset="0"/>
              </a:endParaRPr>
            </a:p>
          </p:txBody>
        </p:sp>
        <p:sp>
          <p:nvSpPr>
            <p:cNvPr id="19684" name="Rectangle 228"/>
            <p:cNvSpPr>
              <a:spLocks noChangeArrowheads="1"/>
            </p:cNvSpPr>
            <p:nvPr/>
          </p:nvSpPr>
          <p:spPr bwMode="auto">
            <a:xfrm>
              <a:off x="4209" y="2790"/>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5</a:t>
              </a:r>
              <a:endParaRPr lang="en-US" sz="1200">
                <a:latin typeface="Helvetica" pitchFamily="-112" charset="0"/>
              </a:endParaRPr>
            </a:p>
          </p:txBody>
        </p:sp>
        <p:sp>
          <p:nvSpPr>
            <p:cNvPr id="19685" name="Rectangle 229"/>
            <p:cNvSpPr>
              <a:spLocks noChangeArrowheads="1"/>
            </p:cNvSpPr>
            <p:nvPr/>
          </p:nvSpPr>
          <p:spPr bwMode="auto">
            <a:xfrm>
              <a:off x="4894" y="2790"/>
              <a:ext cx="40" cy="86"/>
            </a:xfrm>
            <a:prstGeom prst="rect">
              <a:avLst/>
            </a:prstGeom>
            <a:noFill/>
            <a:ln w="9525">
              <a:noFill/>
              <a:miter lim="800000"/>
              <a:headEnd/>
              <a:tailEnd/>
            </a:ln>
          </p:spPr>
          <p:txBody>
            <a:bodyPr wrap="none" lIns="0" tIns="0" rIns="0" bIns="0">
              <a:prstTxWarp prst="textNoShape">
                <a:avLst/>
              </a:prstTxWarp>
              <a:spAutoFit/>
            </a:bodyPr>
            <a:lstStyle/>
            <a:p>
              <a:pPr algn="ctr"/>
              <a:r>
                <a:rPr lang="en-US" sz="900">
                  <a:solidFill>
                    <a:srgbClr val="FFFF00"/>
                  </a:solidFill>
                  <a:latin typeface="Helvetica" pitchFamily="-112" charset="0"/>
                </a:rPr>
                <a:t>7</a:t>
              </a:r>
              <a:endParaRPr lang="en-US" sz="1200">
                <a:latin typeface="Helvetica" pitchFamily="-112" charset="0"/>
              </a:endParaRPr>
            </a:p>
          </p:txBody>
        </p:sp>
      </p:grpSp>
      <p:grpSp>
        <p:nvGrpSpPr>
          <p:cNvPr id="22" name="Group 230"/>
          <p:cNvGrpSpPr>
            <a:grpSpLocks/>
          </p:cNvGrpSpPr>
          <p:nvPr/>
        </p:nvGrpSpPr>
        <p:grpSpPr bwMode="auto">
          <a:xfrm>
            <a:off x="5300663" y="4300538"/>
            <a:ext cx="2557462" cy="122237"/>
            <a:chOff x="3339" y="2709"/>
            <a:chExt cx="1611" cy="77"/>
          </a:xfrm>
        </p:grpSpPr>
        <p:sp>
          <p:nvSpPr>
            <p:cNvPr id="19687" name="Oval 231"/>
            <p:cNvSpPr>
              <a:spLocks noChangeArrowheads="1"/>
            </p:cNvSpPr>
            <p:nvPr/>
          </p:nvSpPr>
          <p:spPr bwMode="auto">
            <a:xfrm>
              <a:off x="3339" y="2709"/>
              <a:ext cx="140" cy="77"/>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88" name="Oval 232"/>
            <p:cNvSpPr>
              <a:spLocks noChangeArrowheads="1"/>
            </p:cNvSpPr>
            <p:nvPr/>
          </p:nvSpPr>
          <p:spPr bwMode="auto">
            <a:xfrm>
              <a:off x="3891" y="2709"/>
              <a:ext cx="156" cy="77"/>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89" name="Oval 233"/>
            <p:cNvSpPr>
              <a:spLocks noChangeArrowheads="1"/>
            </p:cNvSpPr>
            <p:nvPr/>
          </p:nvSpPr>
          <p:spPr bwMode="auto">
            <a:xfrm>
              <a:off x="4817" y="2709"/>
              <a:ext cx="133" cy="77"/>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90" name="Oval 234"/>
            <p:cNvSpPr>
              <a:spLocks noChangeArrowheads="1"/>
            </p:cNvSpPr>
            <p:nvPr/>
          </p:nvSpPr>
          <p:spPr bwMode="auto">
            <a:xfrm>
              <a:off x="4140" y="2716"/>
              <a:ext cx="117" cy="70"/>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91" name="Oval 235"/>
            <p:cNvSpPr>
              <a:spLocks noChangeArrowheads="1"/>
            </p:cNvSpPr>
            <p:nvPr/>
          </p:nvSpPr>
          <p:spPr bwMode="auto">
            <a:xfrm>
              <a:off x="4055" y="2724"/>
              <a:ext cx="78" cy="47"/>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92" name="Oval 236"/>
            <p:cNvSpPr>
              <a:spLocks noChangeArrowheads="1"/>
            </p:cNvSpPr>
            <p:nvPr/>
          </p:nvSpPr>
          <p:spPr bwMode="auto">
            <a:xfrm>
              <a:off x="4257" y="2732"/>
              <a:ext cx="62" cy="31"/>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sp>
          <p:nvSpPr>
            <p:cNvPr id="19693" name="Oval 237"/>
            <p:cNvSpPr>
              <a:spLocks noChangeArrowheads="1"/>
            </p:cNvSpPr>
            <p:nvPr/>
          </p:nvSpPr>
          <p:spPr bwMode="auto">
            <a:xfrm>
              <a:off x="3775" y="2732"/>
              <a:ext cx="62" cy="31"/>
            </a:xfrm>
            <a:prstGeom prst="ellipse">
              <a:avLst/>
            </a:prstGeom>
            <a:solidFill>
              <a:srgbClr val="FFFF00"/>
            </a:solidFill>
            <a:ln w="25400">
              <a:solidFill>
                <a:srgbClr val="FFFF00"/>
              </a:solidFill>
              <a:round/>
              <a:headEnd/>
              <a:tailEnd/>
            </a:ln>
          </p:spPr>
          <p:txBody>
            <a:bodyPr>
              <a:prstTxWarp prst="textNoShape">
                <a:avLst/>
              </a:prstTxWarp>
            </a:bodyPr>
            <a:lstStyle/>
            <a:p>
              <a:endParaRPr lang="en-US"/>
            </a:p>
          </p:txBody>
        </p:sp>
      </p:grpSp>
      <p:sp>
        <p:nvSpPr>
          <p:cNvPr id="19694" name="Rectangle 238"/>
          <p:cNvSpPr>
            <a:spLocks noChangeArrowheads="1"/>
          </p:cNvSpPr>
          <p:nvPr/>
        </p:nvSpPr>
        <p:spPr bwMode="auto">
          <a:xfrm>
            <a:off x="123825" y="6140450"/>
            <a:ext cx="533400" cy="212725"/>
          </a:xfrm>
          <a:prstGeom prst="rect">
            <a:avLst/>
          </a:prstGeom>
          <a:noFill/>
          <a:ln w="9525">
            <a:noFill/>
            <a:miter lim="800000"/>
            <a:headEnd/>
            <a:tailEnd/>
          </a:ln>
        </p:spPr>
        <p:txBody>
          <a:bodyPr wrap="none" lIns="0" tIns="0" rIns="0" bIns="0">
            <a:prstTxWarp prst="textNoShape">
              <a:avLst/>
            </a:prstTxWarp>
            <a:spAutoFit/>
          </a:bodyPr>
          <a:lstStyle/>
          <a:p>
            <a:r>
              <a:rPr lang="en-US" sz="1400">
                <a:solidFill>
                  <a:srgbClr val="FF3399"/>
                </a:solidFill>
                <a:latin typeface="Helvetica" pitchFamily="-112" charset="0"/>
              </a:rPr>
              <a:t>Dickite</a:t>
            </a:r>
            <a:endParaRPr lang="en-US" sz="1200">
              <a:latin typeface="Helvetica" pitchFamily="-112" charset="0"/>
            </a:endParaRPr>
          </a:p>
        </p:txBody>
      </p:sp>
      <p:sp>
        <p:nvSpPr>
          <p:cNvPr id="19695" name="Rectangle 239"/>
          <p:cNvSpPr>
            <a:spLocks noChangeArrowheads="1"/>
          </p:cNvSpPr>
          <p:nvPr/>
        </p:nvSpPr>
        <p:spPr bwMode="auto">
          <a:xfrm>
            <a:off x="1974850" y="6134100"/>
            <a:ext cx="1022350" cy="212725"/>
          </a:xfrm>
          <a:prstGeom prst="rect">
            <a:avLst/>
          </a:prstGeom>
          <a:noFill/>
          <a:ln w="9525">
            <a:noFill/>
            <a:miter lim="800000"/>
            <a:headEnd/>
            <a:tailEnd/>
          </a:ln>
        </p:spPr>
        <p:txBody>
          <a:bodyPr wrap="none" lIns="0" tIns="0" rIns="0" bIns="0">
            <a:prstTxWarp prst="textNoShape">
              <a:avLst/>
            </a:prstTxWarp>
            <a:spAutoFit/>
          </a:bodyPr>
          <a:lstStyle/>
          <a:p>
            <a:pPr algn="ctr"/>
            <a:r>
              <a:rPr lang="en-US" sz="1400">
                <a:solidFill>
                  <a:srgbClr val="FFFFFF"/>
                </a:solidFill>
                <a:latin typeface="Helvetica" pitchFamily="-112" charset="0"/>
              </a:rPr>
              <a:t>= Dissolution</a:t>
            </a:r>
            <a:endParaRPr lang="en-US" sz="1200">
              <a:latin typeface="Helvetica" pitchFamily="-112" charset="0"/>
            </a:endParaRPr>
          </a:p>
        </p:txBody>
      </p:sp>
      <p:sp>
        <p:nvSpPr>
          <p:cNvPr id="19696" name="Freeform 240"/>
          <p:cNvSpPr>
            <a:spLocks/>
          </p:cNvSpPr>
          <p:nvPr/>
        </p:nvSpPr>
        <p:spPr bwMode="auto">
          <a:xfrm>
            <a:off x="7459663" y="4330700"/>
            <a:ext cx="160337" cy="60325"/>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19697" name="Freeform 241"/>
          <p:cNvSpPr>
            <a:spLocks/>
          </p:cNvSpPr>
          <p:nvPr/>
        </p:nvSpPr>
        <p:spPr bwMode="auto">
          <a:xfrm>
            <a:off x="1543050" y="6219825"/>
            <a:ext cx="354013" cy="57150"/>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19698" name="Freeform 242"/>
          <p:cNvSpPr>
            <a:spLocks/>
          </p:cNvSpPr>
          <p:nvPr/>
        </p:nvSpPr>
        <p:spPr bwMode="auto">
          <a:xfrm>
            <a:off x="8912225" y="6007100"/>
            <a:ext cx="76200" cy="42863"/>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19699" name="Freeform 243"/>
          <p:cNvSpPr>
            <a:spLocks/>
          </p:cNvSpPr>
          <p:nvPr/>
        </p:nvSpPr>
        <p:spPr bwMode="auto">
          <a:xfrm>
            <a:off x="1543050" y="152400"/>
            <a:ext cx="101600" cy="42863"/>
          </a:xfrm>
          <a:custGeom>
            <a:avLst/>
            <a:gdLst/>
            <a:ahLst/>
            <a:cxnLst>
              <a:cxn ang="0">
                <a:pos x="0" y="0"/>
              </a:cxn>
              <a:cxn ang="0">
                <a:pos x="0" y="122"/>
              </a:cxn>
              <a:cxn ang="0">
                <a:pos x="443" y="122"/>
              </a:cxn>
              <a:cxn ang="0">
                <a:pos x="443" y="0"/>
              </a:cxn>
            </a:cxnLst>
            <a:rect l="0" t="0" r="r" b="b"/>
            <a:pathLst>
              <a:path w="443" h="122">
                <a:moveTo>
                  <a:pt x="0" y="0"/>
                </a:moveTo>
                <a:lnTo>
                  <a:pt x="0" y="122"/>
                </a:lnTo>
                <a:lnTo>
                  <a:pt x="443" y="122"/>
                </a:lnTo>
                <a:lnTo>
                  <a:pt x="443" y="0"/>
                </a:lnTo>
              </a:path>
            </a:pathLst>
          </a:custGeom>
          <a:noFill/>
          <a:ln w="12700" cmpd="sng">
            <a:solidFill>
              <a:schemeClr val="bg1"/>
            </a:solidFill>
            <a:round/>
            <a:headEnd/>
            <a:tailEnd/>
          </a:ln>
          <a:effectLst/>
        </p:spPr>
        <p:txBody>
          <a:bodyPr wrap="none" anchor="ctr">
            <a:prstTxWarp prst="textNoShape">
              <a:avLst/>
            </a:prstTxWarp>
          </a:bodyPr>
          <a:lstStyle/>
          <a:p>
            <a:endParaRPr lang="en-US"/>
          </a:p>
        </p:txBody>
      </p:sp>
      <p:sp>
        <p:nvSpPr>
          <p:cNvPr id="253" name="TextBox 252"/>
          <p:cNvSpPr txBox="1"/>
          <p:nvPr/>
        </p:nvSpPr>
        <p:spPr>
          <a:xfrm>
            <a:off x="5173792" y="6162159"/>
            <a:ext cx="3148445" cy="369332"/>
          </a:xfrm>
          <a:prstGeom prst="rect">
            <a:avLst/>
          </a:prstGeom>
          <a:noFill/>
        </p:spPr>
        <p:txBody>
          <a:bodyPr wrap="square" rtlCol="0">
            <a:spAutoFit/>
          </a:bodyPr>
          <a:lstStyle/>
          <a:p>
            <a:r>
              <a:rPr lang="en-US" i="1" dirty="0" smtClean="0">
                <a:latin typeface="+mj-lt"/>
              </a:rPr>
              <a:t>(modified from   </a:t>
            </a:r>
            <a:r>
              <a:rPr lang="en-US" i="1" dirty="0" err="1" smtClean="0">
                <a:latin typeface="+mj-lt"/>
              </a:rPr>
              <a:t>Hagni</a:t>
            </a:r>
            <a:r>
              <a:rPr lang="en-US" i="1" dirty="0" smtClean="0">
                <a:latin typeface="+mj-lt"/>
              </a:rPr>
              <a:t>, 1986)</a:t>
            </a:r>
            <a:endParaRPr lang="en-US" i="1" dirty="0">
              <a:latin typeface="+mj-lt"/>
            </a:endParaRPr>
          </a:p>
        </p:txBody>
      </p:sp>
    </p:spTree>
    <p:extLst>
      <p:ext uri="{BB962C8B-B14F-4D97-AF65-F5344CB8AC3E}">
        <p14:creationId xmlns:p14="http://schemas.microsoft.com/office/powerpoint/2010/main" val="3896655715"/>
      </p:ext>
    </p:extLst>
  </p:cSld>
  <p:clrMapOvr>
    <a:masterClrMapping/>
  </p:clrMapOvr>
  <mc:AlternateContent xmlns:mc="http://schemas.openxmlformats.org/markup-compatibility/2006">
    <mc:Choice xmlns:p14="http://schemas.microsoft.com/office/powerpoint/2010/main" Requires="p14">
      <p:transition spd="slow" p14:dur="2000" advTm="64841"/>
    </mc:Choice>
    <mc:Fallback>
      <p:transition spd="slow" advTm="64841"/>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0"/>
            <a:ext cx="9144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000" b="1" dirty="0" smtClean="0">
                <a:solidFill>
                  <a:srgbClr val="000000"/>
                </a:solidFill>
              </a:rPr>
              <a:t>This is the typical, four-zone </a:t>
            </a:r>
            <a:r>
              <a:rPr lang="en-US" sz="3000" b="1" dirty="0">
                <a:solidFill>
                  <a:srgbClr val="000000"/>
                </a:solidFill>
              </a:rPr>
              <a:t>d</a:t>
            </a:r>
            <a:r>
              <a:rPr lang="en-US" sz="3000" b="1" dirty="0" smtClean="0">
                <a:solidFill>
                  <a:srgbClr val="000000"/>
                </a:solidFill>
              </a:rPr>
              <a:t>olomite CL stratigraphy recognized throughout the Viburnum Trend and SEMO</a:t>
            </a:r>
            <a:endParaRPr lang="en-US" sz="3000" b="1" dirty="0">
              <a:solidFill>
                <a:srgbClr val="000000"/>
              </a:solidFill>
            </a:endParaRPr>
          </a:p>
        </p:txBody>
      </p:sp>
      <p:pic>
        <p:nvPicPr>
          <p:cNvPr id="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9" y="1043196"/>
            <a:ext cx="9145659" cy="581480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53882" dir="2700000" algn="ctr" rotWithShape="0">
                    <a:schemeClr val="bg2">
                      <a:alpha val="74998"/>
                    </a:schemeClr>
                  </a:outerShdw>
                </a:effectLst>
              </a14:hiddenEffects>
            </a:ext>
          </a:extLst>
        </p:spPr>
      </p:pic>
      <p:sp>
        <p:nvSpPr>
          <p:cNvPr id="2" name="TextBox 1"/>
          <p:cNvSpPr txBox="1"/>
          <p:nvPr/>
        </p:nvSpPr>
        <p:spPr>
          <a:xfrm>
            <a:off x="6118313" y="3581265"/>
            <a:ext cx="447051" cy="369332"/>
          </a:xfrm>
          <a:prstGeom prst="rect">
            <a:avLst/>
          </a:prstGeom>
          <a:noFill/>
        </p:spPr>
        <p:txBody>
          <a:bodyPr wrap="square" rtlCol="0">
            <a:spAutoFit/>
          </a:bodyPr>
          <a:lstStyle/>
          <a:p>
            <a:r>
              <a:rPr lang="en-US" dirty="0"/>
              <a:t>1</a:t>
            </a:r>
          </a:p>
        </p:txBody>
      </p:sp>
      <p:sp>
        <p:nvSpPr>
          <p:cNvPr id="11" name="TextBox 10"/>
          <p:cNvSpPr txBox="1"/>
          <p:nvPr/>
        </p:nvSpPr>
        <p:spPr>
          <a:xfrm>
            <a:off x="5958585" y="2856401"/>
            <a:ext cx="447051" cy="369332"/>
          </a:xfrm>
          <a:prstGeom prst="rect">
            <a:avLst/>
          </a:prstGeom>
          <a:noFill/>
        </p:spPr>
        <p:txBody>
          <a:bodyPr wrap="square" rtlCol="0">
            <a:spAutoFit/>
          </a:bodyPr>
          <a:lstStyle/>
          <a:p>
            <a:r>
              <a:rPr lang="en-US" dirty="0" smtClean="0"/>
              <a:t>2</a:t>
            </a:r>
          </a:p>
        </p:txBody>
      </p:sp>
      <p:sp>
        <p:nvSpPr>
          <p:cNvPr id="12" name="TextBox 11"/>
          <p:cNvSpPr txBox="1"/>
          <p:nvPr/>
        </p:nvSpPr>
        <p:spPr>
          <a:xfrm>
            <a:off x="5492117" y="2909724"/>
            <a:ext cx="320507" cy="369332"/>
          </a:xfrm>
          <a:prstGeom prst="rect">
            <a:avLst/>
          </a:prstGeom>
          <a:noFill/>
        </p:spPr>
        <p:txBody>
          <a:bodyPr wrap="square" rtlCol="0">
            <a:spAutoFit/>
          </a:bodyPr>
          <a:lstStyle/>
          <a:p>
            <a:r>
              <a:rPr lang="en-US" dirty="0"/>
              <a:t>3</a:t>
            </a:r>
          </a:p>
        </p:txBody>
      </p:sp>
      <p:sp>
        <p:nvSpPr>
          <p:cNvPr id="13" name="TextBox 12"/>
          <p:cNvSpPr txBox="1"/>
          <p:nvPr/>
        </p:nvSpPr>
        <p:spPr>
          <a:xfrm>
            <a:off x="5782661" y="2280405"/>
            <a:ext cx="447051" cy="369332"/>
          </a:xfrm>
          <a:prstGeom prst="rect">
            <a:avLst/>
          </a:prstGeom>
          <a:noFill/>
        </p:spPr>
        <p:txBody>
          <a:bodyPr wrap="square" rtlCol="0">
            <a:spAutoFit/>
          </a:bodyPr>
          <a:lstStyle/>
          <a:p>
            <a:r>
              <a:rPr lang="en-US" dirty="0"/>
              <a:t>4</a:t>
            </a:r>
          </a:p>
        </p:txBody>
      </p:sp>
      <p:sp>
        <p:nvSpPr>
          <p:cNvPr id="3" name="TextBox 2"/>
          <p:cNvSpPr txBox="1"/>
          <p:nvPr/>
        </p:nvSpPr>
        <p:spPr>
          <a:xfrm>
            <a:off x="92148" y="6374858"/>
            <a:ext cx="1859972" cy="307777"/>
          </a:xfrm>
          <a:prstGeom prst="rect">
            <a:avLst/>
          </a:prstGeom>
          <a:noFill/>
        </p:spPr>
        <p:txBody>
          <a:bodyPr wrap="square" rtlCol="0">
            <a:spAutoFit/>
          </a:bodyPr>
          <a:lstStyle/>
          <a:p>
            <a:pPr algn="ctr"/>
            <a:r>
              <a:rPr lang="en-US" sz="1400" dirty="0" smtClean="0">
                <a:solidFill>
                  <a:schemeClr val="bg1">
                    <a:lumMod val="50000"/>
                  </a:schemeClr>
                </a:solidFill>
              </a:rPr>
              <a:t>0.5 mm</a:t>
            </a:r>
            <a:endParaRPr lang="en-US" sz="1400" dirty="0">
              <a:solidFill>
                <a:schemeClr val="bg1">
                  <a:lumMod val="50000"/>
                </a:schemeClr>
              </a:solidFill>
            </a:endParaRPr>
          </a:p>
        </p:txBody>
      </p:sp>
    </p:spTree>
    <p:extLst>
      <p:ext uri="{BB962C8B-B14F-4D97-AF65-F5344CB8AC3E}">
        <p14:creationId xmlns:p14="http://schemas.microsoft.com/office/powerpoint/2010/main" val="1165051382"/>
      </p:ext>
    </p:extLst>
  </p:cSld>
  <p:clrMapOvr>
    <a:masterClrMapping/>
  </p:clrMapOvr>
  <mc:AlternateContent xmlns:mc="http://schemas.openxmlformats.org/markup-compatibility/2006">
    <mc:Choice xmlns:p14="http://schemas.microsoft.com/office/powerpoint/2010/main" Requires="p14">
      <p:transition spd="slow" p14:dur="2000" advTm="25218"/>
    </mc:Choice>
    <mc:Fallback>
      <p:transition spd="slow" advTm="2521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10143"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1849374" y="31488"/>
            <a:ext cx="7239779" cy="1354019"/>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solidFill>
                  <a:srgbClr val="FFFF00"/>
                </a:solidFill>
                <a:effectLst>
                  <a:outerShdw blurRad="50800" dist="38100" dir="2700000" algn="tl" rotWithShape="0">
                    <a:srgbClr val="000000">
                      <a:alpha val="43000"/>
                    </a:srgbClr>
                  </a:outerShdw>
                </a:effectLst>
              </a:rPr>
              <a:t>The dolomite CL zoning in the lower section mineralization is different.</a:t>
            </a:r>
            <a:endParaRPr lang="en-US" sz="3200" dirty="0">
              <a:solidFill>
                <a:srgbClr val="FFFF00"/>
              </a:solidFill>
              <a:effectLst>
                <a:outerShdw blurRad="50800" dist="38100" dir="2700000" algn="tl" rotWithShape="0">
                  <a:srgbClr val="000000">
                    <a:alpha val="43000"/>
                  </a:srgbClr>
                </a:outerShdw>
              </a:effectLst>
            </a:endParaRPr>
          </a:p>
        </p:txBody>
      </p:sp>
      <p:sp>
        <p:nvSpPr>
          <p:cNvPr id="4" name="TextBox 3"/>
          <p:cNvSpPr txBox="1"/>
          <p:nvPr/>
        </p:nvSpPr>
        <p:spPr>
          <a:xfrm>
            <a:off x="0" y="4304742"/>
            <a:ext cx="4284959" cy="369332"/>
          </a:xfrm>
          <a:prstGeom prst="rect">
            <a:avLst/>
          </a:prstGeom>
          <a:noFill/>
        </p:spPr>
        <p:txBody>
          <a:bodyPr wrap="square" rtlCol="0">
            <a:spAutoFit/>
          </a:bodyPr>
          <a:lstStyle/>
          <a:p>
            <a:r>
              <a:rPr lang="en-US" dirty="0" smtClean="0">
                <a:solidFill>
                  <a:srgbClr val="FFFF00"/>
                </a:solidFill>
              </a:rPr>
              <a:t>116.5 </a:t>
            </a:r>
            <a:r>
              <a:rPr lang="en-US" dirty="0" err="1" smtClean="0">
                <a:solidFill>
                  <a:srgbClr val="FFFF00"/>
                </a:solidFill>
              </a:rPr>
              <a:t>ft</a:t>
            </a:r>
            <a:r>
              <a:rPr lang="en-US" dirty="0" smtClean="0">
                <a:solidFill>
                  <a:srgbClr val="FFFF00"/>
                </a:solidFill>
              </a:rPr>
              <a:t> ( 35.5 m) beneath the mine floor</a:t>
            </a:r>
            <a:endParaRPr lang="en-US" dirty="0">
              <a:solidFill>
                <a:srgbClr val="FFFF00"/>
              </a:solidFill>
            </a:endParaRPr>
          </a:p>
        </p:txBody>
      </p:sp>
      <p:sp>
        <p:nvSpPr>
          <p:cNvPr id="9" name="Rectangle 8"/>
          <p:cNvSpPr/>
          <p:nvPr/>
        </p:nvSpPr>
        <p:spPr>
          <a:xfrm>
            <a:off x="165419" y="6525126"/>
            <a:ext cx="1620982" cy="1967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a:t>
            </a:r>
            <a:r>
              <a:rPr lang="en-US" sz="1400" dirty="0" smtClean="0"/>
              <a:t> mm</a:t>
            </a:r>
            <a:endParaRPr lang="en-US" sz="1400" dirty="0"/>
          </a:p>
        </p:txBody>
      </p:sp>
    </p:spTree>
    <p:extLst>
      <p:ext uri="{BB962C8B-B14F-4D97-AF65-F5344CB8AC3E}">
        <p14:creationId xmlns:p14="http://schemas.microsoft.com/office/powerpoint/2010/main" val="1139895879"/>
      </p:ext>
    </p:extLst>
  </p:cSld>
  <p:clrMapOvr>
    <a:masterClrMapping/>
  </p:clrMapOvr>
  <mc:AlternateContent xmlns:mc="http://schemas.openxmlformats.org/markup-compatibility/2006">
    <mc:Choice xmlns:p14="http://schemas.microsoft.com/office/powerpoint/2010/main" Requires="p14">
      <p:transition spd="slow" p14:dur="2000" advTm="23083"/>
    </mc:Choice>
    <mc:Fallback>
      <p:transition spd="slow" advTm="23083"/>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02" t="2290" r="2578" b="4523"/>
          <a:stretch/>
        </p:blipFill>
        <p:spPr bwMode="auto">
          <a:xfrm>
            <a:off x="-2" y="4114537"/>
            <a:ext cx="3543878" cy="2742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671" r="7563" b="13663"/>
          <a:stretch/>
        </p:blipFill>
        <p:spPr bwMode="auto">
          <a:xfrm>
            <a:off x="-2" y="1509418"/>
            <a:ext cx="3554281" cy="2605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59502" y="0"/>
            <a:ext cx="8754889"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b="1" dirty="0" smtClean="0">
                <a:solidFill>
                  <a:srgbClr val="000000"/>
                </a:solidFill>
              </a:rPr>
              <a:t>The only other place in which a similar dolomite CL stratigraphy has been observed is on the carbonate platform near the </a:t>
            </a:r>
            <a:r>
              <a:rPr lang="en-US" sz="3200" b="1" dirty="0" err="1" smtClean="0">
                <a:solidFill>
                  <a:srgbClr val="000000"/>
                </a:solidFill>
              </a:rPr>
              <a:t>Reelfoot</a:t>
            </a:r>
            <a:r>
              <a:rPr lang="en-US" sz="3200" b="1" dirty="0" smtClean="0">
                <a:solidFill>
                  <a:srgbClr val="000000"/>
                </a:solidFill>
              </a:rPr>
              <a:t> Rift.</a:t>
            </a:r>
            <a:endParaRPr lang="en-US" sz="3200" b="1" dirty="0">
              <a:solidFill>
                <a:srgbClr val="000000"/>
              </a:solidFill>
            </a:endParaRPr>
          </a:p>
        </p:txBody>
      </p:sp>
      <p:pic>
        <p:nvPicPr>
          <p:cNvPr id="6" name="Picture 2" descr="C:\Users\Lavender Cavender\Downloads\mapp.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4472" y="1509417"/>
            <a:ext cx="4613564" cy="5077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08099" y="3784661"/>
            <a:ext cx="2244436" cy="369332"/>
          </a:xfrm>
          <a:prstGeom prst="rect">
            <a:avLst/>
          </a:prstGeom>
          <a:noFill/>
        </p:spPr>
        <p:txBody>
          <a:bodyPr wrap="square" rtlCol="0">
            <a:spAutoFit/>
          </a:bodyPr>
          <a:lstStyle/>
          <a:p>
            <a:r>
              <a:rPr lang="en-US" dirty="0" smtClean="0">
                <a:solidFill>
                  <a:srgbClr val="FFFF00"/>
                </a:solidFill>
              </a:rPr>
              <a:t>Lower Brushy Creek</a:t>
            </a:r>
            <a:endParaRPr lang="en-US" dirty="0">
              <a:solidFill>
                <a:srgbClr val="FFFF00"/>
              </a:solidFill>
            </a:endParaRPr>
          </a:p>
        </p:txBody>
      </p:sp>
      <p:sp>
        <p:nvSpPr>
          <p:cNvPr id="4" name="Oval 3"/>
          <p:cNvSpPr/>
          <p:nvPr/>
        </p:nvSpPr>
        <p:spPr>
          <a:xfrm>
            <a:off x="7554191" y="3960302"/>
            <a:ext cx="124691" cy="102541"/>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a:off x="7561117" y="4195830"/>
            <a:ext cx="124691" cy="102541"/>
          </a:xfrm>
          <a:prstGeom prst="ellipse">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3574473" y="6523792"/>
            <a:ext cx="3522518" cy="338554"/>
          </a:xfrm>
          <a:prstGeom prst="rect">
            <a:avLst/>
          </a:prstGeom>
          <a:noFill/>
        </p:spPr>
        <p:txBody>
          <a:bodyPr wrap="square" rtlCol="0">
            <a:spAutoFit/>
          </a:bodyPr>
          <a:lstStyle/>
          <a:p>
            <a:r>
              <a:rPr lang="en-US" sz="1600" i="1" dirty="0" smtClean="0"/>
              <a:t>(from Keller et al. 2000)</a:t>
            </a:r>
            <a:endParaRPr lang="en-US" sz="1600" i="1" dirty="0"/>
          </a:p>
        </p:txBody>
      </p:sp>
      <p:sp>
        <p:nvSpPr>
          <p:cNvPr id="8" name="TextBox 7"/>
          <p:cNvSpPr txBox="1"/>
          <p:nvPr/>
        </p:nvSpPr>
        <p:spPr>
          <a:xfrm>
            <a:off x="1584546" y="6508403"/>
            <a:ext cx="1956954" cy="369332"/>
          </a:xfrm>
          <a:prstGeom prst="rect">
            <a:avLst/>
          </a:prstGeom>
          <a:noFill/>
        </p:spPr>
        <p:txBody>
          <a:bodyPr wrap="square" rtlCol="0">
            <a:spAutoFit/>
          </a:bodyPr>
          <a:lstStyle/>
          <a:p>
            <a:r>
              <a:rPr lang="en-US" dirty="0" smtClean="0">
                <a:solidFill>
                  <a:srgbClr val="FFFF00"/>
                </a:solidFill>
              </a:rPr>
              <a:t>Western Platform</a:t>
            </a:r>
            <a:endParaRPr lang="en-US" dirty="0">
              <a:solidFill>
                <a:srgbClr val="FFFF00"/>
              </a:solidFill>
            </a:endParaRPr>
          </a:p>
        </p:txBody>
      </p:sp>
      <p:sp>
        <p:nvSpPr>
          <p:cNvPr id="20" name="Rectangle 19"/>
          <p:cNvSpPr/>
          <p:nvPr/>
        </p:nvSpPr>
        <p:spPr>
          <a:xfrm>
            <a:off x="59503" y="6586742"/>
            <a:ext cx="1010761" cy="19384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0.5 mm</a:t>
            </a:r>
            <a:endParaRPr lang="en-US" sz="1400" dirty="0"/>
          </a:p>
        </p:txBody>
      </p:sp>
      <p:sp>
        <p:nvSpPr>
          <p:cNvPr id="22" name="Rectangle 21"/>
          <p:cNvSpPr/>
          <p:nvPr/>
        </p:nvSpPr>
        <p:spPr>
          <a:xfrm>
            <a:off x="59503" y="3830302"/>
            <a:ext cx="1010761" cy="2177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1</a:t>
            </a:r>
            <a:r>
              <a:rPr lang="en-US" sz="1400" dirty="0" smtClean="0"/>
              <a:t> mm</a:t>
            </a:r>
            <a:endParaRPr lang="en-US" sz="1400" dirty="0"/>
          </a:p>
        </p:txBody>
      </p:sp>
    </p:spTree>
    <p:extLst>
      <p:ext uri="{BB962C8B-B14F-4D97-AF65-F5344CB8AC3E}">
        <p14:creationId xmlns:p14="http://schemas.microsoft.com/office/powerpoint/2010/main" val="2775843610"/>
      </p:ext>
    </p:extLst>
  </p:cSld>
  <p:clrMapOvr>
    <a:masterClrMapping/>
  </p:clrMapOvr>
  <mc:AlternateContent xmlns:mc="http://schemas.openxmlformats.org/markup-compatibility/2006">
    <mc:Choice xmlns:p14="http://schemas.microsoft.com/office/powerpoint/2010/main" Requires="p14">
      <p:transition spd="slow" p14:dur="2000" advTm="51131"/>
    </mc:Choice>
    <mc:Fallback>
      <p:transition spd="slow" advTm="51131"/>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233" y="612117"/>
            <a:ext cx="5465153" cy="5877099"/>
          </a:xfrm>
          <a:prstGeom prst="rect">
            <a:avLst/>
          </a:prstGeom>
          <a:ln w="57150">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 name="Title 1"/>
          <p:cNvSpPr>
            <a:spLocks noGrp="1"/>
          </p:cNvSpPr>
          <p:nvPr>
            <p:ph type="title"/>
          </p:nvPr>
        </p:nvSpPr>
        <p:spPr>
          <a:xfrm>
            <a:off x="853302" y="-36468"/>
            <a:ext cx="7620000" cy="701749"/>
          </a:xfrm>
        </p:spPr>
        <p:txBody>
          <a:bodyPr/>
          <a:lstStyle/>
          <a:p>
            <a:pPr algn="ctr"/>
            <a:r>
              <a:rPr lang="en-US" sz="3600" b="1" dirty="0" smtClean="0">
                <a:solidFill>
                  <a:srgbClr val="000000"/>
                </a:solidFill>
                <a:cs typeface="Andalus" panose="02020603050405020304" pitchFamily="18" charset="-78"/>
              </a:rPr>
              <a:t>Current Hypothesis</a:t>
            </a:r>
            <a:endParaRPr lang="en-US" sz="3600" b="1" dirty="0">
              <a:solidFill>
                <a:srgbClr val="000000"/>
              </a:solidFill>
              <a:cs typeface="Andalus" panose="02020603050405020304" pitchFamily="18" charset="-78"/>
            </a:endParaRPr>
          </a:p>
        </p:txBody>
      </p:sp>
      <p:sp>
        <p:nvSpPr>
          <p:cNvPr id="12" name="TextBox 11"/>
          <p:cNvSpPr txBox="1"/>
          <p:nvPr/>
        </p:nvSpPr>
        <p:spPr>
          <a:xfrm>
            <a:off x="7357753" y="3486601"/>
            <a:ext cx="1636566" cy="523220"/>
          </a:xfrm>
          <a:prstGeom prst="rect">
            <a:avLst/>
          </a:prstGeom>
          <a:noFill/>
        </p:spPr>
        <p:txBody>
          <a:bodyPr wrap="square" rtlCol="0">
            <a:spAutoFit/>
          </a:bodyPr>
          <a:lstStyle/>
          <a:p>
            <a:r>
              <a:rPr lang="en-US" sz="1400" b="1" dirty="0" smtClean="0">
                <a:solidFill>
                  <a:schemeClr val="bg1">
                    <a:lumMod val="50000"/>
                  </a:schemeClr>
                </a:solidFill>
                <a:latin typeface="Arial" panose="020B0604020202020204" pitchFamily="34" charset="0"/>
                <a:cs typeface="Arial" panose="020B0604020202020204" pitchFamily="34" charset="0"/>
              </a:rPr>
              <a:t>New Bloomfield </a:t>
            </a:r>
          </a:p>
          <a:p>
            <a:r>
              <a:rPr lang="en-US" sz="1400" b="1" dirty="0" smtClean="0">
                <a:solidFill>
                  <a:schemeClr val="bg1">
                    <a:lumMod val="50000"/>
                  </a:schemeClr>
                </a:solidFill>
                <a:latin typeface="Arial" panose="020B0604020202020204" pitchFamily="34" charset="0"/>
                <a:cs typeface="Arial" panose="020B0604020202020204" pitchFamily="34" charset="0"/>
              </a:rPr>
              <a:t>mafic </a:t>
            </a:r>
            <a:r>
              <a:rPr lang="en-US" sz="1400" b="1" dirty="0">
                <a:solidFill>
                  <a:schemeClr val="bg1">
                    <a:lumMod val="50000"/>
                  </a:schemeClr>
                </a:solidFill>
                <a:latin typeface="Arial" panose="020B0604020202020204" pitchFamily="34" charset="0"/>
                <a:cs typeface="Arial" panose="020B0604020202020204" pitchFamily="34" charset="0"/>
              </a:rPr>
              <a:t>p</a:t>
            </a:r>
            <a:r>
              <a:rPr lang="en-US" sz="1400" b="1" dirty="0" smtClean="0">
                <a:solidFill>
                  <a:schemeClr val="bg1">
                    <a:lumMod val="50000"/>
                  </a:schemeClr>
                </a:solidFill>
                <a:latin typeface="Arial" panose="020B0604020202020204" pitchFamily="34" charset="0"/>
                <a:cs typeface="Arial" panose="020B0604020202020204" pitchFamily="34" charset="0"/>
              </a:rPr>
              <a:t>luton</a:t>
            </a:r>
            <a:endParaRPr lang="en-US" sz="1400" b="1" dirty="0">
              <a:solidFill>
                <a:schemeClr val="bg1">
                  <a:lumMod val="50000"/>
                </a:schemeClr>
              </a:solidFill>
              <a:latin typeface="Arial" panose="020B0604020202020204" pitchFamily="34" charset="0"/>
              <a:cs typeface="Arial" panose="020B0604020202020204" pitchFamily="34" charset="0"/>
            </a:endParaRPr>
          </a:p>
        </p:txBody>
      </p:sp>
      <p:cxnSp>
        <p:nvCxnSpPr>
          <p:cNvPr id="13" name="Straight Arrow Connector 12"/>
          <p:cNvCxnSpPr/>
          <p:nvPr/>
        </p:nvCxnSpPr>
        <p:spPr>
          <a:xfrm flipH="1">
            <a:off x="6187426" y="4000499"/>
            <a:ext cx="1396241" cy="900545"/>
          </a:xfrm>
          <a:prstGeom prst="straightConnector1">
            <a:avLst/>
          </a:prstGeom>
          <a:ln w="5715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5608212" y="4824200"/>
            <a:ext cx="579214" cy="500053"/>
          </a:xfrm>
          <a:custGeom>
            <a:avLst/>
            <a:gdLst>
              <a:gd name="connsiteX0" fmla="*/ 184360 w 579214"/>
              <a:gd name="connsiteY0" fmla="*/ 0 h 396144"/>
              <a:gd name="connsiteX1" fmla="*/ 90842 w 579214"/>
              <a:gd name="connsiteY1" fmla="*/ 10391 h 396144"/>
              <a:gd name="connsiteX2" fmla="*/ 59669 w 579214"/>
              <a:gd name="connsiteY2" fmla="*/ 20782 h 396144"/>
              <a:gd name="connsiteX3" fmla="*/ 49278 w 579214"/>
              <a:gd name="connsiteY3" fmla="*/ 51955 h 396144"/>
              <a:gd name="connsiteX4" fmla="*/ 18105 w 579214"/>
              <a:gd name="connsiteY4" fmla="*/ 72737 h 396144"/>
              <a:gd name="connsiteX5" fmla="*/ 18105 w 579214"/>
              <a:gd name="connsiteY5" fmla="*/ 270164 h 396144"/>
              <a:gd name="connsiteX6" fmla="*/ 38887 w 579214"/>
              <a:gd name="connsiteY6" fmla="*/ 301337 h 396144"/>
              <a:gd name="connsiteX7" fmla="*/ 70060 w 579214"/>
              <a:gd name="connsiteY7" fmla="*/ 322119 h 396144"/>
              <a:gd name="connsiteX8" fmla="*/ 90842 w 579214"/>
              <a:gd name="connsiteY8" fmla="*/ 353291 h 396144"/>
              <a:gd name="connsiteX9" fmla="*/ 153187 w 579214"/>
              <a:gd name="connsiteY9" fmla="*/ 384464 h 396144"/>
              <a:gd name="connsiteX10" fmla="*/ 194751 w 579214"/>
              <a:gd name="connsiteY10" fmla="*/ 394855 h 396144"/>
              <a:gd name="connsiteX11" fmla="*/ 475305 w 579214"/>
              <a:gd name="connsiteY11" fmla="*/ 384464 h 396144"/>
              <a:gd name="connsiteX12" fmla="*/ 516869 w 579214"/>
              <a:gd name="connsiteY12" fmla="*/ 322119 h 396144"/>
              <a:gd name="connsiteX13" fmla="*/ 548042 w 579214"/>
              <a:gd name="connsiteY13" fmla="*/ 249382 h 396144"/>
              <a:gd name="connsiteX14" fmla="*/ 579214 w 579214"/>
              <a:gd name="connsiteY14" fmla="*/ 187037 h 396144"/>
              <a:gd name="connsiteX15" fmla="*/ 558432 w 579214"/>
              <a:gd name="connsiteY15" fmla="*/ 114300 h 396144"/>
              <a:gd name="connsiteX16" fmla="*/ 537651 w 579214"/>
              <a:gd name="connsiteY16" fmla="*/ 83128 h 396144"/>
              <a:gd name="connsiteX17" fmla="*/ 464914 w 579214"/>
              <a:gd name="connsiteY17" fmla="*/ 62346 h 396144"/>
              <a:gd name="connsiteX18" fmla="*/ 184360 w 579214"/>
              <a:gd name="connsiteY18" fmla="*/ 51955 h 396144"/>
              <a:gd name="connsiteX19" fmla="*/ 111623 w 579214"/>
              <a:gd name="connsiteY19" fmla="*/ 31173 h 396144"/>
              <a:gd name="connsiteX20" fmla="*/ 90842 w 579214"/>
              <a:gd name="connsiteY20" fmla="*/ 31173 h 39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79214" h="396144">
                <a:moveTo>
                  <a:pt x="184360" y="0"/>
                </a:moveTo>
                <a:cubicBezTo>
                  <a:pt x="153187" y="3464"/>
                  <a:pt x="121780" y="5235"/>
                  <a:pt x="90842" y="10391"/>
                </a:cubicBezTo>
                <a:cubicBezTo>
                  <a:pt x="80038" y="12192"/>
                  <a:pt x="67414" y="13037"/>
                  <a:pt x="59669" y="20782"/>
                </a:cubicBezTo>
                <a:cubicBezTo>
                  <a:pt x="51924" y="28527"/>
                  <a:pt x="56120" y="43402"/>
                  <a:pt x="49278" y="51955"/>
                </a:cubicBezTo>
                <a:cubicBezTo>
                  <a:pt x="41477" y="61707"/>
                  <a:pt x="28496" y="65810"/>
                  <a:pt x="18105" y="72737"/>
                </a:cubicBezTo>
                <a:cubicBezTo>
                  <a:pt x="-7582" y="149799"/>
                  <a:pt x="-4439" y="127387"/>
                  <a:pt x="18105" y="270164"/>
                </a:cubicBezTo>
                <a:cubicBezTo>
                  <a:pt x="20053" y="282500"/>
                  <a:pt x="30056" y="292506"/>
                  <a:pt x="38887" y="301337"/>
                </a:cubicBezTo>
                <a:cubicBezTo>
                  <a:pt x="47718" y="310168"/>
                  <a:pt x="59669" y="315192"/>
                  <a:pt x="70060" y="322119"/>
                </a:cubicBezTo>
                <a:cubicBezTo>
                  <a:pt x="76987" y="332510"/>
                  <a:pt x="82012" y="344461"/>
                  <a:pt x="90842" y="353291"/>
                </a:cubicBezTo>
                <a:cubicBezTo>
                  <a:pt x="109059" y="371508"/>
                  <a:pt x="129523" y="377703"/>
                  <a:pt x="153187" y="384464"/>
                </a:cubicBezTo>
                <a:cubicBezTo>
                  <a:pt x="166919" y="388387"/>
                  <a:pt x="180896" y="391391"/>
                  <a:pt x="194751" y="394855"/>
                </a:cubicBezTo>
                <a:cubicBezTo>
                  <a:pt x="288269" y="391391"/>
                  <a:pt x="384021" y="405076"/>
                  <a:pt x="475305" y="384464"/>
                </a:cubicBezTo>
                <a:cubicBezTo>
                  <a:pt x="499668" y="378963"/>
                  <a:pt x="516869" y="322119"/>
                  <a:pt x="516869" y="322119"/>
                </a:cubicBezTo>
                <a:cubicBezTo>
                  <a:pt x="528527" y="287146"/>
                  <a:pt x="527497" y="285335"/>
                  <a:pt x="548042" y="249382"/>
                </a:cubicBezTo>
                <a:cubicBezTo>
                  <a:pt x="580270" y="192983"/>
                  <a:pt x="560163" y="244190"/>
                  <a:pt x="579214" y="187037"/>
                </a:cubicBezTo>
                <a:cubicBezTo>
                  <a:pt x="575885" y="173719"/>
                  <a:pt x="565886" y="129208"/>
                  <a:pt x="558432" y="114300"/>
                </a:cubicBezTo>
                <a:cubicBezTo>
                  <a:pt x="552847" y="103130"/>
                  <a:pt x="547402" y="90929"/>
                  <a:pt x="537651" y="83128"/>
                </a:cubicBezTo>
                <a:cubicBezTo>
                  <a:pt x="531400" y="78127"/>
                  <a:pt x="466945" y="62477"/>
                  <a:pt x="464914" y="62346"/>
                </a:cubicBezTo>
                <a:cubicBezTo>
                  <a:pt x="371526" y="56321"/>
                  <a:pt x="277878" y="55419"/>
                  <a:pt x="184360" y="51955"/>
                </a:cubicBezTo>
                <a:cubicBezTo>
                  <a:pt x="159652" y="43719"/>
                  <a:pt x="137718" y="35522"/>
                  <a:pt x="111623" y="31173"/>
                </a:cubicBezTo>
                <a:cubicBezTo>
                  <a:pt x="104790" y="30034"/>
                  <a:pt x="97769" y="31173"/>
                  <a:pt x="90842" y="31173"/>
                </a:cubicBezTo>
              </a:path>
            </a:pathLst>
          </a:cu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3641193" y="3062890"/>
            <a:ext cx="1935120" cy="179320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475536" y="6510012"/>
            <a:ext cx="2860097" cy="338554"/>
          </a:xfrm>
          <a:prstGeom prst="rect">
            <a:avLst/>
          </a:prstGeom>
          <a:noFill/>
        </p:spPr>
        <p:txBody>
          <a:bodyPr wrap="square" rtlCol="0">
            <a:spAutoFit/>
          </a:bodyPr>
          <a:lstStyle/>
          <a:p>
            <a:r>
              <a:rPr lang="en-US" sz="1600" i="1" dirty="0" smtClean="0"/>
              <a:t>(from Clendenin et al., 1994)</a:t>
            </a:r>
            <a:endParaRPr lang="en-US" sz="1600" i="1" dirty="0"/>
          </a:p>
        </p:txBody>
      </p:sp>
      <p:sp>
        <p:nvSpPr>
          <p:cNvPr id="23" name="Oval 22"/>
          <p:cNvSpPr/>
          <p:nvPr/>
        </p:nvSpPr>
        <p:spPr>
          <a:xfrm>
            <a:off x="3463819" y="2950642"/>
            <a:ext cx="145473" cy="8832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04014752"/>
      </p:ext>
    </p:extLst>
  </p:cSld>
  <p:clrMapOvr>
    <a:masterClrMapping/>
  </p:clrMapOvr>
  <mc:AlternateContent xmlns:mc="http://schemas.openxmlformats.org/markup-compatibility/2006">
    <mc:Choice xmlns:p14="http://schemas.microsoft.com/office/powerpoint/2010/main" Requires="p14">
      <p:transition spd="slow" p14:dur="2000" advTm="56482"/>
    </mc:Choice>
    <mc:Fallback>
      <p:transition spd="slow" advTm="564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5246" y="103909"/>
            <a:ext cx="8229600" cy="1143000"/>
          </a:xfrm>
        </p:spPr>
        <p:txBody>
          <a:bodyPr>
            <a:normAutofit/>
          </a:bodyPr>
          <a:lstStyle/>
          <a:p>
            <a:pPr algn="ctr"/>
            <a:r>
              <a:rPr lang="en-US" sz="4000" b="1" dirty="0" smtClean="0">
                <a:solidFill>
                  <a:srgbClr val="000000"/>
                </a:solidFill>
                <a:cs typeface="Andalus" panose="02020603050405020304" pitchFamily="18" charset="-78"/>
              </a:rPr>
              <a:t>Summary</a:t>
            </a:r>
            <a:endParaRPr lang="en-US" sz="4000" b="1" dirty="0">
              <a:solidFill>
                <a:srgbClr val="000000"/>
              </a:solidFill>
              <a:cs typeface="Andalus" panose="02020603050405020304" pitchFamily="18" charset="-78"/>
            </a:endParaRPr>
          </a:p>
        </p:txBody>
      </p:sp>
      <p:sp>
        <p:nvSpPr>
          <p:cNvPr id="3" name="Text Placeholder 2"/>
          <p:cNvSpPr>
            <a:spLocks noGrp="1"/>
          </p:cNvSpPr>
          <p:nvPr>
            <p:ph type="body" idx="1"/>
          </p:nvPr>
        </p:nvSpPr>
        <p:spPr>
          <a:xfrm>
            <a:off x="4634347" y="1088043"/>
            <a:ext cx="4281055" cy="639762"/>
          </a:xfrm>
        </p:spPr>
        <p:txBody>
          <a:bodyPr>
            <a:normAutofit/>
          </a:bodyPr>
          <a:lstStyle/>
          <a:p>
            <a:r>
              <a:rPr lang="en-US" sz="2400" b="1" i="0" dirty="0" smtClean="0">
                <a:solidFill>
                  <a:srgbClr val="000000"/>
                </a:solidFill>
              </a:rPr>
              <a:t>Lower Section Mineralization</a:t>
            </a:r>
            <a:endParaRPr lang="en-US" sz="2400" b="1" i="0" dirty="0">
              <a:solidFill>
                <a:srgbClr val="000000"/>
              </a:solidFill>
            </a:endParaRPr>
          </a:p>
        </p:txBody>
      </p:sp>
      <p:sp>
        <p:nvSpPr>
          <p:cNvPr id="4" name="Content Placeholder 3"/>
          <p:cNvSpPr>
            <a:spLocks noGrp="1"/>
          </p:cNvSpPr>
          <p:nvPr>
            <p:ph sz="half" idx="2"/>
          </p:nvPr>
        </p:nvSpPr>
        <p:spPr>
          <a:xfrm>
            <a:off x="4675912" y="1811659"/>
            <a:ext cx="3886200" cy="3951288"/>
          </a:xfrm>
        </p:spPr>
        <p:txBody>
          <a:bodyPr>
            <a:normAutofit/>
          </a:bodyPr>
          <a:lstStyle/>
          <a:p>
            <a:r>
              <a:rPr lang="en-US" sz="2000" i="0" dirty="0" smtClean="0">
                <a:solidFill>
                  <a:srgbClr val="000000"/>
                </a:solidFill>
              </a:rPr>
              <a:t>Mostly open-space filling textures</a:t>
            </a:r>
          </a:p>
          <a:p>
            <a:r>
              <a:rPr lang="en-US" sz="2000" i="0" dirty="0" smtClean="0">
                <a:solidFill>
                  <a:srgbClr val="000000"/>
                </a:solidFill>
              </a:rPr>
              <a:t>Fault-related enhancement of  porosity &amp; permeability, and </a:t>
            </a:r>
            <a:r>
              <a:rPr lang="en-US" sz="2000" i="0" dirty="0" err="1" smtClean="0">
                <a:solidFill>
                  <a:srgbClr val="000000"/>
                </a:solidFill>
              </a:rPr>
              <a:t>brecciation</a:t>
            </a:r>
            <a:r>
              <a:rPr lang="en-US" sz="2000" i="0" dirty="0" smtClean="0">
                <a:solidFill>
                  <a:srgbClr val="000000"/>
                </a:solidFill>
              </a:rPr>
              <a:t> </a:t>
            </a:r>
          </a:p>
          <a:p>
            <a:r>
              <a:rPr lang="en-US" sz="2000" i="0" dirty="0" smtClean="0">
                <a:solidFill>
                  <a:srgbClr val="000000"/>
                </a:solidFill>
              </a:rPr>
              <a:t>Dominantly early, Zn, Cu, Co, Ni minerals with minor, main-stage mineralization</a:t>
            </a:r>
          </a:p>
          <a:p>
            <a:r>
              <a:rPr lang="en-US" sz="2000" i="0" dirty="0" smtClean="0">
                <a:solidFill>
                  <a:srgbClr val="000000"/>
                </a:solidFill>
              </a:rPr>
              <a:t>New dolomite CL zoning not seen previously in the Viburnum Trend</a:t>
            </a:r>
          </a:p>
          <a:p>
            <a:endParaRPr lang="en-US" sz="2000" i="0" dirty="0">
              <a:solidFill>
                <a:srgbClr val="000000"/>
              </a:solidFill>
            </a:endParaRPr>
          </a:p>
        </p:txBody>
      </p:sp>
      <p:sp>
        <p:nvSpPr>
          <p:cNvPr id="5" name="Text Placeholder 4"/>
          <p:cNvSpPr>
            <a:spLocks noGrp="1"/>
          </p:cNvSpPr>
          <p:nvPr>
            <p:ph type="body" sz="quarter" idx="3"/>
          </p:nvPr>
        </p:nvSpPr>
        <p:spPr>
          <a:xfrm>
            <a:off x="408711" y="1109550"/>
            <a:ext cx="3657600" cy="639762"/>
          </a:xfrm>
        </p:spPr>
        <p:txBody>
          <a:bodyPr>
            <a:normAutofit fontScale="92500"/>
          </a:bodyPr>
          <a:lstStyle/>
          <a:p>
            <a:r>
              <a:rPr lang="en-US" sz="2400" b="1" i="0" dirty="0" smtClean="0">
                <a:solidFill>
                  <a:srgbClr val="000000"/>
                </a:solidFill>
              </a:rPr>
              <a:t>Typical</a:t>
            </a:r>
            <a:r>
              <a:rPr lang="en-US" sz="2400" b="1" i="0" dirty="0" smtClean="0"/>
              <a:t> </a:t>
            </a:r>
            <a:r>
              <a:rPr lang="en-US" sz="2400" b="1" i="0" dirty="0" smtClean="0">
                <a:solidFill>
                  <a:schemeClr val="bg1">
                    <a:lumMod val="50000"/>
                  </a:schemeClr>
                </a:solidFill>
              </a:rPr>
              <a:t>VT</a:t>
            </a:r>
            <a:r>
              <a:rPr lang="en-US" sz="2400" b="1" i="0" dirty="0" smtClean="0"/>
              <a:t> </a:t>
            </a:r>
            <a:r>
              <a:rPr lang="en-US" sz="2400" b="1" i="0" dirty="0" smtClean="0">
                <a:solidFill>
                  <a:srgbClr val="000000"/>
                </a:solidFill>
              </a:rPr>
              <a:t>Mineralization</a:t>
            </a:r>
            <a:endParaRPr lang="en-US" sz="2400" b="1" i="0" dirty="0">
              <a:solidFill>
                <a:srgbClr val="000000"/>
              </a:solidFill>
            </a:endParaRPr>
          </a:p>
        </p:txBody>
      </p:sp>
      <p:sp>
        <p:nvSpPr>
          <p:cNvPr id="6" name="Content Placeholder 5"/>
          <p:cNvSpPr>
            <a:spLocks noGrp="1"/>
          </p:cNvSpPr>
          <p:nvPr>
            <p:ph sz="quarter" idx="4"/>
          </p:nvPr>
        </p:nvSpPr>
        <p:spPr>
          <a:xfrm>
            <a:off x="429492" y="1801267"/>
            <a:ext cx="4028209" cy="3951288"/>
          </a:xfrm>
        </p:spPr>
        <p:txBody>
          <a:bodyPr>
            <a:normAutofit/>
          </a:bodyPr>
          <a:lstStyle/>
          <a:p>
            <a:r>
              <a:rPr lang="en-US" sz="2000" i="0" dirty="0" smtClean="0">
                <a:solidFill>
                  <a:srgbClr val="000000"/>
                </a:solidFill>
              </a:rPr>
              <a:t>Mostly disseminated replacement textures</a:t>
            </a:r>
          </a:p>
          <a:p>
            <a:r>
              <a:rPr lang="en-US" sz="2000" i="0" dirty="0" smtClean="0">
                <a:solidFill>
                  <a:srgbClr val="000000"/>
                </a:solidFill>
              </a:rPr>
              <a:t>Stratigraphic pinch-outs, Pre</a:t>
            </a:r>
            <a:r>
              <a:rPr lang="en-US" sz="2000" i="0" dirty="0">
                <a:solidFill>
                  <a:srgbClr val="000000"/>
                </a:solidFill>
              </a:rPr>
              <a:t>c</a:t>
            </a:r>
            <a:r>
              <a:rPr lang="en-US" sz="2000" i="0" dirty="0" smtClean="0">
                <a:solidFill>
                  <a:srgbClr val="000000"/>
                </a:solidFill>
              </a:rPr>
              <a:t>ambrian knobs, </a:t>
            </a:r>
            <a:r>
              <a:rPr lang="en-US" sz="2000" i="0" dirty="0" err="1" smtClean="0">
                <a:solidFill>
                  <a:srgbClr val="000000"/>
                </a:solidFill>
              </a:rPr>
              <a:t>facies</a:t>
            </a:r>
            <a:r>
              <a:rPr lang="en-US" sz="2000" i="0" dirty="0" smtClean="0">
                <a:solidFill>
                  <a:srgbClr val="000000"/>
                </a:solidFill>
              </a:rPr>
              <a:t> changes, </a:t>
            </a:r>
            <a:r>
              <a:rPr lang="en-US" sz="2000" i="0" dirty="0" err="1" smtClean="0">
                <a:solidFill>
                  <a:srgbClr val="000000"/>
                </a:solidFill>
              </a:rPr>
              <a:t>brecciation</a:t>
            </a:r>
            <a:endParaRPr lang="en-US" sz="2000" i="0" dirty="0" smtClean="0">
              <a:solidFill>
                <a:srgbClr val="000000"/>
              </a:solidFill>
            </a:endParaRPr>
          </a:p>
          <a:p>
            <a:r>
              <a:rPr lang="en-US" sz="2000" i="0" dirty="0" err="1" smtClean="0">
                <a:solidFill>
                  <a:srgbClr val="000000"/>
                </a:solidFill>
              </a:rPr>
              <a:t>Pb</a:t>
            </a:r>
            <a:r>
              <a:rPr lang="en-US" sz="2000" i="0" dirty="0" smtClean="0">
                <a:solidFill>
                  <a:srgbClr val="000000"/>
                </a:solidFill>
              </a:rPr>
              <a:t>-dominant, main-stage mineralization</a:t>
            </a:r>
          </a:p>
          <a:p>
            <a:r>
              <a:rPr lang="en-US" sz="2000" i="0" dirty="0" smtClean="0">
                <a:solidFill>
                  <a:srgbClr val="000000"/>
                </a:solidFill>
              </a:rPr>
              <a:t>Four-zone dolomite CL stratigraphy bracketing the ore-forming events</a:t>
            </a:r>
          </a:p>
          <a:p>
            <a:endParaRPr lang="en-US" sz="2000" i="0" dirty="0">
              <a:solidFill>
                <a:srgbClr val="000000"/>
              </a:solidFill>
            </a:endParaRPr>
          </a:p>
        </p:txBody>
      </p:sp>
    </p:spTree>
    <p:extLst>
      <p:ext uri="{BB962C8B-B14F-4D97-AF65-F5344CB8AC3E}">
        <p14:creationId xmlns:p14="http://schemas.microsoft.com/office/powerpoint/2010/main" val="3842756635"/>
      </p:ext>
    </p:extLst>
  </p:cSld>
  <p:clrMapOvr>
    <a:masterClrMapping/>
  </p:clrMapOvr>
  <mc:AlternateContent xmlns:mc="http://schemas.openxmlformats.org/markup-compatibility/2006">
    <mc:Choice xmlns:p14="http://schemas.microsoft.com/office/powerpoint/2010/main" Requires="p14">
      <p:transition spd="slow" p14:dur="2000" advTm="19902"/>
    </mc:Choice>
    <mc:Fallback>
      <p:transition spd="slow" advTm="19902"/>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57200" y="1571655"/>
            <a:ext cx="7620000" cy="5091545"/>
          </a:xfrm>
        </p:spPr>
        <p:txBody>
          <a:bodyPr>
            <a:normAutofit/>
          </a:bodyPr>
          <a:lstStyle/>
          <a:p>
            <a:r>
              <a:rPr lang="en-US" sz="2800" i="0" dirty="0" smtClean="0">
                <a:solidFill>
                  <a:srgbClr val="000000"/>
                </a:solidFill>
                <a:latin typeface="+mj-lt"/>
              </a:rPr>
              <a:t>The authors would like to thank:</a:t>
            </a:r>
          </a:p>
          <a:p>
            <a:pPr lvl="1"/>
            <a:r>
              <a:rPr lang="en-US" sz="2000" i="0" dirty="0">
                <a:solidFill>
                  <a:srgbClr val="000000"/>
                </a:solidFill>
                <a:latin typeface="+mj-lt"/>
              </a:rPr>
              <a:t>T</a:t>
            </a:r>
            <a:r>
              <a:rPr lang="en-US" sz="2000" i="0" dirty="0" smtClean="0">
                <a:solidFill>
                  <a:srgbClr val="000000"/>
                </a:solidFill>
                <a:latin typeface="+mj-lt"/>
              </a:rPr>
              <a:t>he Doe Run Company: Dillon </a:t>
            </a:r>
            <a:r>
              <a:rPr lang="en-US" sz="2000" i="0" dirty="0">
                <a:solidFill>
                  <a:srgbClr val="000000"/>
                </a:solidFill>
                <a:latin typeface="+mj-lt"/>
              </a:rPr>
              <a:t>Bailey, Terry Peppers, </a:t>
            </a:r>
            <a:r>
              <a:rPr lang="en-US" sz="2000" i="0" dirty="0" smtClean="0">
                <a:solidFill>
                  <a:srgbClr val="000000"/>
                </a:solidFill>
                <a:latin typeface="+mj-lt"/>
              </a:rPr>
              <a:t>Andy Childers, </a:t>
            </a:r>
            <a:r>
              <a:rPr lang="en-US" sz="2000" i="0" dirty="0">
                <a:solidFill>
                  <a:srgbClr val="000000"/>
                </a:solidFill>
                <a:latin typeface="+mj-lt"/>
              </a:rPr>
              <a:t>Ross Conner, </a:t>
            </a:r>
            <a:r>
              <a:rPr lang="en-US" sz="2000" i="0" dirty="0" smtClean="0">
                <a:solidFill>
                  <a:srgbClr val="000000"/>
                </a:solidFill>
                <a:latin typeface="+mj-lt"/>
              </a:rPr>
              <a:t>Tom Schott, Bruce </a:t>
            </a:r>
            <a:r>
              <a:rPr lang="en-US" sz="2000" i="0" dirty="0" err="1" smtClean="0">
                <a:solidFill>
                  <a:srgbClr val="000000"/>
                </a:solidFill>
                <a:latin typeface="+mj-lt"/>
              </a:rPr>
              <a:t>Ahler</a:t>
            </a:r>
            <a:r>
              <a:rPr lang="en-US" sz="2000" i="0" dirty="0" smtClean="0">
                <a:solidFill>
                  <a:srgbClr val="000000"/>
                </a:solidFill>
                <a:latin typeface="+mj-lt"/>
              </a:rPr>
              <a:t> (retired), and Bob Dunn (retired)</a:t>
            </a:r>
          </a:p>
          <a:p>
            <a:pPr lvl="1"/>
            <a:r>
              <a:rPr lang="en-US" sz="2000" i="0" dirty="0" smtClean="0">
                <a:solidFill>
                  <a:srgbClr val="000000"/>
                </a:solidFill>
                <a:latin typeface="+mj-lt"/>
              </a:rPr>
              <a:t>MU:  James </a:t>
            </a:r>
            <a:r>
              <a:rPr lang="en-US" sz="2000" i="0" dirty="0" err="1" smtClean="0">
                <a:solidFill>
                  <a:srgbClr val="000000"/>
                </a:solidFill>
                <a:latin typeface="+mj-lt"/>
              </a:rPr>
              <a:t>Schiffbauer</a:t>
            </a:r>
            <a:r>
              <a:rPr lang="en-US" sz="2000" i="0" dirty="0" smtClean="0">
                <a:solidFill>
                  <a:srgbClr val="000000"/>
                </a:solidFill>
                <a:latin typeface="+mj-lt"/>
              </a:rPr>
              <a:t>; Midas Ore Research Fund; Keller Opportunities for Excellence Fund</a:t>
            </a:r>
            <a:endParaRPr lang="en-US" sz="2000" i="0" dirty="0">
              <a:solidFill>
                <a:srgbClr val="000000"/>
              </a:solidFill>
              <a:latin typeface="+mj-lt"/>
            </a:endParaRPr>
          </a:p>
        </p:txBody>
      </p:sp>
      <p:sp>
        <p:nvSpPr>
          <p:cNvPr id="2" name="Title 1"/>
          <p:cNvSpPr>
            <a:spLocks noGrp="1"/>
          </p:cNvSpPr>
          <p:nvPr>
            <p:ph type="title"/>
          </p:nvPr>
        </p:nvSpPr>
        <p:spPr>
          <a:xfrm>
            <a:off x="-1" y="520994"/>
            <a:ext cx="9144001" cy="850606"/>
          </a:xfrm>
        </p:spPr>
        <p:txBody>
          <a:bodyPr>
            <a:normAutofit/>
          </a:bodyPr>
          <a:lstStyle/>
          <a:p>
            <a:pPr algn="ctr"/>
            <a:r>
              <a:rPr lang="en-US" sz="4000" b="1" dirty="0" smtClean="0">
                <a:solidFill>
                  <a:srgbClr val="000000"/>
                </a:solidFill>
                <a:cs typeface="Andalus" panose="02020603050405020304" pitchFamily="18" charset="-78"/>
              </a:rPr>
              <a:t>Acknowledgements</a:t>
            </a:r>
            <a:endParaRPr lang="en-US" sz="4400" b="1" dirty="0">
              <a:solidFill>
                <a:srgbClr val="000000"/>
              </a:solidFill>
              <a:cs typeface="Andalus" panose="02020603050405020304" pitchFamily="18" charset="-78"/>
            </a:endParaRPr>
          </a:p>
        </p:txBody>
      </p:sp>
    </p:spTree>
    <p:extLst>
      <p:ext uri="{BB962C8B-B14F-4D97-AF65-F5344CB8AC3E}">
        <p14:creationId xmlns:p14="http://schemas.microsoft.com/office/powerpoint/2010/main" val="608611107"/>
      </p:ext>
    </p:extLst>
  </p:cSld>
  <p:clrMapOvr>
    <a:masterClrMapping/>
  </p:clrMapOvr>
  <mc:AlternateContent xmlns:mc="http://schemas.openxmlformats.org/markup-compatibility/2006">
    <mc:Choice xmlns:p14="http://schemas.microsoft.com/office/powerpoint/2010/main" Requires="p14">
      <p:transition spd="slow" p14:dur="2000" advTm="13804"/>
    </mc:Choice>
    <mc:Fallback>
      <p:transition spd="slow" advTm="13804"/>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vender Cavender\Downloads\map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058779"/>
            <a:ext cx="3801979" cy="44834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00680" y="5359974"/>
            <a:ext cx="3522518" cy="338554"/>
          </a:xfrm>
          <a:prstGeom prst="rect">
            <a:avLst/>
          </a:prstGeom>
          <a:noFill/>
        </p:spPr>
        <p:txBody>
          <a:bodyPr wrap="square" rtlCol="0">
            <a:spAutoFit/>
          </a:bodyPr>
          <a:lstStyle/>
          <a:p>
            <a:r>
              <a:rPr lang="en-US" sz="1600" i="1" dirty="0" smtClean="0"/>
              <a:t>(after Gregg and Shelton, 1989, 2012)</a:t>
            </a:r>
            <a:endParaRPr lang="en-US" sz="1600" i="1" dirty="0"/>
          </a:p>
        </p:txBody>
      </p:sp>
      <p:sp>
        <p:nvSpPr>
          <p:cNvPr id="39" name="Title 1"/>
          <p:cNvSpPr txBox="1">
            <a:spLocks/>
          </p:cNvSpPr>
          <p:nvPr/>
        </p:nvSpPr>
        <p:spPr>
          <a:xfrm>
            <a:off x="788823" y="124691"/>
            <a:ext cx="7620000" cy="114300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4000" b="1" dirty="0" smtClean="0">
                <a:solidFill>
                  <a:srgbClr val="000000"/>
                </a:solidFill>
                <a:cs typeface="Andalus" pitchFamily="18" charset="-78"/>
              </a:rPr>
              <a:t>Geology of the Viburnum Trend</a:t>
            </a:r>
            <a:endParaRPr lang="en-US" sz="4000" b="1" dirty="0">
              <a:solidFill>
                <a:srgbClr val="000000"/>
              </a:solidFill>
              <a:cs typeface="Andalus" pitchFamily="18" charset="-78"/>
            </a:endParaRPr>
          </a:p>
        </p:txBody>
      </p:sp>
      <p:sp>
        <p:nvSpPr>
          <p:cNvPr id="40" name="Content Placeholder 2"/>
          <p:cNvSpPr txBox="1">
            <a:spLocks/>
          </p:cNvSpPr>
          <p:nvPr/>
        </p:nvSpPr>
        <p:spPr>
          <a:xfrm>
            <a:off x="214652" y="5604871"/>
            <a:ext cx="8408823" cy="1315754"/>
          </a:xfrm>
          <a:prstGeom prst="rect">
            <a:avLst/>
          </a:prstGeom>
        </p:spPr>
        <p:txBody>
          <a:bodyPr>
            <a:normAutofit fontScale="925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buClrTx/>
            </a:pPr>
            <a:r>
              <a:rPr lang="en-US" dirty="0" smtClean="0">
                <a:solidFill>
                  <a:schemeClr val="bg1">
                    <a:lumMod val="50000"/>
                  </a:schemeClr>
                </a:solidFill>
                <a:latin typeface="+mj-lt"/>
              </a:rPr>
              <a:t>Production began in the Viburnum Trend in 1960</a:t>
            </a:r>
          </a:p>
          <a:p>
            <a:pPr>
              <a:buClrTx/>
            </a:pPr>
            <a:r>
              <a:rPr lang="en-US" dirty="0" smtClean="0">
                <a:solidFill>
                  <a:schemeClr val="bg1">
                    <a:lumMod val="50000"/>
                  </a:schemeClr>
                </a:solidFill>
                <a:latin typeface="+mj-lt"/>
              </a:rPr>
              <a:t>United States’ largest </a:t>
            </a:r>
            <a:r>
              <a:rPr lang="en-US" dirty="0">
                <a:solidFill>
                  <a:schemeClr val="bg1">
                    <a:lumMod val="50000"/>
                  </a:schemeClr>
                </a:solidFill>
                <a:latin typeface="+mj-lt"/>
              </a:rPr>
              <a:t>l</a:t>
            </a:r>
            <a:r>
              <a:rPr lang="en-US" dirty="0" smtClean="0">
                <a:solidFill>
                  <a:schemeClr val="bg1">
                    <a:lumMod val="50000"/>
                  </a:schemeClr>
                </a:solidFill>
                <a:latin typeface="+mj-lt"/>
              </a:rPr>
              <a:t>ead-mining district-- &gt;300 million tons </a:t>
            </a:r>
            <a:r>
              <a:rPr lang="en-US" dirty="0" err="1" smtClean="0">
                <a:solidFill>
                  <a:schemeClr val="bg1">
                    <a:lumMod val="50000"/>
                  </a:schemeClr>
                </a:solidFill>
                <a:latin typeface="+mj-lt"/>
              </a:rPr>
              <a:t>Pb</a:t>
            </a:r>
            <a:r>
              <a:rPr lang="en-US" dirty="0" smtClean="0">
                <a:solidFill>
                  <a:schemeClr val="bg1">
                    <a:lumMod val="50000"/>
                  </a:schemeClr>
                </a:solidFill>
                <a:latin typeface="+mj-lt"/>
              </a:rPr>
              <a:t> to date</a:t>
            </a:r>
          </a:p>
          <a:p>
            <a:pPr lvl="1">
              <a:buClrTx/>
            </a:pPr>
            <a:r>
              <a:rPr lang="en-US" dirty="0" smtClean="0">
                <a:solidFill>
                  <a:schemeClr val="bg1">
                    <a:lumMod val="50000"/>
                  </a:schemeClr>
                </a:solidFill>
                <a:latin typeface="+mj-lt"/>
              </a:rPr>
              <a:t>Also mined for Zn and Cu</a:t>
            </a:r>
          </a:p>
          <a:p>
            <a:pPr>
              <a:buClrTx/>
            </a:pPr>
            <a:endParaRPr lang="en-US" dirty="0">
              <a:solidFill>
                <a:schemeClr val="bg1">
                  <a:lumMod val="50000"/>
                </a:schemeClr>
              </a:solidFill>
              <a:latin typeface="+mj-lt"/>
            </a:endParaRPr>
          </a:p>
        </p:txBody>
      </p:sp>
      <p:sp>
        <p:nvSpPr>
          <p:cNvPr id="3" name="Rectangle 2"/>
          <p:cNvSpPr/>
          <p:nvPr/>
        </p:nvSpPr>
        <p:spPr>
          <a:xfrm>
            <a:off x="2618509" y="2753591"/>
            <a:ext cx="696191" cy="498215"/>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p:nvPr/>
        </p:nvCxnSpPr>
        <p:spPr>
          <a:xfrm flipV="1">
            <a:off x="3314700" y="1058779"/>
            <a:ext cx="5748804" cy="1694812"/>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314700" y="3251806"/>
            <a:ext cx="5748804" cy="2193029"/>
          </a:xfrm>
          <a:prstGeom prst="line">
            <a:avLst/>
          </a:prstGeom>
          <a:ln w="28575">
            <a:solidFill>
              <a:srgbClr val="000000"/>
            </a:solidFill>
            <a:prstDash val="sysDash"/>
          </a:ln>
        </p:spPr>
        <p:style>
          <a:lnRef idx="1">
            <a:schemeClr val="accent1"/>
          </a:lnRef>
          <a:fillRef idx="0">
            <a:schemeClr val="accent1"/>
          </a:fillRef>
          <a:effectRef idx="0">
            <a:schemeClr val="accent1"/>
          </a:effectRef>
          <a:fontRef idx="minor">
            <a:schemeClr val="tx1"/>
          </a:fontRef>
        </p:style>
      </p:cxnSp>
      <p:pic>
        <p:nvPicPr>
          <p:cNvPr id="37" name="Picture 8" descr="SEMO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2058" y="1058778"/>
            <a:ext cx="5181446" cy="438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4566924" y="3508741"/>
            <a:ext cx="334684" cy="3508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5363581"/>
      </p:ext>
    </p:extLst>
  </p:cSld>
  <p:clrMapOvr>
    <a:masterClrMapping/>
  </p:clrMapOvr>
  <mc:AlternateContent xmlns:mc="http://schemas.openxmlformats.org/markup-compatibility/2006">
    <mc:Choice xmlns:p14="http://schemas.microsoft.com/office/powerpoint/2010/main" Requires="p14">
      <p:transition spd="slow" p14:dur="2000" advTm="66756"/>
    </mc:Choice>
    <mc:Fallback>
      <p:transition spd="slow" advTm="667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384175" y="5371529"/>
            <a:ext cx="447675" cy="301625"/>
          </a:xfrm>
          <a:prstGeom prst="rect">
            <a:avLst/>
          </a:prstGeom>
          <a:noFill/>
          <a:ln w="9525">
            <a:noFill/>
            <a:miter lim="800000"/>
            <a:headEnd/>
            <a:tailEnd/>
          </a:ln>
          <a:effectLst/>
        </p:spPr>
      </p:pic>
      <p:pic>
        <p:nvPicPr>
          <p:cNvPr id="11267" name="Picture 3"/>
          <p:cNvPicPr>
            <a:picLocks noChangeAspect="1" noChangeArrowheads="1"/>
          </p:cNvPicPr>
          <p:nvPr/>
        </p:nvPicPr>
        <p:blipFill>
          <a:blip r:embed="rId4"/>
          <a:srcRect/>
          <a:stretch>
            <a:fillRect/>
          </a:stretch>
        </p:blipFill>
        <p:spPr bwMode="auto">
          <a:xfrm>
            <a:off x="3665538" y="5773167"/>
            <a:ext cx="457200" cy="290512"/>
          </a:xfrm>
          <a:prstGeom prst="rect">
            <a:avLst/>
          </a:prstGeom>
          <a:noFill/>
          <a:ln w="9525">
            <a:noFill/>
            <a:miter lim="800000"/>
            <a:headEnd/>
            <a:tailEnd/>
          </a:ln>
          <a:effectLst/>
        </p:spPr>
      </p:pic>
      <p:pic>
        <p:nvPicPr>
          <p:cNvPr id="11268" name="Picture 4"/>
          <p:cNvPicPr>
            <a:picLocks noChangeAspect="1" noChangeArrowheads="1"/>
          </p:cNvPicPr>
          <p:nvPr/>
        </p:nvPicPr>
        <p:blipFill>
          <a:blip r:embed="rId5"/>
          <a:srcRect/>
          <a:stretch>
            <a:fillRect/>
          </a:stretch>
        </p:blipFill>
        <p:spPr bwMode="auto">
          <a:xfrm>
            <a:off x="381000" y="6203379"/>
            <a:ext cx="457200" cy="279400"/>
          </a:xfrm>
          <a:prstGeom prst="rect">
            <a:avLst/>
          </a:prstGeom>
          <a:noFill/>
          <a:ln w="9525">
            <a:noFill/>
            <a:miter lim="800000"/>
            <a:headEnd/>
            <a:tailEnd/>
          </a:ln>
          <a:effectLst/>
        </p:spPr>
      </p:pic>
      <p:pic>
        <p:nvPicPr>
          <p:cNvPr id="11269" name="Picture 5"/>
          <p:cNvPicPr>
            <a:picLocks noChangeAspect="1" noChangeArrowheads="1"/>
          </p:cNvPicPr>
          <p:nvPr/>
        </p:nvPicPr>
        <p:blipFill>
          <a:blip r:embed="rId6"/>
          <a:srcRect/>
          <a:stretch>
            <a:fillRect/>
          </a:stretch>
        </p:blipFill>
        <p:spPr bwMode="auto">
          <a:xfrm>
            <a:off x="381000" y="5784279"/>
            <a:ext cx="457200" cy="292100"/>
          </a:xfrm>
          <a:prstGeom prst="rect">
            <a:avLst/>
          </a:prstGeom>
          <a:noFill/>
          <a:ln w="9525">
            <a:noFill/>
            <a:miter lim="800000"/>
            <a:headEnd/>
            <a:tailEnd/>
          </a:ln>
          <a:effectLst/>
        </p:spPr>
      </p:pic>
      <p:pic>
        <p:nvPicPr>
          <p:cNvPr id="11270" name="Picture 6"/>
          <p:cNvPicPr>
            <a:picLocks noChangeAspect="1" noChangeArrowheads="1"/>
          </p:cNvPicPr>
          <p:nvPr/>
        </p:nvPicPr>
        <p:blipFill>
          <a:blip r:embed="rId7"/>
          <a:srcRect/>
          <a:stretch>
            <a:fillRect/>
          </a:stretch>
        </p:blipFill>
        <p:spPr bwMode="auto">
          <a:xfrm>
            <a:off x="3657600" y="6190679"/>
            <a:ext cx="457200" cy="292100"/>
          </a:xfrm>
          <a:prstGeom prst="rect">
            <a:avLst/>
          </a:prstGeom>
          <a:noFill/>
          <a:ln w="9525">
            <a:noFill/>
            <a:miter lim="800000"/>
            <a:headEnd/>
            <a:tailEnd/>
          </a:ln>
          <a:effectLst/>
        </p:spPr>
      </p:pic>
      <p:pic>
        <p:nvPicPr>
          <p:cNvPr id="11271" name="Picture 7"/>
          <p:cNvPicPr>
            <a:picLocks noChangeAspect="1" noChangeArrowheads="1"/>
          </p:cNvPicPr>
          <p:nvPr/>
        </p:nvPicPr>
        <p:blipFill>
          <a:blip r:embed="rId8"/>
          <a:srcRect/>
          <a:stretch>
            <a:fillRect/>
          </a:stretch>
        </p:blipFill>
        <p:spPr bwMode="auto">
          <a:xfrm>
            <a:off x="381000" y="4958779"/>
            <a:ext cx="457200" cy="292100"/>
          </a:xfrm>
          <a:prstGeom prst="rect">
            <a:avLst/>
          </a:prstGeom>
          <a:noFill/>
          <a:ln w="9525">
            <a:noFill/>
            <a:miter lim="800000"/>
            <a:headEnd/>
            <a:tailEnd/>
          </a:ln>
          <a:effectLst/>
        </p:spPr>
      </p:pic>
      <p:pic>
        <p:nvPicPr>
          <p:cNvPr id="11272" name="Picture 8"/>
          <p:cNvPicPr>
            <a:picLocks noChangeAspect="1" noChangeArrowheads="1"/>
          </p:cNvPicPr>
          <p:nvPr/>
        </p:nvPicPr>
        <p:blipFill>
          <a:blip r:embed="rId9"/>
          <a:srcRect/>
          <a:stretch>
            <a:fillRect/>
          </a:stretch>
        </p:blipFill>
        <p:spPr bwMode="auto">
          <a:xfrm>
            <a:off x="3657600" y="5365179"/>
            <a:ext cx="457200" cy="292100"/>
          </a:xfrm>
          <a:prstGeom prst="rect">
            <a:avLst/>
          </a:prstGeom>
          <a:noFill/>
          <a:ln w="9525">
            <a:noFill/>
            <a:miter lim="800000"/>
            <a:headEnd/>
            <a:tailEnd/>
          </a:ln>
          <a:effectLst/>
        </p:spPr>
      </p:pic>
      <p:pic>
        <p:nvPicPr>
          <p:cNvPr id="11273" name="Picture 9"/>
          <p:cNvPicPr>
            <a:picLocks noChangeAspect="1" noChangeArrowheads="1"/>
          </p:cNvPicPr>
          <p:nvPr/>
        </p:nvPicPr>
        <p:blipFill>
          <a:blip r:embed="rId10"/>
          <a:srcRect/>
          <a:stretch>
            <a:fillRect/>
          </a:stretch>
        </p:blipFill>
        <p:spPr bwMode="auto">
          <a:xfrm>
            <a:off x="231775" y="1143001"/>
            <a:ext cx="8664575" cy="3712592"/>
          </a:xfrm>
          <a:prstGeom prst="rect">
            <a:avLst/>
          </a:prstGeom>
          <a:noFill/>
          <a:ln w="9525">
            <a:noFill/>
            <a:miter lim="800000"/>
            <a:headEnd/>
            <a:tailEnd/>
          </a:ln>
          <a:effectLst/>
        </p:spPr>
      </p:pic>
      <p:sp>
        <p:nvSpPr>
          <p:cNvPr id="11274" name="Text Box 10"/>
          <p:cNvSpPr txBox="1">
            <a:spLocks noChangeArrowheads="1"/>
          </p:cNvSpPr>
          <p:nvPr/>
        </p:nvSpPr>
        <p:spPr bwMode="auto">
          <a:xfrm>
            <a:off x="7771386" y="5142929"/>
            <a:ext cx="681037"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pPr algn="ctr"/>
            <a:r>
              <a:rPr lang="en-US" sz="1600">
                <a:solidFill>
                  <a:schemeClr val="bg1">
                    <a:lumMod val="50000"/>
                  </a:schemeClr>
                </a:solidFill>
                <a:latin typeface="Helvetica" pitchFamily="-112" charset="0"/>
              </a:rPr>
              <a:t>20km</a:t>
            </a:r>
          </a:p>
        </p:txBody>
      </p:sp>
      <p:grpSp>
        <p:nvGrpSpPr>
          <p:cNvPr id="2" name="Group 11"/>
          <p:cNvGrpSpPr>
            <a:grpSpLocks/>
          </p:cNvGrpSpPr>
          <p:nvPr/>
        </p:nvGrpSpPr>
        <p:grpSpPr bwMode="auto">
          <a:xfrm>
            <a:off x="7066536" y="5146104"/>
            <a:ext cx="931862" cy="57150"/>
            <a:chOff x="4759" y="2790"/>
            <a:chExt cx="587" cy="36"/>
          </a:xfrm>
        </p:grpSpPr>
        <p:sp>
          <p:nvSpPr>
            <p:cNvPr id="11276" name="Rectangle 12"/>
            <p:cNvSpPr>
              <a:spLocks noChangeArrowheads="1"/>
            </p:cNvSpPr>
            <p:nvPr/>
          </p:nvSpPr>
          <p:spPr bwMode="auto">
            <a:xfrm>
              <a:off x="4759" y="2790"/>
              <a:ext cx="587" cy="36"/>
            </a:xfrm>
            <a:prstGeom prst="rect">
              <a:avLst/>
            </a:prstGeom>
            <a:solidFill>
              <a:srgbClr val="FFFD0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277" name="Rectangle 13"/>
            <p:cNvSpPr>
              <a:spLocks noChangeArrowheads="1"/>
            </p:cNvSpPr>
            <p:nvPr/>
          </p:nvSpPr>
          <p:spPr bwMode="auto">
            <a:xfrm>
              <a:off x="4762" y="2790"/>
              <a:ext cx="293" cy="36"/>
            </a:xfrm>
            <a:prstGeom prst="rect">
              <a:avLst/>
            </a:prstGeom>
            <a:solidFill>
              <a:srgbClr val="FFFD01"/>
            </a:solidFill>
            <a:ln w="9525">
              <a:solidFill>
                <a:schemeClr val="tx1"/>
              </a:solidFill>
              <a:miter lim="800000"/>
              <a:headEnd/>
              <a:tailEnd/>
            </a:ln>
            <a:effectLst/>
          </p:spPr>
          <p:txBody>
            <a:bodyPr wrap="none" anchor="ctr">
              <a:prstTxWarp prst="textNoShape">
                <a:avLst/>
              </a:prstTxWarp>
            </a:bodyPr>
            <a:lstStyle/>
            <a:p>
              <a:endParaRPr lang="en-US"/>
            </a:p>
          </p:txBody>
        </p:sp>
      </p:grpSp>
      <p:grpSp>
        <p:nvGrpSpPr>
          <p:cNvPr id="3" name="Group 14"/>
          <p:cNvGrpSpPr>
            <a:grpSpLocks/>
          </p:cNvGrpSpPr>
          <p:nvPr/>
        </p:nvGrpSpPr>
        <p:grpSpPr bwMode="auto">
          <a:xfrm>
            <a:off x="7299898" y="5773167"/>
            <a:ext cx="60325" cy="457200"/>
            <a:chOff x="3787" y="2789"/>
            <a:chExt cx="38" cy="288"/>
          </a:xfrm>
        </p:grpSpPr>
        <p:sp>
          <p:nvSpPr>
            <p:cNvPr id="11279" name="Rectangle 15"/>
            <p:cNvSpPr>
              <a:spLocks noChangeArrowheads="1"/>
            </p:cNvSpPr>
            <p:nvPr/>
          </p:nvSpPr>
          <p:spPr bwMode="auto">
            <a:xfrm>
              <a:off x="3787" y="2789"/>
              <a:ext cx="37" cy="96"/>
            </a:xfrm>
            <a:prstGeom prst="rect">
              <a:avLst/>
            </a:prstGeom>
            <a:solidFill>
              <a:srgbClr val="FFFD0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280" name="Rectangle 16"/>
            <p:cNvSpPr>
              <a:spLocks noChangeArrowheads="1"/>
            </p:cNvSpPr>
            <p:nvPr/>
          </p:nvSpPr>
          <p:spPr bwMode="auto">
            <a:xfrm>
              <a:off x="3788" y="2885"/>
              <a:ext cx="37" cy="96"/>
            </a:xfrm>
            <a:prstGeom prst="rect">
              <a:avLst/>
            </a:prstGeom>
            <a:solidFill>
              <a:srgbClr val="FFFD01"/>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281" name="Rectangle 17"/>
            <p:cNvSpPr>
              <a:spLocks noChangeArrowheads="1"/>
            </p:cNvSpPr>
            <p:nvPr/>
          </p:nvSpPr>
          <p:spPr bwMode="auto">
            <a:xfrm>
              <a:off x="3788" y="2980"/>
              <a:ext cx="37" cy="97"/>
            </a:xfrm>
            <a:prstGeom prst="rect">
              <a:avLst/>
            </a:prstGeom>
            <a:solidFill>
              <a:srgbClr val="FFFD01"/>
            </a:solidFill>
            <a:ln w="9525">
              <a:solidFill>
                <a:schemeClr val="tx1"/>
              </a:solidFill>
              <a:miter lim="800000"/>
              <a:headEnd/>
              <a:tailEnd/>
            </a:ln>
            <a:effectLst/>
          </p:spPr>
          <p:txBody>
            <a:bodyPr wrap="none" anchor="ctr">
              <a:prstTxWarp prst="textNoShape">
                <a:avLst/>
              </a:prstTxWarp>
            </a:bodyPr>
            <a:lstStyle/>
            <a:p>
              <a:endParaRPr lang="en-US"/>
            </a:p>
          </p:txBody>
        </p:sp>
      </p:grpSp>
      <p:sp>
        <p:nvSpPr>
          <p:cNvPr id="11282" name="Text Box 18"/>
          <p:cNvSpPr txBox="1">
            <a:spLocks noChangeArrowheads="1"/>
          </p:cNvSpPr>
          <p:nvPr/>
        </p:nvSpPr>
        <p:spPr bwMode="auto">
          <a:xfrm>
            <a:off x="828675" y="6168454"/>
            <a:ext cx="1720850"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Igneous complex</a:t>
            </a:r>
          </a:p>
        </p:txBody>
      </p:sp>
      <p:sp>
        <p:nvSpPr>
          <p:cNvPr id="11283" name="Text Box 19"/>
          <p:cNvSpPr txBox="1">
            <a:spLocks noChangeArrowheads="1"/>
          </p:cNvSpPr>
          <p:nvPr/>
        </p:nvSpPr>
        <p:spPr bwMode="auto">
          <a:xfrm>
            <a:off x="831850" y="5773167"/>
            <a:ext cx="1935163"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Quartzic sandstone</a:t>
            </a:r>
          </a:p>
        </p:txBody>
      </p:sp>
      <p:sp>
        <p:nvSpPr>
          <p:cNvPr id="11284" name="Text Box 20"/>
          <p:cNvSpPr txBox="1">
            <a:spLocks noChangeArrowheads="1"/>
          </p:cNvSpPr>
          <p:nvPr/>
        </p:nvSpPr>
        <p:spPr bwMode="auto">
          <a:xfrm>
            <a:off x="822325" y="5349304"/>
            <a:ext cx="2578100"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Dolomite (undifferentiated)</a:t>
            </a:r>
          </a:p>
        </p:txBody>
      </p:sp>
      <p:sp>
        <p:nvSpPr>
          <p:cNvPr id="11285" name="Text Box 21"/>
          <p:cNvSpPr txBox="1">
            <a:spLocks noChangeArrowheads="1"/>
          </p:cNvSpPr>
          <p:nvPr/>
        </p:nvSpPr>
        <p:spPr bwMode="auto">
          <a:xfrm>
            <a:off x="822325" y="4934967"/>
            <a:ext cx="5254625"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dirty="0">
                <a:solidFill>
                  <a:schemeClr val="bg1">
                    <a:lumMod val="50000"/>
                  </a:schemeClr>
                </a:solidFill>
                <a:latin typeface="Helvetica" pitchFamily="-112" charset="0"/>
              </a:rPr>
              <a:t>Dolomitized laminates &amp; partially dolomitized mudstones</a:t>
            </a:r>
          </a:p>
        </p:txBody>
      </p:sp>
      <p:sp>
        <p:nvSpPr>
          <p:cNvPr id="11286" name="Text Box 22"/>
          <p:cNvSpPr txBox="1">
            <a:spLocks noChangeArrowheads="1"/>
          </p:cNvSpPr>
          <p:nvPr/>
        </p:nvSpPr>
        <p:spPr bwMode="auto">
          <a:xfrm>
            <a:off x="4092575" y="5331842"/>
            <a:ext cx="2352675"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Dolomitized grainstones</a:t>
            </a:r>
          </a:p>
        </p:txBody>
      </p:sp>
      <p:sp>
        <p:nvSpPr>
          <p:cNvPr id="11287" name="Text Box 23"/>
          <p:cNvSpPr txBox="1">
            <a:spLocks noChangeArrowheads="1"/>
          </p:cNvSpPr>
          <p:nvPr/>
        </p:nvSpPr>
        <p:spPr bwMode="auto">
          <a:xfrm>
            <a:off x="4094163" y="5746179"/>
            <a:ext cx="2454275"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Dolomitized stromatolites</a:t>
            </a:r>
          </a:p>
        </p:txBody>
      </p:sp>
      <p:sp>
        <p:nvSpPr>
          <p:cNvPr id="11288" name="Text Box 24"/>
          <p:cNvSpPr txBox="1">
            <a:spLocks noChangeArrowheads="1"/>
          </p:cNvSpPr>
          <p:nvPr/>
        </p:nvSpPr>
        <p:spPr bwMode="auto">
          <a:xfrm>
            <a:off x="4092575" y="6162104"/>
            <a:ext cx="2928938"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600">
                <a:solidFill>
                  <a:schemeClr val="bg1">
                    <a:lumMod val="50000"/>
                  </a:schemeClr>
                </a:solidFill>
                <a:latin typeface="Helvetica" pitchFamily="-112" charset="0"/>
              </a:rPr>
              <a:t>Interbedded limestone &amp; shale</a:t>
            </a:r>
          </a:p>
        </p:txBody>
      </p:sp>
      <p:sp>
        <p:nvSpPr>
          <p:cNvPr id="11289" name="Text Box 25"/>
          <p:cNvSpPr txBox="1">
            <a:spLocks noChangeArrowheads="1"/>
          </p:cNvSpPr>
          <p:nvPr/>
        </p:nvSpPr>
        <p:spPr bwMode="auto">
          <a:xfrm>
            <a:off x="6928423" y="5146104"/>
            <a:ext cx="296863"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pPr algn="ctr"/>
            <a:r>
              <a:rPr lang="en-US" sz="1600">
                <a:solidFill>
                  <a:schemeClr val="bg1">
                    <a:lumMod val="50000"/>
                  </a:schemeClr>
                </a:solidFill>
                <a:latin typeface="Helvetica" pitchFamily="-112" charset="0"/>
              </a:rPr>
              <a:t>0</a:t>
            </a:r>
          </a:p>
        </p:txBody>
      </p:sp>
      <p:sp>
        <p:nvSpPr>
          <p:cNvPr id="11290" name="Text Box 26"/>
          <p:cNvSpPr txBox="1">
            <a:spLocks noChangeArrowheads="1"/>
          </p:cNvSpPr>
          <p:nvPr/>
        </p:nvSpPr>
        <p:spPr bwMode="auto">
          <a:xfrm>
            <a:off x="7330061" y="5141342"/>
            <a:ext cx="409575"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pPr algn="ctr"/>
            <a:r>
              <a:rPr lang="en-US" sz="1600">
                <a:solidFill>
                  <a:schemeClr val="bg1">
                    <a:lumMod val="50000"/>
                  </a:schemeClr>
                </a:solidFill>
                <a:latin typeface="Helvetica" pitchFamily="-112" charset="0"/>
              </a:rPr>
              <a:t>10</a:t>
            </a:r>
          </a:p>
        </p:txBody>
      </p:sp>
      <p:sp>
        <p:nvSpPr>
          <p:cNvPr id="11291" name="Text Box 27"/>
          <p:cNvSpPr txBox="1">
            <a:spLocks noChangeArrowheads="1"/>
          </p:cNvSpPr>
          <p:nvPr/>
        </p:nvSpPr>
        <p:spPr bwMode="auto">
          <a:xfrm>
            <a:off x="7326886" y="6044629"/>
            <a:ext cx="296862"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pPr algn="ctr"/>
            <a:r>
              <a:rPr lang="en-US" sz="1600">
                <a:solidFill>
                  <a:schemeClr val="bg1">
                    <a:lumMod val="50000"/>
                  </a:schemeClr>
                </a:solidFill>
                <a:latin typeface="Helvetica" pitchFamily="-112" charset="0"/>
              </a:rPr>
              <a:t>0</a:t>
            </a:r>
          </a:p>
        </p:txBody>
      </p:sp>
      <p:sp>
        <p:nvSpPr>
          <p:cNvPr id="11292" name="Text Box 28"/>
          <p:cNvSpPr txBox="1">
            <a:spLocks noChangeArrowheads="1"/>
          </p:cNvSpPr>
          <p:nvPr/>
        </p:nvSpPr>
        <p:spPr bwMode="auto">
          <a:xfrm>
            <a:off x="7304661" y="5606479"/>
            <a:ext cx="579437" cy="33655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pPr algn="ctr"/>
            <a:r>
              <a:rPr lang="en-US" sz="1600">
                <a:solidFill>
                  <a:schemeClr val="bg1">
                    <a:lumMod val="50000"/>
                  </a:schemeClr>
                </a:solidFill>
                <a:latin typeface="Helvetica" pitchFamily="-112" charset="0"/>
              </a:rPr>
              <a:t>30m</a:t>
            </a:r>
          </a:p>
        </p:txBody>
      </p:sp>
      <p:sp>
        <p:nvSpPr>
          <p:cNvPr id="11293" name="Text Box 29"/>
          <p:cNvSpPr txBox="1">
            <a:spLocks noChangeArrowheads="1"/>
          </p:cNvSpPr>
          <p:nvPr/>
        </p:nvSpPr>
        <p:spPr bwMode="auto">
          <a:xfrm>
            <a:off x="3530600" y="4190432"/>
            <a:ext cx="1192213" cy="304800"/>
          </a:xfrm>
          <a:prstGeom prst="rect">
            <a:avLst/>
          </a:prstGeom>
          <a:noFill/>
          <a:ln w="9525">
            <a:noFill/>
            <a:miter lim="800000"/>
            <a:headEnd/>
            <a:tailEnd/>
          </a:ln>
          <a:effectLst>
            <a:outerShdw blurRad="63500" dist="17961" dir="2700000" algn="ctr" rotWithShape="0">
              <a:schemeClr val="bg1">
                <a:alpha val="74998"/>
              </a:schemeClr>
            </a:outerShdw>
          </a:effectLst>
        </p:spPr>
        <p:txBody>
          <a:bodyPr wrap="none">
            <a:prstTxWarp prst="textNoShape">
              <a:avLst/>
            </a:prstTxWarp>
            <a:spAutoFit/>
          </a:bodyPr>
          <a:lstStyle/>
          <a:p>
            <a:r>
              <a:rPr lang="en-US" sz="1400" dirty="0">
                <a:solidFill>
                  <a:schemeClr val="bg1">
                    <a:lumMod val="50000"/>
                  </a:schemeClr>
                </a:solidFill>
                <a:latin typeface="Helvetica" pitchFamily="-112" charset="0"/>
              </a:rPr>
              <a:t>Precambrian</a:t>
            </a:r>
          </a:p>
        </p:txBody>
      </p:sp>
      <p:sp>
        <p:nvSpPr>
          <p:cNvPr id="11294" name="Text Box 30"/>
          <p:cNvSpPr txBox="1">
            <a:spLocks noChangeArrowheads="1"/>
          </p:cNvSpPr>
          <p:nvPr/>
        </p:nvSpPr>
        <p:spPr bwMode="auto">
          <a:xfrm>
            <a:off x="1009650" y="2813054"/>
            <a:ext cx="891591" cy="52322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400" dirty="0">
                <a:solidFill>
                  <a:schemeClr val="bg1">
                    <a:lumMod val="50000"/>
                  </a:schemeClr>
                </a:solidFill>
                <a:latin typeface="Helvetica" pitchFamily="-112" charset="0"/>
              </a:rPr>
              <a:t>Basal</a:t>
            </a:r>
          </a:p>
          <a:p>
            <a:r>
              <a:rPr lang="en-US" sz="1400" dirty="0">
                <a:solidFill>
                  <a:schemeClr val="bg1">
                    <a:lumMod val="50000"/>
                  </a:schemeClr>
                </a:solidFill>
                <a:latin typeface="Helvetica" pitchFamily="-112" charset="0"/>
              </a:rPr>
              <a:t>Dolomite</a:t>
            </a:r>
          </a:p>
        </p:txBody>
      </p:sp>
      <p:sp>
        <p:nvSpPr>
          <p:cNvPr id="11295" name="Text Box 31"/>
          <p:cNvSpPr txBox="1">
            <a:spLocks noChangeArrowheads="1"/>
          </p:cNvSpPr>
          <p:nvPr/>
        </p:nvSpPr>
        <p:spPr bwMode="auto">
          <a:xfrm>
            <a:off x="1563688" y="3867585"/>
            <a:ext cx="1725612" cy="304800"/>
          </a:xfrm>
          <a:prstGeom prst="rect">
            <a:avLst/>
          </a:prstGeom>
          <a:noFill/>
          <a:ln w="9525">
            <a:noFill/>
            <a:miter lim="800000"/>
            <a:headEnd/>
            <a:tailEnd/>
          </a:ln>
          <a:effectLst>
            <a:outerShdw blurRad="63500" dist="17961" dir="2700000" algn="ctr" rotWithShape="0">
              <a:schemeClr val="bg2">
                <a:alpha val="74998"/>
              </a:schemeClr>
            </a:outerShdw>
          </a:effectLst>
        </p:spPr>
        <p:txBody>
          <a:bodyPr wrap="none">
            <a:prstTxWarp prst="textNoShape">
              <a:avLst/>
            </a:prstTxWarp>
            <a:spAutoFit/>
          </a:bodyPr>
          <a:lstStyle/>
          <a:p>
            <a:r>
              <a:rPr lang="en-US" sz="1400" dirty="0" err="1">
                <a:solidFill>
                  <a:schemeClr val="bg1">
                    <a:lumMod val="50000"/>
                  </a:schemeClr>
                </a:solidFill>
                <a:latin typeface="Helvetica" pitchFamily="-112" charset="0"/>
              </a:rPr>
              <a:t>Lamotte</a:t>
            </a:r>
            <a:r>
              <a:rPr lang="en-US" sz="1400" dirty="0">
                <a:solidFill>
                  <a:schemeClr val="bg1">
                    <a:lumMod val="50000"/>
                  </a:schemeClr>
                </a:solidFill>
                <a:latin typeface="Helvetica" pitchFamily="-112" charset="0"/>
              </a:rPr>
              <a:t> Sandstone</a:t>
            </a:r>
          </a:p>
        </p:txBody>
      </p:sp>
      <p:sp>
        <p:nvSpPr>
          <p:cNvPr id="11296" name="Text Box 32"/>
          <p:cNvSpPr txBox="1">
            <a:spLocks noChangeArrowheads="1"/>
          </p:cNvSpPr>
          <p:nvPr/>
        </p:nvSpPr>
        <p:spPr bwMode="auto">
          <a:xfrm>
            <a:off x="3110923" y="2244730"/>
            <a:ext cx="1814513" cy="304800"/>
          </a:xfrm>
          <a:prstGeom prst="rect">
            <a:avLst/>
          </a:prstGeom>
          <a:noFill/>
          <a:ln w="9525">
            <a:noFill/>
            <a:miter lim="800000"/>
            <a:headEnd/>
            <a:tailEnd/>
          </a:ln>
          <a:effectLst>
            <a:outerShdw blurRad="63500" dist="17961" dir="2700000" algn="ctr" rotWithShape="0">
              <a:schemeClr val="bg1">
                <a:alpha val="74998"/>
              </a:schemeClr>
            </a:outerShdw>
          </a:effectLst>
        </p:spPr>
        <p:txBody>
          <a:bodyPr wrap="none">
            <a:prstTxWarp prst="textNoShape">
              <a:avLst/>
            </a:prstTxWarp>
            <a:spAutoFit/>
          </a:bodyPr>
          <a:lstStyle/>
          <a:p>
            <a:r>
              <a:rPr lang="en-US" sz="1400" dirty="0" err="1">
                <a:solidFill>
                  <a:schemeClr val="bg1">
                    <a:lumMod val="50000"/>
                  </a:schemeClr>
                </a:solidFill>
                <a:latin typeface="Helvetica" pitchFamily="-112" charset="0"/>
              </a:rPr>
              <a:t>Bonneterre</a:t>
            </a:r>
            <a:r>
              <a:rPr lang="en-US" sz="1400" dirty="0">
                <a:solidFill>
                  <a:schemeClr val="bg1">
                    <a:lumMod val="50000"/>
                  </a:schemeClr>
                </a:solidFill>
                <a:latin typeface="Helvetica" pitchFamily="-112" charset="0"/>
              </a:rPr>
              <a:t> Dolomite</a:t>
            </a:r>
          </a:p>
        </p:txBody>
      </p:sp>
      <p:sp>
        <p:nvSpPr>
          <p:cNvPr id="11297" name="Text Box 33"/>
          <p:cNvSpPr txBox="1">
            <a:spLocks noChangeArrowheads="1"/>
          </p:cNvSpPr>
          <p:nvPr/>
        </p:nvSpPr>
        <p:spPr bwMode="auto">
          <a:xfrm>
            <a:off x="2843644" y="2542097"/>
            <a:ext cx="2319338" cy="457200"/>
          </a:xfrm>
          <a:prstGeom prst="rect">
            <a:avLst/>
          </a:prstGeom>
          <a:noFill/>
          <a:ln w="9525">
            <a:noFill/>
            <a:miter lim="800000"/>
            <a:headEnd/>
            <a:tailEnd/>
          </a:ln>
          <a:effectLst/>
        </p:spPr>
        <p:txBody>
          <a:bodyPr wrap="none">
            <a:prstTxWarp prst="textNoShape">
              <a:avLst/>
            </a:prstTxWarp>
            <a:spAutoFit/>
          </a:bodyPr>
          <a:lstStyle/>
          <a:p>
            <a:pPr algn="ctr"/>
            <a:r>
              <a:rPr lang="en-US" sz="1200" dirty="0">
                <a:solidFill>
                  <a:schemeClr val="bg1">
                    <a:lumMod val="50000"/>
                  </a:schemeClr>
                </a:solidFill>
                <a:effectLst>
                  <a:outerShdw blurRad="38100" dist="38100" dir="2700000" algn="tl">
                    <a:srgbClr val="FFFFFF"/>
                  </a:outerShdw>
                </a:effectLst>
                <a:latin typeface="Helvetica" pitchFamily="-112" charset="0"/>
              </a:rPr>
              <a:t>Open Shelf </a:t>
            </a:r>
            <a:r>
              <a:rPr lang="en-US" sz="1200" dirty="0" err="1">
                <a:solidFill>
                  <a:schemeClr val="bg1">
                    <a:lumMod val="50000"/>
                  </a:schemeClr>
                </a:solidFill>
                <a:effectLst>
                  <a:outerShdw blurRad="38100" dist="38100" dir="2700000" algn="tl">
                    <a:srgbClr val="FFFFFF"/>
                  </a:outerShdw>
                </a:effectLst>
                <a:latin typeface="Helvetica" pitchFamily="-112" charset="0"/>
              </a:rPr>
              <a:t>Facies</a:t>
            </a:r>
            <a:endParaRPr lang="en-US" sz="1200" dirty="0">
              <a:solidFill>
                <a:schemeClr val="bg1">
                  <a:lumMod val="50000"/>
                </a:schemeClr>
              </a:solidFill>
              <a:effectLst>
                <a:outerShdw blurRad="38100" dist="38100" dir="2700000" algn="tl">
                  <a:srgbClr val="FFFFFF"/>
                </a:outerShdw>
              </a:effectLst>
              <a:latin typeface="Helvetica" pitchFamily="-112" charset="0"/>
            </a:endParaRPr>
          </a:p>
          <a:p>
            <a:pPr algn="ctr"/>
            <a:r>
              <a:rPr lang="en-US" sz="1200" dirty="0" err="1">
                <a:solidFill>
                  <a:schemeClr val="bg1">
                    <a:lumMod val="50000"/>
                  </a:schemeClr>
                </a:solidFill>
                <a:effectLst>
                  <a:outerShdw blurRad="38100" dist="38100" dir="2700000" algn="tl">
                    <a:srgbClr val="FFFFFF"/>
                  </a:outerShdw>
                </a:effectLst>
                <a:latin typeface="Helvetica" pitchFamily="-112" charset="0"/>
              </a:rPr>
              <a:t>Interbedded</a:t>
            </a:r>
            <a:r>
              <a:rPr lang="en-US" sz="1200" dirty="0">
                <a:solidFill>
                  <a:schemeClr val="bg1">
                    <a:lumMod val="50000"/>
                  </a:schemeClr>
                </a:solidFill>
                <a:effectLst>
                  <a:outerShdw blurRad="38100" dist="38100" dir="2700000" algn="tl">
                    <a:srgbClr val="FFFFFF"/>
                  </a:outerShdw>
                </a:effectLst>
                <a:latin typeface="Helvetica" pitchFamily="-112" charset="0"/>
              </a:rPr>
              <a:t> Limestone &amp; Shale</a:t>
            </a:r>
          </a:p>
        </p:txBody>
      </p:sp>
      <p:sp>
        <p:nvSpPr>
          <p:cNvPr id="11298" name="Text Box 34"/>
          <p:cNvSpPr txBox="1">
            <a:spLocks noChangeArrowheads="1"/>
          </p:cNvSpPr>
          <p:nvPr/>
        </p:nvSpPr>
        <p:spPr bwMode="auto">
          <a:xfrm>
            <a:off x="3476625" y="1632540"/>
            <a:ext cx="1546225" cy="304800"/>
          </a:xfrm>
          <a:prstGeom prst="rect">
            <a:avLst/>
          </a:prstGeom>
          <a:noFill/>
          <a:ln w="9525">
            <a:noFill/>
            <a:miter lim="800000"/>
            <a:headEnd/>
            <a:tailEnd/>
          </a:ln>
          <a:effectLst>
            <a:outerShdw blurRad="63500" dist="17961" dir="2700000" algn="ctr" rotWithShape="0">
              <a:schemeClr val="bg1">
                <a:alpha val="74998"/>
              </a:schemeClr>
            </a:outerShdw>
          </a:effectLst>
        </p:spPr>
        <p:txBody>
          <a:bodyPr>
            <a:prstTxWarp prst="textNoShape">
              <a:avLst/>
            </a:prstTxWarp>
            <a:spAutoFit/>
          </a:bodyPr>
          <a:lstStyle/>
          <a:p>
            <a:pPr algn="ctr"/>
            <a:r>
              <a:rPr lang="en-US" sz="1400" dirty="0">
                <a:solidFill>
                  <a:schemeClr val="bg1">
                    <a:lumMod val="50000"/>
                  </a:schemeClr>
                </a:solidFill>
                <a:latin typeface="Helvetica" pitchFamily="-112" charset="0"/>
              </a:rPr>
              <a:t>Davis Formation</a:t>
            </a:r>
          </a:p>
        </p:txBody>
      </p:sp>
      <p:sp>
        <p:nvSpPr>
          <p:cNvPr id="11299" name="Text Box 35"/>
          <p:cNvSpPr txBox="1">
            <a:spLocks noChangeArrowheads="1"/>
          </p:cNvSpPr>
          <p:nvPr/>
        </p:nvSpPr>
        <p:spPr bwMode="auto">
          <a:xfrm>
            <a:off x="5748338" y="2204678"/>
            <a:ext cx="1149350" cy="457200"/>
          </a:xfrm>
          <a:prstGeom prst="rect">
            <a:avLst/>
          </a:prstGeom>
          <a:noFill/>
          <a:ln w="9525">
            <a:noFill/>
            <a:miter lim="800000"/>
            <a:headEnd/>
            <a:tailEnd/>
          </a:ln>
          <a:effectLst/>
        </p:spPr>
        <p:txBody>
          <a:bodyPr wrap="none">
            <a:prstTxWarp prst="textNoShape">
              <a:avLst/>
            </a:prstTxWarp>
            <a:spAutoFit/>
          </a:bodyPr>
          <a:lstStyle/>
          <a:p>
            <a:r>
              <a:rPr lang="en-US" sz="1200" dirty="0">
                <a:solidFill>
                  <a:schemeClr val="bg1">
                    <a:lumMod val="50000"/>
                  </a:schemeClr>
                </a:solidFill>
                <a:effectLst>
                  <a:outerShdw blurRad="38100" dist="38100" dir="2700000" algn="tl">
                    <a:srgbClr val="FFFFFF"/>
                  </a:outerShdw>
                </a:effectLst>
                <a:latin typeface="Helvetica" pitchFamily="-112" charset="0"/>
              </a:rPr>
              <a:t>Platform Edge</a:t>
            </a:r>
          </a:p>
          <a:p>
            <a:r>
              <a:rPr lang="en-US" sz="1200" dirty="0" err="1">
                <a:solidFill>
                  <a:schemeClr val="bg1">
                    <a:lumMod val="50000"/>
                  </a:schemeClr>
                </a:solidFill>
                <a:effectLst>
                  <a:outerShdw blurRad="38100" dist="38100" dir="2700000" algn="tl">
                    <a:srgbClr val="FFFFFF"/>
                  </a:outerShdw>
                </a:effectLst>
                <a:latin typeface="Helvetica" pitchFamily="-112" charset="0"/>
              </a:rPr>
              <a:t>Grainstones</a:t>
            </a:r>
            <a:endParaRPr lang="en-US" sz="1200" dirty="0">
              <a:solidFill>
                <a:schemeClr val="bg1">
                  <a:lumMod val="50000"/>
                </a:schemeClr>
              </a:solidFill>
              <a:effectLst>
                <a:outerShdw blurRad="38100" dist="38100" dir="2700000" algn="tl">
                  <a:srgbClr val="FFFFFF"/>
                </a:outerShdw>
              </a:effectLst>
              <a:latin typeface="Helvetica" pitchFamily="-112" charset="0"/>
            </a:endParaRPr>
          </a:p>
        </p:txBody>
      </p:sp>
      <p:sp>
        <p:nvSpPr>
          <p:cNvPr id="11300" name="Text Box 36"/>
          <p:cNvSpPr txBox="1">
            <a:spLocks noChangeArrowheads="1"/>
          </p:cNvSpPr>
          <p:nvPr/>
        </p:nvSpPr>
        <p:spPr bwMode="auto">
          <a:xfrm>
            <a:off x="6186199" y="2799777"/>
            <a:ext cx="608013" cy="274638"/>
          </a:xfrm>
          <a:prstGeom prst="rect">
            <a:avLst/>
          </a:prstGeom>
          <a:noFill/>
          <a:ln w="9525">
            <a:noFill/>
            <a:miter lim="800000"/>
            <a:headEnd/>
            <a:tailEnd/>
          </a:ln>
          <a:effectLst/>
        </p:spPr>
        <p:txBody>
          <a:bodyPr wrap="none">
            <a:prstTxWarp prst="textNoShape">
              <a:avLst/>
            </a:prstTxWarp>
            <a:spAutoFit/>
          </a:bodyPr>
          <a:lstStyle/>
          <a:p>
            <a:r>
              <a:rPr lang="en-US" sz="1200" dirty="0">
                <a:solidFill>
                  <a:schemeClr val="bg1">
                    <a:lumMod val="50000"/>
                  </a:schemeClr>
                </a:solidFill>
                <a:effectLst>
                  <a:outerShdw blurRad="38100" dist="38100" dir="2700000" algn="tl">
                    <a:srgbClr val="FFFFFF"/>
                  </a:outerShdw>
                </a:effectLst>
                <a:latin typeface="Helvetica" pitchFamily="-112" charset="0"/>
              </a:rPr>
              <a:t>“Reef”</a:t>
            </a:r>
          </a:p>
        </p:txBody>
      </p:sp>
      <p:sp>
        <p:nvSpPr>
          <p:cNvPr id="11301" name="Text Box 37"/>
          <p:cNvSpPr txBox="1">
            <a:spLocks noChangeArrowheads="1"/>
          </p:cNvSpPr>
          <p:nvPr/>
        </p:nvSpPr>
        <p:spPr bwMode="auto">
          <a:xfrm>
            <a:off x="6986588" y="2299165"/>
            <a:ext cx="573087" cy="457200"/>
          </a:xfrm>
          <a:prstGeom prst="rect">
            <a:avLst/>
          </a:prstGeom>
          <a:noFill/>
          <a:ln w="9525">
            <a:noFill/>
            <a:miter lim="800000"/>
            <a:headEnd/>
            <a:tailEnd/>
          </a:ln>
          <a:effectLst/>
        </p:spPr>
        <p:txBody>
          <a:bodyPr wrap="none">
            <a:prstTxWarp prst="textNoShape">
              <a:avLst/>
            </a:prstTxWarp>
            <a:spAutoFit/>
          </a:bodyPr>
          <a:lstStyle/>
          <a:p>
            <a:pPr algn="ctr"/>
            <a:r>
              <a:rPr lang="en-US" sz="1200" dirty="0">
                <a:solidFill>
                  <a:schemeClr val="bg1">
                    <a:lumMod val="50000"/>
                  </a:schemeClr>
                </a:solidFill>
                <a:effectLst>
                  <a:outerShdw blurRad="38100" dist="38100" dir="2700000" algn="tl">
                    <a:srgbClr val="FFFFFF"/>
                  </a:outerShdw>
                </a:effectLst>
                <a:latin typeface="Helvetica" pitchFamily="-112" charset="0"/>
              </a:rPr>
              <a:t>“Back</a:t>
            </a:r>
          </a:p>
          <a:p>
            <a:pPr algn="ctr"/>
            <a:r>
              <a:rPr lang="en-US" sz="1200" dirty="0">
                <a:solidFill>
                  <a:schemeClr val="bg1">
                    <a:lumMod val="50000"/>
                  </a:schemeClr>
                </a:solidFill>
                <a:effectLst>
                  <a:outerShdw blurRad="38100" dist="38100" dir="2700000" algn="tl">
                    <a:srgbClr val="FFFFFF"/>
                  </a:outerShdw>
                </a:effectLst>
                <a:latin typeface="Helvetica" pitchFamily="-112" charset="0"/>
              </a:rPr>
              <a:t>Reef”</a:t>
            </a:r>
          </a:p>
        </p:txBody>
      </p:sp>
      <p:sp>
        <p:nvSpPr>
          <p:cNvPr id="11302" name="Line 38"/>
          <p:cNvSpPr>
            <a:spLocks noChangeShapeType="1"/>
          </p:cNvSpPr>
          <p:nvPr/>
        </p:nvSpPr>
        <p:spPr bwMode="auto">
          <a:xfrm>
            <a:off x="2311400" y="1151372"/>
            <a:ext cx="9525" cy="3021013"/>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3" name="Line 39"/>
          <p:cNvSpPr>
            <a:spLocks noChangeShapeType="1"/>
          </p:cNvSpPr>
          <p:nvPr/>
        </p:nvSpPr>
        <p:spPr bwMode="auto">
          <a:xfrm flipH="1">
            <a:off x="241299" y="1150164"/>
            <a:ext cx="3175" cy="1531560"/>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4" name="Line 40"/>
          <p:cNvSpPr>
            <a:spLocks noChangeShapeType="1"/>
          </p:cNvSpPr>
          <p:nvPr/>
        </p:nvSpPr>
        <p:spPr bwMode="auto">
          <a:xfrm flipH="1">
            <a:off x="7002462" y="1153832"/>
            <a:ext cx="3175" cy="2599745"/>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5" name="Line 41"/>
          <p:cNvSpPr>
            <a:spLocks noChangeShapeType="1"/>
          </p:cNvSpPr>
          <p:nvPr/>
        </p:nvSpPr>
        <p:spPr bwMode="auto">
          <a:xfrm>
            <a:off x="4071938" y="1154926"/>
            <a:ext cx="9525" cy="1319413"/>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6" name="Line 42"/>
          <p:cNvSpPr>
            <a:spLocks noChangeShapeType="1"/>
          </p:cNvSpPr>
          <p:nvPr/>
        </p:nvSpPr>
        <p:spPr bwMode="auto">
          <a:xfrm>
            <a:off x="4071938" y="2999297"/>
            <a:ext cx="9525" cy="736242"/>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7" name="Line 43"/>
          <p:cNvSpPr>
            <a:spLocks noChangeShapeType="1"/>
          </p:cNvSpPr>
          <p:nvPr/>
        </p:nvSpPr>
        <p:spPr bwMode="auto">
          <a:xfrm>
            <a:off x="6051550" y="1137647"/>
            <a:ext cx="1588" cy="1023521"/>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8" name="Line 44"/>
          <p:cNvSpPr>
            <a:spLocks noChangeShapeType="1"/>
          </p:cNvSpPr>
          <p:nvPr/>
        </p:nvSpPr>
        <p:spPr bwMode="auto">
          <a:xfrm>
            <a:off x="6057900" y="2705544"/>
            <a:ext cx="1588" cy="1397573"/>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09" name="Line 45"/>
          <p:cNvSpPr>
            <a:spLocks noChangeShapeType="1"/>
          </p:cNvSpPr>
          <p:nvPr/>
        </p:nvSpPr>
        <p:spPr bwMode="auto">
          <a:xfrm>
            <a:off x="6489700" y="3144975"/>
            <a:ext cx="1588" cy="316361"/>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0" name="Line 46"/>
          <p:cNvSpPr>
            <a:spLocks noChangeShapeType="1"/>
          </p:cNvSpPr>
          <p:nvPr/>
        </p:nvSpPr>
        <p:spPr bwMode="auto">
          <a:xfrm>
            <a:off x="6492875" y="1148038"/>
            <a:ext cx="1588" cy="1023521"/>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1" name="Line 47"/>
          <p:cNvSpPr>
            <a:spLocks noChangeShapeType="1"/>
          </p:cNvSpPr>
          <p:nvPr/>
        </p:nvSpPr>
        <p:spPr bwMode="auto">
          <a:xfrm>
            <a:off x="6489700" y="3384891"/>
            <a:ext cx="1588" cy="748101"/>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2" name="Line 48"/>
          <p:cNvSpPr>
            <a:spLocks noChangeShapeType="1"/>
          </p:cNvSpPr>
          <p:nvPr/>
        </p:nvSpPr>
        <p:spPr bwMode="auto">
          <a:xfrm>
            <a:off x="8877300" y="1333875"/>
            <a:ext cx="0" cy="2467617"/>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3" name="Line 49"/>
          <p:cNvSpPr>
            <a:spLocks noChangeShapeType="1"/>
          </p:cNvSpPr>
          <p:nvPr/>
        </p:nvSpPr>
        <p:spPr bwMode="auto">
          <a:xfrm>
            <a:off x="6492875" y="2719865"/>
            <a:ext cx="1588" cy="57689"/>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4" name="Line 50"/>
          <p:cNvSpPr>
            <a:spLocks noChangeShapeType="1"/>
          </p:cNvSpPr>
          <p:nvPr/>
        </p:nvSpPr>
        <p:spPr bwMode="auto">
          <a:xfrm>
            <a:off x="6057900" y="2716690"/>
            <a:ext cx="1588" cy="57689"/>
          </a:xfrm>
          <a:prstGeom prst="line">
            <a:avLst/>
          </a:prstGeom>
          <a:noFill/>
          <a:ln w="28575">
            <a:solidFill>
              <a:srgbClr val="000028"/>
            </a:solidFill>
            <a:round/>
            <a:headEnd/>
            <a:tailEnd/>
          </a:ln>
          <a:effectLst/>
        </p:spPr>
        <p:txBody>
          <a:bodyPr wrap="none" anchor="ctr">
            <a:prstTxWarp prst="textNoShape">
              <a:avLst/>
            </a:prstTxWarp>
          </a:bodyPr>
          <a:lstStyle/>
          <a:p>
            <a:endParaRPr lang="en-US"/>
          </a:p>
        </p:txBody>
      </p:sp>
      <p:sp>
        <p:nvSpPr>
          <p:cNvPr id="11316" name="Line 52"/>
          <p:cNvSpPr>
            <a:spLocks noChangeShapeType="1"/>
          </p:cNvSpPr>
          <p:nvPr/>
        </p:nvSpPr>
        <p:spPr bwMode="auto">
          <a:xfrm flipV="1">
            <a:off x="1654175" y="2877617"/>
            <a:ext cx="298450" cy="165625"/>
          </a:xfrm>
          <a:prstGeom prst="line">
            <a:avLst/>
          </a:prstGeom>
          <a:noFill/>
          <a:ln w="28575">
            <a:solidFill>
              <a:schemeClr val="bg1">
                <a:lumMod val="50000"/>
              </a:schemeClr>
            </a:solidFill>
            <a:round/>
            <a:headEnd/>
            <a:tailEnd type="stealth" w="med" len="med"/>
          </a:ln>
          <a:effectLst>
            <a:outerShdw blurRad="63500" dist="17961" dir="2700000" algn="ctr" rotWithShape="0">
              <a:schemeClr val="bg2">
                <a:alpha val="74998"/>
              </a:schemeClr>
            </a:outerShdw>
          </a:effectLst>
        </p:spPr>
        <p:txBody>
          <a:bodyPr wrap="none" anchor="ctr">
            <a:prstTxWarp prst="textNoShape">
              <a:avLst/>
            </a:prstTxWarp>
          </a:bodyPr>
          <a:lstStyle/>
          <a:p>
            <a:endParaRPr lang="en-US">
              <a:ln>
                <a:solidFill>
                  <a:sysClr val="windowText" lastClr="000000"/>
                </a:solidFill>
              </a:ln>
              <a:solidFill>
                <a:schemeClr val="bg1">
                  <a:lumMod val="50000"/>
                </a:schemeClr>
              </a:solidFill>
            </a:endParaRPr>
          </a:p>
        </p:txBody>
      </p:sp>
      <p:sp>
        <p:nvSpPr>
          <p:cNvPr id="11317" name="Rectangle 53"/>
          <p:cNvSpPr>
            <a:spLocks noChangeArrowheads="1"/>
          </p:cNvSpPr>
          <p:nvPr/>
        </p:nvSpPr>
        <p:spPr bwMode="auto">
          <a:xfrm>
            <a:off x="103188" y="857106"/>
            <a:ext cx="228600" cy="365125"/>
          </a:xfrm>
          <a:prstGeom prst="rect">
            <a:avLst/>
          </a:prstGeom>
          <a:noFill/>
          <a:ln w="9525">
            <a:noFill/>
            <a:miter lim="800000"/>
            <a:headEnd/>
            <a:tailEnd/>
          </a:ln>
          <a:effectLst>
            <a:outerShdw blurRad="63500" dist="38099" dir="2700000" algn="ctr" rotWithShape="0">
              <a:srgbClr val="000000">
                <a:alpha val="74998"/>
              </a:srgbClr>
            </a:outerShdw>
          </a:effectLst>
        </p:spPr>
        <p:txBody>
          <a:bodyPr lIns="0" tIns="0" rIns="0" bIns="0">
            <a:prstTxWarp prst="textNoShape">
              <a:avLst/>
            </a:prstTxWarp>
            <a:spAutoFit/>
          </a:bodyPr>
          <a:lstStyle/>
          <a:p>
            <a:pPr algn="ctr"/>
            <a:r>
              <a:rPr lang="en-US" b="1" dirty="0">
                <a:solidFill>
                  <a:srgbClr val="640040"/>
                </a:solidFill>
                <a:latin typeface="Helvetica" pitchFamily="-112" charset="0"/>
              </a:rPr>
              <a:t>A</a:t>
            </a:r>
            <a:endParaRPr lang="en-US" sz="2000" b="1" dirty="0">
              <a:solidFill>
                <a:srgbClr val="640040"/>
              </a:solidFill>
              <a:latin typeface="Helvetica" pitchFamily="-112" charset="0"/>
            </a:endParaRPr>
          </a:p>
        </p:txBody>
      </p:sp>
      <p:sp>
        <p:nvSpPr>
          <p:cNvPr id="11318" name="Rectangle 54"/>
          <p:cNvSpPr>
            <a:spLocks noChangeArrowheads="1"/>
          </p:cNvSpPr>
          <p:nvPr/>
        </p:nvSpPr>
        <p:spPr bwMode="auto">
          <a:xfrm>
            <a:off x="8637588" y="852779"/>
            <a:ext cx="474662" cy="365125"/>
          </a:xfrm>
          <a:prstGeom prst="rect">
            <a:avLst/>
          </a:prstGeom>
          <a:noFill/>
          <a:ln w="9525">
            <a:noFill/>
            <a:miter lim="800000"/>
            <a:headEnd/>
            <a:tailEnd/>
          </a:ln>
          <a:effectLst>
            <a:outerShdw blurRad="63500" dist="38099" dir="2700000" algn="ctr" rotWithShape="0">
              <a:srgbClr val="000000">
                <a:alpha val="74998"/>
              </a:srgbClr>
            </a:outerShdw>
          </a:effectLst>
        </p:spPr>
        <p:txBody>
          <a:bodyPr lIns="0" tIns="0" rIns="0" bIns="0">
            <a:prstTxWarp prst="textNoShape">
              <a:avLst/>
            </a:prstTxWarp>
            <a:spAutoFit/>
          </a:bodyPr>
          <a:lstStyle/>
          <a:p>
            <a:pPr algn="ctr"/>
            <a:r>
              <a:rPr lang="en-US" b="1" dirty="0">
                <a:solidFill>
                  <a:srgbClr val="640040"/>
                </a:solidFill>
                <a:latin typeface="Helvetica" pitchFamily="-112" charset="0"/>
              </a:rPr>
              <a:t>A’</a:t>
            </a:r>
            <a:endParaRPr lang="en-US" sz="2000" b="1" dirty="0">
              <a:solidFill>
                <a:srgbClr val="640040"/>
              </a:solidFill>
              <a:latin typeface="Helvetica" pitchFamily="-112" charset="0"/>
            </a:endParaRPr>
          </a:p>
        </p:txBody>
      </p:sp>
      <p:sp>
        <p:nvSpPr>
          <p:cNvPr id="55" name="Title 1"/>
          <p:cNvSpPr txBox="1">
            <a:spLocks/>
          </p:cNvSpPr>
          <p:nvPr/>
        </p:nvSpPr>
        <p:spPr>
          <a:xfrm>
            <a:off x="-23632" y="145620"/>
            <a:ext cx="9112250" cy="717550"/>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n-US" sz="3600" b="1" dirty="0" smtClean="0">
                <a:solidFill>
                  <a:srgbClr val="000000"/>
                </a:solidFill>
                <a:cs typeface="Andalus" pitchFamily="18" charset="-78"/>
              </a:rPr>
              <a:t>Key Stratigraphy of the Viburnum Trend </a:t>
            </a:r>
            <a:endParaRPr lang="en-US" sz="3600" b="1" dirty="0">
              <a:solidFill>
                <a:srgbClr val="000000"/>
              </a:solidFill>
              <a:cs typeface="Andalus" pitchFamily="18" charset="-78"/>
            </a:endParaRPr>
          </a:p>
        </p:txBody>
      </p:sp>
      <p:sp>
        <p:nvSpPr>
          <p:cNvPr id="56" name="TextBox 55"/>
          <p:cNvSpPr txBox="1"/>
          <p:nvPr/>
        </p:nvSpPr>
        <p:spPr>
          <a:xfrm>
            <a:off x="5187288" y="6496902"/>
            <a:ext cx="3522518" cy="338554"/>
          </a:xfrm>
          <a:prstGeom prst="rect">
            <a:avLst/>
          </a:prstGeom>
          <a:noFill/>
        </p:spPr>
        <p:txBody>
          <a:bodyPr wrap="square" rtlCol="0">
            <a:spAutoFit/>
          </a:bodyPr>
          <a:lstStyle/>
          <a:p>
            <a:r>
              <a:rPr lang="en-US" sz="1600" i="1" dirty="0" smtClean="0"/>
              <a:t>(from Gregg and Shelton, 1989, 2012)</a:t>
            </a:r>
            <a:endParaRPr lang="en-US" sz="1600" i="1" dirty="0"/>
          </a:p>
        </p:txBody>
      </p:sp>
    </p:spTree>
    <p:extLst>
      <p:ext uri="{BB962C8B-B14F-4D97-AF65-F5344CB8AC3E}">
        <p14:creationId xmlns:p14="http://schemas.microsoft.com/office/powerpoint/2010/main" val="185253334"/>
      </p:ext>
    </p:extLst>
  </p:cSld>
  <p:clrMapOvr>
    <a:masterClrMapping/>
  </p:clrMapOvr>
  <mc:AlternateContent xmlns:mc="http://schemas.openxmlformats.org/markup-compatibility/2006">
    <mc:Choice xmlns:p14="http://schemas.microsoft.com/office/powerpoint/2010/main" Requires="p14">
      <p:transition spd="slow" p14:dur="2000" advTm="64335"/>
    </mc:Choice>
    <mc:Fallback>
      <p:transition spd="slow" advTm="6433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5068302" y="1496291"/>
            <a:ext cx="3761517" cy="5164281"/>
          </a:xfrm>
        </p:spPr>
        <p:txBody>
          <a:bodyPr>
            <a:noAutofit/>
          </a:bodyPr>
          <a:lstStyle/>
          <a:p>
            <a:r>
              <a:rPr lang="en-US" sz="2000" i="0" dirty="0" smtClean="0">
                <a:solidFill>
                  <a:schemeClr val="bg1">
                    <a:lumMod val="50000"/>
                  </a:schemeClr>
                </a:solidFill>
              </a:rPr>
              <a:t>Lead-dominant</a:t>
            </a:r>
            <a:r>
              <a:rPr lang="en-US" sz="2000" i="0" dirty="0">
                <a:solidFill>
                  <a:schemeClr val="bg1">
                    <a:lumMod val="50000"/>
                  </a:schemeClr>
                </a:solidFill>
              </a:rPr>
              <a:t> </a:t>
            </a:r>
            <a:r>
              <a:rPr lang="en-US" sz="2000" i="0" dirty="0" smtClean="0">
                <a:solidFill>
                  <a:schemeClr val="bg1">
                    <a:lumMod val="50000"/>
                  </a:schemeClr>
                </a:solidFill>
              </a:rPr>
              <a:t>(5:1 </a:t>
            </a:r>
            <a:r>
              <a:rPr lang="en-US" sz="2000" i="0" dirty="0" err="1" smtClean="0">
                <a:solidFill>
                  <a:schemeClr val="bg1">
                    <a:lumMod val="50000"/>
                  </a:schemeClr>
                </a:solidFill>
              </a:rPr>
              <a:t>Pb</a:t>
            </a:r>
            <a:r>
              <a:rPr lang="en-US" sz="2000" i="0" dirty="0">
                <a:solidFill>
                  <a:schemeClr val="bg1">
                    <a:lumMod val="50000"/>
                  </a:schemeClr>
                </a:solidFill>
              </a:rPr>
              <a:t>/</a:t>
            </a:r>
            <a:r>
              <a:rPr lang="en-US" sz="2000" i="0" dirty="0" smtClean="0">
                <a:solidFill>
                  <a:schemeClr val="bg1">
                    <a:lumMod val="50000"/>
                  </a:schemeClr>
                </a:solidFill>
              </a:rPr>
              <a:t>Zn), with some “Cu specials,” rare Ag-Co-Ni enrichments</a:t>
            </a:r>
          </a:p>
          <a:p>
            <a:r>
              <a:rPr lang="en-US" sz="2000" i="0" dirty="0" smtClean="0">
                <a:solidFill>
                  <a:schemeClr val="bg1">
                    <a:lumMod val="50000"/>
                  </a:schemeClr>
                </a:solidFill>
              </a:rPr>
              <a:t>Structural controls:  Stratigraphic </a:t>
            </a:r>
            <a:r>
              <a:rPr lang="en-US" sz="2000" i="0" dirty="0" err="1">
                <a:solidFill>
                  <a:schemeClr val="bg1">
                    <a:lumMod val="50000"/>
                  </a:schemeClr>
                </a:solidFill>
              </a:rPr>
              <a:t>p</a:t>
            </a:r>
            <a:r>
              <a:rPr lang="en-US" sz="2000" i="0" dirty="0" err="1" smtClean="0">
                <a:solidFill>
                  <a:schemeClr val="bg1">
                    <a:lumMod val="50000"/>
                  </a:schemeClr>
                </a:solidFill>
              </a:rPr>
              <a:t>inchouts</a:t>
            </a:r>
            <a:r>
              <a:rPr lang="en-US" sz="2000" i="0" dirty="0" smtClean="0">
                <a:solidFill>
                  <a:schemeClr val="bg1">
                    <a:lumMod val="50000"/>
                  </a:schemeClr>
                </a:solidFill>
              </a:rPr>
              <a:t>, Precambrian knobs, </a:t>
            </a:r>
            <a:r>
              <a:rPr lang="en-US" sz="2000" i="0" dirty="0" err="1" smtClean="0">
                <a:solidFill>
                  <a:schemeClr val="bg1">
                    <a:lumMod val="50000"/>
                  </a:schemeClr>
                </a:solidFill>
              </a:rPr>
              <a:t>facies</a:t>
            </a:r>
            <a:r>
              <a:rPr lang="en-US" sz="2000" i="0" dirty="0" smtClean="0">
                <a:solidFill>
                  <a:schemeClr val="bg1">
                    <a:lumMod val="50000"/>
                  </a:schemeClr>
                </a:solidFill>
              </a:rPr>
              <a:t> changes, dissolution </a:t>
            </a:r>
            <a:r>
              <a:rPr lang="en-US" sz="2000" i="0" dirty="0" err="1" smtClean="0">
                <a:solidFill>
                  <a:schemeClr val="bg1">
                    <a:lumMod val="50000"/>
                  </a:schemeClr>
                </a:solidFill>
              </a:rPr>
              <a:t>brecciation</a:t>
            </a:r>
            <a:endParaRPr lang="en-US" sz="2000" i="0" dirty="0" smtClean="0">
              <a:solidFill>
                <a:schemeClr val="bg1">
                  <a:lumMod val="50000"/>
                </a:schemeClr>
              </a:solidFill>
            </a:endParaRPr>
          </a:p>
          <a:p>
            <a:r>
              <a:rPr lang="en-US" sz="2000" i="0" dirty="0" smtClean="0">
                <a:solidFill>
                  <a:schemeClr val="bg1">
                    <a:lumMod val="50000"/>
                  </a:schemeClr>
                </a:solidFill>
              </a:rPr>
              <a:t>Mined horizon = Upper </a:t>
            </a:r>
            <a:r>
              <a:rPr lang="en-US" sz="2000" i="0" dirty="0" err="1" smtClean="0">
                <a:solidFill>
                  <a:schemeClr val="bg1">
                    <a:lumMod val="50000"/>
                  </a:schemeClr>
                </a:solidFill>
              </a:rPr>
              <a:t>Bonneterre</a:t>
            </a:r>
            <a:r>
              <a:rPr lang="en-US" sz="2000" i="0" dirty="0" smtClean="0">
                <a:solidFill>
                  <a:schemeClr val="bg1">
                    <a:lumMod val="50000"/>
                  </a:schemeClr>
                </a:solidFill>
              </a:rPr>
              <a:t> Dolomite</a:t>
            </a:r>
          </a:p>
          <a:p>
            <a:r>
              <a:rPr lang="en-US" sz="2000" i="0" dirty="0" smtClean="0">
                <a:solidFill>
                  <a:schemeClr val="bg1">
                    <a:lumMod val="50000"/>
                  </a:schemeClr>
                </a:solidFill>
              </a:rPr>
              <a:t>Lower section mineralization has not been previously considered a resource</a:t>
            </a:r>
            <a:endParaRPr lang="en-US" sz="2000" i="0" dirty="0">
              <a:solidFill>
                <a:schemeClr val="bg1">
                  <a:lumMod val="50000"/>
                </a:schemeClr>
              </a:solidFill>
            </a:endParaRPr>
          </a:p>
        </p:txBody>
      </p:sp>
      <p:sp>
        <p:nvSpPr>
          <p:cNvPr id="2" name="Title 1"/>
          <p:cNvSpPr>
            <a:spLocks noGrp="1"/>
          </p:cNvSpPr>
          <p:nvPr>
            <p:ph type="title"/>
          </p:nvPr>
        </p:nvSpPr>
        <p:spPr>
          <a:xfrm>
            <a:off x="4751352" y="182279"/>
            <a:ext cx="4418472" cy="1143000"/>
          </a:xfrm>
        </p:spPr>
        <p:txBody>
          <a:bodyPr>
            <a:normAutofit fontScale="90000"/>
          </a:bodyPr>
          <a:lstStyle/>
          <a:p>
            <a:pPr algn="ctr"/>
            <a:r>
              <a:rPr lang="en-US" sz="3600" b="1" dirty="0" smtClean="0">
                <a:solidFill>
                  <a:srgbClr val="000000"/>
                </a:solidFill>
                <a:effectLst>
                  <a:outerShdw blurRad="38100" dist="38100" dir="2700000" algn="tl">
                    <a:srgbClr val="000000">
                      <a:alpha val="43137"/>
                    </a:srgbClr>
                  </a:outerShdw>
                </a:effectLst>
                <a:cs typeface="Andalus" panose="02020603050405020304" pitchFamily="18" charset="-78"/>
              </a:rPr>
              <a:t>Viburnum Trend Mineralization</a:t>
            </a:r>
            <a:endParaRPr lang="en-US" sz="3600" b="1" dirty="0">
              <a:solidFill>
                <a:srgbClr val="000000"/>
              </a:solidFill>
              <a:effectLst>
                <a:outerShdw blurRad="38100" dist="38100" dir="2700000" algn="tl">
                  <a:srgbClr val="000000">
                    <a:alpha val="43137"/>
                  </a:srgbClr>
                </a:outerShdw>
              </a:effectLst>
              <a:cs typeface="Andalus" panose="02020603050405020304" pitchFamily="18" charset="-78"/>
            </a:endParaRPr>
          </a:p>
        </p:txBody>
      </p:sp>
      <p:pic>
        <p:nvPicPr>
          <p:cNvPr id="6" name="Picture 2" descr="Bonneterre Mineralization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68310"/>
            <a:ext cx="4928770" cy="343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a:stretch>
            <a:fillRect/>
          </a:stretch>
        </p:blipFill>
        <p:spPr>
          <a:xfrm>
            <a:off x="1" y="12576"/>
            <a:ext cx="4937910" cy="3304246"/>
          </a:xfrm>
          <a:prstGeom prst="rect">
            <a:avLst/>
          </a:prstGeom>
        </p:spPr>
      </p:pic>
      <p:sp>
        <p:nvSpPr>
          <p:cNvPr id="13" name="Rectangle 12"/>
          <p:cNvSpPr/>
          <p:nvPr/>
        </p:nvSpPr>
        <p:spPr>
          <a:xfrm>
            <a:off x="39582" y="3012428"/>
            <a:ext cx="957470" cy="24141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5</a:t>
            </a:r>
            <a:r>
              <a:rPr lang="en-US" dirty="0" smtClean="0"/>
              <a:t> </a:t>
            </a:r>
            <a:r>
              <a:rPr lang="en-US" dirty="0"/>
              <a:t>c</a:t>
            </a:r>
            <a:r>
              <a:rPr lang="en-US" dirty="0" smtClean="0"/>
              <a:t>m</a:t>
            </a:r>
            <a:endParaRPr lang="en-US" dirty="0"/>
          </a:p>
        </p:txBody>
      </p:sp>
      <p:sp>
        <p:nvSpPr>
          <p:cNvPr id="14" name="Rectangle 13"/>
          <p:cNvSpPr/>
          <p:nvPr/>
        </p:nvSpPr>
        <p:spPr>
          <a:xfrm>
            <a:off x="3796869" y="6434214"/>
            <a:ext cx="967980" cy="26240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0.5 m</a:t>
            </a:r>
            <a:endParaRPr lang="en-US" dirty="0"/>
          </a:p>
        </p:txBody>
      </p:sp>
    </p:spTree>
    <p:extLst>
      <p:ext uri="{BB962C8B-B14F-4D97-AF65-F5344CB8AC3E}">
        <p14:creationId xmlns:p14="http://schemas.microsoft.com/office/powerpoint/2010/main" val="1889602694"/>
      </p:ext>
    </p:extLst>
  </p:cSld>
  <p:clrMapOvr>
    <a:masterClrMapping/>
  </p:clrMapOvr>
  <mc:AlternateContent xmlns:mc="http://schemas.openxmlformats.org/markup-compatibility/2006">
    <mc:Choice xmlns:p14="http://schemas.microsoft.com/office/powerpoint/2010/main" Requires="p14">
      <p:transition spd="slow" p14:dur="2000" advTm="44283"/>
    </mc:Choice>
    <mc:Fallback>
      <p:transition spd="slow" advTm="44283"/>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4149924" y="1984663"/>
            <a:ext cx="4447811" cy="4582391"/>
          </a:xfrm>
        </p:spPr>
        <p:txBody>
          <a:bodyPr>
            <a:noAutofit/>
          </a:bodyPr>
          <a:lstStyle/>
          <a:p>
            <a:r>
              <a:rPr lang="en-US" sz="2200" i="0" dirty="0" smtClean="0">
                <a:solidFill>
                  <a:schemeClr val="bg1">
                    <a:lumMod val="50000"/>
                  </a:schemeClr>
                </a:solidFill>
              </a:rPr>
              <a:t>100 </a:t>
            </a:r>
            <a:r>
              <a:rPr lang="en-US" sz="2200" i="0" dirty="0" err="1" smtClean="0">
                <a:solidFill>
                  <a:schemeClr val="bg1">
                    <a:lumMod val="50000"/>
                  </a:schemeClr>
                </a:solidFill>
              </a:rPr>
              <a:t>ft</a:t>
            </a:r>
            <a:r>
              <a:rPr lang="en-US" sz="2200" i="0" dirty="0" smtClean="0">
                <a:solidFill>
                  <a:schemeClr val="bg1">
                    <a:lumMod val="50000"/>
                  </a:schemeClr>
                </a:solidFill>
              </a:rPr>
              <a:t> (30 m) or more below the typical ore horizon</a:t>
            </a:r>
          </a:p>
          <a:p>
            <a:r>
              <a:rPr lang="en-US" sz="2200" i="0" dirty="0" smtClean="0">
                <a:solidFill>
                  <a:schemeClr val="bg1">
                    <a:lumMod val="50000"/>
                  </a:schemeClr>
                </a:solidFill>
              </a:rPr>
              <a:t>Cu- and Zn-rich, typically Zn-dominant</a:t>
            </a:r>
          </a:p>
          <a:p>
            <a:r>
              <a:rPr lang="en-US" sz="2200" i="0" dirty="0" smtClean="0">
                <a:solidFill>
                  <a:schemeClr val="bg1">
                    <a:lumMod val="50000"/>
                  </a:schemeClr>
                </a:solidFill>
              </a:rPr>
              <a:t>Assay ranges: </a:t>
            </a:r>
          </a:p>
          <a:p>
            <a:pPr lvl="1"/>
            <a:r>
              <a:rPr lang="en-US" sz="2200" i="0" dirty="0" smtClean="0">
                <a:solidFill>
                  <a:schemeClr val="bg1">
                    <a:lumMod val="50000"/>
                  </a:schemeClr>
                </a:solidFill>
              </a:rPr>
              <a:t>11 </a:t>
            </a:r>
            <a:r>
              <a:rPr lang="en-US" sz="2200" i="0" dirty="0">
                <a:solidFill>
                  <a:schemeClr val="bg1">
                    <a:lumMod val="50000"/>
                  </a:schemeClr>
                </a:solidFill>
              </a:rPr>
              <a:t>to 29% Zn</a:t>
            </a:r>
            <a:r>
              <a:rPr lang="en-US" sz="2200" i="0" dirty="0" smtClean="0">
                <a:solidFill>
                  <a:schemeClr val="bg1">
                    <a:lumMod val="50000"/>
                  </a:schemeClr>
                </a:solidFill>
              </a:rPr>
              <a:t>,</a:t>
            </a:r>
          </a:p>
          <a:p>
            <a:pPr lvl="1"/>
            <a:r>
              <a:rPr lang="en-US" sz="2200" i="0" dirty="0" smtClean="0">
                <a:solidFill>
                  <a:schemeClr val="bg1">
                    <a:lumMod val="50000"/>
                  </a:schemeClr>
                </a:solidFill>
              </a:rPr>
              <a:t> 6 </a:t>
            </a:r>
            <a:r>
              <a:rPr lang="en-US" sz="2200" i="0" dirty="0">
                <a:solidFill>
                  <a:schemeClr val="bg1">
                    <a:lumMod val="50000"/>
                  </a:schemeClr>
                </a:solidFill>
              </a:rPr>
              <a:t>to 15% </a:t>
            </a:r>
            <a:r>
              <a:rPr lang="en-US" sz="2200" i="0" dirty="0" err="1" smtClean="0">
                <a:solidFill>
                  <a:schemeClr val="bg1">
                    <a:lumMod val="50000"/>
                  </a:schemeClr>
                </a:solidFill>
              </a:rPr>
              <a:t>Pb</a:t>
            </a:r>
            <a:r>
              <a:rPr lang="en-US" sz="2200" i="0" dirty="0" smtClean="0">
                <a:solidFill>
                  <a:schemeClr val="bg1">
                    <a:lumMod val="50000"/>
                  </a:schemeClr>
                </a:solidFill>
              </a:rPr>
              <a:t>,</a:t>
            </a:r>
            <a:r>
              <a:rPr lang="en-US" sz="2200" i="0" dirty="0">
                <a:solidFill>
                  <a:schemeClr val="bg1">
                    <a:lumMod val="50000"/>
                  </a:schemeClr>
                </a:solidFill>
              </a:rPr>
              <a:t> </a:t>
            </a:r>
            <a:r>
              <a:rPr lang="en-US" sz="2200" i="0" dirty="0" smtClean="0">
                <a:solidFill>
                  <a:schemeClr val="bg1">
                    <a:lumMod val="50000"/>
                  </a:schemeClr>
                </a:solidFill>
              </a:rPr>
              <a:t>and </a:t>
            </a:r>
          </a:p>
          <a:p>
            <a:pPr lvl="1"/>
            <a:r>
              <a:rPr lang="en-US" sz="2200" i="0" dirty="0" smtClean="0">
                <a:solidFill>
                  <a:schemeClr val="bg1">
                    <a:lumMod val="50000"/>
                  </a:schemeClr>
                </a:solidFill>
              </a:rPr>
              <a:t>&lt; </a:t>
            </a:r>
            <a:r>
              <a:rPr lang="en-US" sz="2200" i="0" dirty="0">
                <a:solidFill>
                  <a:schemeClr val="bg1">
                    <a:lumMod val="50000"/>
                  </a:schemeClr>
                </a:solidFill>
              </a:rPr>
              <a:t>1 to 8% </a:t>
            </a:r>
            <a:r>
              <a:rPr lang="en-US" sz="2200" i="0" dirty="0" smtClean="0">
                <a:solidFill>
                  <a:schemeClr val="bg1">
                    <a:lumMod val="50000"/>
                  </a:schemeClr>
                </a:solidFill>
              </a:rPr>
              <a:t>Cu </a:t>
            </a:r>
          </a:p>
          <a:p>
            <a:r>
              <a:rPr lang="en-US" sz="2200" i="0" dirty="0" smtClean="0">
                <a:solidFill>
                  <a:schemeClr val="bg1">
                    <a:lumMod val="50000"/>
                  </a:schemeClr>
                </a:solidFill>
              </a:rPr>
              <a:t>In one area, &gt; 250,000 tons of </a:t>
            </a:r>
          </a:p>
          <a:p>
            <a:pPr marL="114300" indent="0">
              <a:buNone/>
            </a:pPr>
            <a:r>
              <a:rPr lang="en-US" sz="2200" i="0" dirty="0" smtClean="0">
                <a:solidFill>
                  <a:schemeClr val="bg1">
                    <a:lumMod val="50000"/>
                  </a:schemeClr>
                </a:solidFill>
              </a:rPr>
              <a:t>        14 % </a:t>
            </a:r>
            <a:r>
              <a:rPr lang="en-US" sz="2200" i="0" dirty="0" err="1" smtClean="0">
                <a:solidFill>
                  <a:schemeClr val="bg1">
                    <a:lumMod val="50000"/>
                  </a:schemeClr>
                </a:solidFill>
              </a:rPr>
              <a:t>Pb+Zn</a:t>
            </a:r>
            <a:r>
              <a:rPr lang="en-US" sz="2200" i="0" dirty="0" smtClean="0">
                <a:solidFill>
                  <a:schemeClr val="bg1">
                    <a:lumMod val="50000"/>
                  </a:schemeClr>
                </a:solidFill>
              </a:rPr>
              <a:t>, 2% Cu</a:t>
            </a:r>
          </a:p>
          <a:p>
            <a:r>
              <a:rPr lang="en-US" sz="2200" i="0" dirty="0" smtClean="0">
                <a:solidFill>
                  <a:schemeClr val="bg1">
                    <a:lumMod val="50000"/>
                  </a:schemeClr>
                </a:solidFill>
              </a:rPr>
              <a:t>Notable enrichments of Ag, Co, Ni</a:t>
            </a:r>
          </a:p>
          <a:p>
            <a:pPr marL="114300" indent="0">
              <a:buNone/>
            </a:pPr>
            <a:endParaRPr lang="en-US" sz="2200" i="0" dirty="0" smtClean="0">
              <a:solidFill>
                <a:schemeClr val="bg1">
                  <a:lumMod val="50000"/>
                </a:schemeClr>
              </a:solidFill>
            </a:endParaRPr>
          </a:p>
        </p:txBody>
      </p:sp>
      <p:sp>
        <p:nvSpPr>
          <p:cNvPr id="2" name="Title 1"/>
          <p:cNvSpPr>
            <a:spLocks noGrp="1"/>
          </p:cNvSpPr>
          <p:nvPr>
            <p:ph type="title"/>
          </p:nvPr>
        </p:nvSpPr>
        <p:spPr>
          <a:xfrm>
            <a:off x="4046029" y="234442"/>
            <a:ext cx="4058391" cy="1143000"/>
          </a:xfrm>
        </p:spPr>
        <p:txBody>
          <a:bodyPr>
            <a:normAutofit fontScale="90000"/>
          </a:bodyPr>
          <a:lstStyle/>
          <a:p>
            <a:pPr algn="ctr"/>
            <a:r>
              <a:rPr lang="en-US" sz="3600" b="1" dirty="0" smtClean="0">
                <a:solidFill>
                  <a:srgbClr val="000000"/>
                </a:solidFill>
                <a:effectLst>
                  <a:outerShdw blurRad="50800" dist="38100" dir="2700000" algn="tl" rotWithShape="0">
                    <a:srgbClr val="000000">
                      <a:alpha val="43000"/>
                    </a:srgbClr>
                  </a:outerShdw>
                </a:effectLst>
                <a:cs typeface="Andalus" panose="02020603050405020304" pitchFamily="18" charset="-78"/>
              </a:rPr>
              <a:t>Features of the </a:t>
            </a:r>
            <a:r>
              <a:rPr lang="en-US" sz="3600" b="1" dirty="0" smtClean="0">
                <a:solidFill>
                  <a:srgbClr val="FF0000"/>
                </a:solidFill>
                <a:effectLst>
                  <a:outerShdw blurRad="50800" dist="38100" dir="2700000" algn="tl" rotWithShape="0">
                    <a:srgbClr val="000000">
                      <a:alpha val="43000"/>
                    </a:srgbClr>
                  </a:outerShdw>
                </a:effectLst>
                <a:cs typeface="Andalus" panose="02020603050405020304" pitchFamily="18" charset="-78"/>
              </a:rPr>
              <a:t>Lower Section </a:t>
            </a:r>
            <a:r>
              <a:rPr lang="en-US" sz="3600" b="1" dirty="0" smtClean="0">
                <a:solidFill>
                  <a:srgbClr val="000000"/>
                </a:solidFill>
                <a:effectLst>
                  <a:outerShdw blurRad="50800" dist="38100" dir="2700000" algn="tl" rotWithShape="0">
                    <a:srgbClr val="000000">
                      <a:alpha val="43000"/>
                    </a:srgbClr>
                  </a:outerShdw>
                </a:effectLst>
                <a:cs typeface="Andalus" panose="02020603050405020304" pitchFamily="18" charset="-78"/>
              </a:rPr>
              <a:t>Mineralization</a:t>
            </a:r>
            <a:endParaRPr lang="en-US" sz="3600" b="1" dirty="0">
              <a:solidFill>
                <a:srgbClr val="000000"/>
              </a:solidFill>
              <a:effectLst>
                <a:outerShdw blurRad="50800" dist="38100" dir="2700000" algn="tl" rotWithShape="0">
                  <a:srgbClr val="000000">
                    <a:alpha val="43000"/>
                  </a:srgbClr>
                </a:outerShdw>
              </a:effectLst>
              <a:cs typeface="Andalus" panose="02020603050405020304" pitchFamily="18" charset="-78"/>
            </a:endParaRP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0" y="0"/>
            <a:ext cx="39243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7275" y="1464926"/>
            <a:ext cx="3817794" cy="1818601"/>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 typeface="Wingdings" pitchFamily="2" charset="2"/>
              <a:buChar char="•"/>
              <a:defRPr/>
            </a:pPr>
            <a:endParaRPr lang="en-US"/>
          </a:p>
        </p:txBody>
      </p:sp>
      <p:sp>
        <p:nvSpPr>
          <p:cNvPr id="6" name="Rectangle 5"/>
          <p:cNvSpPr/>
          <p:nvPr/>
        </p:nvSpPr>
        <p:spPr>
          <a:xfrm>
            <a:off x="20782" y="4969935"/>
            <a:ext cx="3824287" cy="59920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20000"/>
              </a:spcBef>
              <a:buFont typeface="Wingdings" pitchFamily="2" charset="2"/>
              <a:buChar char="•"/>
              <a:defRPr/>
            </a:pPr>
            <a:endParaRPr lang="en-US">
              <a:solidFill>
                <a:srgbClr val="FF0000"/>
              </a:solidFill>
            </a:endParaRPr>
          </a:p>
        </p:txBody>
      </p:sp>
    </p:spTree>
    <p:custDataLst>
      <p:tags r:id="rId1"/>
    </p:custDataLst>
    <p:extLst>
      <p:ext uri="{BB962C8B-B14F-4D97-AF65-F5344CB8AC3E}">
        <p14:creationId xmlns:p14="http://schemas.microsoft.com/office/powerpoint/2010/main" val="343592892"/>
      </p:ext>
    </p:extLst>
  </p:cSld>
  <p:clrMapOvr>
    <a:masterClrMapping/>
  </p:clrMapOvr>
  <mc:AlternateContent xmlns:mc="http://schemas.openxmlformats.org/markup-compatibility/2006">
    <mc:Choice xmlns:p14="http://schemas.microsoft.com/office/powerpoint/2010/main" Requires="p14">
      <p:transition spd="slow" p14:dur="2000" advTm="38333"/>
    </mc:Choice>
    <mc:Fallback>
      <p:transition spd="slow" advTm="38333"/>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3544" y="5648937"/>
            <a:ext cx="9144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bwMode="auto">
          <a:xfrm>
            <a:off x="209800" y="5715000"/>
            <a:ext cx="8686800" cy="1066800"/>
          </a:xfrm>
          <a:prstGeom prst="rect">
            <a:avLst/>
          </a:prstGeom>
          <a:solidFill>
            <a:schemeClr val="tx1"/>
          </a:solidFill>
          <a:ln w="38100" cap="flat" cmpd="sng" algn="ctr">
            <a:solidFill>
              <a:schemeClr val="bg1">
                <a:lumMod val="50000"/>
              </a:scheme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11" name="Rectangle 10"/>
          <p:cNvSpPr/>
          <p:nvPr/>
        </p:nvSpPr>
        <p:spPr bwMode="auto">
          <a:xfrm>
            <a:off x="209800" y="6324600"/>
            <a:ext cx="8686800" cy="45719"/>
          </a:xfrm>
          <a:prstGeom prst="rect">
            <a:avLst/>
          </a:prstGeom>
          <a:solidFill>
            <a:schemeClr val="bg1"/>
          </a:solidFill>
          <a:ln>
            <a:solidFill>
              <a:schemeClr val="bg1">
                <a:lumMod val="50000"/>
              </a:schemeClr>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cxnSp>
        <p:nvCxnSpPr>
          <p:cNvPr id="12" name="Straight Connector 11"/>
          <p:cNvCxnSpPr/>
          <p:nvPr/>
        </p:nvCxnSpPr>
        <p:spPr bwMode="auto">
          <a:xfrm>
            <a:off x="10480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a:off x="19624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a:off x="34102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1722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Connector 15"/>
          <p:cNvCxnSpPr/>
          <p:nvPr/>
        </p:nvCxnSpPr>
        <p:spPr bwMode="auto">
          <a:xfrm>
            <a:off x="49342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Connector 16"/>
          <p:cNvCxnSpPr/>
          <p:nvPr/>
        </p:nvCxnSpPr>
        <p:spPr bwMode="auto">
          <a:xfrm>
            <a:off x="56962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Connector 17"/>
          <p:cNvCxnSpPr/>
          <p:nvPr/>
        </p:nvCxnSpPr>
        <p:spPr bwMode="auto">
          <a:xfrm>
            <a:off x="64582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TextBox 18"/>
          <p:cNvSpPr txBox="1"/>
          <p:nvPr/>
        </p:nvSpPr>
        <p:spPr>
          <a:xfrm>
            <a:off x="209800"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From</a:t>
            </a:r>
            <a:endParaRPr lang="en-US" dirty="0">
              <a:solidFill>
                <a:schemeClr val="bg1">
                  <a:lumMod val="50000"/>
                </a:schemeClr>
              </a:solidFill>
            </a:endParaRPr>
          </a:p>
        </p:txBody>
      </p:sp>
      <p:sp>
        <p:nvSpPr>
          <p:cNvPr id="20" name="TextBox 19"/>
          <p:cNvSpPr txBox="1"/>
          <p:nvPr/>
        </p:nvSpPr>
        <p:spPr>
          <a:xfrm>
            <a:off x="1048000" y="5879068"/>
            <a:ext cx="914400" cy="369332"/>
          </a:xfrm>
          <a:prstGeom prst="rect">
            <a:avLst/>
          </a:prstGeom>
          <a:noFill/>
        </p:spPr>
        <p:txBody>
          <a:bodyPr wrap="square" rtlCol="0">
            <a:spAutoFit/>
          </a:bodyPr>
          <a:lstStyle/>
          <a:p>
            <a:pPr algn="ctr">
              <a:buNone/>
            </a:pPr>
            <a:r>
              <a:rPr lang="en-US" dirty="0" smtClean="0">
                <a:solidFill>
                  <a:schemeClr val="bg1">
                    <a:lumMod val="50000"/>
                  </a:schemeClr>
                </a:solidFill>
              </a:rPr>
              <a:t>To</a:t>
            </a:r>
            <a:endParaRPr lang="en-US" dirty="0">
              <a:solidFill>
                <a:schemeClr val="bg1">
                  <a:lumMod val="50000"/>
                </a:schemeClr>
              </a:solidFill>
            </a:endParaRPr>
          </a:p>
        </p:txBody>
      </p:sp>
      <p:sp>
        <p:nvSpPr>
          <p:cNvPr id="21" name="TextBox 20"/>
          <p:cNvSpPr txBox="1"/>
          <p:nvPr/>
        </p:nvSpPr>
        <p:spPr>
          <a:xfrm>
            <a:off x="1962400" y="5867400"/>
            <a:ext cx="1447800" cy="369332"/>
          </a:xfrm>
          <a:prstGeom prst="rect">
            <a:avLst/>
          </a:prstGeom>
          <a:noFill/>
        </p:spPr>
        <p:txBody>
          <a:bodyPr wrap="square" rtlCol="0">
            <a:spAutoFit/>
          </a:bodyPr>
          <a:lstStyle/>
          <a:p>
            <a:pPr algn="ctr">
              <a:buNone/>
            </a:pPr>
            <a:r>
              <a:rPr lang="en-US" dirty="0" smtClean="0">
                <a:solidFill>
                  <a:schemeClr val="bg1">
                    <a:lumMod val="50000"/>
                  </a:schemeClr>
                </a:solidFill>
              </a:rPr>
              <a:t>Vert. Thick</a:t>
            </a:r>
            <a:endParaRPr lang="en-US" dirty="0">
              <a:solidFill>
                <a:schemeClr val="bg1">
                  <a:lumMod val="50000"/>
                </a:schemeClr>
              </a:solidFill>
            </a:endParaRPr>
          </a:p>
        </p:txBody>
      </p:sp>
      <p:sp>
        <p:nvSpPr>
          <p:cNvPr id="22" name="TextBox 21"/>
          <p:cNvSpPr txBox="1"/>
          <p:nvPr/>
        </p:nvSpPr>
        <p:spPr>
          <a:xfrm>
            <a:off x="4172200"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Zn %</a:t>
            </a:r>
            <a:endParaRPr lang="en-US" dirty="0">
              <a:solidFill>
                <a:schemeClr val="bg1">
                  <a:lumMod val="50000"/>
                </a:schemeClr>
              </a:solidFill>
            </a:endParaRPr>
          </a:p>
        </p:txBody>
      </p:sp>
      <p:sp>
        <p:nvSpPr>
          <p:cNvPr id="23" name="TextBox 22"/>
          <p:cNvSpPr txBox="1"/>
          <p:nvPr/>
        </p:nvSpPr>
        <p:spPr>
          <a:xfrm>
            <a:off x="3410200"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Pb %</a:t>
            </a:r>
            <a:endParaRPr lang="en-US" dirty="0">
              <a:solidFill>
                <a:schemeClr val="bg1">
                  <a:lumMod val="50000"/>
                </a:schemeClr>
              </a:solidFill>
            </a:endParaRPr>
          </a:p>
        </p:txBody>
      </p:sp>
      <p:sp>
        <p:nvSpPr>
          <p:cNvPr id="24" name="TextBox 23"/>
          <p:cNvSpPr txBox="1"/>
          <p:nvPr/>
        </p:nvSpPr>
        <p:spPr>
          <a:xfrm>
            <a:off x="4934200"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Cu %</a:t>
            </a:r>
            <a:endParaRPr lang="en-US" dirty="0">
              <a:solidFill>
                <a:schemeClr val="bg1">
                  <a:lumMod val="50000"/>
                </a:schemeClr>
              </a:solidFill>
            </a:endParaRPr>
          </a:p>
        </p:txBody>
      </p:sp>
      <p:sp>
        <p:nvSpPr>
          <p:cNvPr id="25" name="TextBox 24"/>
          <p:cNvSpPr txBox="1"/>
          <p:nvPr/>
        </p:nvSpPr>
        <p:spPr>
          <a:xfrm>
            <a:off x="5696200"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Fe %</a:t>
            </a:r>
            <a:endParaRPr lang="en-US" dirty="0">
              <a:solidFill>
                <a:schemeClr val="bg1">
                  <a:lumMod val="50000"/>
                </a:schemeClr>
              </a:solidFill>
            </a:endParaRPr>
          </a:p>
        </p:txBody>
      </p:sp>
      <p:sp>
        <p:nvSpPr>
          <p:cNvPr id="26" name="TextBox 25"/>
          <p:cNvSpPr txBox="1"/>
          <p:nvPr/>
        </p:nvSpPr>
        <p:spPr>
          <a:xfrm>
            <a:off x="6473209" y="5867400"/>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Co %</a:t>
            </a:r>
            <a:endParaRPr lang="en-US" dirty="0">
              <a:solidFill>
                <a:schemeClr val="bg1">
                  <a:lumMod val="50000"/>
                </a:schemeClr>
              </a:solidFill>
            </a:endParaRPr>
          </a:p>
        </p:txBody>
      </p:sp>
      <p:sp>
        <p:nvSpPr>
          <p:cNvPr id="27" name="TextBox 26"/>
          <p:cNvSpPr txBox="1"/>
          <p:nvPr/>
        </p:nvSpPr>
        <p:spPr>
          <a:xfrm>
            <a:off x="7296400" y="5881438"/>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Ni %</a:t>
            </a:r>
            <a:endParaRPr lang="en-US" dirty="0">
              <a:solidFill>
                <a:schemeClr val="bg1">
                  <a:lumMod val="50000"/>
                </a:schemeClr>
              </a:solidFill>
            </a:endParaRPr>
          </a:p>
        </p:txBody>
      </p:sp>
      <p:cxnSp>
        <p:nvCxnSpPr>
          <p:cNvPr id="28" name="Straight Connector 27"/>
          <p:cNvCxnSpPr/>
          <p:nvPr/>
        </p:nvCxnSpPr>
        <p:spPr bwMode="auto">
          <a:xfrm>
            <a:off x="7296400" y="5715000"/>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8058400" y="5724236"/>
            <a:ext cx="0" cy="1066800"/>
          </a:xfrm>
          <a:prstGeom prst="line">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 name="TextBox 29"/>
          <p:cNvSpPr txBox="1"/>
          <p:nvPr/>
        </p:nvSpPr>
        <p:spPr>
          <a:xfrm>
            <a:off x="8058400" y="5715000"/>
            <a:ext cx="839354" cy="646331"/>
          </a:xfrm>
          <a:prstGeom prst="rect">
            <a:avLst/>
          </a:prstGeom>
          <a:noFill/>
        </p:spPr>
        <p:txBody>
          <a:bodyPr wrap="square" rtlCol="0">
            <a:spAutoFit/>
          </a:bodyPr>
          <a:lstStyle/>
          <a:p>
            <a:pPr algn="ctr">
              <a:buNone/>
            </a:pPr>
            <a:r>
              <a:rPr lang="en-US" dirty="0" smtClean="0">
                <a:solidFill>
                  <a:schemeClr val="bg1">
                    <a:lumMod val="50000"/>
                  </a:schemeClr>
                </a:solidFill>
              </a:rPr>
              <a:t>Ag ppm</a:t>
            </a:r>
            <a:endParaRPr lang="en-US" dirty="0">
              <a:solidFill>
                <a:schemeClr val="bg1">
                  <a:lumMod val="50000"/>
                </a:schemeClr>
              </a:solidFill>
            </a:endParaRPr>
          </a:p>
        </p:txBody>
      </p:sp>
      <p:sp>
        <p:nvSpPr>
          <p:cNvPr id="31" name="TextBox 30"/>
          <p:cNvSpPr txBox="1"/>
          <p:nvPr/>
        </p:nvSpPr>
        <p:spPr>
          <a:xfrm>
            <a:off x="209800" y="6381742"/>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100</a:t>
            </a:r>
            <a:endParaRPr lang="en-US" dirty="0">
              <a:solidFill>
                <a:schemeClr val="bg1">
                  <a:lumMod val="50000"/>
                </a:schemeClr>
              </a:solidFill>
            </a:endParaRPr>
          </a:p>
        </p:txBody>
      </p:sp>
      <p:sp>
        <p:nvSpPr>
          <p:cNvPr id="32" name="TextBox 31"/>
          <p:cNvSpPr txBox="1"/>
          <p:nvPr/>
        </p:nvSpPr>
        <p:spPr>
          <a:xfrm>
            <a:off x="1086100" y="6381742"/>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110</a:t>
            </a:r>
            <a:endParaRPr lang="en-US" dirty="0">
              <a:solidFill>
                <a:schemeClr val="bg1">
                  <a:lumMod val="50000"/>
                </a:schemeClr>
              </a:solidFill>
            </a:endParaRPr>
          </a:p>
        </p:txBody>
      </p:sp>
      <p:sp>
        <p:nvSpPr>
          <p:cNvPr id="33" name="TextBox 32"/>
          <p:cNvSpPr txBox="1"/>
          <p:nvPr/>
        </p:nvSpPr>
        <p:spPr>
          <a:xfrm>
            <a:off x="2267200" y="6381742"/>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10</a:t>
            </a:r>
            <a:endParaRPr lang="en-US" dirty="0">
              <a:solidFill>
                <a:schemeClr val="bg1">
                  <a:lumMod val="50000"/>
                </a:schemeClr>
              </a:solidFill>
            </a:endParaRPr>
          </a:p>
        </p:txBody>
      </p:sp>
      <p:sp>
        <p:nvSpPr>
          <p:cNvPr id="34" name="TextBox 33"/>
          <p:cNvSpPr txBox="1"/>
          <p:nvPr/>
        </p:nvSpPr>
        <p:spPr>
          <a:xfrm>
            <a:off x="3410200" y="6396182"/>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13.7</a:t>
            </a:r>
            <a:endParaRPr lang="en-US" dirty="0">
              <a:solidFill>
                <a:schemeClr val="bg1">
                  <a:lumMod val="50000"/>
                </a:schemeClr>
              </a:solidFill>
            </a:endParaRPr>
          </a:p>
        </p:txBody>
      </p:sp>
      <p:sp>
        <p:nvSpPr>
          <p:cNvPr id="35" name="TextBox 34"/>
          <p:cNvSpPr txBox="1"/>
          <p:nvPr/>
        </p:nvSpPr>
        <p:spPr>
          <a:xfrm>
            <a:off x="4172200" y="6412468"/>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33.4</a:t>
            </a:r>
            <a:endParaRPr lang="en-US" dirty="0">
              <a:solidFill>
                <a:schemeClr val="bg1">
                  <a:lumMod val="50000"/>
                </a:schemeClr>
              </a:solidFill>
            </a:endParaRPr>
          </a:p>
        </p:txBody>
      </p:sp>
      <p:sp>
        <p:nvSpPr>
          <p:cNvPr id="36" name="TextBox 35"/>
          <p:cNvSpPr txBox="1"/>
          <p:nvPr/>
        </p:nvSpPr>
        <p:spPr>
          <a:xfrm>
            <a:off x="4934200" y="6412468"/>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0.03</a:t>
            </a:r>
            <a:endParaRPr lang="en-US" dirty="0">
              <a:solidFill>
                <a:schemeClr val="bg1">
                  <a:lumMod val="50000"/>
                </a:schemeClr>
              </a:solidFill>
            </a:endParaRPr>
          </a:p>
        </p:txBody>
      </p:sp>
      <p:sp>
        <p:nvSpPr>
          <p:cNvPr id="37" name="TextBox 36"/>
          <p:cNvSpPr txBox="1"/>
          <p:nvPr/>
        </p:nvSpPr>
        <p:spPr>
          <a:xfrm>
            <a:off x="5696200" y="6412468"/>
            <a:ext cx="838200" cy="369332"/>
          </a:xfrm>
          <a:prstGeom prst="rect">
            <a:avLst/>
          </a:prstGeom>
          <a:noFill/>
        </p:spPr>
        <p:txBody>
          <a:bodyPr wrap="square" rtlCol="0">
            <a:spAutoFit/>
          </a:bodyPr>
          <a:lstStyle/>
          <a:p>
            <a:pPr algn="ctr">
              <a:buNone/>
            </a:pPr>
            <a:r>
              <a:rPr lang="en-US" dirty="0" smtClean="0">
                <a:solidFill>
                  <a:schemeClr val="bg1">
                    <a:lumMod val="50000"/>
                  </a:schemeClr>
                </a:solidFill>
              </a:rPr>
              <a:t>1.2</a:t>
            </a:r>
            <a:endParaRPr lang="en-US" dirty="0">
              <a:solidFill>
                <a:schemeClr val="bg1">
                  <a:lumMod val="50000"/>
                </a:schemeClr>
              </a:solidFill>
            </a:endParaRPr>
          </a:p>
        </p:txBody>
      </p:sp>
      <p:sp>
        <p:nvSpPr>
          <p:cNvPr id="38" name="TextBox 37"/>
          <p:cNvSpPr txBox="1"/>
          <p:nvPr/>
        </p:nvSpPr>
        <p:spPr>
          <a:xfrm>
            <a:off x="6458200" y="6412468"/>
            <a:ext cx="1066800" cy="369332"/>
          </a:xfrm>
          <a:prstGeom prst="rect">
            <a:avLst/>
          </a:prstGeom>
          <a:noFill/>
        </p:spPr>
        <p:txBody>
          <a:bodyPr wrap="square" rtlCol="0">
            <a:spAutoFit/>
          </a:bodyPr>
          <a:lstStyle/>
          <a:p>
            <a:pPr>
              <a:buNone/>
            </a:pPr>
            <a:r>
              <a:rPr lang="en-US" dirty="0" smtClean="0">
                <a:solidFill>
                  <a:schemeClr val="bg1">
                    <a:lumMod val="50000"/>
                  </a:schemeClr>
                </a:solidFill>
              </a:rPr>
              <a:t>0.028</a:t>
            </a:r>
            <a:endParaRPr lang="en-US" dirty="0">
              <a:solidFill>
                <a:schemeClr val="bg1">
                  <a:lumMod val="50000"/>
                </a:schemeClr>
              </a:solidFill>
            </a:endParaRPr>
          </a:p>
        </p:txBody>
      </p:sp>
      <p:sp>
        <p:nvSpPr>
          <p:cNvPr id="39" name="TextBox 38"/>
          <p:cNvSpPr txBox="1"/>
          <p:nvPr/>
        </p:nvSpPr>
        <p:spPr>
          <a:xfrm>
            <a:off x="7296400" y="6412468"/>
            <a:ext cx="762000" cy="369332"/>
          </a:xfrm>
          <a:prstGeom prst="rect">
            <a:avLst/>
          </a:prstGeom>
          <a:noFill/>
        </p:spPr>
        <p:txBody>
          <a:bodyPr wrap="square" rtlCol="0">
            <a:spAutoFit/>
          </a:bodyPr>
          <a:lstStyle/>
          <a:p>
            <a:pPr>
              <a:buNone/>
            </a:pPr>
            <a:r>
              <a:rPr lang="en-US" dirty="0" smtClean="0">
                <a:solidFill>
                  <a:schemeClr val="bg1">
                    <a:lumMod val="50000"/>
                  </a:schemeClr>
                </a:solidFill>
              </a:rPr>
              <a:t>0.035</a:t>
            </a:r>
            <a:endParaRPr lang="en-US" dirty="0">
              <a:solidFill>
                <a:schemeClr val="bg1">
                  <a:lumMod val="50000"/>
                </a:schemeClr>
              </a:solidFill>
            </a:endParaRPr>
          </a:p>
        </p:txBody>
      </p:sp>
      <p:sp>
        <p:nvSpPr>
          <p:cNvPr id="40" name="TextBox 39"/>
          <p:cNvSpPr txBox="1"/>
          <p:nvPr/>
        </p:nvSpPr>
        <p:spPr>
          <a:xfrm>
            <a:off x="8058400" y="6400800"/>
            <a:ext cx="838200" cy="369332"/>
          </a:xfrm>
          <a:prstGeom prst="rect">
            <a:avLst/>
          </a:prstGeom>
          <a:noFill/>
          <a:ln>
            <a:noFill/>
          </a:ln>
        </p:spPr>
        <p:txBody>
          <a:bodyPr wrap="square" rtlCol="0">
            <a:spAutoFit/>
          </a:bodyPr>
          <a:lstStyle/>
          <a:p>
            <a:pPr algn="ctr">
              <a:buNone/>
            </a:pPr>
            <a:r>
              <a:rPr lang="en-US" dirty="0" smtClean="0">
                <a:solidFill>
                  <a:schemeClr val="bg1">
                    <a:lumMod val="50000"/>
                  </a:schemeClr>
                </a:solidFill>
              </a:rPr>
              <a:t>2.8</a:t>
            </a:r>
            <a:endParaRPr lang="en-US" dirty="0">
              <a:solidFill>
                <a:schemeClr val="bg1">
                  <a:lumMod val="50000"/>
                </a:schemeClr>
              </a:solidFill>
            </a:endParaRPr>
          </a:p>
        </p:txBody>
      </p:sp>
      <p:pic>
        <p:nvPicPr>
          <p:cNvPr id="2050" name="Picture 2" descr="E:\BDCavender\Areas_core info\66W40BTM_cores\66W40BTM Core Photos\33-1171\P810002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616" b="12163"/>
          <a:stretch/>
        </p:blipFill>
        <p:spPr bwMode="auto">
          <a:xfrm>
            <a:off x="0" y="1772"/>
            <a:ext cx="9140456" cy="5637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3314700" y="914400"/>
            <a:ext cx="5676900" cy="6096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6" name="Rectangle 5"/>
          <p:cNvSpPr/>
          <p:nvPr/>
        </p:nvSpPr>
        <p:spPr bwMode="auto">
          <a:xfrm>
            <a:off x="76200" y="1600200"/>
            <a:ext cx="8915400" cy="6096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7" name="Rectangle 6"/>
          <p:cNvSpPr/>
          <p:nvPr/>
        </p:nvSpPr>
        <p:spPr bwMode="auto">
          <a:xfrm>
            <a:off x="76200" y="2286000"/>
            <a:ext cx="8915400" cy="6096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8" name="Rectangle 7"/>
          <p:cNvSpPr/>
          <p:nvPr/>
        </p:nvSpPr>
        <p:spPr bwMode="auto">
          <a:xfrm>
            <a:off x="76200" y="2971800"/>
            <a:ext cx="8915400" cy="6096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9" name="Rectangle 8"/>
          <p:cNvSpPr/>
          <p:nvPr/>
        </p:nvSpPr>
        <p:spPr bwMode="auto">
          <a:xfrm>
            <a:off x="77354" y="3657600"/>
            <a:ext cx="8915400" cy="5334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
        <p:nvSpPr>
          <p:cNvPr id="42" name="Rectangle 41"/>
          <p:cNvSpPr/>
          <p:nvPr/>
        </p:nvSpPr>
        <p:spPr bwMode="auto">
          <a:xfrm>
            <a:off x="76200" y="4267200"/>
            <a:ext cx="6477000" cy="609600"/>
          </a:xfrm>
          <a:prstGeom prst="rect">
            <a:avLst/>
          </a:prstGeom>
          <a:noFill/>
          <a:ln w="38100" cap="flat" cmpd="sng" algn="ctr">
            <a:solidFill>
              <a:srgbClr val="92D05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 typeface="Wingdings" pitchFamily="2" charset="2"/>
              <a:buChar char="•"/>
              <a:tabLst/>
            </a:pPr>
            <a:endParaRPr kumimoji="0" lang="en-US" sz="18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389585760"/>
      </p:ext>
    </p:extLst>
  </p:cSld>
  <p:clrMapOvr>
    <a:masterClrMapping/>
  </p:clrMapOvr>
  <mc:AlternateContent xmlns:mc="http://schemas.openxmlformats.org/markup-compatibility/2006">
    <mc:Choice xmlns:p14="http://schemas.microsoft.com/office/powerpoint/2010/main" Requires="p14">
      <p:transition spd="slow" p14:dur="2000" advTm="29228"/>
    </mc:Choice>
    <mc:Fallback>
      <p:transition spd="slow" advTm="2922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68723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38989" y="6439946"/>
            <a:ext cx="1620982" cy="1967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t>1</a:t>
            </a:r>
            <a:r>
              <a:rPr lang="en-US" dirty="0" smtClean="0"/>
              <a:t> mm</a:t>
            </a:r>
            <a:endParaRPr lang="en-US" dirty="0"/>
          </a:p>
        </p:txBody>
      </p:sp>
    </p:spTree>
    <p:extLst>
      <p:ext uri="{BB962C8B-B14F-4D97-AF65-F5344CB8AC3E}">
        <p14:creationId xmlns:p14="http://schemas.microsoft.com/office/powerpoint/2010/main" val="1091583027"/>
      </p:ext>
    </p:extLst>
  </p:cSld>
  <p:clrMapOvr>
    <a:masterClrMapping/>
  </p:clrMapOvr>
  <mc:AlternateContent xmlns:mc="http://schemas.openxmlformats.org/markup-compatibility/2006">
    <mc:Choice xmlns:p14="http://schemas.microsoft.com/office/powerpoint/2010/main" Requires="p14">
      <p:transition spd="slow" p14:dur="2000" advTm="17307"/>
    </mc:Choice>
    <mc:Fallback>
      <p:transition spd="slow" advTm="17307"/>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Lavender Cavender\Documents\Scan0002.jpg"/>
          <p:cNvPicPr>
            <a:picLocks noChangeAspect="1" noChangeArrowheads="1"/>
          </p:cNvPicPr>
          <p:nvPr/>
        </p:nvPicPr>
        <p:blipFill rotWithShape="1">
          <a:blip r:embed="rId3">
            <a:extLst>
              <a:ext uri="{28A0092B-C50C-407E-A947-70E740481C1C}">
                <a14:useLocalDpi xmlns:a14="http://schemas.microsoft.com/office/drawing/2010/main" val="0"/>
              </a:ext>
            </a:extLst>
          </a:blip>
          <a:srcRect l="11761" t="18940" r="23605" b="10151"/>
          <a:stretch/>
        </p:blipFill>
        <p:spPr bwMode="auto">
          <a:xfrm rot="16200000">
            <a:off x="1558639" y="-1558637"/>
            <a:ext cx="6026726"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5082" y="6099464"/>
            <a:ext cx="9008918" cy="646331"/>
          </a:xfrm>
          <a:prstGeom prst="rect">
            <a:avLst/>
          </a:prstGeom>
          <a:noFill/>
        </p:spPr>
        <p:txBody>
          <a:bodyPr wrap="square" rtlCol="0">
            <a:spAutoFit/>
          </a:bodyPr>
          <a:lstStyle/>
          <a:p>
            <a:r>
              <a:rPr lang="en-US" dirty="0" smtClean="0">
                <a:solidFill>
                  <a:schemeClr val="bg1">
                    <a:lumMod val="50000"/>
                  </a:schemeClr>
                </a:solidFill>
              </a:rPr>
              <a:t>Open-space-filling, </a:t>
            </a:r>
            <a:r>
              <a:rPr lang="en-US" dirty="0">
                <a:solidFill>
                  <a:schemeClr val="bg1">
                    <a:lumMod val="50000"/>
                  </a:schemeClr>
                </a:solidFill>
              </a:rPr>
              <a:t>banded </a:t>
            </a:r>
            <a:r>
              <a:rPr lang="en-US" dirty="0" err="1">
                <a:solidFill>
                  <a:schemeClr val="bg1">
                    <a:lumMod val="50000"/>
                  </a:schemeClr>
                </a:solidFill>
              </a:rPr>
              <a:t>sphalerite</a:t>
            </a:r>
            <a:r>
              <a:rPr lang="en-US" dirty="0">
                <a:solidFill>
                  <a:schemeClr val="bg1">
                    <a:lumMod val="50000"/>
                  </a:schemeClr>
                </a:solidFill>
              </a:rPr>
              <a:t> </a:t>
            </a:r>
            <a:r>
              <a:rPr lang="en-US" dirty="0" smtClean="0">
                <a:solidFill>
                  <a:schemeClr val="bg1">
                    <a:lumMod val="50000"/>
                  </a:schemeClr>
                </a:solidFill>
              </a:rPr>
              <a:t>(</a:t>
            </a:r>
            <a:r>
              <a:rPr lang="en-US" dirty="0" err="1" smtClean="0">
                <a:solidFill>
                  <a:schemeClr val="bg1">
                    <a:lumMod val="50000"/>
                  </a:schemeClr>
                </a:solidFill>
              </a:rPr>
              <a:t>schalenblende</a:t>
            </a:r>
            <a:r>
              <a:rPr lang="en-US" dirty="0" smtClean="0">
                <a:solidFill>
                  <a:schemeClr val="bg1">
                    <a:lumMod val="50000"/>
                  </a:schemeClr>
                </a:solidFill>
              </a:rPr>
              <a:t>) </a:t>
            </a:r>
            <a:r>
              <a:rPr lang="en-US" dirty="0" smtClean="0">
                <a:solidFill>
                  <a:schemeClr val="bg1">
                    <a:lumMod val="50000"/>
                  </a:schemeClr>
                </a:solidFill>
                <a:sym typeface="Wingdings" panose="05000000000000000000" pitchFamily="2" charset="2"/>
              </a:rPr>
              <a:t></a:t>
            </a:r>
            <a:r>
              <a:rPr lang="en-US" dirty="0" smtClean="0">
                <a:solidFill>
                  <a:schemeClr val="bg1">
                    <a:lumMod val="50000"/>
                  </a:schemeClr>
                </a:solidFill>
              </a:rPr>
              <a:t>  fragmentation and fracturing </a:t>
            </a:r>
            <a:r>
              <a:rPr lang="en-US" dirty="0" smtClean="0">
                <a:solidFill>
                  <a:schemeClr val="bg1">
                    <a:lumMod val="50000"/>
                  </a:schemeClr>
                </a:solidFill>
                <a:sym typeface="Wingdings" panose="05000000000000000000" pitchFamily="2" charset="2"/>
              </a:rPr>
              <a:t> </a:t>
            </a:r>
            <a:r>
              <a:rPr lang="en-US" dirty="0" err="1" smtClean="0">
                <a:solidFill>
                  <a:schemeClr val="bg1">
                    <a:lumMod val="50000"/>
                  </a:schemeClr>
                </a:solidFill>
              </a:rPr>
              <a:t>cuboctahedral</a:t>
            </a:r>
            <a:r>
              <a:rPr lang="en-US" dirty="0" smtClean="0">
                <a:solidFill>
                  <a:schemeClr val="bg1">
                    <a:lumMod val="50000"/>
                  </a:schemeClr>
                </a:solidFill>
              </a:rPr>
              <a:t> galena and dolomite</a:t>
            </a:r>
            <a:endParaRPr lang="en-US" dirty="0">
              <a:solidFill>
                <a:schemeClr val="bg1">
                  <a:lumMod val="50000"/>
                </a:schemeClr>
              </a:solidFill>
            </a:endParaRPr>
          </a:p>
        </p:txBody>
      </p:sp>
      <p:sp>
        <p:nvSpPr>
          <p:cNvPr id="4" name="Rectangle 3"/>
          <p:cNvSpPr/>
          <p:nvPr/>
        </p:nvSpPr>
        <p:spPr>
          <a:xfrm>
            <a:off x="135082" y="5733233"/>
            <a:ext cx="1361209" cy="1967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5 mm</a:t>
            </a:r>
            <a:endParaRPr lang="en-US" sz="1400" dirty="0"/>
          </a:p>
        </p:txBody>
      </p:sp>
    </p:spTree>
    <p:extLst>
      <p:ext uri="{BB962C8B-B14F-4D97-AF65-F5344CB8AC3E}">
        <p14:creationId xmlns:p14="http://schemas.microsoft.com/office/powerpoint/2010/main" val="4020028253"/>
      </p:ext>
    </p:extLst>
  </p:cSld>
  <p:clrMapOvr>
    <a:masterClrMapping/>
  </p:clrMapOvr>
  <mc:AlternateContent xmlns:mc="http://schemas.openxmlformats.org/markup-compatibility/2006">
    <mc:Choice xmlns:p14="http://schemas.microsoft.com/office/powerpoint/2010/main" Requires="p14">
      <p:transition spd="slow" p14:dur="2000" advTm="20495"/>
    </mc:Choice>
    <mc:Fallback>
      <p:transition spd="slow" advTm="20495"/>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Lavender Cavender\Pictures\Slide photos 8-30\Dr-12_4x (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6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300" y="6543724"/>
            <a:ext cx="1620982" cy="1967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smtClean="0"/>
              <a:t>1 mm</a:t>
            </a:r>
            <a:endParaRPr lang="en-US" sz="1400" dirty="0"/>
          </a:p>
        </p:txBody>
      </p:sp>
    </p:spTree>
    <p:extLst>
      <p:ext uri="{BB962C8B-B14F-4D97-AF65-F5344CB8AC3E}">
        <p14:creationId xmlns:p14="http://schemas.microsoft.com/office/powerpoint/2010/main" val="2591347144"/>
      </p:ext>
    </p:extLst>
  </p:cSld>
  <p:clrMapOvr>
    <a:masterClrMapping/>
  </p:clrMapOvr>
  <mc:AlternateContent xmlns:mc="http://schemas.openxmlformats.org/markup-compatibility/2006">
    <mc:Choice xmlns:p14="http://schemas.microsoft.com/office/powerpoint/2010/main" Requires="p14">
      <p:transition spd="slow" p14:dur="2000" advTm="51247"/>
    </mc:Choice>
    <mc:Fallback>
      <p:transition spd="slow" advTm="51247"/>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4.9"/>
</p:tagLst>
</file>

<file path=ppt/tags/tag2.xml><?xml version="1.0" encoding="utf-8"?>
<p:tagLst xmlns:a="http://schemas.openxmlformats.org/drawingml/2006/main" xmlns:r="http://schemas.openxmlformats.org/officeDocument/2006/relationships" xmlns:p="http://schemas.openxmlformats.org/presentationml/2006/main">
  <p:tag name="TIMING" val="|7.5|1.7"/>
</p:tagLst>
</file>

<file path=ppt/tags/tag3.xml><?xml version="1.0" encoding="utf-8"?>
<p:tagLst xmlns:a="http://schemas.openxmlformats.org/drawingml/2006/main" xmlns:r="http://schemas.openxmlformats.org/officeDocument/2006/relationships" xmlns:p="http://schemas.openxmlformats.org/presentationml/2006/main">
  <p:tag name="TIMING" val="|52.3"/>
</p:tagLst>
</file>

<file path=ppt/theme/theme1.xml><?xml version="1.0" encoding="utf-8"?>
<a:theme xmlns:a="http://schemas.openxmlformats.org/drawingml/2006/main" name="Tradeshow">
  <a:themeElements>
    <a:clrScheme name="Tradeshow">
      <a:dk1>
        <a:srgbClr val="3F3F3F"/>
      </a:dk1>
      <a:lt1>
        <a:srgbClr val="FFFFFF"/>
      </a:lt1>
      <a:dk2>
        <a:srgbClr val="7DAFC3"/>
      </a:dk2>
      <a:lt2>
        <a:srgbClr val="E5E4DF"/>
      </a:lt2>
      <a:accent1>
        <a:srgbClr val="7C959A"/>
      </a:accent1>
      <a:accent2>
        <a:srgbClr val="DB8631"/>
      </a:accent2>
      <a:accent3>
        <a:srgbClr val="E3CC5A"/>
      </a:accent3>
      <a:accent4>
        <a:srgbClr val="ACADA8"/>
      </a:accent4>
      <a:accent5>
        <a:srgbClr val="927C61"/>
      </a:accent5>
      <a:accent6>
        <a:srgbClr val="B3B435"/>
      </a:accent6>
      <a:hlink>
        <a:srgbClr val="0079A4"/>
      </a:hlink>
      <a:folHlink>
        <a:srgbClr val="595959"/>
      </a:folHlink>
    </a:clrScheme>
    <a:fontScheme name="Cambria Custom">
      <a:majorFont>
        <a:latin typeface="Cambria"/>
        <a:ea typeface=""/>
        <a:cs typeface=""/>
      </a:majorFont>
      <a:minorFont>
        <a:latin typeface="Cambria"/>
        <a:ea typeface=""/>
        <a:cs typeface=""/>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Tradeshow</Template>
  <TotalTime>12553</TotalTime>
  <Words>1413</Words>
  <Application>Microsoft Office PowerPoint</Application>
  <PresentationFormat>On-screen Show (4:3)</PresentationFormat>
  <Paragraphs>271</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Tradeshow</vt:lpstr>
      <vt:lpstr>Unusual MVT, Zn-Pb-Cu mineralization in the lower portion of the Bonneterre Dolomite,  Viburnum Trend, Southeast Missouri</vt:lpstr>
      <vt:lpstr>PowerPoint Presentation</vt:lpstr>
      <vt:lpstr>PowerPoint Presentation</vt:lpstr>
      <vt:lpstr>Viburnum Trend Mineralization</vt:lpstr>
      <vt:lpstr>Features of the Lower Section Mineralization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Hypothesis</vt:lpstr>
      <vt:lpstr>Summary</vt:lpstr>
      <vt:lpstr>Acknowledgements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Unusual MVT, Zn-Pb-Cu mineralization in the lower portion of the Bonneterre Dolomite, Viburnum Trend, Southeast Missouri</dc:title>
  <dc:creator>Danielle Cavender</dc:creator>
  <cp:lastModifiedBy>Danielle Cavender</cp:lastModifiedBy>
  <cp:revision>286</cp:revision>
  <cp:lastPrinted>2013-10-24T23:32:18Z</cp:lastPrinted>
  <dcterms:created xsi:type="dcterms:W3CDTF">2013-09-11T00:03:24Z</dcterms:created>
  <dcterms:modified xsi:type="dcterms:W3CDTF">2013-10-28T18:39:35Z</dcterms:modified>
</cp:coreProperties>
</file>