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1"/>
  </p:sldMasterIdLst>
  <p:notesMasterIdLst>
    <p:notesMasterId r:id="rId19"/>
  </p:notesMasterIdLst>
  <p:sldIdLst>
    <p:sldId id="256" r:id="rId2"/>
    <p:sldId id="274" r:id="rId3"/>
    <p:sldId id="257" r:id="rId4"/>
    <p:sldId id="258" r:id="rId5"/>
    <p:sldId id="259" r:id="rId6"/>
    <p:sldId id="260" r:id="rId7"/>
    <p:sldId id="270" r:id="rId8"/>
    <p:sldId id="284" r:id="rId9"/>
    <p:sldId id="261" r:id="rId10"/>
    <p:sldId id="286" r:id="rId11"/>
    <p:sldId id="287" r:id="rId12"/>
    <p:sldId id="281" r:id="rId13"/>
    <p:sldId id="288" r:id="rId14"/>
    <p:sldId id="282" r:id="rId15"/>
    <p:sldId id="289" r:id="rId16"/>
    <p:sldId id="271"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A5E74"/>
    <a:srgbClr val="7CC9F8"/>
    <a:srgbClr val="FF9900"/>
    <a:srgbClr val="D03C38"/>
    <a:srgbClr val="9A6DBB"/>
    <a:srgbClr val="FF3399"/>
    <a:srgbClr val="67AC4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064" autoAdjust="0"/>
    <p:restoredTop sz="92184" autoAdjust="0"/>
  </p:normalViewPr>
  <p:slideViewPr>
    <p:cSldViewPr snapToGrid="0" snapToObjects="1">
      <p:cViewPr>
        <p:scale>
          <a:sx n="75" d="100"/>
          <a:sy n="75" d="100"/>
        </p:scale>
        <p:origin x="-1146"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66E62-7ED0-364A-856D-F72C119F61CC}" type="datetimeFigureOut">
              <a:rPr lang="en-US" smtClean="0"/>
              <a:pPr/>
              <a:t>11/9/2013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3F38DC-5897-784A-BB31-FD49330ED2A0}" type="slidenum">
              <a:rPr lang="en-US" smtClean="0"/>
              <a:pPr/>
              <a:t>‹#›</a:t>
            </a:fld>
            <a:endParaRPr lang="en-US"/>
          </a:p>
        </p:txBody>
      </p:sp>
    </p:spTree>
    <p:extLst>
      <p:ext uri="{BB962C8B-B14F-4D97-AF65-F5344CB8AC3E}">
        <p14:creationId xmlns:p14="http://schemas.microsoft.com/office/powerpoint/2010/main" xmlns="" val="21457807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 pattern in the data suggests that increased evaporation, as indicated by enriched oxygen values, is decoupled from salinity changes, as indicated by increasing </a:t>
            </a:r>
            <a:r>
              <a:rPr lang="en-US" baseline="0" dirty="0" err="1" smtClean="0"/>
              <a:t>Sr</a:t>
            </a:r>
            <a:r>
              <a:rPr lang="en-US" baseline="0" dirty="0" smtClean="0"/>
              <a:t> incorporation. In cases of samples collected </a:t>
            </a:r>
            <a:r>
              <a:rPr lang="en-US" baseline="0" dirty="0" err="1" smtClean="0"/>
              <a:t>bothwiht</a:t>
            </a:r>
            <a:r>
              <a:rPr lang="en-US" baseline="0" dirty="0" smtClean="0"/>
              <a:t> and without microbial mats, see a marked increase in strontium incorporation after 3 percent per mil oxygen isotope values. </a:t>
            </a:r>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uniformly</a:t>
            </a:r>
            <a:r>
              <a:rPr lang="en-US" baseline="0" dirty="0" smtClean="0"/>
              <a:t> true, but </a:t>
            </a:r>
            <a:r>
              <a:rPr lang="en-US" baseline="0" dirty="0" err="1" smtClean="0"/>
              <a:t>botryoidal</a:t>
            </a:r>
            <a:r>
              <a:rPr lang="en-US" baseline="0" dirty="0" smtClean="0"/>
              <a:t> fabrics seem to be associated with increased evaporation, as suggested by enrichment in heavy oxygen isotopes, and increased strontium. </a:t>
            </a:r>
            <a:r>
              <a:rPr lang="en-US" baseline="0" dirty="0" err="1" smtClean="0"/>
              <a:t>Botryoids</a:t>
            </a:r>
            <a:r>
              <a:rPr lang="en-US" baseline="0" dirty="0" smtClean="0"/>
              <a:t> could be aragonite, will follow up with XRD to confirm.</a:t>
            </a:r>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Further</a:t>
            </a:r>
            <a:r>
              <a:rPr lang="en-US" baseline="0" dirty="0" smtClean="0"/>
              <a:t> geochemical analyses may permit the reconstruction of LN lake dynamics. </a:t>
            </a:r>
            <a:r>
              <a:rPr lang="en-US" sz="1200" dirty="0" smtClean="0"/>
              <a:t>Spatial distribution of </a:t>
            </a:r>
            <a:r>
              <a:rPr lang="en-US" sz="1200" dirty="0" err="1" smtClean="0"/>
              <a:t>microbialites</a:t>
            </a:r>
            <a:r>
              <a:rPr lang="en-US" sz="1200" dirty="0" smtClean="0"/>
              <a:t> of Laguna </a:t>
            </a:r>
            <a:r>
              <a:rPr lang="en-US" sz="1200" dirty="0" err="1" smtClean="0"/>
              <a:t>Negra</a:t>
            </a:r>
            <a:r>
              <a:rPr lang="en-US" sz="1200" dirty="0" smtClean="0"/>
              <a:t> is indicated by geochemical compositions of </a:t>
            </a:r>
            <a:r>
              <a:rPr lang="en-US" sz="1200" dirty="0" err="1" smtClean="0"/>
              <a:t>laminae</a:t>
            </a:r>
            <a:r>
              <a:rPr lang="en-US" sz="1200" dirty="0" smtClean="0"/>
              <a:t>. </a:t>
            </a:r>
          </a:p>
          <a:p>
            <a:pPr>
              <a:buFont typeface="Arial" pitchFamily="34" charset="0"/>
              <a:buChar char="•"/>
            </a:pPr>
            <a:r>
              <a:rPr lang="en-US" sz="1200" dirty="0" smtClean="0"/>
              <a:t>	Isotopic values and elemental abundance are 	reflected in </a:t>
            </a:r>
            <a:r>
              <a:rPr lang="en-US" sz="1200" dirty="0" err="1" smtClean="0"/>
              <a:t>microfabrics</a:t>
            </a:r>
            <a:r>
              <a:rPr lang="en-US" sz="1200" dirty="0" smtClean="0"/>
              <a:t>. </a:t>
            </a:r>
          </a:p>
        </p:txBody>
      </p:sp>
      <p:sp>
        <p:nvSpPr>
          <p:cNvPr id="4" name="Slide Number Placeholder 3"/>
          <p:cNvSpPr>
            <a:spLocks noGrp="1"/>
          </p:cNvSpPr>
          <p:nvPr>
            <p:ph type="sldNum" sz="quarter" idx="10"/>
          </p:nvPr>
        </p:nvSpPr>
        <p:spPr/>
        <p:txBody>
          <a:bodyPr/>
          <a:lstStyle/>
          <a:p>
            <a:fld id="{A63F38DC-5897-784A-BB31-FD49330ED2A0}"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series of closed-basin, high-altitude</a:t>
            </a:r>
            <a:r>
              <a:rPr lang="en-US" baseline="0" dirty="0" smtClean="0"/>
              <a:t> lakes are located in the Andean Altiplano. The basement is composed of andesite, </a:t>
            </a:r>
            <a:r>
              <a:rPr lang="en-US" baseline="0" dirty="0" err="1" smtClean="0"/>
              <a:t>dacite</a:t>
            </a:r>
            <a:r>
              <a:rPr lang="en-US" baseline="0" dirty="0" smtClean="0"/>
              <a:t> and basalt. The climate of the region dry and cold, with larger daily temperature variations (up to 40 degrees </a:t>
            </a:r>
            <a:r>
              <a:rPr lang="en-US" baseline="0" dirty="0" err="1" smtClean="0"/>
              <a:t>celsius</a:t>
            </a:r>
            <a:r>
              <a:rPr lang="en-US" baseline="0" dirty="0" smtClean="0"/>
              <a:t>). The largest source of freshwater is seasonal snow melt.</a:t>
            </a:r>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3</a:t>
            </a:fld>
            <a:endParaRPr lang="en-US"/>
          </a:p>
        </p:txBody>
      </p:sp>
    </p:spTree>
    <p:extLst>
      <p:ext uri="{BB962C8B-B14F-4D97-AF65-F5344CB8AC3E}">
        <p14:creationId xmlns:p14="http://schemas.microsoft.com/office/powerpoint/2010/main" xmlns="" val="125708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profile view along</a:t>
            </a:r>
            <a:r>
              <a:rPr lang="en-US" baseline="0" dirty="0" smtClean="0"/>
              <a:t> the south eastern edge shows the modern stromatolite belt in the southernmost edge, the extensive salt flat toward the north east, and the lake in between. Lake area is approximately 9 km and depth is very shallow, at 2 meters. Geochemical measurements made </a:t>
            </a:r>
            <a:r>
              <a:rPr lang="en-US" i="1" baseline="0" dirty="0" smtClean="0"/>
              <a:t>in situ</a:t>
            </a:r>
            <a:r>
              <a:rPr lang="en-US" i="0" baseline="0" dirty="0" smtClean="0"/>
              <a:t> during a previous field season. Age range determined via U-</a:t>
            </a:r>
            <a:r>
              <a:rPr lang="en-US" i="0" baseline="0" dirty="0" err="1" smtClean="0"/>
              <a:t>Th</a:t>
            </a:r>
            <a:r>
              <a:rPr lang="en-US" i="0" baseline="0" dirty="0" smtClean="0"/>
              <a:t> dating has </a:t>
            </a:r>
            <a:r>
              <a:rPr lang="en-US" baseline="0" dirty="0" smtClean="0"/>
              <a:t>at around 1,000 years at the outer rind, and up to 2,500 years at the innermost layer.</a:t>
            </a:r>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4</a:t>
            </a:fld>
            <a:endParaRPr lang="en-US"/>
          </a:p>
        </p:txBody>
      </p:sp>
    </p:spTree>
    <p:extLst>
      <p:ext uri="{BB962C8B-B14F-4D97-AF65-F5344CB8AC3E}">
        <p14:creationId xmlns:p14="http://schemas.microsoft.com/office/powerpoint/2010/main" xmlns="" val="355195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Precipitation</a:t>
            </a:r>
            <a:r>
              <a:rPr lang="en-US" baseline="0" dirty="0" smtClean="0"/>
              <a:t> of oncolites is thought to be driven by carbonate oversaturation due to mixing of hypersaline lake waters with low salinity ground waters that enter the basin seasonally or perennially due to snowmelt. The regions within the lake containing these oncolites have higher pH values than average lake waters, which induces increased carbonate ion activity and calcite saturation index. Gomez et al. 2013 performed geochemical modeling using PHREEQC-I and determined that the greatest saturation index of calcite was seen in mixed waters with a lake to inlet water ratio of 1:1 to 1:3. In addition to mixing of dissimilar fluids, biological drawdown of CO2 within microbial communities aid in calcite precipitation of these carbonates. </a:t>
            </a:r>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5</a:t>
            </a:fld>
            <a:endParaRPr lang="en-US"/>
          </a:p>
        </p:txBody>
      </p:sp>
    </p:spTree>
    <p:extLst>
      <p:ext uri="{BB962C8B-B14F-4D97-AF65-F5344CB8AC3E}">
        <p14:creationId xmlns:p14="http://schemas.microsoft.com/office/powerpoint/2010/main" xmlns="" val="4285086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hand sample, we see concentrically banded, alternating light and dark laminae. Deposition of layers is likely seasonal, with darker layers representing periods of salinity stress decrease, possibly due to seasonal snowmelt. The successive nature of these carbonates permits the unique reconstruction of geochemical and isotopic evolution of the lake. </a:t>
            </a:r>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6</a:t>
            </a:fld>
            <a:endParaRPr lang="en-US"/>
          </a:p>
        </p:txBody>
      </p:sp>
    </p:spTree>
    <p:extLst>
      <p:ext uri="{BB962C8B-B14F-4D97-AF65-F5344CB8AC3E}">
        <p14:creationId xmlns:p14="http://schemas.microsoft.com/office/powerpoint/2010/main" xmlns="" val="4089297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Discrete laminae were identified</a:t>
            </a:r>
            <a:r>
              <a:rPr lang="en-US" baseline="0" dirty="0" smtClean="0"/>
              <a:t> both in hand sample and in thin section. These layers were then </a:t>
            </a:r>
            <a:r>
              <a:rPr lang="en-US" baseline="0" dirty="0" err="1" smtClean="0"/>
              <a:t>microdrilled</a:t>
            </a:r>
            <a:r>
              <a:rPr lang="en-US" baseline="0" dirty="0" smtClean="0"/>
              <a:t> by using dental drill bits attached to a drill press. </a:t>
            </a:r>
            <a:r>
              <a:rPr lang="en-US" baseline="0" dirty="0" err="1" smtClean="0"/>
              <a:t>Powerdered</a:t>
            </a:r>
            <a:r>
              <a:rPr lang="en-US" baseline="0" dirty="0" smtClean="0"/>
              <a:t> samples were logged and prepared for elemental analyses at the University of Tennessee and carbon and oxygen isotopes at Washington University in St. Louis. The colors here represent the colors that represent each rock sample in the upcoming graphs</a:t>
            </a:r>
          </a:p>
          <a:p>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7</a:t>
            </a:fld>
            <a:endParaRPr lang="en-US"/>
          </a:p>
        </p:txBody>
      </p:sp>
    </p:spTree>
    <p:extLst>
      <p:ext uri="{BB962C8B-B14F-4D97-AF65-F5344CB8AC3E}">
        <p14:creationId xmlns:p14="http://schemas.microsoft.com/office/powerpoint/2010/main" xmlns="" val="2743233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Microfabrics currently identified primarily</a:t>
            </a:r>
            <a:r>
              <a:rPr lang="en-US" baseline="0" dirty="0" smtClean="0"/>
              <a:t> consist of abiotic, isopachous calcium carbonate, connected, sometimes laterally-discontinuous, botryoidal fan cements, dark, irregular micritic layers, often associated with microbial elements such as sheaths, and finally a complex sparry, diatom-rich siliceous ooze containing weak-walled microbial filaments and diatom tests. </a:t>
            </a:r>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8</a:t>
            </a:fld>
            <a:endParaRPr lang="en-US"/>
          </a:p>
        </p:txBody>
      </p:sp>
    </p:spTree>
    <p:extLst>
      <p:ext uri="{BB962C8B-B14F-4D97-AF65-F5344CB8AC3E}">
        <p14:creationId xmlns:p14="http://schemas.microsoft.com/office/powerpoint/2010/main" xmlns="" val="2097399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closed-basin lake, </a:t>
            </a:r>
            <a:r>
              <a:rPr lang="en-US" dirty="0" smtClean="0"/>
              <a:t>Laguna</a:t>
            </a:r>
            <a:r>
              <a:rPr lang="en-US" baseline="0" dirty="0" smtClean="0"/>
              <a:t> Negra very sensitive to hydrological fluctuations, such as those related to groundwater influx or evaporation. Oxygen and carbon isotope covariance is displayed by Laguna Negra oncolites, with varying degrees of significance among samples. Covariance with respect to oxygen and carbon isotopes may reflect a combination of abiotic and biotic geochemical effects. For example, enriched oxygen isotopes are likely attributed to kinetic fractionation through evaporation. This not only increases surface productivity and thus biological drawdown of CO2, but also plays a role in increasing CO2 degassing, leaving the DIC pool enriched.</a:t>
            </a:r>
          </a:p>
          <a:p>
            <a:endParaRPr lang="en-US" baseline="0" dirty="0" smtClean="0"/>
          </a:p>
          <a:p>
            <a:r>
              <a:rPr lang="en-US" sz="1200" b="1" dirty="0" smtClean="0"/>
              <a:t>Strong covariance of C-O, typical of closed-basin</a:t>
            </a:r>
          </a:p>
          <a:p>
            <a:r>
              <a:rPr lang="en-US" sz="1200" b="1" dirty="0" smtClean="0"/>
              <a:t>Heavy δ</a:t>
            </a:r>
            <a:r>
              <a:rPr lang="en-US" sz="1200" b="1" baseline="30000" dirty="0" smtClean="0"/>
              <a:t>13</a:t>
            </a:r>
            <a:r>
              <a:rPr lang="en-US" sz="1200" b="1" dirty="0" smtClean="0"/>
              <a:t>C suggests increased productivity and CO</a:t>
            </a:r>
            <a:r>
              <a:rPr lang="en-US" sz="1200" b="1" baseline="-25000" dirty="0" smtClean="0"/>
              <a:t>2</a:t>
            </a:r>
            <a:r>
              <a:rPr lang="en-US" sz="1200" b="1" dirty="0" smtClean="0"/>
              <a:t> degassing</a:t>
            </a:r>
          </a:p>
          <a:p>
            <a:r>
              <a:rPr lang="en-US" sz="1200" b="1" dirty="0" smtClean="0"/>
              <a:t>Spatial position in lake reflected in δ</a:t>
            </a:r>
            <a:r>
              <a:rPr lang="en-US" sz="1200" b="1" baseline="30000" dirty="0" smtClean="0"/>
              <a:t>18</a:t>
            </a:r>
            <a:r>
              <a:rPr lang="en-US" sz="1200" b="1" dirty="0" smtClean="0"/>
              <a:t>O values</a:t>
            </a:r>
          </a:p>
          <a:p>
            <a:endParaRPr lang="en-US" dirty="0"/>
          </a:p>
        </p:txBody>
      </p:sp>
      <p:sp>
        <p:nvSpPr>
          <p:cNvPr id="4" name="Slide Number Placeholder 3"/>
          <p:cNvSpPr>
            <a:spLocks noGrp="1"/>
          </p:cNvSpPr>
          <p:nvPr>
            <p:ph type="sldNum" sz="quarter" idx="10"/>
          </p:nvPr>
        </p:nvSpPr>
        <p:spPr/>
        <p:txBody>
          <a:bodyPr/>
          <a:lstStyle/>
          <a:p>
            <a:fld id="{A63F38DC-5897-784A-BB31-FD49330ED2A0}" type="slidenum">
              <a:rPr lang="en-US" smtClean="0"/>
              <a:pPr/>
              <a:t>9</a:t>
            </a:fld>
            <a:endParaRPr lang="en-US"/>
          </a:p>
        </p:txBody>
      </p:sp>
    </p:spTree>
    <p:extLst>
      <p:ext uri="{BB962C8B-B14F-4D97-AF65-F5344CB8AC3E}">
        <p14:creationId xmlns:p14="http://schemas.microsoft.com/office/powerpoint/2010/main" xmlns="" val="702823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2814CBB-C1A9-6E48-A644-4045EF81B55C}" type="datetimeFigureOut">
              <a:rPr lang="en-US" smtClean="0"/>
              <a:pPr/>
              <a:t>11/9/2013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4D6D123-05AD-BC47-9ECE-A82561AA856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814CBB-C1A9-6E48-A644-4045EF81B55C}" type="datetimeFigureOut">
              <a:rPr lang="en-US" smtClean="0"/>
              <a:pPr/>
              <a:t>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6D123-05AD-BC47-9ECE-A82561AA856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814CBB-C1A9-6E48-A644-4045EF81B55C}" type="datetimeFigureOut">
              <a:rPr lang="en-US" smtClean="0"/>
              <a:pPr/>
              <a:t>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6D123-05AD-BC47-9ECE-A82561AA856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814CBB-C1A9-6E48-A644-4045EF81B55C}" type="datetimeFigureOut">
              <a:rPr lang="en-US" smtClean="0"/>
              <a:pPr/>
              <a:t>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6D123-05AD-BC47-9ECE-A82561AA856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2814CBB-C1A9-6E48-A644-4045EF81B55C}" type="datetimeFigureOut">
              <a:rPr lang="en-US" smtClean="0"/>
              <a:pPr/>
              <a:t>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6D123-05AD-BC47-9ECE-A82561AA856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2814CBB-C1A9-6E48-A644-4045EF81B55C}" type="datetimeFigureOut">
              <a:rPr lang="en-US" smtClean="0"/>
              <a:pPr/>
              <a:t>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6D123-05AD-BC47-9ECE-A82561AA856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2814CBB-C1A9-6E48-A644-4045EF81B55C}" type="datetimeFigureOut">
              <a:rPr lang="en-US" smtClean="0"/>
              <a:pPr/>
              <a:t>11/9/2013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D6D123-05AD-BC47-9ECE-A82561AA856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2814CBB-C1A9-6E48-A644-4045EF81B55C}" type="datetimeFigureOut">
              <a:rPr lang="en-US" smtClean="0"/>
              <a:pPr/>
              <a:t>11/9/2013</a:t>
            </a:fld>
            <a:endParaRPr lang="en-US"/>
          </a:p>
        </p:txBody>
      </p:sp>
      <p:sp>
        <p:nvSpPr>
          <p:cNvPr id="8" name="Slide Number Placeholder 7"/>
          <p:cNvSpPr>
            <a:spLocks noGrp="1"/>
          </p:cNvSpPr>
          <p:nvPr>
            <p:ph type="sldNum" sz="quarter" idx="11"/>
          </p:nvPr>
        </p:nvSpPr>
        <p:spPr/>
        <p:txBody>
          <a:bodyPr/>
          <a:lstStyle/>
          <a:p>
            <a:fld id="{54D6D123-05AD-BC47-9ECE-A82561AA8564}"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814CBB-C1A9-6E48-A644-4045EF81B55C}" type="datetimeFigureOut">
              <a:rPr lang="en-US" smtClean="0"/>
              <a:pPr/>
              <a:t>11/9/2013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D6D123-05AD-BC47-9ECE-A82561AA85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2814CBB-C1A9-6E48-A644-4045EF81B55C}" type="datetimeFigureOut">
              <a:rPr lang="en-US" smtClean="0"/>
              <a:pPr/>
              <a:t>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54D6D123-05AD-BC47-9ECE-A82561AA85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72814CBB-C1A9-6E48-A644-4045EF81B55C}" type="datetimeFigureOut">
              <a:rPr lang="en-US" smtClean="0"/>
              <a:pPr/>
              <a:t>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6D123-05AD-BC47-9ECE-A82561AA856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72814CBB-C1A9-6E48-A644-4045EF81B55C}" type="datetimeFigureOut">
              <a:rPr lang="en-US" smtClean="0"/>
              <a:pPr/>
              <a:t>11/9/2013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4D6D123-05AD-BC47-9ECE-A82561AA856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notesSlide" Target="../notesSlides/notesSlide9.xml"/><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slideLayout" Target="../slideLayouts/slideLayout6.xml"/><Relationship Id="rId16" Type="http://schemas.openxmlformats.org/officeDocument/2006/relationships/image" Target="../media/image31.png"/><Relationship Id="rId1" Type="http://schemas.openxmlformats.org/officeDocument/2006/relationships/tags" Target="../tags/tag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3117273"/>
          </a:xfrm>
        </p:spPr>
        <p:txBody>
          <a:bodyPr>
            <a:normAutofit/>
          </a:bodyPr>
          <a:lstStyle/>
          <a:p>
            <a:r>
              <a:rPr lang="en-US" sz="3600" b="1" dirty="0"/>
              <a:t>TIME-SERIES ISOTOPIC AND ELEMENTAL COMPOSITIONS OF MINERALIZED MICROBIALITES WITHIN A HIGH-ALTITUDE ANDEAN LAKE (LAGUNA NEGRA, CATAMARCA PROVINCE, NW ARGENTINA)</a:t>
            </a:r>
            <a:endParaRPr lang="en-US" sz="3600" dirty="0"/>
          </a:p>
        </p:txBody>
      </p:sp>
      <p:sp>
        <p:nvSpPr>
          <p:cNvPr id="5" name="TextBox 4"/>
          <p:cNvSpPr txBox="1"/>
          <p:nvPr/>
        </p:nvSpPr>
        <p:spPr>
          <a:xfrm>
            <a:off x="1901032" y="5184743"/>
            <a:ext cx="5237956" cy="1785104"/>
          </a:xfrm>
          <a:prstGeom prst="rect">
            <a:avLst/>
          </a:prstGeom>
          <a:noFill/>
        </p:spPr>
        <p:txBody>
          <a:bodyPr wrap="square" rtlCol="0">
            <a:spAutoFit/>
          </a:bodyPr>
          <a:lstStyle/>
          <a:p>
            <a:pPr algn="ctr"/>
            <a:r>
              <a:rPr lang="en-US" sz="2200" dirty="0" smtClean="0"/>
              <a:t>Joy Buongiorno, University of Tennessee</a:t>
            </a:r>
          </a:p>
          <a:p>
            <a:pPr algn="ctr"/>
            <a:r>
              <a:rPr lang="en-US" sz="2200" dirty="0" smtClean="0"/>
              <a:t>Linda C. </a:t>
            </a:r>
            <a:r>
              <a:rPr lang="en-US" sz="2200" dirty="0" err="1" smtClean="0"/>
              <a:t>Kah</a:t>
            </a:r>
            <a:r>
              <a:rPr lang="en-US" sz="2200" dirty="0" smtClean="0"/>
              <a:t>, University of Tennessee</a:t>
            </a:r>
          </a:p>
          <a:p>
            <a:pPr algn="ctr"/>
            <a:r>
              <a:rPr lang="en-US" sz="2200" dirty="0" smtClean="0"/>
              <a:t>Fernando J. Gomez, Universidad </a:t>
            </a:r>
            <a:r>
              <a:rPr lang="en-US" sz="2200" dirty="0" err="1" smtClean="0"/>
              <a:t>Nácional</a:t>
            </a:r>
            <a:r>
              <a:rPr lang="en-US" sz="2200" dirty="0" smtClean="0"/>
              <a:t> de Córdoba</a:t>
            </a:r>
          </a:p>
          <a:p>
            <a:pPr algn="ctr"/>
            <a:endParaRPr lang="en-US" sz="2200" dirty="0"/>
          </a:p>
        </p:txBody>
      </p:sp>
      <p:pic>
        <p:nvPicPr>
          <p:cNvPr id="6" name="Picture 6"/>
          <p:cNvPicPr>
            <a:picLocks noChangeAspect="1" noChangeArrowheads="1"/>
          </p:cNvPicPr>
          <p:nvPr/>
        </p:nvPicPr>
        <p:blipFill>
          <a:blip r:embed="rId4"/>
          <a:srcRect/>
          <a:stretch>
            <a:fillRect/>
          </a:stretch>
        </p:blipFill>
        <p:spPr bwMode="auto">
          <a:xfrm>
            <a:off x="7138988" y="5657670"/>
            <a:ext cx="2005012" cy="1176085"/>
          </a:xfrm>
          <a:prstGeom prst="rect">
            <a:avLst/>
          </a:prstGeom>
          <a:noFill/>
          <a:ln w="9525">
            <a:noFill/>
            <a:miter lim="800000"/>
            <a:headEnd/>
            <a:tailEnd/>
          </a:ln>
          <a:effectLst/>
        </p:spPr>
      </p:pic>
    </p:spTree>
    <p:extLst>
      <p:ext uri="{BB962C8B-B14F-4D97-AF65-F5344CB8AC3E}">
        <p14:creationId xmlns:p14="http://schemas.microsoft.com/office/powerpoint/2010/main" xmlns="" val="2352565555"/>
      </p:ext>
    </p:extLst>
  </p:cSld>
  <p:clrMapOvr>
    <a:masterClrMapping/>
  </p:clrMapOvr>
  <p:transition advTm="14015"/>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83165" y="313135"/>
            <a:ext cx="1911101" cy="646331"/>
          </a:xfrm>
          <a:prstGeom prst="rect">
            <a:avLst/>
          </a:prstGeom>
        </p:spPr>
        <p:txBody>
          <a:bodyPr wrap="none">
            <a:spAutoFit/>
          </a:bodyPr>
          <a:lstStyle/>
          <a:p>
            <a:pPr algn="ctr"/>
            <a:r>
              <a:rPr lang="en-US" sz="3600" b="1" dirty="0" smtClean="0">
                <a:solidFill>
                  <a:srgbClr val="FF9900"/>
                </a:solidFill>
              </a:rPr>
              <a:t>LN-13-28</a:t>
            </a:r>
            <a:endParaRPr lang="en-US" sz="3600" b="1" dirty="0">
              <a:solidFill>
                <a:srgbClr val="FF9900"/>
              </a:solidFill>
            </a:endParaRPr>
          </a:p>
        </p:txBody>
      </p:sp>
      <p:pic>
        <p:nvPicPr>
          <p:cNvPr id="2" name="Picture 1"/>
          <p:cNvPicPr>
            <a:picLocks noChangeAspect="1"/>
          </p:cNvPicPr>
          <p:nvPr/>
        </p:nvPicPr>
        <p:blipFill>
          <a:blip r:embed="rId2"/>
          <a:stretch>
            <a:fillRect/>
          </a:stretch>
        </p:blipFill>
        <p:spPr>
          <a:xfrm>
            <a:off x="19235" y="976398"/>
            <a:ext cx="5359400" cy="3035300"/>
          </a:xfrm>
          <a:prstGeom prst="rect">
            <a:avLst/>
          </a:prstGeom>
        </p:spPr>
      </p:pic>
      <p:sp>
        <p:nvSpPr>
          <p:cNvPr id="37" name="Rectangle 36"/>
          <p:cNvSpPr/>
          <p:nvPr/>
        </p:nvSpPr>
        <p:spPr>
          <a:xfrm rot="5400000">
            <a:off x="3232165" y="552346"/>
            <a:ext cx="1742340" cy="2556579"/>
          </a:xfrm>
          <a:prstGeom prst="rect">
            <a:avLst/>
          </a:prstGeom>
          <a:noFill/>
          <a:ln w="28575">
            <a:solidFill>
              <a:srgbClr val="9A6D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9235" y="1371540"/>
            <a:ext cx="889499" cy="400110"/>
          </a:xfrm>
          <a:prstGeom prst="rect">
            <a:avLst/>
          </a:prstGeom>
          <a:noFill/>
        </p:spPr>
        <p:txBody>
          <a:bodyPr wrap="square" rtlCol="0">
            <a:spAutoFit/>
          </a:bodyPr>
          <a:lstStyle/>
          <a:p>
            <a:r>
              <a:rPr lang="en-US" sz="2000" dirty="0" smtClean="0">
                <a:solidFill>
                  <a:srgbClr val="FFFFFF"/>
                </a:solidFill>
              </a:rPr>
              <a:t>1 cm</a:t>
            </a:r>
            <a:endParaRPr lang="en-US" sz="2000" dirty="0">
              <a:solidFill>
                <a:srgbClr val="FFFFFF"/>
              </a:solidFill>
            </a:endParaRPr>
          </a:p>
        </p:txBody>
      </p:sp>
      <p:cxnSp>
        <p:nvCxnSpPr>
          <p:cNvPr id="39" name="Straight Connector 38"/>
          <p:cNvCxnSpPr/>
          <p:nvPr/>
        </p:nvCxnSpPr>
        <p:spPr>
          <a:xfrm>
            <a:off x="148212" y="1771650"/>
            <a:ext cx="411480" cy="0"/>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1402163" y="4096185"/>
            <a:ext cx="2793855" cy="2659652"/>
          </a:xfrm>
          <a:prstGeom prst="rect">
            <a:avLst/>
          </a:prstGeom>
        </p:spPr>
      </p:pic>
      <p:sp>
        <p:nvSpPr>
          <p:cNvPr id="42" name="TextBox 41"/>
          <p:cNvSpPr txBox="1"/>
          <p:nvPr/>
        </p:nvSpPr>
        <p:spPr>
          <a:xfrm>
            <a:off x="3210563" y="6265736"/>
            <a:ext cx="883876" cy="389414"/>
          </a:xfrm>
          <a:prstGeom prst="rect">
            <a:avLst/>
          </a:prstGeom>
          <a:solidFill>
            <a:schemeClr val="tx1">
              <a:alpha val="87000"/>
            </a:schemeClr>
          </a:solidFill>
          <a:ln w="25400">
            <a:noFill/>
          </a:ln>
        </p:spPr>
        <p:txBody>
          <a:bodyPr wrap="square" rtlCol="0">
            <a:spAutoFit/>
          </a:bodyPr>
          <a:lstStyle/>
          <a:p>
            <a:r>
              <a:rPr lang="en-US" sz="2000" b="1" dirty="0" smtClean="0">
                <a:solidFill>
                  <a:schemeClr val="bg1"/>
                </a:solidFill>
              </a:rPr>
              <a:t>1 mm</a:t>
            </a:r>
          </a:p>
        </p:txBody>
      </p:sp>
      <p:cxnSp>
        <p:nvCxnSpPr>
          <p:cNvPr id="44" name="Straight Connector 43"/>
          <p:cNvCxnSpPr>
            <a:cxnSpLocks noChangeAspect="1"/>
          </p:cNvCxnSpPr>
          <p:nvPr/>
        </p:nvCxnSpPr>
        <p:spPr>
          <a:xfrm>
            <a:off x="3464157" y="6614960"/>
            <a:ext cx="355982" cy="7"/>
          </a:xfrm>
          <a:prstGeom prst="line">
            <a:avLst/>
          </a:prstGeom>
          <a:ln w="50800">
            <a:solidFill>
              <a:schemeClr val="bg1"/>
            </a:solidFill>
          </a:ln>
          <a:effectLst>
            <a:glow rad="635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513227" y="6302818"/>
            <a:ext cx="683411" cy="389414"/>
          </a:xfrm>
          <a:prstGeom prst="rect">
            <a:avLst/>
          </a:prstGeom>
          <a:solidFill>
            <a:schemeClr val="tx1">
              <a:alpha val="87000"/>
            </a:schemeClr>
          </a:solidFill>
          <a:ln w="25400">
            <a:noFill/>
          </a:ln>
        </p:spPr>
        <p:txBody>
          <a:bodyPr wrap="square" rtlCol="0">
            <a:spAutoFit/>
          </a:bodyPr>
          <a:lstStyle/>
          <a:p>
            <a:pPr algn="ctr"/>
            <a:r>
              <a:rPr lang="en-US" sz="2000" dirty="0" smtClean="0">
                <a:solidFill>
                  <a:schemeClr val="bg1"/>
                </a:solidFill>
              </a:rPr>
              <a:t>XPL</a:t>
            </a:r>
            <a:endParaRPr lang="en-US" sz="2000" dirty="0">
              <a:solidFill>
                <a:schemeClr val="bg1"/>
              </a:solidFill>
            </a:endParaRPr>
          </a:p>
        </p:txBody>
      </p:sp>
      <p:pic>
        <p:nvPicPr>
          <p:cNvPr id="5" name="Picture 4"/>
          <p:cNvPicPr>
            <a:picLocks noChangeAspect="1"/>
          </p:cNvPicPr>
          <p:nvPr/>
        </p:nvPicPr>
        <p:blipFill>
          <a:blip r:embed="rId4"/>
          <a:stretch>
            <a:fillRect/>
          </a:stretch>
        </p:blipFill>
        <p:spPr>
          <a:xfrm>
            <a:off x="5412501" y="3995705"/>
            <a:ext cx="3568700" cy="2692400"/>
          </a:xfrm>
          <a:prstGeom prst="rect">
            <a:avLst/>
          </a:prstGeom>
        </p:spPr>
      </p:pic>
      <p:grpSp>
        <p:nvGrpSpPr>
          <p:cNvPr id="46" name="Group 45"/>
          <p:cNvGrpSpPr/>
          <p:nvPr/>
        </p:nvGrpSpPr>
        <p:grpSpPr>
          <a:xfrm>
            <a:off x="8002261" y="6195750"/>
            <a:ext cx="850531" cy="400110"/>
            <a:chOff x="3107728" y="6276787"/>
            <a:chExt cx="783863" cy="368748"/>
          </a:xfrm>
        </p:grpSpPr>
        <p:sp>
          <p:nvSpPr>
            <p:cNvPr id="48" name="TextBox 47"/>
            <p:cNvSpPr txBox="1"/>
            <p:nvPr/>
          </p:nvSpPr>
          <p:spPr>
            <a:xfrm>
              <a:off x="3107728" y="6276787"/>
              <a:ext cx="783863" cy="368748"/>
            </a:xfrm>
            <a:prstGeom prst="rect">
              <a:avLst/>
            </a:prstGeom>
            <a:solidFill>
              <a:schemeClr val="tx1">
                <a:alpha val="87000"/>
              </a:schemeClr>
            </a:solidFill>
            <a:ln w="25400">
              <a:noFill/>
            </a:ln>
          </p:spPr>
          <p:txBody>
            <a:bodyPr wrap="square" rtlCol="0">
              <a:spAutoFit/>
            </a:bodyPr>
            <a:lstStyle/>
            <a:p>
              <a:r>
                <a:rPr lang="en-US" sz="2000" b="1" dirty="0" smtClean="0">
                  <a:solidFill>
                    <a:schemeClr val="bg1"/>
                  </a:solidFill>
                </a:rPr>
                <a:t>1 mm</a:t>
              </a:r>
            </a:p>
          </p:txBody>
        </p:sp>
        <p:cxnSp>
          <p:nvCxnSpPr>
            <p:cNvPr id="49" name="Straight Connector 48"/>
            <p:cNvCxnSpPr>
              <a:cxnSpLocks noChangeAspect="1"/>
            </p:cNvCxnSpPr>
            <p:nvPr/>
          </p:nvCxnSpPr>
          <p:spPr>
            <a:xfrm>
              <a:off x="3251434" y="6591807"/>
              <a:ext cx="475488" cy="9"/>
            </a:xfrm>
            <a:prstGeom prst="line">
              <a:avLst/>
            </a:prstGeom>
            <a:ln w="50800">
              <a:solidFill>
                <a:schemeClr val="bg1"/>
              </a:solidFill>
            </a:ln>
            <a:effectLst>
              <a:glow rad="635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5616241" y="6180779"/>
            <a:ext cx="761903" cy="434140"/>
          </a:xfrm>
          <a:prstGeom prst="rect">
            <a:avLst/>
          </a:prstGeom>
          <a:solidFill>
            <a:schemeClr val="tx1">
              <a:alpha val="87000"/>
            </a:schemeClr>
          </a:solidFill>
          <a:ln w="25400">
            <a:noFill/>
          </a:ln>
        </p:spPr>
        <p:txBody>
          <a:bodyPr wrap="square" rtlCol="0">
            <a:spAutoFit/>
          </a:bodyPr>
          <a:lstStyle/>
          <a:p>
            <a:pPr algn="ctr"/>
            <a:r>
              <a:rPr lang="en-US" sz="2000" dirty="0" smtClean="0">
                <a:solidFill>
                  <a:schemeClr val="bg1"/>
                </a:solidFill>
              </a:rPr>
              <a:t>XPL</a:t>
            </a:r>
            <a:endParaRPr lang="en-US" sz="2000" dirty="0">
              <a:solidFill>
                <a:schemeClr val="bg1"/>
              </a:solidFill>
            </a:endParaRPr>
          </a:p>
        </p:txBody>
      </p:sp>
      <p:pic>
        <p:nvPicPr>
          <p:cNvPr id="6" name="Picture 5"/>
          <p:cNvPicPr>
            <a:picLocks noChangeAspect="1"/>
          </p:cNvPicPr>
          <p:nvPr/>
        </p:nvPicPr>
        <p:blipFill>
          <a:blip r:embed="rId5"/>
          <a:stretch>
            <a:fillRect/>
          </a:stretch>
        </p:blipFill>
        <p:spPr>
          <a:xfrm>
            <a:off x="5466524" y="693043"/>
            <a:ext cx="3568700" cy="2743200"/>
          </a:xfrm>
          <a:prstGeom prst="rect">
            <a:avLst/>
          </a:prstGeom>
        </p:spPr>
      </p:pic>
      <p:sp>
        <p:nvSpPr>
          <p:cNvPr id="51" name="TextBox 50"/>
          <p:cNvSpPr txBox="1"/>
          <p:nvPr/>
        </p:nvSpPr>
        <p:spPr>
          <a:xfrm>
            <a:off x="5564573" y="2917600"/>
            <a:ext cx="687664" cy="400110"/>
          </a:xfrm>
          <a:prstGeom prst="rect">
            <a:avLst/>
          </a:prstGeom>
          <a:solidFill>
            <a:schemeClr val="tx1">
              <a:alpha val="87000"/>
            </a:schemeClr>
          </a:solidFill>
          <a:ln w="25400">
            <a:solidFill>
              <a:schemeClr val="accent1"/>
            </a:solidFill>
          </a:ln>
        </p:spPr>
        <p:txBody>
          <a:bodyPr wrap="square" rtlCol="0">
            <a:spAutoFit/>
          </a:bodyPr>
          <a:lstStyle/>
          <a:p>
            <a:pPr algn="ctr"/>
            <a:r>
              <a:rPr lang="en-US" sz="2000" dirty="0" smtClean="0">
                <a:solidFill>
                  <a:schemeClr val="bg1"/>
                </a:solidFill>
              </a:rPr>
              <a:t>XPL</a:t>
            </a:r>
            <a:endParaRPr lang="en-US" sz="2000" dirty="0">
              <a:solidFill>
                <a:schemeClr val="bg1"/>
              </a:solidFill>
            </a:endParaRPr>
          </a:p>
        </p:txBody>
      </p:sp>
      <p:sp>
        <p:nvSpPr>
          <p:cNvPr id="52" name="TextBox 51"/>
          <p:cNvSpPr txBox="1"/>
          <p:nvPr/>
        </p:nvSpPr>
        <p:spPr>
          <a:xfrm>
            <a:off x="7751142" y="2911683"/>
            <a:ext cx="1197348" cy="400110"/>
          </a:xfrm>
          <a:prstGeom prst="rect">
            <a:avLst/>
          </a:prstGeom>
          <a:solidFill>
            <a:schemeClr val="tx1">
              <a:alpha val="87000"/>
            </a:schemeClr>
          </a:solidFill>
          <a:ln w="25400">
            <a:solidFill>
              <a:schemeClr val="accent1"/>
            </a:solidFill>
          </a:ln>
        </p:spPr>
        <p:txBody>
          <a:bodyPr wrap="square" rtlCol="0">
            <a:spAutoFit/>
          </a:bodyPr>
          <a:lstStyle/>
          <a:p>
            <a:r>
              <a:rPr lang="en-US" sz="2000" b="1" dirty="0" smtClean="0">
                <a:solidFill>
                  <a:schemeClr val="bg1"/>
                </a:solidFill>
              </a:rPr>
              <a:t>  0.25 mm</a:t>
            </a:r>
          </a:p>
        </p:txBody>
      </p:sp>
      <p:cxnSp>
        <p:nvCxnSpPr>
          <p:cNvPr id="53" name="Straight Connector 52"/>
          <p:cNvCxnSpPr>
            <a:cxnSpLocks noChangeAspect="1"/>
          </p:cNvCxnSpPr>
          <p:nvPr/>
        </p:nvCxnSpPr>
        <p:spPr>
          <a:xfrm>
            <a:off x="7970173" y="3240249"/>
            <a:ext cx="850720" cy="10"/>
          </a:xfrm>
          <a:prstGeom prst="line">
            <a:avLst/>
          </a:prstGeom>
          <a:ln w="50800">
            <a:solidFill>
              <a:schemeClr val="bg1"/>
            </a:solidFill>
          </a:ln>
          <a:effectLst>
            <a:glow rad="635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advTm="43937"/>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74446" y="264737"/>
            <a:ext cx="5402390" cy="5554878"/>
            <a:chOff x="3674446" y="264737"/>
            <a:chExt cx="5402390" cy="5554878"/>
          </a:xfrm>
        </p:grpSpPr>
        <p:grpSp>
          <p:nvGrpSpPr>
            <p:cNvPr id="6" name="Group 5"/>
            <p:cNvGrpSpPr/>
            <p:nvPr/>
          </p:nvGrpSpPr>
          <p:grpSpPr>
            <a:xfrm>
              <a:off x="3674446" y="264737"/>
              <a:ext cx="5402390" cy="5554878"/>
              <a:chOff x="3674446" y="264737"/>
              <a:chExt cx="5402390" cy="5554878"/>
            </a:xfrm>
          </p:grpSpPr>
          <p:sp>
            <p:nvSpPr>
              <p:cNvPr id="4" name="Rectangle 3"/>
              <p:cNvSpPr/>
              <p:nvPr/>
            </p:nvSpPr>
            <p:spPr>
              <a:xfrm>
                <a:off x="3674446" y="264737"/>
                <a:ext cx="5402390" cy="55548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O vs. C.jpg"/>
              <p:cNvPicPr>
                <a:picLocks noChangeAspect="1"/>
              </p:cNvPicPr>
              <p:nvPr/>
            </p:nvPicPr>
            <p:blipFill rotWithShape="1">
              <a:blip r:embed="rId2"/>
              <a:srcRect t="1" b="1225"/>
              <a:stretch/>
            </p:blipFill>
            <p:spPr>
              <a:xfrm>
                <a:off x="3674446" y="264738"/>
                <a:ext cx="5402390" cy="5310210"/>
              </a:xfrm>
              <a:prstGeom prst="rect">
                <a:avLst/>
              </a:prstGeom>
              <a:noFill/>
              <a:ln w="31750">
                <a:noFill/>
              </a:ln>
            </p:spPr>
          </p:pic>
        </p:grpSp>
        <p:sp>
          <p:nvSpPr>
            <p:cNvPr id="3" name="Oval 2"/>
            <p:cNvSpPr/>
            <p:nvPr/>
          </p:nvSpPr>
          <p:spPr>
            <a:xfrm rot="1570525">
              <a:off x="4972015" y="676622"/>
              <a:ext cx="1937335" cy="3868311"/>
            </a:xfrm>
            <a:prstGeom prst="ellipse">
              <a:avLst/>
            </a:prstGeom>
            <a:solidFill>
              <a:srgbClr val="7CC9F8">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34644" y="264737"/>
            <a:ext cx="3934324" cy="1077218"/>
          </a:xfrm>
          <a:prstGeom prst="rect">
            <a:avLst/>
          </a:prstGeom>
          <a:noFill/>
        </p:spPr>
        <p:txBody>
          <a:bodyPr wrap="square" rtlCol="0">
            <a:spAutoFit/>
          </a:bodyPr>
          <a:lstStyle/>
          <a:p>
            <a:pPr algn="ctr"/>
            <a:r>
              <a:rPr lang="en-US" sz="3200" b="1" dirty="0" smtClean="0"/>
              <a:t>Oxygen and Carbon covariance</a:t>
            </a:r>
            <a:endParaRPr lang="en-US" sz="3200" b="1" dirty="0"/>
          </a:p>
        </p:txBody>
      </p:sp>
      <p:sp>
        <p:nvSpPr>
          <p:cNvPr id="19" name="Rectangle 18"/>
          <p:cNvSpPr/>
          <p:nvPr/>
        </p:nvSpPr>
        <p:spPr>
          <a:xfrm>
            <a:off x="5954233" y="5443871"/>
            <a:ext cx="1665646" cy="178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δ</a:t>
            </a:r>
            <a:r>
              <a:rPr lang="en-US" b="1" baseline="30000" dirty="0" smtClean="0">
                <a:solidFill>
                  <a:schemeClr val="bg2"/>
                </a:solidFill>
              </a:rPr>
              <a:t>18</a:t>
            </a:r>
            <a:r>
              <a:rPr lang="en-US" b="1" dirty="0" smtClean="0">
                <a:solidFill>
                  <a:schemeClr val="bg2"/>
                </a:solidFill>
              </a:rPr>
              <a:t>O (PDB)</a:t>
            </a:r>
            <a:endParaRPr lang="en-US" dirty="0">
              <a:solidFill>
                <a:schemeClr val="bg2"/>
              </a:solidFill>
            </a:endParaRPr>
          </a:p>
        </p:txBody>
      </p:sp>
      <p:sp>
        <p:nvSpPr>
          <p:cNvPr id="35" name="Rectangle 34"/>
          <p:cNvSpPr/>
          <p:nvPr/>
        </p:nvSpPr>
        <p:spPr>
          <a:xfrm rot="16200000">
            <a:off x="3165698" y="2750441"/>
            <a:ext cx="1339702" cy="178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δ</a:t>
            </a:r>
            <a:r>
              <a:rPr lang="en-US" b="1" baseline="30000" dirty="0" smtClean="0">
                <a:solidFill>
                  <a:schemeClr val="bg2"/>
                </a:solidFill>
              </a:rPr>
              <a:t>13</a:t>
            </a:r>
            <a:r>
              <a:rPr lang="en-US" b="1" dirty="0" smtClean="0">
                <a:solidFill>
                  <a:schemeClr val="bg2"/>
                </a:solidFill>
              </a:rPr>
              <a:t>C (PDB)</a:t>
            </a:r>
            <a:endParaRPr lang="en-US" dirty="0">
              <a:solidFill>
                <a:schemeClr val="bg2"/>
              </a:solidFill>
            </a:endParaRPr>
          </a:p>
        </p:txBody>
      </p:sp>
      <p:pic>
        <p:nvPicPr>
          <p:cNvPr id="8" name="Picture 7"/>
          <p:cNvPicPr>
            <a:picLocks noChangeAspect="1"/>
          </p:cNvPicPr>
          <p:nvPr/>
        </p:nvPicPr>
        <p:blipFill>
          <a:blip r:embed="rId3"/>
          <a:stretch>
            <a:fillRect/>
          </a:stretch>
        </p:blipFill>
        <p:spPr>
          <a:xfrm>
            <a:off x="241300" y="1909234"/>
            <a:ext cx="3276600" cy="2667000"/>
          </a:xfrm>
          <a:prstGeom prst="rect">
            <a:avLst/>
          </a:prstGeom>
        </p:spPr>
      </p:pic>
    </p:spTree>
  </p:cSld>
  <p:clrMapOvr>
    <a:masterClrMapping/>
  </p:clrMapOvr>
  <p:transition advTm="17703"/>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526947" y="5565606"/>
            <a:ext cx="8526249" cy="430887"/>
            <a:chOff x="526947" y="5565606"/>
            <a:chExt cx="8526249" cy="430887"/>
          </a:xfrm>
        </p:grpSpPr>
        <p:sp>
          <p:nvSpPr>
            <p:cNvPr id="18" name="TextBox 17"/>
            <p:cNvSpPr txBox="1"/>
            <p:nvPr/>
          </p:nvSpPr>
          <p:spPr>
            <a:xfrm>
              <a:off x="957468" y="5565606"/>
              <a:ext cx="8095728" cy="430887"/>
            </a:xfrm>
            <a:prstGeom prst="rect">
              <a:avLst/>
            </a:prstGeom>
            <a:noFill/>
          </p:spPr>
          <p:txBody>
            <a:bodyPr wrap="square" rtlCol="0" anchor="ctr">
              <a:spAutoFit/>
            </a:bodyPr>
            <a:lstStyle/>
            <a:p>
              <a:r>
                <a:rPr lang="en-US" sz="2200" b="1" dirty="0" smtClean="0"/>
                <a:t>Samples associated with microbial mats show uniformity in trends</a:t>
              </a:r>
            </a:p>
          </p:txBody>
        </p:sp>
        <p:sp>
          <p:nvSpPr>
            <p:cNvPr id="19" name="Isosceles Triangle 18"/>
            <p:cNvSpPr/>
            <p:nvPr/>
          </p:nvSpPr>
          <p:spPr>
            <a:xfrm rot="5400000">
              <a:off x="639363" y="5572116"/>
              <a:ext cx="210122" cy="43495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1"/>
          <p:cNvSpPr>
            <a:spLocks noGrp="1"/>
          </p:cNvSpPr>
          <p:nvPr>
            <p:ph type="title"/>
          </p:nvPr>
        </p:nvSpPr>
        <p:spPr>
          <a:xfrm>
            <a:off x="457200" y="49989"/>
            <a:ext cx="8229600" cy="665359"/>
          </a:xfrm>
        </p:spPr>
        <p:txBody>
          <a:bodyPr>
            <a:normAutofit/>
          </a:bodyPr>
          <a:lstStyle/>
          <a:p>
            <a:r>
              <a:rPr lang="en-US" sz="3600" b="1" dirty="0" smtClean="0"/>
              <a:t>Oxygen isotopes</a:t>
            </a:r>
            <a:endParaRPr lang="en-US" sz="3600" b="1" dirty="0"/>
          </a:p>
        </p:txBody>
      </p:sp>
      <p:grpSp>
        <p:nvGrpSpPr>
          <p:cNvPr id="2" name="Group 1"/>
          <p:cNvGrpSpPr/>
          <p:nvPr/>
        </p:nvGrpSpPr>
        <p:grpSpPr>
          <a:xfrm>
            <a:off x="526947" y="5958121"/>
            <a:ext cx="8513549" cy="430887"/>
            <a:chOff x="526947" y="6041449"/>
            <a:chExt cx="8513549" cy="430887"/>
          </a:xfrm>
        </p:grpSpPr>
        <p:sp>
          <p:nvSpPr>
            <p:cNvPr id="20" name="Isosceles Triangle 19"/>
            <p:cNvSpPr/>
            <p:nvPr/>
          </p:nvSpPr>
          <p:spPr>
            <a:xfrm rot="5400000">
              <a:off x="639363" y="6046707"/>
              <a:ext cx="210122" cy="43495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944768" y="6041449"/>
              <a:ext cx="8095728" cy="430887"/>
            </a:xfrm>
            <a:prstGeom prst="rect">
              <a:avLst/>
            </a:prstGeom>
            <a:noFill/>
          </p:spPr>
          <p:txBody>
            <a:bodyPr wrap="square" rtlCol="0" anchor="ctr">
              <a:spAutoFit/>
            </a:bodyPr>
            <a:lstStyle/>
            <a:p>
              <a:r>
                <a:rPr lang="en-US" sz="2200" b="1" dirty="0" smtClean="0"/>
                <a:t>Time-wise progression toward lighter values (freshening)</a:t>
              </a:r>
            </a:p>
          </p:txBody>
        </p:sp>
      </p:grpSp>
      <p:pic>
        <p:nvPicPr>
          <p:cNvPr id="2050" name="Picture 2"/>
          <p:cNvPicPr>
            <a:picLocks noChangeAspect="1" noChangeArrowheads="1"/>
          </p:cNvPicPr>
          <p:nvPr/>
        </p:nvPicPr>
        <p:blipFill>
          <a:blip r:embed="rId4"/>
          <a:srcRect/>
          <a:stretch>
            <a:fillRect/>
          </a:stretch>
        </p:blipFill>
        <p:spPr bwMode="auto">
          <a:xfrm>
            <a:off x="1061923" y="749214"/>
            <a:ext cx="7011975" cy="4746871"/>
          </a:xfrm>
          <a:prstGeom prst="rect">
            <a:avLst/>
          </a:prstGeom>
          <a:noFill/>
          <a:ln w="9525">
            <a:noFill/>
            <a:miter lim="800000"/>
            <a:headEnd/>
            <a:tailEnd/>
          </a:ln>
          <a:effectLst/>
        </p:spPr>
      </p:pic>
      <p:grpSp>
        <p:nvGrpSpPr>
          <p:cNvPr id="3" name="Group 2"/>
          <p:cNvGrpSpPr/>
          <p:nvPr/>
        </p:nvGrpSpPr>
        <p:grpSpPr>
          <a:xfrm>
            <a:off x="526947" y="6350637"/>
            <a:ext cx="8513549" cy="430887"/>
            <a:chOff x="526947" y="6401139"/>
            <a:chExt cx="8513549" cy="430887"/>
          </a:xfrm>
        </p:grpSpPr>
        <p:sp>
          <p:nvSpPr>
            <p:cNvPr id="21" name="Isosceles Triangle 20"/>
            <p:cNvSpPr/>
            <p:nvPr/>
          </p:nvSpPr>
          <p:spPr>
            <a:xfrm rot="5400000">
              <a:off x="639363" y="6392334"/>
              <a:ext cx="210122" cy="43495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944768" y="6401139"/>
              <a:ext cx="8095728" cy="430887"/>
            </a:xfrm>
            <a:prstGeom prst="rect">
              <a:avLst/>
            </a:prstGeom>
            <a:noFill/>
          </p:spPr>
          <p:txBody>
            <a:bodyPr wrap="square" rtlCol="0" anchor="ctr">
              <a:spAutoFit/>
            </a:bodyPr>
            <a:lstStyle/>
            <a:p>
              <a:r>
                <a:rPr lang="en-US" sz="2200" b="1" dirty="0" smtClean="0"/>
                <a:t>High variability in values tied to spatial position within lake</a:t>
              </a:r>
            </a:p>
          </p:txBody>
        </p:sp>
      </p:grpSp>
      <p:sp>
        <p:nvSpPr>
          <p:cNvPr id="34" name="Rectangle 33"/>
          <p:cNvSpPr/>
          <p:nvPr/>
        </p:nvSpPr>
        <p:spPr>
          <a:xfrm>
            <a:off x="6713813" y="787520"/>
            <a:ext cx="1326219" cy="4701131"/>
          </a:xfrm>
          <a:prstGeom prst="rect">
            <a:avLst/>
          </a:prstGeom>
          <a:noFill/>
          <a:ln w="57150" cmpd="sng">
            <a:solidFill>
              <a:srgbClr val="FF99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advTm="772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26947" y="5540355"/>
            <a:ext cx="8526249" cy="430887"/>
            <a:chOff x="526947" y="5508456"/>
            <a:chExt cx="8526249" cy="430887"/>
          </a:xfrm>
        </p:grpSpPr>
        <p:sp>
          <p:nvSpPr>
            <p:cNvPr id="18" name="TextBox 17"/>
            <p:cNvSpPr txBox="1"/>
            <p:nvPr/>
          </p:nvSpPr>
          <p:spPr>
            <a:xfrm>
              <a:off x="957468" y="5508456"/>
              <a:ext cx="8095728" cy="430887"/>
            </a:xfrm>
            <a:prstGeom prst="rect">
              <a:avLst/>
            </a:prstGeom>
            <a:noFill/>
          </p:spPr>
          <p:txBody>
            <a:bodyPr wrap="square" rtlCol="0" anchor="ctr">
              <a:spAutoFit/>
            </a:bodyPr>
            <a:lstStyle/>
            <a:p>
              <a:r>
                <a:rPr lang="en-US" sz="2200" b="1" dirty="0" smtClean="0"/>
                <a:t>Similar trends as </a:t>
              </a:r>
              <a:r>
                <a:rPr lang="el-GR" sz="2200" b="1" dirty="0" smtClean="0"/>
                <a:t>δ</a:t>
              </a:r>
              <a:r>
                <a:rPr lang="en-US" sz="2200" b="1" baseline="30000" dirty="0" smtClean="0"/>
                <a:t>18</a:t>
              </a:r>
              <a:r>
                <a:rPr lang="en-US" sz="2200" b="1" dirty="0" smtClean="0"/>
                <a:t>O (lighter isotope values) </a:t>
              </a:r>
            </a:p>
          </p:txBody>
        </p:sp>
        <p:sp>
          <p:nvSpPr>
            <p:cNvPr id="19" name="Isosceles Triangle 18"/>
            <p:cNvSpPr/>
            <p:nvPr/>
          </p:nvSpPr>
          <p:spPr>
            <a:xfrm rot="5400000">
              <a:off x="639363" y="5520791"/>
              <a:ext cx="210122" cy="43495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1"/>
          <p:cNvSpPr>
            <a:spLocks noGrp="1"/>
          </p:cNvSpPr>
          <p:nvPr>
            <p:ph type="title"/>
          </p:nvPr>
        </p:nvSpPr>
        <p:spPr>
          <a:xfrm>
            <a:off x="457200" y="49989"/>
            <a:ext cx="8229600" cy="665359"/>
          </a:xfrm>
        </p:spPr>
        <p:txBody>
          <a:bodyPr>
            <a:normAutofit/>
          </a:bodyPr>
          <a:lstStyle/>
          <a:p>
            <a:r>
              <a:rPr lang="en-US" sz="3600" b="1" dirty="0" smtClean="0"/>
              <a:t>Carbon isotopes</a:t>
            </a:r>
            <a:endParaRPr lang="en-US" sz="3600" b="1" dirty="0"/>
          </a:p>
        </p:txBody>
      </p:sp>
      <p:grpSp>
        <p:nvGrpSpPr>
          <p:cNvPr id="23" name="Group 22"/>
          <p:cNvGrpSpPr/>
          <p:nvPr/>
        </p:nvGrpSpPr>
        <p:grpSpPr>
          <a:xfrm>
            <a:off x="526947" y="6335187"/>
            <a:ext cx="8530682" cy="430887"/>
            <a:chOff x="526947" y="6303288"/>
            <a:chExt cx="8530682" cy="430887"/>
          </a:xfrm>
        </p:grpSpPr>
        <p:sp>
          <p:nvSpPr>
            <p:cNvPr id="21" name="Isosceles Triangle 20"/>
            <p:cNvSpPr/>
            <p:nvPr/>
          </p:nvSpPr>
          <p:spPr>
            <a:xfrm rot="5400000">
              <a:off x="639363" y="6317709"/>
              <a:ext cx="210122" cy="43495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961901" y="6303288"/>
              <a:ext cx="8095728" cy="430887"/>
            </a:xfrm>
            <a:prstGeom prst="rect">
              <a:avLst/>
            </a:prstGeom>
            <a:noFill/>
          </p:spPr>
          <p:txBody>
            <a:bodyPr wrap="square" rtlCol="0" anchor="ctr">
              <a:spAutoFit/>
            </a:bodyPr>
            <a:lstStyle/>
            <a:p>
              <a:r>
                <a:rPr lang="en-US" sz="2200" b="1" dirty="0" smtClean="0"/>
                <a:t>Small changes from productivity</a:t>
              </a:r>
            </a:p>
          </p:txBody>
        </p:sp>
      </p:grpSp>
      <p:grpSp>
        <p:nvGrpSpPr>
          <p:cNvPr id="17" name="Group 16"/>
          <p:cNvGrpSpPr/>
          <p:nvPr/>
        </p:nvGrpSpPr>
        <p:grpSpPr>
          <a:xfrm>
            <a:off x="526947" y="5937771"/>
            <a:ext cx="8778977" cy="430887"/>
            <a:chOff x="526947" y="5923038"/>
            <a:chExt cx="8778977" cy="430887"/>
          </a:xfrm>
        </p:grpSpPr>
        <p:sp>
          <p:nvSpPr>
            <p:cNvPr id="20" name="Isosceles Triangle 19"/>
            <p:cNvSpPr/>
            <p:nvPr/>
          </p:nvSpPr>
          <p:spPr>
            <a:xfrm rot="5400000">
              <a:off x="639363" y="5903282"/>
              <a:ext cx="210122" cy="43495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957467" y="5923038"/>
              <a:ext cx="8348457" cy="430887"/>
            </a:xfrm>
            <a:prstGeom prst="rect">
              <a:avLst/>
            </a:prstGeom>
            <a:noFill/>
          </p:spPr>
          <p:txBody>
            <a:bodyPr wrap="square" rtlCol="0" anchor="ctr">
              <a:spAutoFit/>
            </a:bodyPr>
            <a:lstStyle/>
            <a:p>
              <a:r>
                <a:rPr lang="en-US" sz="2200" b="1" dirty="0" smtClean="0"/>
                <a:t>Suggests dominant influence is decreased evaporation (freshening)</a:t>
              </a:r>
            </a:p>
          </p:txBody>
        </p:sp>
      </p:grpSp>
      <p:pic>
        <p:nvPicPr>
          <p:cNvPr id="3074" name="Picture 2"/>
          <p:cNvPicPr>
            <a:picLocks noChangeAspect="1" noChangeArrowheads="1"/>
          </p:cNvPicPr>
          <p:nvPr/>
        </p:nvPicPr>
        <p:blipFill>
          <a:blip r:embed="rId4"/>
          <a:srcRect/>
          <a:stretch>
            <a:fillRect/>
          </a:stretch>
        </p:blipFill>
        <p:spPr bwMode="auto">
          <a:xfrm>
            <a:off x="961901" y="833879"/>
            <a:ext cx="7199966" cy="4471028"/>
          </a:xfrm>
          <a:prstGeom prst="rect">
            <a:avLst/>
          </a:prstGeom>
          <a:noFill/>
          <a:ln w="9525">
            <a:noFill/>
            <a:miter lim="800000"/>
            <a:headEnd/>
            <a:tailEnd/>
          </a:ln>
          <a:effectLst/>
        </p:spPr>
      </p:pic>
    </p:spTree>
    <p:custDataLst>
      <p:tags r:id="rId1"/>
    </p:custDataLst>
  </p:cSld>
  <p:clrMapOvr>
    <a:masterClrMapping/>
  </p:clrMapOvr>
  <p:transition advTm="4664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0900" y="5873067"/>
            <a:ext cx="8510726" cy="769441"/>
            <a:chOff x="120900" y="5809269"/>
            <a:chExt cx="8510726" cy="769441"/>
          </a:xfrm>
        </p:grpSpPr>
        <p:sp>
          <p:nvSpPr>
            <p:cNvPr id="6" name="Isosceles Triangle 5"/>
            <p:cNvSpPr/>
            <p:nvPr/>
          </p:nvSpPr>
          <p:spPr>
            <a:xfrm rot="5400000">
              <a:off x="200671" y="5848471"/>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90564" y="5809269"/>
              <a:ext cx="8141062" cy="769441"/>
            </a:xfrm>
            <a:prstGeom prst="rect">
              <a:avLst/>
            </a:prstGeom>
            <a:noFill/>
          </p:spPr>
          <p:txBody>
            <a:bodyPr wrap="square" rtlCol="0" anchor="ctr">
              <a:spAutoFit/>
            </a:bodyPr>
            <a:lstStyle/>
            <a:p>
              <a:r>
                <a:rPr lang="en-US" sz="2200" b="1" dirty="0" smtClean="0"/>
                <a:t>Trends suggest times of evaporation decoupled from salinity increases, until threshold reached.</a:t>
              </a:r>
            </a:p>
          </p:txBody>
        </p:sp>
      </p:grpSp>
      <p:sp>
        <p:nvSpPr>
          <p:cNvPr id="9" name="TextBox 8"/>
          <p:cNvSpPr txBox="1"/>
          <p:nvPr/>
        </p:nvSpPr>
        <p:spPr>
          <a:xfrm>
            <a:off x="120900" y="98067"/>
            <a:ext cx="2822325" cy="646331"/>
          </a:xfrm>
          <a:prstGeom prst="rect">
            <a:avLst/>
          </a:prstGeom>
          <a:noFill/>
        </p:spPr>
        <p:txBody>
          <a:bodyPr wrap="square" rtlCol="0">
            <a:spAutoFit/>
          </a:bodyPr>
          <a:lstStyle/>
          <a:p>
            <a:r>
              <a:rPr lang="el-GR" sz="3600" b="1" dirty="0" smtClean="0">
                <a:latin typeface="Franklin Gothic Book" pitchFamily="34" charset="0"/>
              </a:rPr>
              <a:t>δ</a:t>
            </a:r>
            <a:r>
              <a:rPr lang="en-US" sz="3600" b="1" baseline="30000" dirty="0" smtClean="0">
                <a:latin typeface="Franklin Gothic Book" pitchFamily="34" charset="0"/>
              </a:rPr>
              <a:t>18</a:t>
            </a:r>
            <a:r>
              <a:rPr lang="en-US" sz="3600" b="1" dirty="0" smtClean="0">
                <a:latin typeface="Franklin Gothic Book" pitchFamily="34" charset="0"/>
              </a:rPr>
              <a:t>O and [</a:t>
            </a:r>
            <a:r>
              <a:rPr lang="en-US" sz="3600" b="1" dirty="0" err="1" smtClean="0">
                <a:latin typeface="Franklin Gothic Book" pitchFamily="34" charset="0"/>
              </a:rPr>
              <a:t>Sr</a:t>
            </a:r>
            <a:r>
              <a:rPr lang="en-US" sz="3600" b="1" dirty="0" smtClean="0">
                <a:latin typeface="Franklin Gothic Book" pitchFamily="34" charset="0"/>
              </a:rPr>
              <a:t>]</a:t>
            </a:r>
            <a:endParaRPr lang="en-US" sz="3600" b="1" dirty="0">
              <a:latin typeface="Franklin Gothic Book" pitchFamily="34" charset="0"/>
            </a:endParaRPr>
          </a:p>
        </p:txBody>
      </p:sp>
      <p:sp>
        <p:nvSpPr>
          <p:cNvPr id="17" name="Rectangle 16"/>
          <p:cNvSpPr/>
          <p:nvPr/>
        </p:nvSpPr>
        <p:spPr>
          <a:xfrm>
            <a:off x="931333" y="880532"/>
            <a:ext cx="7407473" cy="493655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Lengend.jpg"/>
          <p:cNvPicPr>
            <a:picLocks noChangeAspect="1"/>
          </p:cNvPicPr>
          <p:nvPr/>
        </p:nvPicPr>
        <p:blipFill>
          <a:blip r:embed="rId3"/>
          <a:stretch>
            <a:fillRect/>
          </a:stretch>
        </p:blipFill>
        <p:spPr>
          <a:xfrm>
            <a:off x="6152105" y="2062966"/>
            <a:ext cx="1200960" cy="2325668"/>
          </a:xfrm>
          <a:prstGeom prst="rect">
            <a:avLst/>
          </a:prstGeom>
        </p:spPr>
      </p:pic>
      <p:sp>
        <p:nvSpPr>
          <p:cNvPr id="20" name="Rectangle 19"/>
          <p:cNvSpPr/>
          <p:nvPr/>
        </p:nvSpPr>
        <p:spPr>
          <a:xfrm>
            <a:off x="2985757" y="5551468"/>
            <a:ext cx="714375" cy="181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stretch>
            <a:fillRect/>
          </a:stretch>
        </p:blipFill>
        <p:spPr>
          <a:xfrm>
            <a:off x="1023457" y="1084377"/>
            <a:ext cx="4141347" cy="4648692"/>
          </a:xfrm>
          <a:prstGeom prst="rect">
            <a:avLst/>
          </a:prstGeom>
        </p:spPr>
      </p:pic>
      <p:sp>
        <p:nvSpPr>
          <p:cNvPr id="25" name="Rectangle 24"/>
          <p:cNvSpPr/>
          <p:nvPr/>
        </p:nvSpPr>
        <p:spPr>
          <a:xfrm>
            <a:off x="2955825" y="1118244"/>
            <a:ext cx="459194" cy="4063356"/>
          </a:xfrm>
          <a:prstGeom prst="rect">
            <a:avLst/>
          </a:prstGeom>
          <a:solidFill>
            <a:srgbClr val="7CC9F8">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061944" y="1118243"/>
            <a:ext cx="459194" cy="4063357"/>
          </a:xfrm>
          <a:prstGeom prst="rect">
            <a:avLst/>
          </a:prstGeom>
          <a:solidFill>
            <a:srgbClr val="FF3399">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5045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0900" y="98067"/>
            <a:ext cx="9023100" cy="646331"/>
          </a:xfrm>
          <a:prstGeom prst="rect">
            <a:avLst/>
          </a:prstGeom>
          <a:noFill/>
        </p:spPr>
        <p:txBody>
          <a:bodyPr wrap="square" rtlCol="0">
            <a:spAutoFit/>
          </a:bodyPr>
          <a:lstStyle/>
          <a:p>
            <a:r>
              <a:rPr lang="en-US" sz="3600" b="1" dirty="0" err="1" smtClean="0">
                <a:latin typeface="Franklin Gothic Book" pitchFamily="34" charset="0"/>
              </a:rPr>
              <a:t>Microfabric</a:t>
            </a:r>
            <a:r>
              <a:rPr lang="en-US" sz="3600" b="1" dirty="0" smtClean="0">
                <a:latin typeface="Franklin Gothic Book" pitchFamily="34" charset="0"/>
              </a:rPr>
              <a:t> relationships to geochemistry</a:t>
            </a:r>
            <a:endParaRPr lang="en-US" sz="3600" b="1" dirty="0">
              <a:latin typeface="Franklin Gothic Book" pitchFamily="34" charset="0"/>
            </a:endParaRPr>
          </a:p>
        </p:txBody>
      </p:sp>
      <p:sp>
        <p:nvSpPr>
          <p:cNvPr id="20" name="TextBox 19"/>
          <p:cNvSpPr txBox="1"/>
          <p:nvPr/>
        </p:nvSpPr>
        <p:spPr>
          <a:xfrm>
            <a:off x="3230880" y="1019175"/>
            <a:ext cx="5913120" cy="2339102"/>
          </a:xfrm>
          <a:prstGeom prst="rect">
            <a:avLst/>
          </a:prstGeom>
          <a:noFill/>
        </p:spPr>
        <p:txBody>
          <a:bodyPr wrap="square" rtlCol="0">
            <a:spAutoFit/>
          </a:bodyPr>
          <a:lstStyle/>
          <a:p>
            <a:r>
              <a:rPr lang="en-US" sz="3200" dirty="0" smtClean="0"/>
              <a:t>Strontium and oxygen enrichment</a:t>
            </a:r>
          </a:p>
          <a:p>
            <a:r>
              <a:rPr lang="en-US" sz="3200" b="1" dirty="0" smtClean="0"/>
              <a:t>	</a:t>
            </a:r>
            <a:r>
              <a:rPr lang="en-US" sz="3200" b="1" u="sng" dirty="0" smtClean="0">
                <a:solidFill>
                  <a:srgbClr val="0070C0"/>
                </a:solidFill>
              </a:rPr>
              <a:t>LN-13-1</a:t>
            </a:r>
            <a:endParaRPr lang="en-US" sz="3200" u="sng" dirty="0" smtClean="0"/>
          </a:p>
          <a:p>
            <a:pPr lvl="1"/>
            <a:r>
              <a:rPr lang="en-US" sz="3200" dirty="0" smtClean="0"/>
              <a:t>7285 </a:t>
            </a:r>
            <a:r>
              <a:rPr lang="en-US" sz="3200" dirty="0" err="1" smtClean="0"/>
              <a:t>ppm</a:t>
            </a:r>
            <a:r>
              <a:rPr lang="en-US" sz="3200" dirty="0" smtClean="0"/>
              <a:t> strontium</a:t>
            </a:r>
          </a:p>
          <a:p>
            <a:r>
              <a:rPr lang="en-US" sz="3200" dirty="0" smtClean="0"/>
              <a:t>	2.39 ‰ </a:t>
            </a:r>
            <a:r>
              <a:rPr lang="el-GR" sz="3200" dirty="0" smtClean="0"/>
              <a:t>δ</a:t>
            </a:r>
            <a:r>
              <a:rPr lang="en-US" sz="3200" baseline="30000" dirty="0" smtClean="0"/>
              <a:t>18</a:t>
            </a:r>
            <a:r>
              <a:rPr lang="en-US" sz="3200" dirty="0" smtClean="0"/>
              <a:t>O </a:t>
            </a:r>
            <a:endParaRPr lang="en-US" sz="2800" dirty="0" smtClean="0"/>
          </a:p>
          <a:p>
            <a:endParaRPr lang="en-US" dirty="0"/>
          </a:p>
        </p:txBody>
      </p:sp>
      <p:sp>
        <p:nvSpPr>
          <p:cNvPr id="21" name="Isosceles Triangle 20"/>
          <p:cNvSpPr/>
          <p:nvPr/>
        </p:nvSpPr>
        <p:spPr>
          <a:xfrm rot="5400000">
            <a:off x="2940987" y="1169061"/>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568275" y="3370417"/>
            <a:ext cx="4058681" cy="3061326"/>
          </a:xfrm>
          <a:prstGeom prst="rect">
            <a:avLst/>
          </a:prstGeom>
        </p:spPr>
      </p:pic>
      <p:sp>
        <p:nvSpPr>
          <p:cNvPr id="17" name="TextBox 16"/>
          <p:cNvSpPr txBox="1"/>
          <p:nvPr/>
        </p:nvSpPr>
        <p:spPr>
          <a:xfrm>
            <a:off x="7541997" y="6019801"/>
            <a:ext cx="1051661" cy="381000"/>
          </a:xfrm>
          <a:prstGeom prst="rect">
            <a:avLst/>
          </a:prstGeom>
          <a:solidFill>
            <a:schemeClr val="tx1">
              <a:alpha val="87000"/>
            </a:schemeClr>
          </a:solidFill>
          <a:ln w="25400">
            <a:noFill/>
          </a:ln>
        </p:spPr>
        <p:txBody>
          <a:bodyPr wrap="square" rtlCol="0">
            <a:spAutoFit/>
          </a:bodyPr>
          <a:lstStyle/>
          <a:p>
            <a:r>
              <a:rPr lang="en-US" b="1" dirty="0" smtClean="0">
                <a:solidFill>
                  <a:schemeClr val="bg1"/>
                </a:solidFill>
              </a:rPr>
              <a:t>0.5 mm</a:t>
            </a:r>
          </a:p>
        </p:txBody>
      </p:sp>
      <p:sp>
        <p:nvSpPr>
          <p:cNvPr id="19" name="TextBox 18"/>
          <p:cNvSpPr txBox="1"/>
          <p:nvPr/>
        </p:nvSpPr>
        <p:spPr>
          <a:xfrm>
            <a:off x="4602146" y="6031633"/>
            <a:ext cx="758315" cy="400110"/>
          </a:xfrm>
          <a:prstGeom prst="rect">
            <a:avLst/>
          </a:prstGeom>
          <a:solidFill>
            <a:schemeClr val="tx1">
              <a:alpha val="87000"/>
            </a:schemeClr>
          </a:solidFill>
          <a:ln w="25400">
            <a:noFill/>
          </a:ln>
        </p:spPr>
        <p:txBody>
          <a:bodyPr wrap="square" rtlCol="0">
            <a:spAutoFit/>
          </a:bodyPr>
          <a:lstStyle/>
          <a:p>
            <a:pPr algn="ctr"/>
            <a:r>
              <a:rPr lang="en-US" sz="2000" dirty="0" smtClean="0">
                <a:solidFill>
                  <a:schemeClr val="bg1"/>
                </a:solidFill>
              </a:rPr>
              <a:t>XPL</a:t>
            </a:r>
            <a:endParaRPr lang="en-US" sz="2000" dirty="0">
              <a:solidFill>
                <a:schemeClr val="bg1"/>
              </a:solidFill>
            </a:endParaRPr>
          </a:p>
        </p:txBody>
      </p:sp>
      <p:cxnSp>
        <p:nvCxnSpPr>
          <p:cNvPr id="22" name="Straight Connector 21"/>
          <p:cNvCxnSpPr>
            <a:cxnSpLocks noChangeAspect="1"/>
          </p:cNvCxnSpPr>
          <p:nvPr/>
        </p:nvCxnSpPr>
        <p:spPr>
          <a:xfrm>
            <a:off x="7612583" y="6361483"/>
            <a:ext cx="896112" cy="1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4"/>
          <a:stretch>
            <a:fillRect/>
          </a:stretch>
        </p:blipFill>
        <p:spPr>
          <a:xfrm>
            <a:off x="413259" y="2469343"/>
            <a:ext cx="2984500" cy="3962400"/>
          </a:xfrm>
          <a:prstGeom prst="rect">
            <a:avLst/>
          </a:prstGeom>
        </p:spPr>
      </p:pic>
      <p:sp>
        <p:nvSpPr>
          <p:cNvPr id="23" name="TextBox 22"/>
          <p:cNvSpPr txBox="1"/>
          <p:nvPr/>
        </p:nvSpPr>
        <p:spPr>
          <a:xfrm>
            <a:off x="413259" y="5992909"/>
            <a:ext cx="758315" cy="400110"/>
          </a:xfrm>
          <a:prstGeom prst="rect">
            <a:avLst/>
          </a:prstGeom>
          <a:solidFill>
            <a:schemeClr val="tx1">
              <a:alpha val="87000"/>
            </a:schemeClr>
          </a:solidFill>
          <a:ln w="25400">
            <a:noFill/>
          </a:ln>
        </p:spPr>
        <p:txBody>
          <a:bodyPr wrap="square" rtlCol="0">
            <a:spAutoFit/>
          </a:bodyPr>
          <a:lstStyle/>
          <a:p>
            <a:pPr algn="ctr"/>
            <a:r>
              <a:rPr lang="en-US" sz="2000" dirty="0" smtClean="0">
                <a:solidFill>
                  <a:schemeClr val="bg1"/>
                </a:solidFill>
              </a:rPr>
              <a:t>XPL</a:t>
            </a:r>
            <a:endParaRPr lang="en-US" sz="2000" dirty="0">
              <a:solidFill>
                <a:schemeClr val="bg1"/>
              </a:solidFill>
            </a:endParaRPr>
          </a:p>
        </p:txBody>
      </p:sp>
      <p:grpSp>
        <p:nvGrpSpPr>
          <p:cNvPr id="24" name="Group 23"/>
          <p:cNvGrpSpPr/>
          <p:nvPr/>
        </p:nvGrpSpPr>
        <p:grpSpPr>
          <a:xfrm>
            <a:off x="2614247" y="6027706"/>
            <a:ext cx="758291" cy="369332"/>
            <a:chOff x="3575789" y="4942197"/>
            <a:chExt cx="947864" cy="461665"/>
          </a:xfrm>
        </p:grpSpPr>
        <p:sp>
          <p:nvSpPr>
            <p:cNvPr id="25" name="TextBox 24"/>
            <p:cNvSpPr txBox="1"/>
            <p:nvPr/>
          </p:nvSpPr>
          <p:spPr>
            <a:xfrm>
              <a:off x="3575789" y="4942197"/>
              <a:ext cx="947864" cy="461665"/>
            </a:xfrm>
            <a:prstGeom prst="rect">
              <a:avLst/>
            </a:prstGeom>
            <a:solidFill>
              <a:schemeClr val="tx1">
                <a:alpha val="87000"/>
              </a:schemeClr>
            </a:solidFill>
            <a:ln w="25400">
              <a:noFill/>
            </a:ln>
          </p:spPr>
          <p:txBody>
            <a:bodyPr wrap="square" rtlCol="0">
              <a:spAutoFit/>
            </a:bodyPr>
            <a:lstStyle/>
            <a:p>
              <a:r>
                <a:rPr lang="en-US" b="1" dirty="0" smtClean="0">
                  <a:solidFill>
                    <a:schemeClr val="bg1"/>
                  </a:solidFill>
                </a:rPr>
                <a:t>1mm</a:t>
              </a:r>
            </a:p>
          </p:txBody>
        </p:sp>
        <p:cxnSp>
          <p:nvCxnSpPr>
            <p:cNvPr id="26" name="Straight Connector 25"/>
            <p:cNvCxnSpPr>
              <a:cxnSpLocks noChangeAspect="1"/>
            </p:cNvCxnSpPr>
            <p:nvPr/>
          </p:nvCxnSpPr>
          <p:spPr>
            <a:xfrm>
              <a:off x="3714750" y="5370021"/>
              <a:ext cx="704088" cy="13"/>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advTm="54922"/>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grpSp>
        <p:nvGrpSpPr>
          <p:cNvPr id="6" name="Group 5"/>
          <p:cNvGrpSpPr/>
          <p:nvPr/>
        </p:nvGrpSpPr>
        <p:grpSpPr>
          <a:xfrm>
            <a:off x="491591" y="1417321"/>
            <a:ext cx="8805638" cy="1384995"/>
            <a:chOff x="87537" y="1417321"/>
            <a:chExt cx="8805638" cy="1384995"/>
          </a:xfrm>
        </p:grpSpPr>
        <p:sp>
          <p:nvSpPr>
            <p:cNvPr id="4" name="Isosceles Triangle 3"/>
            <p:cNvSpPr/>
            <p:nvPr/>
          </p:nvSpPr>
          <p:spPr>
            <a:xfrm rot="5400000">
              <a:off x="167308" y="1507290"/>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46975" y="1417321"/>
              <a:ext cx="8446200" cy="1384995"/>
            </a:xfrm>
            <a:prstGeom prst="rect">
              <a:avLst/>
            </a:prstGeom>
            <a:noFill/>
          </p:spPr>
          <p:txBody>
            <a:bodyPr wrap="square" rtlCol="0">
              <a:spAutoFit/>
            </a:bodyPr>
            <a:lstStyle/>
            <a:p>
              <a:r>
                <a:rPr lang="en-US" sz="2800" dirty="0" smtClean="0"/>
                <a:t>Isotopic signals of Laguna </a:t>
              </a:r>
              <a:r>
                <a:rPr lang="en-US" sz="2800" dirty="0" err="1" smtClean="0"/>
                <a:t>Negra</a:t>
              </a:r>
              <a:r>
                <a:rPr lang="en-US" sz="2800" dirty="0" smtClean="0"/>
                <a:t> </a:t>
              </a:r>
              <a:r>
                <a:rPr lang="en-US" sz="2800" dirty="0" err="1" smtClean="0"/>
                <a:t>microbialites</a:t>
              </a:r>
              <a:r>
                <a:rPr lang="en-US" sz="2800" dirty="0" smtClean="0"/>
                <a:t> driven mainly by basin dynamics.</a:t>
              </a:r>
            </a:p>
            <a:p>
              <a:pPr lvl="1">
                <a:buFont typeface="Arial" pitchFamily="34" charset="0"/>
                <a:buChar char="•"/>
              </a:pPr>
              <a:r>
                <a:rPr lang="el-GR" sz="2800" dirty="0" smtClean="0"/>
                <a:t>δ</a:t>
              </a:r>
              <a:r>
                <a:rPr lang="en-US" sz="2800" baseline="30000" dirty="0" smtClean="0"/>
                <a:t>13</a:t>
              </a:r>
              <a:r>
                <a:rPr lang="en-US" sz="2800" dirty="0" smtClean="0"/>
                <a:t>C</a:t>
              </a:r>
              <a:r>
                <a:rPr lang="en-US" sz="2800" baseline="-25000" dirty="0" smtClean="0"/>
                <a:t>org </a:t>
              </a:r>
              <a:r>
                <a:rPr lang="en-US" sz="2800" dirty="0" smtClean="0"/>
                <a:t>will permit identification of roles of productivity.</a:t>
              </a:r>
              <a:r>
                <a:rPr lang="en-US" sz="2800" baseline="-25000" dirty="0" smtClean="0"/>
                <a:t> </a:t>
              </a:r>
            </a:p>
          </p:txBody>
        </p:sp>
      </p:grpSp>
      <p:grpSp>
        <p:nvGrpSpPr>
          <p:cNvPr id="5" name="Group 4"/>
          <p:cNvGrpSpPr/>
          <p:nvPr/>
        </p:nvGrpSpPr>
        <p:grpSpPr>
          <a:xfrm>
            <a:off x="491591" y="4606490"/>
            <a:ext cx="8815864" cy="954107"/>
            <a:chOff x="491591" y="4606490"/>
            <a:chExt cx="8815864" cy="954107"/>
          </a:xfrm>
        </p:grpSpPr>
        <p:sp>
          <p:nvSpPr>
            <p:cNvPr id="9" name="Isosceles Triangle 8"/>
            <p:cNvSpPr/>
            <p:nvPr/>
          </p:nvSpPr>
          <p:spPr>
            <a:xfrm rot="5400000">
              <a:off x="571362" y="4704953"/>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61255" y="4606490"/>
              <a:ext cx="8446200" cy="954107"/>
            </a:xfrm>
            <a:prstGeom prst="rect">
              <a:avLst/>
            </a:prstGeom>
            <a:noFill/>
          </p:spPr>
          <p:txBody>
            <a:bodyPr wrap="square" rtlCol="0">
              <a:spAutoFit/>
            </a:bodyPr>
            <a:lstStyle/>
            <a:p>
              <a:r>
                <a:rPr lang="en-US" sz="2800" dirty="0" smtClean="0"/>
                <a:t>Geochemical compositions and fluctuations are reflective of microbialite spatial position within the lake.</a:t>
              </a:r>
            </a:p>
          </p:txBody>
        </p:sp>
      </p:grpSp>
      <p:grpSp>
        <p:nvGrpSpPr>
          <p:cNvPr id="3" name="Group 2"/>
          <p:cNvGrpSpPr/>
          <p:nvPr/>
        </p:nvGrpSpPr>
        <p:grpSpPr>
          <a:xfrm>
            <a:off x="491591" y="3227350"/>
            <a:ext cx="8815864" cy="954107"/>
            <a:chOff x="87537" y="3336693"/>
            <a:chExt cx="8815864" cy="954107"/>
          </a:xfrm>
        </p:grpSpPr>
        <p:sp>
          <p:nvSpPr>
            <p:cNvPr id="8" name="Isosceles Triangle 7"/>
            <p:cNvSpPr/>
            <p:nvPr/>
          </p:nvSpPr>
          <p:spPr>
            <a:xfrm rot="5400000">
              <a:off x="167308" y="3440245"/>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57201" y="3336693"/>
              <a:ext cx="8446200" cy="954107"/>
            </a:xfrm>
            <a:prstGeom prst="rect">
              <a:avLst/>
            </a:prstGeom>
            <a:noFill/>
          </p:spPr>
          <p:txBody>
            <a:bodyPr wrap="square" rtlCol="0">
              <a:spAutoFit/>
            </a:bodyPr>
            <a:lstStyle/>
            <a:p>
              <a:pPr marL="0" lvl="1"/>
              <a:r>
                <a:rPr lang="en-US" sz="2800" dirty="0" smtClean="0"/>
                <a:t>Laminae microfabrics associations suggest correlation between specific fabrics and oxygen isotopes and strontium abundance.</a:t>
              </a:r>
            </a:p>
          </p:txBody>
        </p:sp>
      </p:grpSp>
    </p:spTree>
    <p:custDataLst>
      <p:tags r:id="rId1"/>
    </p:custDataLst>
  </p:cSld>
  <p:clrMapOvr>
    <a:masterClrMapping/>
  </p:clrMapOvr>
  <p:transition advTm="505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04"/>
            <a:ext cx="8229600" cy="880783"/>
          </a:xfrm>
        </p:spPr>
        <p:txBody>
          <a:bodyPr/>
          <a:lstStyle/>
          <a:p>
            <a:r>
              <a:rPr lang="en-US" dirty="0" smtClean="0"/>
              <a:t>Acknowledgements</a:t>
            </a:r>
            <a:endParaRPr lang="en-US" dirty="0"/>
          </a:p>
        </p:txBody>
      </p:sp>
      <p:pic>
        <p:nvPicPr>
          <p:cNvPr id="1027" name="Picture 3"/>
          <p:cNvPicPr>
            <a:picLocks noChangeAspect="1" noChangeArrowheads="1"/>
          </p:cNvPicPr>
          <p:nvPr/>
        </p:nvPicPr>
        <p:blipFill>
          <a:blip r:embed="rId2"/>
          <a:srcRect/>
          <a:stretch>
            <a:fillRect/>
          </a:stretch>
        </p:blipFill>
        <p:spPr bwMode="auto">
          <a:xfrm>
            <a:off x="7116672" y="5551055"/>
            <a:ext cx="1961863" cy="1273702"/>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2275308" y="5715131"/>
            <a:ext cx="1753903" cy="1038024"/>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a:srcRect/>
          <a:stretch>
            <a:fillRect/>
          </a:stretch>
        </p:blipFill>
        <p:spPr bwMode="auto">
          <a:xfrm>
            <a:off x="213009" y="5715131"/>
            <a:ext cx="1883654" cy="1104900"/>
          </a:xfrm>
          <a:prstGeom prst="rect">
            <a:avLst/>
          </a:prstGeom>
          <a:noFill/>
          <a:ln w="9525">
            <a:noFill/>
            <a:miter lim="800000"/>
            <a:headEnd/>
            <a:tailEnd/>
          </a:ln>
          <a:effectLst/>
        </p:spPr>
      </p:pic>
      <p:sp>
        <p:nvSpPr>
          <p:cNvPr id="9" name="TextBox 8"/>
          <p:cNvSpPr txBox="1"/>
          <p:nvPr/>
        </p:nvSpPr>
        <p:spPr>
          <a:xfrm>
            <a:off x="236759" y="1294410"/>
            <a:ext cx="8498585" cy="3416320"/>
          </a:xfrm>
          <a:prstGeom prst="rect">
            <a:avLst/>
          </a:prstGeom>
          <a:noFill/>
        </p:spPr>
        <p:txBody>
          <a:bodyPr wrap="square" rtlCol="0">
            <a:spAutoFit/>
          </a:bodyPr>
          <a:lstStyle/>
          <a:p>
            <a:r>
              <a:rPr lang="en-US" sz="3600" dirty="0" smtClean="0"/>
              <a:t>Continuing investigation is funded in part by:</a:t>
            </a:r>
          </a:p>
          <a:p>
            <a:r>
              <a:rPr lang="en-US" sz="3600" dirty="0"/>
              <a:t> </a:t>
            </a:r>
            <a:r>
              <a:rPr lang="en-US" sz="3600" dirty="0" smtClean="0"/>
              <a:t>       	University of Tennessee</a:t>
            </a:r>
          </a:p>
          <a:p>
            <a:r>
              <a:rPr lang="en-US" sz="3600" dirty="0"/>
              <a:t>	</a:t>
            </a:r>
            <a:r>
              <a:rPr lang="en-US" sz="3600" dirty="0" smtClean="0"/>
              <a:t>	The Society for Organic Petrology</a:t>
            </a:r>
          </a:p>
          <a:p>
            <a:r>
              <a:rPr lang="en-US" sz="3600" dirty="0"/>
              <a:t>	</a:t>
            </a:r>
            <a:r>
              <a:rPr lang="en-US" sz="3600" dirty="0" smtClean="0"/>
              <a:t>	Geological Society of America</a:t>
            </a:r>
          </a:p>
          <a:p>
            <a:r>
              <a:rPr lang="en-US" sz="3600" dirty="0"/>
              <a:t>	</a:t>
            </a:r>
            <a:r>
              <a:rPr lang="en-US" sz="3600" dirty="0" smtClean="0"/>
              <a:t>	SE Section, Geological Society of America</a:t>
            </a:r>
          </a:p>
          <a:p>
            <a:r>
              <a:rPr lang="en-US" sz="3600" dirty="0"/>
              <a:t>	</a:t>
            </a:r>
            <a:r>
              <a:rPr lang="en-US" sz="3600" dirty="0" smtClean="0"/>
              <a:t>	SEPM, The Society for Sedimentary Geology</a:t>
            </a:r>
          </a:p>
        </p:txBody>
      </p:sp>
      <p:sp>
        <p:nvSpPr>
          <p:cNvPr id="10" name="Isosceles Triangle 9"/>
          <p:cNvSpPr/>
          <p:nvPr/>
        </p:nvSpPr>
        <p:spPr>
          <a:xfrm rot="5400000">
            <a:off x="839030" y="1989052"/>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rot="5400000">
            <a:off x="839030" y="2558440"/>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2" name="Isosceles Triangle 11"/>
          <p:cNvSpPr/>
          <p:nvPr/>
        </p:nvSpPr>
        <p:spPr>
          <a:xfrm rot="5400000">
            <a:off x="839030" y="3089728"/>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rot="5400000">
            <a:off x="839030" y="3659116"/>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rot="5400000">
            <a:off x="839030" y="4190404"/>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4207856" y="5239715"/>
            <a:ext cx="2730170" cy="1513440"/>
            <a:chOff x="4170998" y="5239715"/>
            <a:chExt cx="2730170" cy="1513440"/>
          </a:xfrm>
        </p:grpSpPr>
        <p:pic>
          <p:nvPicPr>
            <p:cNvPr id="1028" name="Picture 4"/>
            <p:cNvPicPr>
              <a:picLocks noChangeAspect="1" noChangeArrowheads="1"/>
            </p:cNvPicPr>
            <p:nvPr/>
          </p:nvPicPr>
          <p:blipFill>
            <a:blip r:embed="rId5"/>
            <a:srcRect/>
            <a:stretch>
              <a:fillRect/>
            </a:stretch>
          </p:blipFill>
          <p:spPr bwMode="auto">
            <a:xfrm>
              <a:off x="4170998" y="5239715"/>
              <a:ext cx="2730170" cy="622679"/>
            </a:xfrm>
            <a:prstGeom prst="rect">
              <a:avLst/>
            </a:prstGeom>
            <a:noFill/>
            <a:ln w="9525">
              <a:noFill/>
              <a:miter lim="800000"/>
              <a:headEnd/>
              <a:tailEnd/>
            </a:ln>
            <a:effectLst/>
          </p:spPr>
        </p:pic>
        <p:pic>
          <p:nvPicPr>
            <p:cNvPr id="15" name="Picture 2"/>
            <p:cNvPicPr>
              <a:picLocks noChangeAspect="1" noChangeArrowheads="1"/>
            </p:cNvPicPr>
            <p:nvPr/>
          </p:nvPicPr>
          <p:blipFill>
            <a:blip r:embed="rId6"/>
            <a:stretch>
              <a:fillRect/>
            </a:stretch>
          </p:blipFill>
          <p:spPr bwMode="auto">
            <a:xfrm>
              <a:off x="4170998" y="5943530"/>
              <a:ext cx="2730170" cy="809625"/>
            </a:xfrm>
            <a:prstGeom prst="rect">
              <a:avLst/>
            </a:prstGeom>
            <a:noFill/>
            <a:ln w="9525">
              <a:noFill/>
              <a:miter lim="800000"/>
              <a:headEnd/>
              <a:tailEnd/>
            </a:ln>
            <a:effectLst/>
          </p:spPr>
        </p:pic>
      </p:grpSp>
    </p:spTree>
  </p:cSld>
  <p:clrMapOvr>
    <a:masterClrMapping/>
  </p:clrMapOvr>
  <p:transition advTm="4625"/>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276"/>
            <a:ext cx="8229600" cy="935184"/>
          </a:xfrm>
        </p:spPr>
        <p:txBody>
          <a:bodyPr>
            <a:normAutofit fontScale="90000"/>
          </a:bodyPr>
          <a:lstStyle/>
          <a:p>
            <a:r>
              <a:rPr lang="en-US" sz="4000" b="1" dirty="0" smtClean="0"/>
              <a:t>Mineralized </a:t>
            </a:r>
            <a:r>
              <a:rPr lang="en-US" sz="4000" b="1" dirty="0" err="1" smtClean="0"/>
              <a:t>Microbialites</a:t>
            </a:r>
            <a:r>
              <a:rPr lang="en-US" sz="4000" b="1" dirty="0" smtClean="0"/>
              <a:t> as Recorders of </a:t>
            </a:r>
            <a:r>
              <a:rPr lang="en-US" sz="4000" b="1" dirty="0" err="1" smtClean="0"/>
              <a:t>Paleoenvironmental</a:t>
            </a:r>
            <a:r>
              <a:rPr lang="en-US" sz="4000" b="1" dirty="0" smtClean="0"/>
              <a:t> Information</a:t>
            </a:r>
            <a:endParaRPr lang="en-US" sz="4000" b="1" dirty="0"/>
          </a:p>
        </p:txBody>
      </p:sp>
      <p:sp>
        <p:nvSpPr>
          <p:cNvPr id="3" name="Rectangle 2"/>
          <p:cNvSpPr/>
          <p:nvPr/>
        </p:nvSpPr>
        <p:spPr>
          <a:xfrm>
            <a:off x="808173" y="3625749"/>
            <a:ext cx="8097982" cy="3046988"/>
          </a:xfrm>
          <a:prstGeom prst="rect">
            <a:avLst/>
          </a:prstGeom>
        </p:spPr>
        <p:txBody>
          <a:bodyPr wrap="square">
            <a:spAutoFit/>
          </a:bodyPr>
          <a:lstStyle/>
          <a:p>
            <a:r>
              <a:rPr lang="en-US" sz="2400" b="1" dirty="0"/>
              <a:t>Environmental fluctuations, such as those related to climate, biological productivity, and evaporation can be </a:t>
            </a:r>
            <a:r>
              <a:rPr lang="en-US" sz="2400" b="1" dirty="0" smtClean="0"/>
              <a:t>recorded by lacustrine carbonates.</a:t>
            </a:r>
          </a:p>
          <a:p>
            <a:endParaRPr lang="en-US" sz="2400" b="1" dirty="0"/>
          </a:p>
          <a:p>
            <a:r>
              <a:rPr lang="en-US" sz="2400" b="1" dirty="0" smtClean="0"/>
              <a:t>Terminal</a:t>
            </a:r>
            <a:r>
              <a:rPr lang="en-US" sz="2400" b="1" dirty="0"/>
              <a:t>, closed-basin lakes are </a:t>
            </a:r>
            <a:r>
              <a:rPr lang="en-US" sz="2400" b="1" dirty="0" smtClean="0"/>
              <a:t>especially sensitive to </a:t>
            </a:r>
            <a:r>
              <a:rPr lang="en-US" sz="2400" b="1" dirty="0" err="1" smtClean="0"/>
              <a:t>envionmental</a:t>
            </a:r>
            <a:r>
              <a:rPr lang="en-US" sz="2400" b="1" dirty="0" smtClean="0"/>
              <a:t> change, </a:t>
            </a:r>
            <a:r>
              <a:rPr lang="en-US" sz="2400" b="1" dirty="0"/>
              <a:t>and have </a:t>
            </a:r>
            <a:r>
              <a:rPr lang="en-US" sz="2400" b="1" dirty="0" smtClean="0"/>
              <a:t>potential </a:t>
            </a:r>
            <a:r>
              <a:rPr lang="en-US" sz="2400" b="1" dirty="0"/>
              <a:t>for </a:t>
            </a:r>
            <a:r>
              <a:rPr lang="en-US" sz="2400" b="1" dirty="0" smtClean="0"/>
              <a:t>preserving both spatial and temporal records of these changes.</a:t>
            </a:r>
          </a:p>
          <a:p>
            <a:endParaRPr lang="en-US" sz="2400" b="1" dirty="0"/>
          </a:p>
        </p:txBody>
      </p:sp>
      <p:pic>
        <p:nvPicPr>
          <p:cNvPr id="4" name="Picture 3" descr="IMG_0955.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822" y="1454722"/>
            <a:ext cx="2944092" cy="1962728"/>
          </a:xfrm>
          <a:prstGeom prst="rect">
            <a:avLst/>
          </a:prstGeom>
          <a:ln w="19050">
            <a:solidFill>
              <a:schemeClr val="bg1"/>
            </a:solidFill>
          </a:ln>
        </p:spPr>
      </p:pic>
      <p:pic>
        <p:nvPicPr>
          <p:cNvPr id="5" name="Picture 4" descr="IMG_1025.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101774" y="1443177"/>
            <a:ext cx="2961410" cy="1974273"/>
          </a:xfrm>
          <a:prstGeom prst="rect">
            <a:avLst/>
          </a:prstGeom>
          <a:ln w="19050">
            <a:solidFill>
              <a:schemeClr val="bg1"/>
            </a:solidFill>
          </a:ln>
        </p:spPr>
      </p:pic>
      <p:pic>
        <p:nvPicPr>
          <p:cNvPr id="6" name="Picture 5" descr="IMG_1019.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094178" y="1454722"/>
            <a:ext cx="2961410" cy="1974273"/>
          </a:xfrm>
          <a:prstGeom prst="rect">
            <a:avLst/>
          </a:prstGeom>
          <a:ln w="19050">
            <a:solidFill>
              <a:schemeClr val="bg1"/>
            </a:solidFill>
          </a:ln>
        </p:spPr>
      </p:pic>
      <p:sp>
        <p:nvSpPr>
          <p:cNvPr id="7" name="Isosceles Triangle 6"/>
          <p:cNvSpPr/>
          <p:nvPr/>
        </p:nvSpPr>
        <p:spPr>
          <a:xfrm rot="5400000">
            <a:off x="460555" y="3684055"/>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p:cNvSpPr/>
          <p:nvPr/>
        </p:nvSpPr>
        <p:spPr>
          <a:xfrm rot="5400000">
            <a:off x="458247" y="5164182"/>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0822" y="1454722"/>
            <a:ext cx="2944092" cy="196272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19092" y="1436245"/>
            <a:ext cx="2944092" cy="196272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094178" y="1436245"/>
            <a:ext cx="2944092" cy="196272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32187057"/>
      </p:ext>
    </p:extLst>
  </p:cSld>
  <p:clrMapOvr>
    <a:masterClrMapping/>
  </p:clrMapOvr>
  <p:transition advTm="35125"/>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278"/>
            <a:ext cx="8229600" cy="1143000"/>
          </a:xfrm>
        </p:spPr>
        <p:txBody>
          <a:bodyPr>
            <a:noAutofit/>
          </a:bodyPr>
          <a:lstStyle/>
          <a:p>
            <a:r>
              <a:rPr lang="en-US" sz="3600" b="1" dirty="0" smtClean="0"/>
              <a:t>Puna region, Catamarca Province, </a:t>
            </a:r>
            <a:br>
              <a:rPr lang="en-US" sz="3600" b="1" dirty="0" smtClean="0"/>
            </a:br>
            <a:r>
              <a:rPr lang="en-US" sz="3600" b="1" dirty="0" smtClean="0"/>
              <a:t>NW Argentina</a:t>
            </a:r>
            <a:endParaRPr lang="en-US" sz="3600" b="1" dirty="0"/>
          </a:p>
        </p:txBody>
      </p:sp>
      <p:pic>
        <p:nvPicPr>
          <p:cNvPr id="3" name="Picture 2"/>
          <p:cNvPicPr>
            <a:picLocks noChangeAspect="1"/>
          </p:cNvPicPr>
          <p:nvPr/>
        </p:nvPicPr>
        <p:blipFill>
          <a:blip r:embed="rId3"/>
          <a:stretch>
            <a:fillRect/>
          </a:stretch>
        </p:blipFill>
        <p:spPr>
          <a:xfrm>
            <a:off x="676701" y="1459137"/>
            <a:ext cx="7772400" cy="5270500"/>
          </a:xfrm>
          <a:prstGeom prst="rect">
            <a:avLst/>
          </a:prstGeom>
        </p:spPr>
      </p:pic>
      <p:pic>
        <p:nvPicPr>
          <p:cNvPr id="20" name="Content Placeholder 3" descr="Screen Shot 2013-04-10 at 10.01.30 AM.png"/>
          <p:cNvPicPr>
            <a:picLocks noChangeAspect="1"/>
          </p:cNvPicPr>
          <p:nvPr/>
        </p:nvPicPr>
        <p:blipFill>
          <a:blip r:embed="rId4">
            <a:extLst>
              <a:ext uri="{28A0092B-C50C-407E-A947-70E740481C1C}">
                <a14:useLocalDpi xmlns:a14="http://schemas.microsoft.com/office/drawing/2010/main" xmlns="" val="0"/>
              </a:ext>
            </a:extLst>
          </a:blip>
          <a:srcRect l="-65805" r="-65805"/>
          <a:stretch>
            <a:fillRect/>
          </a:stretch>
        </p:blipFill>
        <p:spPr>
          <a:xfrm>
            <a:off x="5474065" y="1441547"/>
            <a:ext cx="4159631" cy="2287636"/>
          </a:xfrm>
          <a:prstGeom prst="rect">
            <a:avLst/>
          </a:prstGeom>
        </p:spPr>
      </p:pic>
      <p:cxnSp>
        <p:nvCxnSpPr>
          <p:cNvPr id="22" name="Straight Arrow Connector 21"/>
          <p:cNvCxnSpPr/>
          <p:nvPr/>
        </p:nvCxnSpPr>
        <p:spPr>
          <a:xfrm>
            <a:off x="3538077" y="5719668"/>
            <a:ext cx="839590" cy="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7191111" y="2658910"/>
            <a:ext cx="142564" cy="125855"/>
          </a:xfrm>
          <a:prstGeom prst="rect">
            <a:avLst/>
          </a:prstGeom>
          <a:solidFill>
            <a:srgbClr val="FF6600">
              <a:alpha val="68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7227472" y="5997787"/>
            <a:ext cx="991172"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227472" y="5997787"/>
            <a:ext cx="1000266" cy="369332"/>
          </a:xfrm>
          <a:prstGeom prst="rect">
            <a:avLst/>
          </a:prstGeom>
          <a:noFill/>
        </p:spPr>
        <p:txBody>
          <a:bodyPr wrap="square" rtlCol="0">
            <a:spAutoFit/>
          </a:bodyPr>
          <a:lstStyle/>
          <a:p>
            <a:r>
              <a:rPr lang="en-US" dirty="0" smtClean="0"/>
              <a:t>5 km</a:t>
            </a:r>
            <a:endParaRPr lang="en-US" dirty="0"/>
          </a:p>
        </p:txBody>
      </p:sp>
      <p:sp>
        <p:nvSpPr>
          <p:cNvPr id="26" name="Rectangle 25"/>
          <p:cNvSpPr/>
          <p:nvPr/>
        </p:nvSpPr>
        <p:spPr>
          <a:xfrm>
            <a:off x="688108" y="1455777"/>
            <a:ext cx="7763163" cy="525213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673273" y="1459137"/>
            <a:ext cx="1775828" cy="225850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265532" y="5510621"/>
            <a:ext cx="2272545" cy="523220"/>
          </a:xfrm>
          <a:prstGeom prst="rect">
            <a:avLst/>
          </a:prstGeom>
          <a:noFill/>
        </p:spPr>
        <p:txBody>
          <a:bodyPr wrap="none" rtlCol="0">
            <a:spAutoFit/>
          </a:bodyPr>
          <a:lstStyle/>
          <a:p>
            <a:r>
              <a:rPr lang="en-US" sz="2800" b="1" dirty="0" smtClean="0">
                <a:solidFill>
                  <a:schemeClr val="bg1"/>
                </a:solidFill>
              </a:rPr>
              <a:t>Laguna </a:t>
            </a:r>
            <a:r>
              <a:rPr lang="en-US" sz="2800" b="1" dirty="0" err="1" smtClean="0">
                <a:solidFill>
                  <a:schemeClr val="bg1"/>
                </a:solidFill>
              </a:rPr>
              <a:t>Negra</a:t>
            </a:r>
            <a:endParaRPr lang="en-US" sz="2800" b="1" dirty="0">
              <a:solidFill>
                <a:schemeClr val="bg1"/>
              </a:solidFill>
            </a:endParaRPr>
          </a:p>
        </p:txBody>
      </p:sp>
      <p:sp>
        <p:nvSpPr>
          <p:cNvPr id="29" name="Rectangle 28"/>
          <p:cNvSpPr/>
          <p:nvPr/>
        </p:nvSpPr>
        <p:spPr>
          <a:xfrm rot="19163253">
            <a:off x="4802909" y="5761180"/>
            <a:ext cx="923636" cy="415636"/>
          </a:xfrm>
          <a:prstGeom prst="rect">
            <a:avLst/>
          </a:prstGeom>
          <a:noFill/>
          <a:ln w="28575" cmpd="sng">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21274468"/>
      </p:ext>
    </p:extLst>
  </p:cSld>
  <p:clrMapOvr>
    <a:masterClrMapping/>
  </p:clrMapOvr>
  <p:transition advTm="47094"/>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77" y="173184"/>
            <a:ext cx="7114282" cy="701833"/>
          </a:xfrm>
        </p:spPr>
        <p:txBody>
          <a:bodyPr>
            <a:normAutofit/>
          </a:bodyPr>
          <a:lstStyle/>
          <a:p>
            <a:r>
              <a:rPr lang="en-US" sz="3600" b="1" dirty="0" smtClean="0"/>
              <a:t>The Laguna Negra Saline Complex</a:t>
            </a:r>
            <a:endParaRPr lang="en-US" sz="3600" b="1" dirty="0"/>
          </a:p>
        </p:txBody>
      </p:sp>
      <p:sp>
        <p:nvSpPr>
          <p:cNvPr id="28" name="Title 1"/>
          <p:cNvSpPr txBox="1">
            <a:spLocks/>
          </p:cNvSpPr>
          <p:nvPr/>
        </p:nvSpPr>
        <p:spPr>
          <a:xfrm>
            <a:off x="374368" y="6147681"/>
            <a:ext cx="8395264" cy="701833"/>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Lake salinity to &gt;300 </a:t>
            </a:r>
            <a:r>
              <a:rPr lang="en-US" sz="3600" b="1" dirty="0" err="1" smtClean="0"/>
              <a:t>ppt</a:t>
            </a:r>
            <a:r>
              <a:rPr lang="en-US" sz="3600" b="1" dirty="0" smtClean="0"/>
              <a:t>, </a:t>
            </a:r>
            <a:r>
              <a:rPr lang="en-US" sz="3600" b="1" dirty="0" smtClean="0"/>
              <a:t>alkalinity to &gt;833 mg/L</a:t>
            </a:r>
            <a:endParaRPr lang="en-US" sz="3600" b="1" dirty="0"/>
          </a:p>
        </p:txBody>
      </p:sp>
      <p:pic>
        <p:nvPicPr>
          <p:cNvPr id="4" name="Picture 3"/>
          <p:cNvPicPr>
            <a:picLocks noChangeAspect="1"/>
          </p:cNvPicPr>
          <p:nvPr/>
        </p:nvPicPr>
        <p:blipFill>
          <a:blip r:embed="rId3"/>
          <a:stretch>
            <a:fillRect/>
          </a:stretch>
        </p:blipFill>
        <p:spPr>
          <a:xfrm>
            <a:off x="0" y="1012691"/>
            <a:ext cx="9144000" cy="3810000"/>
          </a:xfrm>
          <a:prstGeom prst="rect">
            <a:avLst/>
          </a:prstGeom>
        </p:spPr>
      </p:pic>
      <p:sp>
        <p:nvSpPr>
          <p:cNvPr id="25" name="TextBox 24"/>
          <p:cNvSpPr txBox="1"/>
          <p:nvPr/>
        </p:nvSpPr>
        <p:spPr>
          <a:xfrm>
            <a:off x="6996086" y="2733784"/>
            <a:ext cx="1857375" cy="400110"/>
          </a:xfrm>
          <a:prstGeom prst="rect">
            <a:avLst/>
          </a:prstGeom>
          <a:solidFill>
            <a:schemeClr val="bg1">
              <a:alpha val="27000"/>
            </a:schemeClr>
          </a:solidFill>
        </p:spPr>
        <p:txBody>
          <a:bodyPr wrap="square" rtlCol="0">
            <a:spAutoFit/>
          </a:bodyPr>
          <a:lstStyle/>
          <a:p>
            <a:pPr algn="ctr"/>
            <a:r>
              <a:rPr lang="en-US" sz="2000" b="1" dirty="0" smtClean="0"/>
              <a:t>Saline plain</a:t>
            </a:r>
          </a:p>
        </p:txBody>
      </p:sp>
      <p:sp>
        <p:nvSpPr>
          <p:cNvPr id="26" name="TextBox 25"/>
          <p:cNvSpPr txBox="1"/>
          <p:nvPr/>
        </p:nvSpPr>
        <p:spPr>
          <a:xfrm>
            <a:off x="3395815" y="2426008"/>
            <a:ext cx="1983463" cy="707886"/>
          </a:xfrm>
          <a:prstGeom prst="rect">
            <a:avLst/>
          </a:prstGeom>
          <a:solidFill>
            <a:schemeClr val="bg1">
              <a:alpha val="27000"/>
            </a:schemeClr>
          </a:solidFill>
        </p:spPr>
        <p:txBody>
          <a:bodyPr wrap="square" rtlCol="0">
            <a:spAutoFit/>
          </a:bodyPr>
          <a:lstStyle/>
          <a:p>
            <a:pPr algn="ctr"/>
            <a:r>
              <a:rPr lang="en-US" sz="2000" b="1" dirty="0" err="1" smtClean="0"/>
              <a:t>OpenWater</a:t>
            </a:r>
            <a:endParaRPr lang="en-US" sz="2000" b="1" dirty="0" smtClean="0"/>
          </a:p>
          <a:p>
            <a:pPr algn="ctr"/>
            <a:r>
              <a:rPr lang="en-US" sz="2000" b="1" dirty="0" smtClean="0"/>
              <a:t>Avg. pH 5.7</a:t>
            </a:r>
            <a:endParaRPr lang="en-US" sz="2000" b="1" dirty="0"/>
          </a:p>
        </p:txBody>
      </p:sp>
      <p:sp>
        <p:nvSpPr>
          <p:cNvPr id="27" name="TextBox 26"/>
          <p:cNvSpPr txBox="1"/>
          <p:nvPr/>
        </p:nvSpPr>
        <p:spPr>
          <a:xfrm>
            <a:off x="270480" y="2691993"/>
            <a:ext cx="1622115" cy="707886"/>
          </a:xfrm>
          <a:prstGeom prst="rect">
            <a:avLst/>
          </a:prstGeom>
          <a:solidFill>
            <a:schemeClr val="bg1">
              <a:alpha val="27000"/>
            </a:schemeClr>
          </a:solidFill>
        </p:spPr>
        <p:txBody>
          <a:bodyPr wrap="square" rtlCol="0">
            <a:spAutoFit/>
          </a:bodyPr>
          <a:lstStyle/>
          <a:p>
            <a:pPr algn="ctr"/>
            <a:r>
              <a:rPr lang="en-US" sz="2000" b="1" dirty="0" err="1" smtClean="0"/>
              <a:t>Oncolite</a:t>
            </a:r>
            <a:r>
              <a:rPr lang="en-US" sz="2000" b="1" dirty="0" smtClean="0"/>
              <a:t> belt</a:t>
            </a:r>
          </a:p>
          <a:p>
            <a:pPr algn="ctr"/>
            <a:r>
              <a:rPr lang="en-US" sz="2000" b="1" dirty="0" smtClean="0"/>
              <a:t>Avg. pH 7.1</a:t>
            </a:r>
          </a:p>
        </p:txBody>
      </p:sp>
      <p:sp>
        <p:nvSpPr>
          <p:cNvPr id="30" name="TextBox 29"/>
          <p:cNvSpPr txBox="1"/>
          <p:nvPr/>
        </p:nvSpPr>
        <p:spPr>
          <a:xfrm>
            <a:off x="0" y="1021207"/>
            <a:ext cx="2089305" cy="246221"/>
          </a:xfrm>
          <a:prstGeom prst="rect">
            <a:avLst/>
          </a:prstGeom>
          <a:noFill/>
        </p:spPr>
        <p:txBody>
          <a:bodyPr wrap="square" rtlCol="0">
            <a:spAutoFit/>
          </a:bodyPr>
          <a:lstStyle/>
          <a:p>
            <a:r>
              <a:rPr lang="en-US" sz="1000" b="1" dirty="0" smtClean="0">
                <a:solidFill>
                  <a:schemeClr val="bg1"/>
                </a:solidFill>
              </a:rPr>
              <a:t>Photo credit: Gomez et al., 2012</a:t>
            </a:r>
            <a:endParaRPr lang="en-US" sz="1000" b="1" dirty="0">
              <a:solidFill>
                <a:schemeClr val="bg1"/>
              </a:solidFill>
            </a:endParaRPr>
          </a:p>
        </p:txBody>
      </p:sp>
      <p:sp>
        <p:nvSpPr>
          <p:cNvPr id="31" name="Rectangle 30"/>
          <p:cNvSpPr/>
          <p:nvPr/>
        </p:nvSpPr>
        <p:spPr>
          <a:xfrm>
            <a:off x="0" y="990466"/>
            <a:ext cx="9144000" cy="3832225"/>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4"/>
          <a:stretch>
            <a:fillRect/>
          </a:stretch>
        </p:blipFill>
        <p:spPr>
          <a:xfrm>
            <a:off x="5738734" y="4007851"/>
            <a:ext cx="3210919" cy="2138472"/>
          </a:xfrm>
          <a:prstGeom prst="rect">
            <a:avLst/>
          </a:prstGeom>
        </p:spPr>
      </p:pic>
      <p:pic>
        <p:nvPicPr>
          <p:cNvPr id="34" name="Picture 33"/>
          <p:cNvPicPr>
            <a:picLocks noChangeAspect="1"/>
          </p:cNvPicPr>
          <p:nvPr/>
        </p:nvPicPr>
        <p:blipFill>
          <a:blip r:embed="rId5"/>
          <a:stretch>
            <a:fillRect/>
          </a:stretch>
        </p:blipFill>
        <p:spPr>
          <a:xfrm>
            <a:off x="123975" y="4007851"/>
            <a:ext cx="3234036" cy="2153869"/>
          </a:xfrm>
          <a:prstGeom prst="rect">
            <a:avLst/>
          </a:prstGeom>
        </p:spPr>
      </p:pic>
      <p:pic>
        <p:nvPicPr>
          <p:cNvPr id="5" name="Picture 4"/>
          <p:cNvPicPr>
            <a:picLocks noChangeAspect="1"/>
          </p:cNvPicPr>
          <p:nvPr/>
        </p:nvPicPr>
        <p:blipFill>
          <a:blip r:embed="rId6"/>
          <a:stretch>
            <a:fillRect/>
          </a:stretch>
        </p:blipFill>
        <p:spPr>
          <a:xfrm>
            <a:off x="7379085" y="108517"/>
            <a:ext cx="1633874" cy="1658564"/>
          </a:xfrm>
          <a:prstGeom prst="rect">
            <a:avLst/>
          </a:prstGeom>
        </p:spPr>
      </p:pic>
      <p:sp>
        <p:nvSpPr>
          <p:cNvPr id="36" name="Rectangle 35"/>
          <p:cNvSpPr/>
          <p:nvPr/>
        </p:nvSpPr>
        <p:spPr>
          <a:xfrm>
            <a:off x="7379085" y="111601"/>
            <a:ext cx="1637920" cy="165548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rot="19163253">
            <a:off x="7985069" y="1241025"/>
            <a:ext cx="923636" cy="415636"/>
          </a:xfrm>
          <a:prstGeom prst="rect">
            <a:avLst/>
          </a:prstGeom>
          <a:noFill/>
          <a:ln w="28575" cmpd="sng">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5738734" y="4027049"/>
            <a:ext cx="3194010" cy="213397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161780" y="4007851"/>
            <a:ext cx="3234036" cy="215849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1000910"/>
      </p:ext>
    </p:extLst>
  </p:cSld>
  <p:clrMapOvr>
    <a:masterClrMapping/>
  </p:clrMapOvr>
  <p:transition advTm="48969"/>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816"/>
            <a:ext cx="8229600" cy="678732"/>
          </a:xfrm>
        </p:spPr>
        <p:txBody>
          <a:bodyPr>
            <a:normAutofit/>
          </a:bodyPr>
          <a:lstStyle/>
          <a:p>
            <a:r>
              <a:rPr lang="en-US" sz="3600" b="1" dirty="0" smtClean="0"/>
              <a:t>Drivers for Mineral Precipitation</a:t>
            </a:r>
            <a:endParaRPr lang="en-US" sz="3600" b="1" dirty="0"/>
          </a:p>
        </p:txBody>
      </p:sp>
      <p:pic>
        <p:nvPicPr>
          <p:cNvPr id="3" name="Picture 2"/>
          <p:cNvPicPr>
            <a:picLocks noChangeAspect="1" noChangeArrowheads="1"/>
          </p:cNvPicPr>
          <p:nvPr/>
        </p:nvPicPr>
        <p:blipFill>
          <a:blip r:embed="rId4"/>
          <a:srcRect/>
          <a:stretch>
            <a:fillRect/>
          </a:stretch>
        </p:blipFill>
        <p:spPr bwMode="auto">
          <a:xfrm>
            <a:off x="4754619" y="5018887"/>
            <a:ext cx="4267542" cy="1589869"/>
          </a:xfrm>
          <a:prstGeom prst="rect">
            <a:avLst/>
          </a:prstGeom>
          <a:noFill/>
          <a:ln w="9525">
            <a:solidFill>
              <a:schemeClr val="tx1"/>
            </a:solidFill>
            <a:miter lim="800000"/>
            <a:headEnd/>
            <a:tailEnd/>
          </a:ln>
        </p:spPr>
      </p:pic>
      <p:sp>
        <p:nvSpPr>
          <p:cNvPr id="6" name="TextBox 5"/>
          <p:cNvSpPr txBox="1"/>
          <p:nvPr/>
        </p:nvSpPr>
        <p:spPr>
          <a:xfrm>
            <a:off x="6484937" y="3572665"/>
            <a:ext cx="261144" cy="246221"/>
          </a:xfrm>
          <a:prstGeom prst="rect">
            <a:avLst/>
          </a:prstGeom>
          <a:noFill/>
        </p:spPr>
        <p:txBody>
          <a:bodyPr wrap="square" rtlCol="0">
            <a:spAutoFit/>
          </a:bodyPr>
          <a:lstStyle/>
          <a:p>
            <a:r>
              <a:rPr lang="en-US" sz="1000" dirty="0" smtClean="0">
                <a:solidFill>
                  <a:schemeClr val="bg1"/>
                </a:solidFill>
              </a:rPr>
              <a:t>A</a:t>
            </a:r>
            <a:endParaRPr lang="en-US" sz="1000" dirty="0">
              <a:solidFill>
                <a:schemeClr val="bg1"/>
              </a:solidFill>
            </a:endParaRPr>
          </a:p>
        </p:txBody>
      </p:sp>
      <p:sp>
        <p:nvSpPr>
          <p:cNvPr id="10" name="TextBox 9"/>
          <p:cNvSpPr txBox="1"/>
          <p:nvPr/>
        </p:nvSpPr>
        <p:spPr>
          <a:xfrm>
            <a:off x="5107350" y="766548"/>
            <a:ext cx="3817269" cy="2554545"/>
          </a:xfrm>
          <a:prstGeom prst="rect">
            <a:avLst/>
          </a:prstGeom>
          <a:noFill/>
        </p:spPr>
        <p:txBody>
          <a:bodyPr wrap="square" rtlCol="0">
            <a:spAutoFit/>
          </a:bodyPr>
          <a:lstStyle/>
          <a:p>
            <a:r>
              <a:rPr lang="en-US" sz="2400" b="1" dirty="0" smtClean="0"/>
              <a:t>Mixing of dissimilar fluids results in a spatial increase in carbonate saturation</a:t>
            </a:r>
            <a:endParaRPr lang="en-US" sz="1600" b="1" dirty="0" smtClean="0"/>
          </a:p>
          <a:p>
            <a:endParaRPr lang="en-US" sz="1600" b="1" dirty="0" smtClean="0"/>
          </a:p>
          <a:p>
            <a:r>
              <a:rPr lang="en-US" sz="2400" b="1" dirty="0" smtClean="0"/>
              <a:t>Acidic </a:t>
            </a:r>
            <a:r>
              <a:rPr lang="en-US" sz="2400" b="1" dirty="0" err="1" smtClean="0"/>
              <a:t>hypersaline</a:t>
            </a:r>
            <a:r>
              <a:rPr lang="en-US" sz="2400" b="1" dirty="0" smtClean="0"/>
              <a:t> lake fluids provide abundance of ions</a:t>
            </a:r>
          </a:p>
        </p:txBody>
      </p:sp>
      <p:sp>
        <p:nvSpPr>
          <p:cNvPr id="20" name="TextBox 19"/>
          <p:cNvSpPr txBox="1"/>
          <p:nvPr/>
        </p:nvSpPr>
        <p:spPr>
          <a:xfrm>
            <a:off x="7344008" y="6566476"/>
            <a:ext cx="1597544" cy="253916"/>
          </a:xfrm>
          <a:prstGeom prst="rect">
            <a:avLst/>
          </a:prstGeom>
          <a:noFill/>
        </p:spPr>
        <p:txBody>
          <a:bodyPr wrap="square" rtlCol="0">
            <a:spAutoFit/>
          </a:bodyPr>
          <a:lstStyle/>
          <a:p>
            <a:r>
              <a:rPr lang="en-US" sz="1050" b="1" dirty="0" smtClean="0"/>
              <a:t>Gomez et al., 2012</a:t>
            </a:r>
            <a:endParaRPr lang="en-US" sz="1050" b="1" dirty="0"/>
          </a:p>
        </p:txBody>
      </p:sp>
      <p:sp>
        <p:nvSpPr>
          <p:cNvPr id="21" name="Isosceles Triangle 20"/>
          <p:cNvSpPr/>
          <p:nvPr/>
        </p:nvSpPr>
        <p:spPr>
          <a:xfrm rot="5400000">
            <a:off x="4817457" y="2193584"/>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rot="5400000">
            <a:off x="4817457" y="826139"/>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568348" y="3189768"/>
            <a:ext cx="581534" cy="10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5400000">
            <a:off x="6579993" y="4959988"/>
            <a:ext cx="802768" cy="2102525"/>
          </a:xfrm>
          <a:prstGeom prst="rect">
            <a:avLst/>
          </a:prstGeom>
          <a:solidFill>
            <a:srgbClr val="D03C3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4703820" y="3326221"/>
            <a:ext cx="4186933" cy="1846659"/>
            <a:chOff x="4737686" y="3326221"/>
            <a:chExt cx="4186933" cy="1846659"/>
          </a:xfrm>
        </p:grpSpPr>
        <p:sp>
          <p:nvSpPr>
            <p:cNvPr id="22" name="Isosceles Triangle 21"/>
            <p:cNvSpPr/>
            <p:nvPr/>
          </p:nvSpPr>
          <p:spPr>
            <a:xfrm rot="5400000">
              <a:off x="4817457" y="3392946"/>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5149882" y="3326221"/>
              <a:ext cx="3774737" cy="1846659"/>
            </a:xfrm>
            <a:prstGeom prst="rect">
              <a:avLst/>
            </a:prstGeom>
            <a:noFill/>
          </p:spPr>
          <p:txBody>
            <a:bodyPr wrap="square" rtlCol="0">
              <a:spAutoFit/>
            </a:bodyPr>
            <a:lstStyle/>
            <a:p>
              <a:r>
                <a:rPr lang="en-US" sz="2400" b="1" dirty="0" smtClean="0"/>
                <a:t>Photosynthesis within microbial mats may aid in the biological drawdown of CO2</a:t>
              </a:r>
            </a:p>
            <a:p>
              <a:endParaRPr lang="en-US" dirty="0"/>
            </a:p>
          </p:txBody>
        </p:sp>
      </p:grpSp>
      <p:pic>
        <p:nvPicPr>
          <p:cNvPr id="5" name="Picture 4"/>
          <p:cNvPicPr>
            <a:picLocks noChangeAspect="1"/>
          </p:cNvPicPr>
          <p:nvPr/>
        </p:nvPicPr>
        <p:blipFill>
          <a:blip r:embed="rId5"/>
          <a:stretch>
            <a:fillRect/>
          </a:stretch>
        </p:blipFill>
        <p:spPr>
          <a:xfrm>
            <a:off x="119115" y="855111"/>
            <a:ext cx="4432300" cy="5905500"/>
          </a:xfrm>
          <a:prstGeom prst="rect">
            <a:avLst/>
          </a:prstGeom>
        </p:spPr>
      </p:pic>
      <p:sp>
        <p:nvSpPr>
          <p:cNvPr id="25" name="Right Arrow 24"/>
          <p:cNvSpPr/>
          <p:nvPr/>
        </p:nvSpPr>
        <p:spPr>
          <a:xfrm rot="20127522">
            <a:off x="145602" y="4548857"/>
            <a:ext cx="2143051" cy="1353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bg2"/>
              </a:solidFill>
            </a:endParaRPr>
          </a:p>
          <a:p>
            <a:pPr algn="ctr"/>
            <a:r>
              <a:rPr lang="en-US" sz="2000" dirty="0" smtClean="0">
                <a:solidFill>
                  <a:schemeClr val="bg2"/>
                </a:solidFill>
              </a:rPr>
              <a:t>Low Salinity Influx</a:t>
            </a:r>
          </a:p>
          <a:p>
            <a:pPr algn="ctr"/>
            <a:endParaRPr lang="en-US" dirty="0">
              <a:solidFill>
                <a:schemeClr val="bg2"/>
              </a:solidFill>
            </a:endParaRPr>
          </a:p>
        </p:txBody>
      </p:sp>
      <p:sp>
        <p:nvSpPr>
          <p:cNvPr id="26" name="Freeform 25"/>
          <p:cNvSpPr/>
          <p:nvPr/>
        </p:nvSpPr>
        <p:spPr>
          <a:xfrm>
            <a:off x="1977656" y="4019107"/>
            <a:ext cx="1041991" cy="1031358"/>
          </a:xfrm>
          <a:custGeom>
            <a:avLst/>
            <a:gdLst>
              <a:gd name="connsiteX0" fmla="*/ 956930 w 1041991"/>
              <a:gd name="connsiteY0" fmla="*/ 0 h 1031358"/>
              <a:gd name="connsiteX1" fmla="*/ 903767 w 1041991"/>
              <a:gd name="connsiteY1" fmla="*/ 85060 h 1031358"/>
              <a:gd name="connsiteX2" fmla="*/ 882502 w 1041991"/>
              <a:gd name="connsiteY2" fmla="*/ 148856 h 1031358"/>
              <a:gd name="connsiteX3" fmla="*/ 871870 w 1041991"/>
              <a:gd name="connsiteY3" fmla="*/ 180753 h 1031358"/>
              <a:gd name="connsiteX4" fmla="*/ 850604 w 1041991"/>
              <a:gd name="connsiteY4" fmla="*/ 202019 h 1031358"/>
              <a:gd name="connsiteX5" fmla="*/ 839972 w 1041991"/>
              <a:gd name="connsiteY5" fmla="*/ 233916 h 1031358"/>
              <a:gd name="connsiteX6" fmla="*/ 850604 w 1041991"/>
              <a:gd name="connsiteY6" fmla="*/ 297712 h 1031358"/>
              <a:gd name="connsiteX7" fmla="*/ 903767 w 1041991"/>
              <a:gd name="connsiteY7" fmla="*/ 340242 h 1031358"/>
              <a:gd name="connsiteX8" fmla="*/ 946297 w 1041991"/>
              <a:gd name="connsiteY8" fmla="*/ 393405 h 1031358"/>
              <a:gd name="connsiteX9" fmla="*/ 956930 w 1041991"/>
              <a:gd name="connsiteY9" fmla="*/ 425302 h 1031358"/>
              <a:gd name="connsiteX10" fmla="*/ 999460 w 1041991"/>
              <a:gd name="connsiteY10" fmla="*/ 489098 h 1031358"/>
              <a:gd name="connsiteX11" fmla="*/ 1031358 w 1041991"/>
              <a:gd name="connsiteY11" fmla="*/ 552893 h 1031358"/>
              <a:gd name="connsiteX12" fmla="*/ 1041991 w 1041991"/>
              <a:gd name="connsiteY12" fmla="*/ 584791 h 1031358"/>
              <a:gd name="connsiteX13" fmla="*/ 1031358 w 1041991"/>
              <a:gd name="connsiteY13" fmla="*/ 808074 h 1031358"/>
              <a:gd name="connsiteX14" fmla="*/ 1020725 w 1041991"/>
              <a:gd name="connsiteY14" fmla="*/ 839972 h 1031358"/>
              <a:gd name="connsiteX15" fmla="*/ 988828 w 1041991"/>
              <a:gd name="connsiteY15" fmla="*/ 871870 h 1031358"/>
              <a:gd name="connsiteX16" fmla="*/ 956930 w 1041991"/>
              <a:gd name="connsiteY16" fmla="*/ 925033 h 1031358"/>
              <a:gd name="connsiteX17" fmla="*/ 914400 w 1041991"/>
              <a:gd name="connsiteY17" fmla="*/ 988828 h 1031358"/>
              <a:gd name="connsiteX18" fmla="*/ 818707 w 1041991"/>
              <a:gd name="connsiteY18" fmla="*/ 1031358 h 1031358"/>
              <a:gd name="connsiteX19" fmla="*/ 680484 w 1041991"/>
              <a:gd name="connsiteY19" fmla="*/ 1010093 h 1031358"/>
              <a:gd name="connsiteX20" fmla="*/ 648586 w 1041991"/>
              <a:gd name="connsiteY20" fmla="*/ 988828 h 1031358"/>
              <a:gd name="connsiteX21" fmla="*/ 584791 w 1041991"/>
              <a:gd name="connsiteY21" fmla="*/ 967563 h 1031358"/>
              <a:gd name="connsiteX22" fmla="*/ 552893 w 1041991"/>
              <a:gd name="connsiteY22" fmla="*/ 956930 h 1031358"/>
              <a:gd name="connsiteX23" fmla="*/ 520995 w 1041991"/>
              <a:gd name="connsiteY23" fmla="*/ 946298 h 1031358"/>
              <a:gd name="connsiteX24" fmla="*/ 499730 w 1041991"/>
              <a:gd name="connsiteY24" fmla="*/ 914400 h 1031358"/>
              <a:gd name="connsiteX25" fmla="*/ 467832 w 1041991"/>
              <a:gd name="connsiteY25" fmla="*/ 903767 h 1031358"/>
              <a:gd name="connsiteX26" fmla="*/ 435935 w 1041991"/>
              <a:gd name="connsiteY26" fmla="*/ 882502 h 1031358"/>
              <a:gd name="connsiteX27" fmla="*/ 329609 w 1041991"/>
              <a:gd name="connsiteY27" fmla="*/ 850605 h 1031358"/>
              <a:gd name="connsiteX28" fmla="*/ 287079 w 1041991"/>
              <a:gd name="connsiteY28" fmla="*/ 786809 h 1031358"/>
              <a:gd name="connsiteX29" fmla="*/ 170121 w 1041991"/>
              <a:gd name="connsiteY29" fmla="*/ 691116 h 1031358"/>
              <a:gd name="connsiteX30" fmla="*/ 138223 w 1041991"/>
              <a:gd name="connsiteY30" fmla="*/ 680484 h 1031358"/>
              <a:gd name="connsiteX31" fmla="*/ 116958 w 1041991"/>
              <a:gd name="connsiteY31" fmla="*/ 648586 h 1031358"/>
              <a:gd name="connsiteX32" fmla="*/ 85060 w 1041991"/>
              <a:gd name="connsiteY32" fmla="*/ 637953 h 1031358"/>
              <a:gd name="connsiteX33" fmla="*/ 53163 w 1041991"/>
              <a:gd name="connsiteY33" fmla="*/ 616688 h 1031358"/>
              <a:gd name="connsiteX34" fmla="*/ 10632 w 1041991"/>
              <a:gd name="connsiteY34" fmla="*/ 563526 h 1031358"/>
              <a:gd name="connsiteX35" fmla="*/ 0 w 1041991"/>
              <a:gd name="connsiteY35" fmla="*/ 531628 h 1031358"/>
              <a:gd name="connsiteX36" fmla="*/ 10632 w 1041991"/>
              <a:gd name="connsiteY36" fmla="*/ 318977 h 1031358"/>
              <a:gd name="connsiteX37" fmla="*/ 21265 w 1041991"/>
              <a:gd name="connsiteY37" fmla="*/ 287079 h 1031358"/>
              <a:gd name="connsiteX38" fmla="*/ 53163 w 1041991"/>
              <a:gd name="connsiteY38" fmla="*/ 297712 h 1031358"/>
              <a:gd name="connsiteX39" fmla="*/ 74428 w 1041991"/>
              <a:gd name="connsiteY39" fmla="*/ 276446 h 1031358"/>
              <a:gd name="connsiteX40" fmla="*/ 116958 w 1041991"/>
              <a:gd name="connsiteY40" fmla="*/ 212651 h 1031358"/>
              <a:gd name="connsiteX41" fmla="*/ 148856 w 1041991"/>
              <a:gd name="connsiteY41" fmla="*/ 202019 h 1031358"/>
              <a:gd name="connsiteX42" fmla="*/ 170121 w 1041991"/>
              <a:gd name="connsiteY42" fmla="*/ 180753 h 1031358"/>
              <a:gd name="connsiteX43" fmla="*/ 233916 w 1041991"/>
              <a:gd name="connsiteY43" fmla="*/ 159488 h 1031358"/>
              <a:gd name="connsiteX44" fmla="*/ 276446 w 1041991"/>
              <a:gd name="connsiteY44" fmla="*/ 148856 h 1031358"/>
              <a:gd name="connsiteX45" fmla="*/ 372139 w 1041991"/>
              <a:gd name="connsiteY45" fmla="*/ 127591 h 1031358"/>
              <a:gd name="connsiteX46" fmla="*/ 404037 w 1041991"/>
              <a:gd name="connsiteY46" fmla="*/ 116958 h 1031358"/>
              <a:gd name="connsiteX47" fmla="*/ 435935 w 1041991"/>
              <a:gd name="connsiteY47" fmla="*/ 95693 h 1031358"/>
              <a:gd name="connsiteX48" fmla="*/ 499730 w 1041991"/>
              <a:gd name="connsiteY48" fmla="*/ 85060 h 1031358"/>
              <a:gd name="connsiteX49" fmla="*/ 563525 w 1041991"/>
              <a:gd name="connsiteY49" fmla="*/ 63795 h 1031358"/>
              <a:gd name="connsiteX50" fmla="*/ 627321 w 1041991"/>
              <a:gd name="connsiteY50" fmla="*/ 42530 h 1031358"/>
              <a:gd name="connsiteX51" fmla="*/ 659218 w 1041991"/>
              <a:gd name="connsiteY51" fmla="*/ 31898 h 1031358"/>
              <a:gd name="connsiteX52" fmla="*/ 956930 w 1041991"/>
              <a:gd name="connsiteY52" fmla="*/ 0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41991" h="1031358">
                <a:moveTo>
                  <a:pt x="956930" y="0"/>
                </a:moveTo>
                <a:cubicBezTo>
                  <a:pt x="931624" y="75918"/>
                  <a:pt x="954316" y="51361"/>
                  <a:pt x="903767" y="85060"/>
                </a:cubicBezTo>
                <a:lnTo>
                  <a:pt x="882502" y="148856"/>
                </a:lnTo>
                <a:cubicBezTo>
                  <a:pt x="878958" y="159488"/>
                  <a:pt x="879795" y="172828"/>
                  <a:pt x="871870" y="180753"/>
                </a:cubicBezTo>
                <a:lnTo>
                  <a:pt x="850604" y="202019"/>
                </a:lnTo>
                <a:cubicBezTo>
                  <a:pt x="847060" y="212651"/>
                  <a:pt x="839972" y="222709"/>
                  <a:pt x="839972" y="233916"/>
                </a:cubicBezTo>
                <a:cubicBezTo>
                  <a:pt x="839972" y="255475"/>
                  <a:pt x="843034" y="277526"/>
                  <a:pt x="850604" y="297712"/>
                </a:cubicBezTo>
                <a:cubicBezTo>
                  <a:pt x="855654" y="311177"/>
                  <a:pt x="895719" y="334876"/>
                  <a:pt x="903767" y="340242"/>
                </a:cubicBezTo>
                <a:cubicBezTo>
                  <a:pt x="930493" y="420417"/>
                  <a:pt x="891334" y="324701"/>
                  <a:pt x="946297" y="393405"/>
                </a:cubicBezTo>
                <a:cubicBezTo>
                  <a:pt x="953298" y="402157"/>
                  <a:pt x="951487" y="415505"/>
                  <a:pt x="956930" y="425302"/>
                </a:cubicBezTo>
                <a:cubicBezTo>
                  <a:pt x="969342" y="447643"/>
                  <a:pt x="991378" y="464852"/>
                  <a:pt x="999460" y="489098"/>
                </a:cubicBezTo>
                <a:cubicBezTo>
                  <a:pt x="1026187" y="569275"/>
                  <a:pt x="990133" y="470444"/>
                  <a:pt x="1031358" y="552893"/>
                </a:cubicBezTo>
                <a:cubicBezTo>
                  <a:pt x="1036370" y="562918"/>
                  <a:pt x="1038447" y="574158"/>
                  <a:pt x="1041991" y="584791"/>
                </a:cubicBezTo>
                <a:cubicBezTo>
                  <a:pt x="1038447" y="659219"/>
                  <a:pt x="1037546" y="733819"/>
                  <a:pt x="1031358" y="808074"/>
                </a:cubicBezTo>
                <a:cubicBezTo>
                  <a:pt x="1030427" y="819243"/>
                  <a:pt x="1026942" y="830646"/>
                  <a:pt x="1020725" y="839972"/>
                </a:cubicBezTo>
                <a:cubicBezTo>
                  <a:pt x="1012384" y="852483"/>
                  <a:pt x="999460" y="861237"/>
                  <a:pt x="988828" y="871870"/>
                </a:cubicBezTo>
                <a:cubicBezTo>
                  <a:pt x="968498" y="932857"/>
                  <a:pt x="991958" y="878329"/>
                  <a:pt x="956930" y="925033"/>
                </a:cubicBezTo>
                <a:cubicBezTo>
                  <a:pt x="941596" y="945479"/>
                  <a:pt x="938646" y="980746"/>
                  <a:pt x="914400" y="988828"/>
                </a:cubicBezTo>
                <a:cubicBezTo>
                  <a:pt x="838481" y="1014134"/>
                  <a:pt x="869255" y="997659"/>
                  <a:pt x="818707" y="1031358"/>
                </a:cubicBezTo>
                <a:cubicBezTo>
                  <a:pt x="788204" y="1028308"/>
                  <a:pt x="718805" y="1029254"/>
                  <a:pt x="680484" y="1010093"/>
                </a:cubicBezTo>
                <a:cubicBezTo>
                  <a:pt x="669054" y="1004378"/>
                  <a:pt x="660263" y="994018"/>
                  <a:pt x="648586" y="988828"/>
                </a:cubicBezTo>
                <a:cubicBezTo>
                  <a:pt x="628103" y="979724"/>
                  <a:pt x="606056" y="974651"/>
                  <a:pt x="584791" y="967563"/>
                </a:cubicBezTo>
                <a:lnTo>
                  <a:pt x="552893" y="956930"/>
                </a:lnTo>
                <a:lnTo>
                  <a:pt x="520995" y="946298"/>
                </a:lnTo>
                <a:cubicBezTo>
                  <a:pt x="513907" y="935665"/>
                  <a:pt x="509709" y="922383"/>
                  <a:pt x="499730" y="914400"/>
                </a:cubicBezTo>
                <a:cubicBezTo>
                  <a:pt x="490978" y="907398"/>
                  <a:pt x="477857" y="908779"/>
                  <a:pt x="467832" y="903767"/>
                </a:cubicBezTo>
                <a:cubicBezTo>
                  <a:pt x="456403" y="898052"/>
                  <a:pt x="447612" y="887692"/>
                  <a:pt x="435935" y="882502"/>
                </a:cubicBezTo>
                <a:cubicBezTo>
                  <a:pt x="402652" y="867709"/>
                  <a:pt x="364957" y="859441"/>
                  <a:pt x="329609" y="850605"/>
                </a:cubicBezTo>
                <a:cubicBezTo>
                  <a:pt x="315432" y="829340"/>
                  <a:pt x="305151" y="804881"/>
                  <a:pt x="287079" y="786809"/>
                </a:cubicBezTo>
                <a:cubicBezTo>
                  <a:pt x="257348" y="757078"/>
                  <a:pt x="212443" y="705223"/>
                  <a:pt x="170121" y="691116"/>
                </a:cubicBezTo>
                <a:lnTo>
                  <a:pt x="138223" y="680484"/>
                </a:lnTo>
                <a:cubicBezTo>
                  <a:pt x="131135" y="669851"/>
                  <a:pt x="126937" y="656569"/>
                  <a:pt x="116958" y="648586"/>
                </a:cubicBezTo>
                <a:cubicBezTo>
                  <a:pt x="108206" y="641584"/>
                  <a:pt x="95085" y="642965"/>
                  <a:pt x="85060" y="637953"/>
                </a:cubicBezTo>
                <a:cubicBezTo>
                  <a:pt x="73631" y="632238"/>
                  <a:pt x="63795" y="623776"/>
                  <a:pt x="53163" y="616688"/>
                </a:cubicBezTo>
                <a:cubicBezTo>
                  <a:pt x="26435" y="536510"/>
                  <a:pt x="65598" y="632235"/>
                  <a:pt x="10632" y="563526"/>
                </a:cubicBezTo>
                <a:cubicBezTo>
                  <a:pt x="3631" y="554774"/>
                  <a:pt x="3544" y="542261"/>
                  <a:pt x="0" y="531628"/>
                </a:cubicBezTo>
                <a:cubicBezTo>
                  <a:pt x="3544" y="460744"/>
                  <a:pt x="4484" y="389682"/>
                  <a:pt x="10632" y="318977"/>
                </a:cubicBezTo>
                <a:cubicBezTo>
                  <a:pt x="11603" y="307811"/>
                  <a:pt x="11240" y="292091"/>
                  <a:pt x="21265" y="287079"/>
                </a:cubicBezTo>
                <a:cubicBezTo>
                  <a:pt x="31290" y="282067"/>
                  <a:pt x="42530" y="294168"/>
                  <a:pt x="53163" y="297712"/>
                </a:cubicBezTo>
                <a:cubicBezTo>
                  <a:pt x="60251" y="290623"/>
                  <a:pt x="68413" y="284466"/>
                  <a:pt x="74428" y="276446"/>
                </a:cubicBezTo>
                <a:cubicBezTo>
                  <a:pt x="89762" y="256000"/>
                  <a:pt x="92712" y="220732"/>
                  <a:pt x="116958" y="212651"/>
                </a:cubicBezTo>
                <a:lnTo>
                  <a:pt x="148856" y="202019"/>
                </a:lnTo>
                <a:cubicBezTo>
                  <a:pt x="155944" y="194930"/>
                  <a:pt x="161155" y="185236"/>
                  <a:pt x="170121" y="180753"/>
                </a:cubicBezTo>
                <a:cubicBezTo>
                  <a:pt x="190170" y="170728"/>
                  <a:pt x="212170" y="164924"/>
                  <a:pt x="233916" y="159488"/>
                </a:cubicBezTo>
                <a:cubicBezTo>
                  <a:pt x="248093" y="155944"/>
                  <a:pt x="262181" y="152026"/>
                  <a:pt x="276446" y="148856"/>
                </a:cubicBezTo>
                <a:cubicBezTo>
                  <a:pt x="325757" y="137898"/>
                  <a:pt x="326778" y="140551"/>
                  <a:pt x="372139" y="127591"/>
                </a:cubicBezTo>
                <a:cubicBezTo>
                  <a:pt x="382916" y="124512"/>
                  <a:pt x="394012" y="121970"/>
                  <a:pt x="404037" y="116958"/>
                </a:cubicBezTo>
                <a:cubicBezTo>
                  <a:pt x="415467" y="111243"/>
                  <a:pt x="423812" y="99734"/>
                  <a:pt x="435935" y="95693"/>
                </a:cubicBezTo>
                <a:cubicBezTo>
                  <a:pt x="456387" y="88876"/>
                  <a:pt x="478815" y="90289"/>
                  <a:pt x="499730" y="85060"/>
                </a:cubicBezTo>
                <a:cubicBezTo>
                  <a:pt x="521476" y="79623"/>
                  <a:pt x="542260" y="70883"/>
                  <a:pt x="563525" y="63795"/>
                </a:cubicBezTo>
                <a:lnTo>
                  <a:pt x="627321" y="42530"/>
                </a:lnTo>
                <a:cubicBezTo>
                  <a:pt x="637953" y="38986"/>
                  <a:pt x="648026" y="32487"/>
                  <a:pt x="659218" y="31898"/>
                </a:cubicBezTo>
                <a:cubicBezTo>
                  <a:pt x="889551" y="19775"/>
                  <a:pt x="793804" y="21265"/>
                  <a:pt x="956930" y="0"/>
                </a:cubicBezTo>
                <a:close/>
              </a:path>
            </a:pathLst>
          </a:custGeom>
          <a:solidFill>
            <a:srgbClr val="D03C38">
              <a:alpha val="30000"/>
            </a:srgbClr>
          </a:solidFill>
          <a:ln w="25400">
            <a:solidFill>
              <a:srgbClr val="D03C38">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21646" y="872044"/>
            <a:ext cx="4457335" cy="58864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20571694" flipH="1">
            <a:off x="2759230" y="3303197"/>
            <a:ext cx="2143051" cy="1353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bg2"/>
              </a:solidFill>
            </a:endParaRPr>
          </a:p>
          <a:p>
            <a:pPr algn="ctr"/>
            <a:r>
              <a:rPr lang="en-US" sz="2000" dirty="0" err="1" smtClean="0">
                <a:solidFill>
                  <a:schemeClr val="bg2"/>
                </a:solidFill>
              </a:rPr>
              <a:t>Hypersaline</a:t>
            </a:r>
            <a:endParaRPr lang="en-US" sz="2000" dirty="0" smtClean="0">
              <a:solidFill>
                <a:schemeClr val="bg2"/>
              </a:solidFill>
            </a:endParaRPr>
          </a:p>
          <a:p>
            <a:pPr algn="ctr"/>
            <a:r>
              <a:rPr lang="en-US" sz="2000" dirty="0" smtClean="0">
                <a:solidFill>
                  <a:schemeClr val="bg2"/>
                </a:solidFill>
              </a:rPr>
              <a:t>Lake</a:t>
            </a:r>
          </a:p>
          <a:p>
            <a:pPr algn="ctr"/>
            <a:endParaRPr lang="en-US" sz="1600" dirty="0">
              <a:solidFill>
                <a:schemeClr val="bg2"/>
              </a:solidFill>
            </a:endParaRPr>
          </a:p>
        </p:txBody>
      </p:sp>
    </p:spTree>
    <p:custDataLst>
      <p:tags r:id="rId1"/>
    </p:custDataLst>
    <p:extLst>
      <p:ext uri="{BB962C8B-B14F-4D97-AF65-F5344CB8AC3E}">
        <p14:creationId xmlns:p14="http://schemas.microsoft.com/office/powerpoint/2010/main" xmlns="" val="744574988"/>
      </p:ext>
    </p:extLst>
  </p:cSld>
  <p:clrMapOvr>
    <a:masterClrMapping/>
  </p:clrMapOvr>
  <p:transition advTm="9556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115"/>
            <a:ext cx="9144000" cy="6858000"/>
          </a:xfrm>
          <a:prstGeom prst="rect">
            <a:avLst/>
          </a:prstGeom>
        </p:spPr>
      </p:pic>
      <p:sp>
        <p:nvSpPr>
          <p:cNvPr id="10" name="TextBox 9"/>
          <p:cNvSpPr txBox="1"/>
          <p:nvPr/>
        </p:nvSpPr>
        <p:spPr>
          <a:xfrm>
            <a:off x="4121118" y="1019520"/>
            <a:ext cx="184666" cy="369332"/>
          </a:xfrm>
          <a:prstGeom prst="rect">
            <a:avLst/>
          </a:prstGeom>
          <a:noFill/>
        </p:spPr>
        <p:txBody>
          <a:bodyPr wrap="none" rtlCol="0">
            <a:spAutoFit/>
          </a:bodyPr>
          <a:lstStyle/>
          <a:p>
            <a:endParaRPr lang="en-US" dirty="0"/>
          </a:p>
        </p:txBody>
      </p:sp>
      <p:cxnSp>
        <p:nvCxnSpPr>
          <p:cNvPr id="11" name="Straight Connector 10"/>
          <p:cNvCxnSpPr/>
          <p:nvPr/>
        </p:nvCxnSpPr>
        <p:spPr>
          <a:xfrm>
            <a:off x="1682251" y="6138177"/>
            <a:ext cx="825093" cy="0"/>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82251" y="5738067"/>
            <a:ext cx="1515056" cy="400110"/>
          </a:xfrm>
          <a:prstGeom prst="rect">
            <a:avLst/>
          </a:prstGeom>
          <a:noFill/>
        </p:spPr>
        <p:txBody>
          <a:bodyPr wrap="square" rtlCol="0">
            <a:spAutoFit/>
          </a:bodyPr>
          <a:lstStyle/>
          <a:p>
            <a:r>
              <a:rPr lang="en-US" sz="2000" dirty="0" smtClean="0">
                <a:solidFill>
                  <a:srgbClr val="FFFFFF"/>
                </a:solidFill>
              </a:rPr>
              <a:t>1 cm</a:t>
            </a:r>
            <a:endParaRPr lang="en-US" sz="2000" dirty="0">
              <a:solidFill>
                <a:srgbClr val="FFFFFF"/>
              </a:solidFill>
            </a:endParaRPr>
          </a:p>
        </p:txBody>
      </p:sp>
      <p:sp>
        <p:nvSpPr>
          <p:cNvPr id="13" name="TextBox 12"/>
          <p:cNvSpPr txBox="1"/>
          <p:nvPr/>
        </p:nvSpPr>
        <p:spPr>
          <a:xfrm>
            <a:off x="103932" y="23115"/>
            <a:ext cx="5286832" cy="646331"/>
          </a:xfrm>
          <a:prstGeom prst="rect">
            <a:avLst/>
          </a:prstGeom>
          <a:noFill/>
        </p:spPr>
        <p:txBody>
          <a:bodyPr wrap="none" rtlCol="0">
            <a:spAutoFit/>
          </a:bodyPr>
          <a:lstStyle/>
          <a:p>
            <a:r>
              <a:rPr lang="en-US" sz="3600" b="1" dirty="0" smtClean="0">
                <a:solidFill>
                  <a:srgbClr val="FFFFFF"/>
                </a:solidFill>
                <a:latin typeface="+mj-lt"/>
              </a:rPr>
              <a:t>Laguna </a:t>
            </a:r>
            <a:r>
              <a:rPr lang="en-US" sz="3600" b="1" dirty="0" err="1" smtClean="0">
                <a:solidFill>
                  <a:srgbClr val="FFFFFF"/>
                </a:solidFill>
                <a:latin typeface="+mj-lt"/>
              </a:rPr>
              <a:t>Negra</a:t>
            </a:r>
            <a:r>
              <a:rPr lang="en-US" sz="3600" b="1" dirty="0" smtClean="0">
                <a:solidFill>
                  <a:srgbClr val="FFFFFF"/>
                </a:solidFill>
                <a:latin typeface="+mj-lt"/>
              </a:rPr>
              <a:t> </a:t>
            </a:r>
            <a:r>
              <a:rPr lang="en-US" sz="3600" b="1" dirty="0" err="1" smtClean="0">
                <a:solidFill>
                  <a:srgbClr val="FFFFFF"/>
                </a:solidFill>
                <a:latin typeface="+mj-lt"/>
              </a:rPr>
              <a:t>Microbialite</a:t>
            </a:r>
            <a:endParaRPr lang="en-US" sz="3600" b="1" dirty="0">
              <a:solidFill>
                <a:srgbClr val="FFFFFF"/>
              </a:solidFill>
              <a:latin typeface="+mj-lt"/>
            </a:endParaRPr>
          </a:p>
        </p:txBody>
      </p:sp>
      <p:sp>
        <p:nvSpPr>
          <p:cNvPr id="14" name="Rectangle 13"/>
          <p:cNvSpPr/>
          <p:nvPr/>
        </p:nvSpPr>
        <p:spPr>
          <a:xfrm>
            <a:off x="7420789" y="5553401"/>
            <a:ext cx="1492905" cy="461665"/>
          </a:xfrm>
          <a:prstGeom prst="rect">
            <a:avLst/>
          </a:prstGeom>
        </p:spPr>
        <p:txBody>
          <a:bodyPr wrap="square">
            <a:spAutoFit/>
          </a:bodyPr>
          <a:lstStyle/>
          <a:p>
            <a:r>
              <a:rPr lang="en-US" sz="2400" b="1" dirty="0" smtClean="0">
                <a:solidFill>
                  <a:srgbClr val="0070C0"/>
                </a:solidFill>
              </a:rPr>
              <a:t>LN-13-1</a:t>
            </a:r>
            <a:endParaRPr lang="en-US" sz="2400" dirty="0"/>
          </a:p>
        </p:txBody>
      </p:sp>
    </p:spTree>
    <p:extLst>
      <p:ext uri="{BB962C8B-B14F-4D97-AF65-F5344CB8AC3E}">
        <p14:creationId xmlns:p14="http://schemas.microsoft.com/office/powerpoint/2010/main" xmlns="" val="3590990849"/>
      </p:ext>
    </p:extLst>
  </p:cSld>
  <p:clrMapOvr>
    <a:masterClrMapping/>
  </p:clrMapOvr>
  <p:transition advTm="102687"/>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743923"/>
            <a:ext cx="9065273" cy="4002029"/>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8564"/>
            <a:ext cx="8229600" cy="665359"/>
          </a:xfrm>
        </p:spPr>
        <p:txBody>
          <a:bodyPr>
            <a:normAutofit/>
          </a:bodyPr>
          <a:lstStyle/>
          <a:p>
            <a:r>
              <a:rPr lang="en-US" sz="3600" b="1" dirty="0" smtClean="0"/>
              <a:t>Geochemical Analyses</a:t>
            </a:r>
            <a:endParaRPr lang="en-US" sz="3600" b="1" dirty="0"/>
          </a:p>
        </p:txBody>
      </p:sp>
      <p:sp>
        <p:nvSpPr>
          <p:cNvPr id="3" name="TextBox 2"/>
          <p:cNvSpPr txBox="1"/>
          <p:nvPr/>
        </p:nvSpPr>
        <p:spPr>
          <a:xfrm>
            <a:off x="578857" y="1805760"/>
            <a:ext cx="4769092" cy="369332"/>
          </a:xfrm>
          <a:prstGeom prst="rect">
            <a:avLst/>
          </a:prstGeom>
          <a:noFill/>
        </p:spPr>
        <p:txBody>
          <a:bodyPr wrap="square" rtlCol="0">
            <a:spAutoFit/>
          </a:bodyPr>
          <a:lstStyle/>
          <a:p>
            <a:endParaRPr lang="en-US" dirty="0"/>
          </a:p>
        </p:txBody>
      </p:sp>
      <p:sp>
        <p:nvSpPr>
          <p:cNvPr id="6" name="TextBox 5"/>
          <p:cNvSpPr txBox="1"/>
          <p:nvPr/>
        </p:nvSpPr>
        <p:spPr>
          <a:xfrm>
            <a:off x="457200" y="4636969"/>
            <a:ext cx="8686800" cy="1791260"/>
          </a:xfrm>
          <a:prstGeom prst="rect">
            <a:avLst/>
          </a:prstGeom>
          <a:noFill/>
        </p:spPr>
        <p:txBody>
          <a:bodyPr wrap="square" rtlCol="0">
            <a:spAutoFit/>
          </a:bodyPr>
          <a:lstStyle/>
          <a:p>
            <a:pPr>
              <a:lnSpc>
                <a:spcPct val="120000"/>
              </a:lnSpc>
            </a:pPr>
            <a:r>
              <a:rPr lang="en-US" sz="2300" b="1" dirty="0" smtClean="0"/>
              <a:t>Trace discrete visible </a:t>
            </a:r>
            <a:r>
              <a:rPr lang="en-US" sz="2300" b="1" dirty="0" err="1" smtClean="0"/>
              <a:t>laminae</a:t>
            </a:r>
            <a:r>
              <a:rPr lang="en-US" sz="2300" b="1" dirty="0" smtClean="0"/>
              <a:t> in hand sample and thin section</a:t>
            </a:r>
          </a:p>
          <a:p>
            <a:pPr>
              <a:lnSpc>
                <a:spcPct val="120000"/>
              </a:lnSpc>
            </a:pPr>
            <a:r>
              <a:rPr lang="en-US" sz="2300" b="1" dirty="0" err="1" smtClean="0"/>
              <a:t>Microdrill</a:t>
            </a:r>
            <a:r>
              <a:rPr lang="en-US" sz="2300" b="1" dirty="0" smtClean="0"/>
              <a:t> powders with &lt;0.5 mm drill bits along </a:t>
            </a:r>
            <a:r>
              <a:rPr lang="en-US" sz="2300" b="1" dirty="0" err="1" smtClean="0"/>
              <a:t>laminae</a:t>
            </a:r>
            <a:endParaRPr lang="en-US" sz="2300" b="1" dirty="0"/>
          </a:p>
          <a:p>
            <a:pPr>
              <a:lnSpc>
                <a:spcPct val="120000"/>
              </a:lnSpc>
            </a:pPr>
            <a:r>
              <a:rPr lang="en-US" sz="2300" b="1" dirty="0" smtClean="0"/>
              <a:t>Measure major and minor elements (</a:t>
            </a:r>
            <a:r>
              <a:rPr lang="en-US" sz="2300" b="1" dirty="0" err="1" smtClean="0"/>
              <a:t>Ca</a:t>
            </a:r>
            <a:r>
              <a:rPr lang="en-US" sz="2300" b="1" dirty="0" smtClean="0"/>
              <a:t>, Mg, </a:t>
            </a:r>
            <a:r>
              <a:rPr lang="en-US" sz="2300" b="1" dirty="0" err="1" smtClean="0"/>
              <a:t>Sr</a:t>
            </a:r>
            <a:r>
              <a:rPr lang="en-US" sz="2300" b="1" dirty="0" smtClean="0"/>
              <a:t>, </a:t>
            </a:r>
            <a:r>
              <a:rPr lang="en-US" sz="2300" b="1" dirty="0" err="1" smtClean="0"/>
              <a:t>Mn</a:t>
            </a:r>
            <a:r>
              <a:rPr lang="en-US" sz="2300" b="1" dirty="0" smtClean="0"/>
              <a:t>, Fe) via ICP-OES</a:t>
            </a:r>
          </a:p>
          <a:p>
            <a:pPr>
              <a:lnSpc>
                <a:spcPct val="120000"/>
              </a:lnSpc>
            </a:pPr>
            <a:r>
              <a:rPr lang="en-US" sz="2300" b="1" dirty="0" smtClean="0"/>
              <a:t>Measure C- and O-isotopes of carbonate via IRMS</a:t>
            </a:r>
            <a:endParaRPr lang="en-US" sz="2300" b="1" baseline="-25000" dirty="0" smtClean="0"/>
          </a:p>
        </p:txBody>
      </p:sp>
      <p:sp>
        <p:nvSpPr>
          <p:cNvPr id="10" name="Isosceles Triangle 9"/>
          <p:cNvSpPr/>
          <p:nvPr/>
        </p:nvSpPr>
        <p:spPr>
          <a:xfrm rot="5400000">
            <a:off x="200671" y="4716317"/>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rot="5400000">
            <a:off x="200671" y="5559029"/>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200671" y="5968604"/>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rot="5400000">
            <a:off x="200671" y="5135597"/>
            <a:ext cx="210122" cy="36966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086691" y="299005"/>
            <a:ext cx="2371012" cy="4893647"/>
          </a:xfrm>
          <a:prstGeom prst="rect">
            <a:avLst/>
          </a:prstGeom>
          <a:noFill/>
        </p:spPr>
        <p:txBody>
          <a:bodyPr wrap="square" rtlCol="0">
            <a:spAutoFit/>
          </a:bodyPr>
          <a:lstStyle/>
          <a:p>
            <a:pPr algn="ctr"/>
            <a:r>
              <a:rPr lang="en-US" sz="3600" b="1" u="sng" dirty="0" smtClean="0"/>
              <a:t>Sample</a:t>
            </a:r>
            <a:r>
              <a:rPr lang="en-US" sz="3600" b="1" dirty="0" smtClean="0"/>
              <a:t>	  </a:t>
            </a:r>
            <a:endParaRPr lang="en-US" sz="3600" b="1" dirty="0"/>
          </a:p>
          <a:p>
            <a:pPr algn="ctr"/>
            <a:endParaRPr lang="en-US" sz="3600" b="1" dirty="0" smtClean="0"/>
          </a:p>
          <a:p>
            <a:pPr algn="ctr"/>
            <a:r>
              <a:rPr lang="en-US" sz="2800" b="1" dirty="0" smtClean="0">
                <a:solidFill>
                  <a:srgbClr val="0070C0"/>
                </a:solidFill>
              </a:rPr>
              <a:t>LN-13-1</a:t>
            </a:r>
          </a:p>
          <a:p>
            <a:pPr algn="ctr"/>
            <a:r>
              <a:rPr lang="en-US" sz="2800" b="1" dirty="0" smtClean="0">
                <a:solidFill>
                  <a:srgbClr val="D03C38"/>
                </a:solidFill>
              </a:rPr>
              <a:t>LN-13-5</a:t>
            </a:r>
            <a:endParaRPr lang="en-US" sz="2800" b="1" dirty="0">
              <a:solidFill>
                <a:srgbClr val="D03C38"/>
              </a:solidFill>
            </a:endParaRPr>
          </a:p>
          <a:p>
            <a:pPr algn="ctr"/>
            <a:r>
              <a:rPr lang="en-US" sz="2800" b="1" dirty="0" smtClean="0">
                <a:solidFill>
                  <a:srgbClr val="67AC4E"/>
                </a:solidFill>
              </a:rPr>
              <a:t>LN-13-10</a:t>
            </a:r>
          </a:p>
          <a:p>
            <a:pPr algn="ctr"/>
            <a:r>
              <a:rPr lang="en-US" sz="2800" b="1" dirty="0" smtClean="0">
                <a:solidFill>
                  <a:srgbClr val="9A6DBB"/>
                </a:solidFill>
              </a:rPr>
              <a:t>LN-13-13</a:t>
            </a:r>
            <a:endParaRPr lang="en-US" sz="2800" b="1" dirty="0">
              <a:solidFill>
                <a:srgbClr val="9A6DBB"/>
              </a:solidFill>
            </a:endParaRPr>
          </a:p>
          <a:p>
            <a:pPr algn="ctr"/>
            <a:r>
              <a:rPr lang="en-US" sz="2800" b="1" dirty="0" smtClean="0">
                <a:solidFill>
                  <a:srgbClr val="7CC9F8"/>
                </a:solidFill>
              </a:rPr>
              <a:t>LN-13-20</a:t>
            </a:r>
          </a:p>
          <a:p>
            <a:pPr algn="ctr"/>
            <a:r>
              <a:rPr lang="en-US" sz="2800" b="1" dirty="0" smtClean="0">
                <a:solidFill>
                  <a:srgbClr val="FF9900"/>
                </a:solidFill>
              </a:rPr>
              <a:t>LN-13-28</a:t>
            </a:r>
            <a:endParaRPr lang="en-US" sz="3200" b="1" dirty="0">
              <a:solidFill>
                <a:srgbClr val="FF9900"/>
              </a:solidFill>
            </a:endParaRPr>
          </a:p>
          <a:p>
            <a:pPr algn="ctr"/>
            <a:endParaRPr lang="en-US" sz="3600" dirty="0" smtClean="0"/>
          </a:p>
          <a:p>
            <a:pPr algn="ctr"/>
            <a:endParaRPr lang="en-US" sz="3600" dirty="0"/>
          </a:p>
        </p:txBody>
      </p:sp>
      <p:sp>
        <p:nvSpPr>
          <p:cNvPr id="19" name="TextBox 18"/>
          <p:cNvSpPr txBox="1"/>
          <p:nvPr/>
        </p:nvSpPr>
        <p:spPr>
          <a:xfrm>
            <a:off x="6887688" y="299005"/>
            <a:ext cx="2493819" cy="4893647"/>
          </a:xfrm>
          <a:prstGeom prst="rect">
            <a:avLst/>
          </a:prstGeom>
          <a:noFill/>
        </p:spPr>
        <p:txBody>
          <a:bodyPr wrap="square" rtlCol="0">
            <a:spAutoFit/>
          </a:bodyPr>
          <a:lstStyle/>
          <a:p>
            <a:pPr algn="ctr"/>
            <a:r>
              <a:rPr lang="en-US" sz="3600" b="1" u="sng" dirty="0" smtClean="0"/>
              <a:t># Laminae</a:t>
            </a:r>
            <a:endParaRPr lang="en-US" sz="3600" b="1" u="sng" dirty="0"/>
          </a:p>
          <a:p>
            <a:pPr algn="ctr"/>
            <a:endParaRPr lang="en-US" sz="3600" b="1" dirty="0" smtClean="0"/>
          </a:p>
          <a:p>
            <a:pPr algn="ctr"/>
            <a:r>
              <a:rPr lang="en-US" sz="2800" b="1" dirty="0" smtClean="0">
                <a:solidFill>
                  <a:srgbClr val="0070C0"/>
                </a:solidFill>
              </a:rPr>
              <a:t>46</a:t>
            </a:r>
          </a:p>
          <a:p>
            <a:pPr algn="ctr"/>
            <a:r>
              <a:rPr lang="en-US" sz="2800" b="1" dirty="0" smtClean="0">
                <a:solidFill>
                  <a:srgbClr val="D03C38"/>
                </a:solidFill>
              </a:rPr>
              <a:t>32</a:t>
            </a:r>
            <a:endParaRPr lang="en-US" sz="2800" b="1" dirty="0">
              <a:solidFill>
                <a:srgbClr val="D03C38"/>
              </a:solidFill>
            </a:endParaRPr>
          </a:p>
          <a:p>
            <a:pPr algn="ctr"/>
            <a:r>
              <a:rPr lang="en-US" sz="2800" b="1" dirty="0" smtClean="0">
                <a:solidFill>
                  <a:srgbClr val="67AC4E"/>
                </a:solidFill>
              </a:rPr>
              <a:t>31</a:t>
            </a:r>
          </a:p>
          <a:p>
            <a:pPr algn="ctr"/>
            <a:r>
              <a:rPr lang="en-US" sz="2800" b="1" dirty="0" smtClean="0">
                <a:solidFill>
                  <a:srgbClr val="9A6DBB"/>
                </a:solidFill>
              </a:rPr>
              <a:t>44</a:t>
            </a:r>
            <a:endParaRPr lang="en-US" sz="2800" b="1" dirty="0">
              <a:solidFill>
                <a:srgbClr val="9A6DBB"/>
              </a:solidFill>
            </a:endParaRPr>
          </a:p>
          <a:p>
            <a:pPr algn="ctr"/>
            <a:r>
              <a:rPr lang="en-US" sz="2800" b="1" dirty="0" smtClean="0">
                <a:solidFill>
                  <a:srgbClr val="7CC9F8"/>
                </a:solidFill>
              </a:rPr>
              <a:t>45</a:t>
            </a:r>
          </a:p>
          <a:p>
            <a:pPr algn="ctr"/>
            <a:r>
              <a:rPr lang="en-US" sz="2800" b="1" dirty="0" smtClean="0">
                <a:solidFill>
                  <a:srgbClr val="FF9900"/>
                </a:solidFill>
              </a:rPr>
              <a:t>30</a:t>
            </a:r>
            <a:endParaRPr lang="en-US" sz="3200" b="1" dirty="0">
              <a:solidFill>
                <a:srgbClr val="FF9900"/>
              </a:solidFill>
            </a:endParaRPr>
          </a:p>
          <a:p>
            <a:pPr algn="ctr"/>
            <a:endParaRPr lang="en-US" sz="3600" dirty="0" smtClean="0"/>
          </a:p>
          <a:p>
            <a:pPr algn="ctr"/>
            <a:endParaRPr lang="en-US" sz="3600" dirty="0"/>
          </a:p>
        </p:txBody>
      </p:sp>
      <p:pic>
        <p:nvPicPr>
          <p:cNvPr id="4" name="Picture 3"/>
          <p:cNvPicPr>
            <a:picLocks noChangeAspect="1"/>
          </p:cNvPicPr>
          <p:nvPr/>
        </p:nvPicPr>
        <p:blipFill>
          <a:blip r:embed="rId3"/>
          <a:stretch>
            <a:fillRect/>
          </a:stretch>
        </p:blipFill>
        <p:spPr>
          <a:xfrm>
            <a:off x="-22902" y="1074531"/>
            <a:ext cx="5334000" cy="3454400"/>
          </a:xfrm>
          <a:prstGeom prst="rect">
            <a:avLst/>
          </a:prstGeom>
        </p:spPr>
      </p:pic>
      <p:sp>
        <p:nvSpPr>
          <p:cNvPr id="16" name="Rectangle 15"/>
          <p:cNvSpPr/>
          <p:nvPr/>
        </p:nvSpPr>
        <p:spPr>
          <a:xfrm>
            <a:off x="2488753" y="1495425"/>
            <a:ext cx="1026313" cy="1608482"/>
          </a:xfrm>
          <a:prstGeom prst="rect">
            <a:avLst/>
          </a:prstGeom>
          <a:no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5400000">
            <a:off x="4077412" y="2897218"/>
            <a:ext cx="648945" cy="1369612"/>
          </a:xfrm>
          <a:prstGeom prst="rect">
            <a:avLst/>
          </a:prstGeom>
          <a:no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443256661"/>
      </p:ext>
    </p:extLst>
  </p:cSld>
  <p:clrMapOvr>
    <a:masterClrMapping/>
  </p:clrMapOvr>
  <p:transition advTm="56437"/>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676" y="34650"/>
            <a:ext cx="8094141" cy="762682"/>
          </a:xfrm>
        </p:spPr>
        <p:txBody>
          <a:bodyPr>
            <a:normAutofit/>
          </a:bodyPr>
          <a:lstStyle/>
          <a:p>
            <a:r>
              <a:rPr lang="en-US" sz="3600" b="1" dirty="0" smtClean="0"/>
              <a:t>Petrographic </a:t>
            </a:r>
            <a:r>
              <a:rPr lang="en-US" sz="3600" b="1" dirty="0" err="1" smtClean="0"/>
              <a:t>Microfabrics</a:t>
            </a:r>
            <a:endParaRPr lang="en-US" sz="3600" b="1" dirty="0"/>
          </a:p>
        </p:txBody>
      </p:sp>
      <p:sp>
        <p:nvSpPr>
          <p:cNvPr id="5" name="TextBox 4"/>
          <p:cNvSpPr txBox="1"/>
          <p:nvPr/>
        </p:nvSpPr>
        <p:spPr>
          <a:xfrm>
            <a:off x="11" y="945387"/>
            <a:ext cx="4864129" cy="1908215"/>
          </a:xfrm>
          <a:prstGeom prst="rect">
            <a:avLst/>
          </a:prstGeom>
          <a:noFill/>
        </p:spPr>
        <p:txBody>
          <a:bodyPr wrap="square" rtlCol="0">
            <a:spAutoFit/>
          </a:bodyPr>
          <a:lstStyle/>
          <a:p>
            <a:pPr algn="ctr"/>
            <a:endParaRPr lang="en-US" sz="2000" b="1" dirty="0"/>
          </a:p>
          <a:p>
            <a:pPr algn="ctr"/>
            <a:r>
              <a:rPr lang="en-US" sz="2000" b="1" dirty="0" smtClean="0"/>
              <a:t>B – crystalline </a:t>
            </a:r>
            <a:r>
              <a:rPr lang="en-US" sz="2000" b="1" dirty="0" err="1" smtClean="0"/>
              <a:t>botryoids</a:t>
            </a:r>
            <a:endParaRPr lang="en-US" sz="2000" b="1" dirty="0" smtClean="0"/>
          </a:p>
          <a:p>
            <a:pPr algn="ctr"/>
            <a:r>
              <a:rPr lang="en-US" sz="2000" b="1" dirty="0" smtClean="0"/>
              <a:t>M – irregular </a:t>
            </a:r>
            <a:r>
              <a:rPr lang="en-US" sz="2000" b="1" dirty="0" err="1" smtClean="0"/>
              <a:t>microsparitic</a:t>
            </a:r>
            <a:r>
              <a:rPr lang="en-US" sz="2000" b="1" dirty="0" smtClean="0"/>
              <a:t> </a:t>
            </a:r>
            <a:r>
              <a:rPr lang="en-US" sz="2000" b="1" dirty="0" err="1" smtClean="0"/>
              <a:t>laminae</a:t>
            </a:r>
            <a:r>
              <a:rPr lang="en-US" sz="2000" b="1" dirty="0" smtClean="0"/>
              <a:t> </a:t>
            </a:r>
          </a:p>
          <a:p>
            <a:pPr algn="ctr"/>
            <a:r>
              <a:rPr lang="en-US" sz="2000" b="1" dirty="0" smtClean="0"/>
              <a:t>I – </a:t>
            </a:r>
            <a:r>
              <a:rPr lang="en-US" sz="2000" b="1" dirty="0" err="1" smtClean="0"/>
              <a:t>isopachous</a:t>
            </a:r>
            <a:r>
              <a:rPr lang="en-US" sz="2000" b="1" dirty="0" smtClean="0"/>
              <a:t> crystalline to </a:t>
            </a:r>
            <a:r>
              <a:rPr lang="en-US" sz="2000" b="1" dirty="0" err="1" smtClean="0"/>
              <a:t>micritic</a:t>
            </a:r>
            <a:r>
              <a:rPr lang="en-US" sz="2000" b="1" dirty="0" smtClean="0"/>
              <a:t> </a:t>
            </a:r>
            <a:r>
              <a:rPr lang="en-US" sz="2000" b="1" dirty="0" err="1" smtClean="0"/>
              <a:t>laminae</a:t>
            </a:r>
            <a:endParaRPr lang="en-US" sz="2000" b="1" dirty="0" smtClean="0"/>
          </a:p>
          <a:p>
            <a:pPr marL="285750" indent="-285750" algn="ctr"/>
            <a:endParaRPr lang="en-US" dirty="0" smtClean="0"/>
          </a:p>
        </p:txBody>
      </p:sp>
      <p:pic>
        <p:nvPicPr>
          <p:cNvPr id="4" name="Picture 3"/>
          <p:cNvPicPr>
            <a:picLocks noChangeAspect="1"/>
          </p:cNvPicPr>
          <p:nvPr/>
        </p:nvPicPr>
        <p:blipFill>
          <a:blip r:embed="rId3"/>
          <a:stretch>
            <a:fillRect/>
          </a:stretch>
        </p:blipFill>
        <p:spPr>
          <a:xfrm>
            <a:off x="186020" y="2992446"/>
            <a:ext cx="4457700" cy="3352800"/>
          </a:xfrm>
          <a:prstGeom prst="rect">
            <a:avLst/>
          </a:prstGeom>
        </p:spPr>
      </p:pic>
      <p:grpSp>
        <p:nvGrpSpPr>
          <p:cNvPr id="37" name="Group 36"/>
          <p:cNvGrpSpPr/>
          <p:nvPr/>
        </p:nvGrpSpPr>
        <p:grpSpPr>
          <a:xfrm>
            <a:off x="270685" y="3043245"/>
            <a:ext cx="4276847" cy="3213027"/>
            <a:chOff x="270685" y="3043245"/>
            <a:chExt cx="4276847" cy="3213027"/>
          </a:xfrm>
        </p:grpSpPr>
        <p:sp>
          <p:nvSpPr>
            <p:cNvPr id="39" name="TextBox 38"/>
            <p:cNvSpPr txBox="1"/>
            <p:nvPr/>
          </p:nvSpPr>
          <p:spPr>
            <a:xfrm>
              <a:off x="3468957" y="3096410"/>
              <a:ext cx="1078575" cy="707886"/>
            </a:xfrm>
            <a:prstGeom prst="rect">
              <a:avLst/>
            </a:prstGeom>
            <a:solidFill>
              <a:schemeClr val="tx1">
                <a:alpha val="30000"/>
              </a:schemeClr>
            </a:solidFill>
            <a:ln w="25400">
              <a:solidFill>
                <a:schemeClr val="bg1"/>
              </a:solidFill>
            </a:ln>
          </p:spPr>
          <p:txBody>
            <a:bodyPr wrap="square" rtlCol="0">
              <a:spAutoFit/>
            </a:bodyPr>
            <a:lstStyle/>
            <a:p>
              <a:r>
                <a:rPr lang="en-US" sz="2000" b="1" dirty="0" smtClean="0">
                  <a:solidFill>
                    <a:schemeClr val="tx2"/>
                  </a:solidFill>
                </a:rPr>
                <a:t>0.5 mm</a:t>
              </a:r>
            </a:p>
            <a:p>
              <a:endParaRPr lang="en-US" sz="2000" dirty="0">
                <a:solidFill>
                  <a:schemeClr val="bg1"/>
                </a:solidFill>
              </a:endParaRPr>
            </a:p>
          </p:txBody>
        </p:sp>
        <p:cxnSp>
          <p:nvCxnSpPr>
            <p:cNvPr id="40" name="Straight Connector 39"/>
            <p:cNvCxnSpPr>
              <a:cxnSpLocks noChangeAspect="1"/>
            </p:cNvCxnSpPr>
            <p:nvPr/>
          </p:nvCxnSpPr>
          <p:spPr>
            <a:xfrm>
              <a:off x="3673175" y="3559846"/>
              <a:ext cx="542928" cy="11"/>
            </a:xfrm>
            <a:prstGeom prst="line">
              <a:avLst/>
            </a:prstGeom>
            <a:ln w="50800">
              <a:solidFill>
                <a:schemeClr val="tx1"/>
              </a:solidFill>
            </a:ln>
            <a:effectLst>
              <a:glow rad="635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70685" y="5856162"/>
              <a:ext cx="931805" cy="400110"/>
            </a:xfrm>
            <a:prstGeom prst="rect">
              <a:avLst/>
            </a:prstGeom>
            <a:solidFill>
              <a:schemeClr val="tx1">
                <a:alpha val="87000"/>
              </a:schemeClr>
            </a:solidFill>
            <a:ln w="25400">
              <a:noFill/>
            </a:ln>
          </p:spPr>
          <p:txBody>
            <a:bodyPr wrap="square" rtlCol="0">
              <a:spAutoFit/>
            </a:bodyPr>
            <a:lstStyle/>
            <a:p>
              <a:pPr algn="ctr"/>
              <a:r>
                <a:rPr lang="en-US" sz="2000" dirty="0" smtClean="0">
                  <a:solidFill>
                    <a:schemeClr val="bg1"/>
                  </a:solidFill>
                </a:rPr>
                <a:t>XPL</a:t>
              </a:r>
              <a:endParaRPr lang="en-US" sz="2000" dirty="0">
                <a:solidFill>
                  <a:schemeClr val="bg1"/>
                </a:solidFill>
              </a:endParaRPr>
            </a:p>
          </p:txBody>
        </p:sp>
        <p:sp>
          <p:nvSpPr>
            <p:cNvPr id="43" name="TextBox 42"/>
            <p:cNvSpPr txBox="1"/>
            <p:nvPr/>
          </p:nvSpPr>
          <p:spPr>
            <a:xfrm>
              <a:off x="270685" y="3043245"/>
              <a:ext cx="572511" cy="400110"/>
            </a:xfrm>
            <a:prstGeom prst="rect">
              <a:avLst/>
            </a:prstGeom>
            <a:solidFill>
              <a:schemeClr val="tx1">
                <a:alpha val="87000"/>
              </a:schemeClr>
            </a:solidFill>
            <a:ln w="25400">
              <a:noFill/>
            </a:ln>
          </p:spPr>
          <p:txBody>
            <a:bodyPr wrap="square" rtlCol="0">
              <a:spAutoFit/>
            </a:bodyPr>
            <a:lstStyle/>
            <a:p>
              <a:pPr algn="ctr"/>
              <a:r>
                <a:rPr lang="en-US" sz="2000" dirty="0" smtClean="0">
                  <a:solidFill>
                    <a:schemeClr val="bg1"/>
                  </a:solidFill>
                </a:rPr>
                <a:t>B</a:t>
              </a:r>
              <a:endParaRPr lang="en-US" sz="2000" dirty="0">
                <a:solidFill>
                  <a:schemeClr val="bg1"/>
                </a:solidFill>
              </a:endParaRPr>
            </a:p>
          </p:txBody>
        </p:sp>
      </p:grpSp>
      <p:pic>
        <p:nvPicPr>
          <p:cNvPr id="6" name="Picture 5"/>
          <p:cNvPicPr>
            <a:picLocks noChangeAspect="1"/>
          </p:cNvPicPr>
          <p:nvPr/>
        </p:nvPicPr>
        <p:blipFill>
          <a:blip r:embed="rId4"/>
          <a:stretch>
            <a:fillRect/>
          </a:stretch>
        </p:blipFill>
        <p:spPr>
          <a:xfrm>
            <a:off x="4864140" y="797332"/>
            <a:ext cx="4178300" cy="2857500"/>
          </a:xfrm>
          <a:prstGeom prst="rect">
            <a:avLst/>
          </a:prstGeom>
        </p:spPr>
      </p:pic>
      <p:sp>
        <p:nvSpPr>
          <p:cNvPr id="25" name="TextBox 24"/>
          <p:cNvSpPr txBox="1"/>
          <p:nvPr/>
        </p:nvSpPr>
        <p:spPr>
          <a:xfrm>
            <a:off x="4904668" y="3221986"/>
            <a:ext cx="1085189" cy="400110"/>
          </a:xfrm>
          <a:prstGeom prst="rect">
            <a:avLst/>
          </a:prstGeom>
          <a:solidFill>
            <a:schemeClr val="tx1">
              <a:alpha val="87000"/>
            </a:schemeClr>
          </a:solidFill>
          <a:ln w="25400">
            <a:solidFill>
              <a:schemeClr val="bg1">
                <a:lumMod val="95000"/>
                <a:lumOff val="5000"/>
              </a:schemeClr>
            </a:solidFill>
          </a:ln>
        </p:spPr>
        <p:txBody>
          <a:bodyPr wrap="square" rtlCol="0">
            <a:spAutoFit/>
          </a:bodyPr>
          <a:lstStyle/>
          <a:p>
            <a:pPr algn="ctr"/>
            <a:r>
              <a:rPr lang="en-US" sz="2000" dirty="0" smtClean="0">
                <a:solidFill>
                  <a:schemeClr val="bg1"/>
                </a:solidFill>
              </a:rPr>
              <a:t>XPL</a:t>
            </a:r>
            <a:endParaRPr lang="en-US" sz="2000" dirty="0">
              <a:solidFill>
                <a:schemeClr val="bg1"/>
              </a:solidFill>
            </a:endParaRPr>
          </a:p>
        </p:txBody>
      </p:sp>
      <p:sp>
        <p:nvSpPr>
          <p:cNvPr id="26" name="TextBox 25"/>
          <p:cNvSpPr txBox="1"/>
          <p:nvPr/>
        </p:nvSpPr>
        <p:spPr>
          <a:xfrm>
            <a:off x="7795019" y="846184"/>
            <a:ext cx="1183858" cy="707886"/>
          </a:xfrm>
          <a:prstGeom prst="rect">
            <a:avLst/>
          </a:prstGeom>
          <a:solidFill>
            <a:schemeClr val="tx1">
              <a:alpha val="30000"/>
            </a:schemeClr>
          </a:solidFill>
          <a:ln w="25400">
            <a:solidFill>
              <a:schemeClr val="bg1">
                <a:lumMod val="95000"/>
                <a:lumOff val="5000"/>
              </a:schemeClr>
            </a:solidFill>
          </a:ln>
        </p:spPr>
        <p:txBody>
          <a:bodyPr wrap="square" rtlCol="0">
            <a:spAutoFit/>
          </a:bodyPr>
          <a:lstStyle/>
          <a:p>
            <a:r>
              <a:rPr lang="en-US" sz="2000" b="1" dirty="0" smtClean="0">
                <a:solidFill>
                  <a:schemeClr val="bg1"/>
                </a:solidFill>
              </a:rPr>
              <a:t>  </a:t>
            </a:r>
            <a:r>
              <a:rPr lang="en-US" sz="2000" b="1" dirty="0" smtClean="0"/>
              <a:t>1 mm</a:t>
            </a:r>
          </a:p>
          <a:p>
            <a:endParaRPr lang="en-US" sz="2000" b="1" dirty="0" smtClean="0">
              <a:solidFill>
                <a:schemeClr val="bg1"/>
              </a:solidFill>
            </a:endParaRPr>
          </a:p>
        </p:txBody>
      </p:sp>
      <p:cxnSp>
        <p:nvCxnSpPr>
          <p:cNvPr id="27" name="Straight Connector 26"/>
          <p:cNvCxnSpPr>
            <a:cxnSpLocks noChangeAspect="1"/>
          </p:cNvCxnSpPr>
          <p:nvPr/>
        </p:nvCxnSpPr>
        <p:spPr>
          <a:xfrm>
            <a:off x="7985233" y="1356148"/>
            <a:ext cx="813221" cy="17"/>
          </a:xfrm>
          <a:prstGeom prst="line">
            <a:avLst/>
          </a:prstGeom>
          <a:ln w="50800">
            <a:solidFill>
              <a:schemeClr val="tx1"/>
            </a:solidFill>
          </a:ln>
          <a:effectLst>
            <a:glow rad="635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04668" y="868400"/>
            <a:ext cx="603141" cy="400110"/>
          </a:xfrm>
          <a:prstGeom prst="rect">
            <a:avLst/>
          </a:prstGeom>
          <a:solidFill>
            <a:schemeClr val="tx1">
              <a:alpha val="87000"/>
            </a:schemeClr>
          </a:solidFill>
          <a:ln w="25400">
            <a:solidFill>
              <a:schemeClr val="bg1">
                <a:lumMod val="95000"/>
                <a:lumOff val="5000"/>
              </a:schemeClr>
            </a:solidFill>
          </a:ln>
        </p:spPr>
        <p:txBody>
          <a:bodyPr wrap="square" rtlCol="0">
            <a:spAutoFit/>
          </a:bodyPr>
          <a:lstStyle/>
          <a:p>
            <a:pPr algn="ctr"/>
            <a:r>
              <a:rPr lang="en-US" sz="2000" dirty="0" smtClean="0">
                <a:solidFill>
                  <a:schemeClr val="bg1"/>
                </a:solidFill>
              </a:rPr>
              <a:t>M</a:t>
            </a:r>
            <a:endParaRPr lang="en-US" sz="2000" dirty="0">
              <a:solidFill>
                <a:schemeClr val="bg1"/>
              </a:solidFill>
            </a:endParaRPr>
          </a:p>
        </p:txBody>
      </p:sp>
      <p:sp>
        <p:nvSpPr>
          <p:cNvPr id="7" name="Rectangle 6"/>
          <p:cNvSpPr/>
          <p:nvPr/>
        </p:nvSpPr>
        <p:spPr>
          <a:xfrm>
            <a:off x="4864140" y="797332"/>
            <a:ext cx="4178300" cy="28575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4955467" y="3748977"/>
            <a:ext cx="3987800" cy="2997200"/>
          </a:xfrm>
          <a:prstGeom prst="rect">
            <a:avLst/>
          </a:prstGeom>
        </p:spPr>
      </p:pic>
      <p:sp>
        <p:nvSpPr>
          <p:cNvPr id="36" name="TextBox 35"/>
          <p:cNvSpPr txBox="1"/>
          <p:nvPr/>
        </p:nvSpPr>
        <p:spPr>
          <a:xfrm>
            <a:off x="5057347" y="6206362"/>
            <a:ext cx="769058" cy="438217"/>
          </a:xfrm>
          <a:prstGeom prst="rect">
            <a:avLst/>
          </a:prstGeom>
          <a:solidFill>
            <a:schemeClr val="tx1">
              <a:alpha val="87000"/>
            </a:schemeClr>
          </a:solidFill>
          <a:ln w="25400">
            <a:solidFill>
              <a:schemeClr val="accent1"/>
            </a:solidFill>
          </a:ln>
        </p:spPr>
        <p:txBody>
          <a:bodyPr wrap="square" rtlCol="0">
            <a:spAutoFit/>
          </a:bodyPr>
          <a:lstStyle/>
          <a:p>
            <a:pPr algn="ctr"/>
            <a:r>
              <a:rPr lang="en-US" sz="2000" dirty="0" smtClean="0">
                <a:solidFill>
                  <a:schemeClr val="bg1"/>
                </a:solidFill>
              </a:rPr>
              <a:t>XPL</a:t>
            </a:r>
            <a:endParaRPr lang="en-US" sz="2000" dirty="0">
              <a:solidFill>
                <a:schemeClr val="bg1"/>
              </a:solidFill>
            </a:endParaRPr>
          </a:p>
        </p:txBody>
      </p:sp>
      <p:sp>
        <p:nvSpPr>
          <p:cNvPr id="38" name="TextBox 37"/>
          <p:cNvSpPr txBox="1"/>
          <p:nvPr/>
        </p:nvSpPr>
        <p:spPr>
          <a:xfrm>
            <a:off x="7556807" y="3814929"/>
            <a:ext cx="1303438" cy="461243"/>
          </a:xfrm>
          <a:prstGeom prst="rect">
            <a:avLst/>
          </a:prstGeom>
          <a:solidFill>
            <a:schemeClr val="tx1">
              <a:alpha val="87000"/>
            </a:schemeClr>
          </a:solidFill>
          <a:ln w="25400">
            <a:solidFill>
              <a:schemeClr val="accent1"/>
            </a:solidFill>
          </a:ln>
        </p:spPr>
        <p:txBody>
          <a:bodyPr wrap="square" rtlCol="0">
            <a:spAutoFit/>
          </a:bodyPr>
          <a:lstStyle/>
          <a:p>
            <a:r>
              <a:rPr lang="en-US" sz="2000" b="1" dirty="0" smtClean="0">
                <a:solidFill>
                  <a:schemeClr val="bg1"/>
                </a:solidFill>
              </a:rPr>
              <a:t>  0.25 mm</a:t>
            </a:r>
          </a:p>
          <a:p>
            <a:endParaRPr lang="en-US" sz="2000" b="1" dirty="0" smtClean="0">
              <a:solidFill>
                <a:schemeClr val="bg1"/>
              </a:solidFill>
            </a:endParaRPr>
          </a:p>
        </p:txBody>
      </p:sp>
      <p:cxnSp>
        <p:nvCxnSpPr>
          <p:cNvPr id="42" name="Straight Connector 41"/>
          <p:cNvCxnSpPr>
            <a:cxnSpLocks noChangeAspect="1"/>
          </p:cNvCxnSpPr>
          <p:nvPr/>
        </p:nvCxnSpPr>
        <p:spPr>
          <a:xfrm>
            <a:off x="7734697" y="4215028"/>
            <a:ext cx="951413" cy="11"/>
          </a:xfrm>
          <a:prstGeom prst="line">
            <a:avLst/>
          </a:prstGeom>
          <a:ln w="50800">
            <a:solidFill>
              <a:schemeClr val="bg1"/>
            </a:solidFill>
          </a:ln>
          <a:effectLst>
            <a:glow rad="635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14815" y="3804296"/>
            <a:ext cx="603141" cy="400110"/>
          </a:xfrm>
          <a:prstGeom prst="rect">
            <a:avLst/>
          </a:prstGeom>
          <a:solidFill>
            <a:schemeClr val="tx1">
              <a:alpha val="87000"/>
            </a:schemeClr>
          </a:solidFill>
          <a:ln w="25400">
            <a:solidFill>
              <a:schemeClr val="bg1">
                <a:lumMod val="95000"/>
                <a:lumOff val="5000"/>
              </a:schemeClr>
            </a:solidFill>
          </a:ln>
        </p:spPr>
        <p:txBody>
          <a:bodyPr wrap="square" rtlCol="0">
            <a:spAutoFit/>
          </a:bodyPr>
          <a:lstStyle/>
          <a:p>
            <a:pPr algn="ctr"/>
            <a:r>
              <a:rPr lang="en-US" sz="2000" dirty="0" smtClean="0">
                <a:solidFill>
                  <a:schemeClr val="bg1"/>
                </a:solidFill>
              </a:rPr>
              <a:t>I</a:t>
            </a:r>
            <a:endParaRPr lang="en-US" sz="2000" dirty="0">
              <a:solidFill>
                <a:schemeClr val="bg1"/>
              </a:solidFill>
            </a:endParaRPr>
          </a:p>
        </p:txBody>
      </p:sp>
    </p:spTree>
    <p:extLst>
      <p:ext uri="{BB962C8B-B14F-4D97-AF65-F5344CB8AC3E}">
        <p14:creationId xmlns:p14="http://schemas.microsoft.com/office/powerpoint/2010/main" xmlns="" val="300721631"/>
      </p:ext>
    </p:extLst>
  </p:cSld>
  <p:clrMapOvr>
    <a:masterClrMapping/>
  </p:clrMapOvr>
  <p:transition advTm="4854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3674446" y="264737"/>
            <a:ext cx="5380654" cy="54089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981108" y="5912422"/>
            <a:ext cx="8095728" cy="430887"/>
          </a:xfrm>
          <a:prstGeom prst="rect">
            <a:avLst/>
          </a:prstGeom>
          <a:noFill/>
        </p:spPr>
        <p:txBody>
          <a:bodyPr wrap="square" rtlCol="0" anchor="ctr">
            <a:spAutoFit/>
          </a:bodyPr>
          <a:lstStyle/>
          <a:p>
            <a:r>
              <a:rPr lang="en-US" sz="2200" b="1" dirty="0" smtClean="0"/>
              <a:t>Heavy δ</a:t>
            </a:r>
            <a:r>
              <a:rPr lang="en-US" sz="2200" b="1" baseline="30000" dirty="0" smtClean="0"/>
              <a:t>13</a:t>
            </a:r>
            <a:r>
              <a:rPr lang="en-US" sz="2200" b="1" dirty="0" smtClean="0"/>
              <a:t>C suggests increased </a:t>
            </a:r>
            <a:r>
              <a:rPr lang="en-US" sz="2200" b="1" dirty="0"/>
              <a:t>CO</a:t>
            </a:r>
            <a:r>
              <a:rPr lang="en-US" sz="2200" b="1" baseline="-25000" dirty="0"/>
              <a:t>2</a:t>
            </a:r>
            <a:r>
              <a:rPr lang="en-US" sz="2200" b="1" dirty="0"/>
              <a:t> degassing </a:t>
            </a:r>
            <a:r>
              <a:rPr lang="en-US" sz="2200" b="1" dirty="0" smtClean="0"/>
              <a:t>and productivity</a:t>
            </a:r>
          </a:p>
        </p:txBody>
      </p:sp>
      <p:sp>
        <p:nvSpPr>
          <p:cNvPr id="25" name="TextBox 24"/>
          <p:cNvSpPr txBox="1"/>
          <p:nvPr/>
        </p:nvSpPr>
        <p:spPr>
          <a:xfrm>
            <a:off x="981108" y="5547705"/>
            <a:ext cx="8095728" cy="430887"/>
          </a:xfrm>
          <a:prstGeom prst="rect">
            <a:avLst/>
          </a:prstGeom>
          <a:noFill/>
        </p:spPr>
        <p:txBody>
          <a:bodyPr wrap="square" rtlCol="0" anchor="ctr">
            <a:spAutoFit/>
          </a:bodyPr>
          <a:lstStyle/>
          <a:p>
            <a:r>
              <a:rPr lang="en-US" sz="2200" b="1" dirty="0" smtClean="0"/>
              <a:t>Carbon and oxygen covariance</a:t>
            </a:r>
          </a:p>
        </p:txBody>
      </p:sp>
      <p:sp>
        <p:nvSpPr>
          <p:cNvPr id="40" name="Rectangle 39"/>
          <p:cNvSpPr/>
          <p:nvPr/>
        </p:nvSpPr>
        <p:spPr>
          <a:xfrm>
            <a:off x="522514" y="1864426"/>
            <a:ext cx="2702514" cy="2909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34644" y="264737"/>
            <a:ext cx="3934324" cy="1077218"/>
          </a:xfrm>
          <a:prstGeom prst="rect">
            <a:avLst/>
          </a:prstGeom>
          <a:noFill/>
        </p:spPr>
        <p:txBody>
          <a:bodyPr wrap="square" rtlCol="0">
            <a:spAutoFit/>
          </a:bodyPr>
          <a:lstStyle/>
          <a:p>
            <a:pPr algn="ctr"/>
            <a:r>
              <a:rPr lang="en-US" sz="3200" b="1" dirty="0" smtClean="0"/>
              <a:t>Oxygen and Carbon covariance</a:t>
            </a:r>
            <a:endParaRPr lang="en-US" sz="3200" b="1" dirty="0"/>
          </a:p>
        </p:txBody>
      </p:sp>
      <p:sp>
        <p:nvSpPr>
          <p:cNvPr id="24" name="Isosceles Triangle 23"/>
          <p:cNvSpPr/>
          <p:nvPr/>
        </p:nvSpPr>
        <p:spPr>
          <a:xfrm rot="5400000">
            <a:off x="634930" y="5561309"/>
            <a:ext cx="210122" cy="43495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p:cNvSpPr/>
          <p:nvPr/>
        </p:nvSpPr>
        <p:spPr>
          <a:xfrm rot="5400000">
            <a:off x="634930" y="5915775"/>
            <a:ext cx="210122" cy="43495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p:nvPr/>
        </p:nvSpPr>
        <p:spPr>
          <a:xfrm rot="5400000">
            <a:off x="634930" y="6269877"/>
            <a:ext cx="210122" cy="434954"/>
          </a:xfrm>
          <a:prstGeom prst="triangl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LN-13-1 r2.jpg"/>
          <p:cNvPicPr>
            <a:picLocks noChangeAspect="1"/>
          </p:cNvPicPr>
          <p:nvPr/>
        </p:nvPicPr>
        <p:blipFill>
          <a:blip r:embed="rId4"/>
          <a:stretch>
            <a:fillRect/>
          </a:stretch>
        </p:blipFill>
        <p:spPr>
          <a:xfrm>
            <a:off x="2015728" y="1864426"/>
            <a:ext cx="1114425" cy="381000"/>
          </a:xfrm>
          <a:prstGeom prst="rect">
            <a:avLst/>
          </a:prstGeom>
        </p:spPr>
      </p:pic>
      <p:pic>
        <p:nvPicPr>
          <p:cNvPr id="19" name="Picture 18" descr="LN-13-1.jpg"/>
          <p:cNvPicPr>
            <a:picLocks noChangeAspect="1"/>
          </p:cNvPicPr>
          <p:nvPr/>
        </p:nvPicPr>
        <p:blipFill>
          <a:blip r:embed="rId5"/>
          <a:stretch>
            <a:fillRect/>
          </a:stretch>
        </p:blipFill>
        <p:spPr>
          <a:xfrm>
            <a:off x="613318" y="1864426"/>
            <a:ext cx="1123950" cy="371475"/>
          </a:xfrm>
          <a:prstGeom prst="rect">
            <a:avLst/>
          </a:prstGeom>
        </p:spPr>
      </p:pic>
      <p:pic>
        <p:nvPicPr>
          <p:cNvPr id="20" name="Picture 19" descr="LN-13-5 r2.jpg"/>
          <p:cNvPicPr>
            <a:picLocks noChangeAspect="1"/>
          </p:cNvPicPr>
          <p:nvPr/>
        </p:nvPicPr>
        <p:blipFill>
          <a:blip r:embed="rId6"/>
          <a:stretch>
            <a:fillRect/>
          </a:stretch>
        </p:blipFill>
        <p:spPr>
          <a:xfrm>
            <a:off x="2015603" y="2381633"/>
            <a:ext cx="1162050" cy="342900"/>
          </a:xfrm>
          <a:prstGeom prst="rect">
            <a:avLst/>
          </a:prstGeom>
        </p:spPr>
      </p:pic>
      <p:pic>
        <p:nvPicPr>
          <p:cNvPr id="21" name="Picture 20" descr="LN-13-5.jpg"/>
          <p:cNvPicPr>
            <a:picLocks noChangeAspect="1"/>
          </p:cNvPicPr>
          <p:nvPr/>
        </p:nvPicPr>
        <p:blipFill>
          <a:blip r:embed="rId7"/>
          <a:stretch>
            <a:fillRect/>
          </a:stretch>
        </p:blipFill>
        <p:spPr>
          <a:xfrm>
            <a:off x="613318" y="2394968"/>
            <a:ext cx="1104900" cy="333375"/>
          </a:xfrm>
          <a:prstGeom prst="rect">
            <a:avLst/>
          </a:prstGeom>
        </p:spPr>
      </p:pic>
      <p:pic>
        <p:nvPicPr>
          <p:cNvPr id="22" name="Picture 21" descr="LN-13-10.jpg"/>
          <p:cNvPicPr>
            <a:picLocks noChangeAspect="1"/>
          </p:cNvPicPr>
          <p:nvPr/>
        </p:nvPicPr>
        <p:blipFill>
          <a:blip r:embed="rId8"/>
          <a:stretch>
            <a:fillRect/>
          </a:stretch>
        </p:blipFill>
        <p:spPr>
          <a:xfrm>
            <a:off x="613318" y="2887410"/>
            <a:ext cx="1171575" cy="342900"/>
          </a:xfrm>
          <a:prstGeom prst="rect">
            <a:avLst/>
          </a:prstGeom>
        </p:spPr>
      </p:pic>
      <p:pic>
        <p:nvPicPr>
          <p:cNvPr id="30" name="Picture 29" descr="LN-13-10r2.jpg"/>
          <p:cNvPicPr>
            <a:picLocks noChangeAspect="1"/>
          </p:cNvPicPr>
          <p:nvPr/>
        </p:nvPicPr>
        <p:blipFill>
          <a:blip r:embed="rId9"/>
          <a:stretch>
            <a:fillRect/>
          </a:stretch>
        </p:blipFill>
        <p:spPr>
          <a:xfrm>
            <a:off x="2018078" y="2860740"/>
            <a:ext cx="1123950" cy="371475"/>
          </a:xfrm>
          <a:prstGeom prst="rect">
            <a:avLst/>
          </a:prstGeom>
        </p:spPr>
      </p:pic>
      <p:pic>
        <p:nvPicPr>
          <p:cNvPr id="31" name="Picture 30" descr="LN-13-13 r2.jpg"/>
          <p:cNvPicPr>
            <a:picLocks noChangeAspect="1"/>
          </p:cNvPicPr>
          <p:nvPr/>
        </p:nvPicPr>
        <p:blipFill>
          <a:blip r:embed="rId10"/>
          <a:stretch>
            <a:fillRect/>
          </a:stretch>
        </p:blipFill>
        <p:spPr>
          <a:xfrm>
            <a:off x="1984678" y="3368422"/>
            <a:ext cx="1181100" cy="352425"/>
          </a:xfrm>
          <a:prstGeom prst="rect">
            <a:avLst/>
          </a:prstGeom>
        </p:spPr>
      </p:pic>
      <p:pic>
        <p:nvPicPr>
          <p:cNvPr id="33" name="Picture 32" descr="LN-13-13.jpg"/>
          <p:cNvPicPr>
            <a:picLocks noChangeAspect="1"/>
          </p:cNvPicPr>
          <p:nvPr/>
        </p:nvPicPr>
        <p:blipFill>
          <a:blip r:embed="rId11"/>
          <a:stretch>
            <a:fillRect/>
          </a:stretch>
        </p:blipFill>
        <p:spPr>
          <a:xfrm>
            <a:off x="613318" y="3389377"/>
            <a:ext cx="1219200" cy="361950"/>
          </a:xfrm>
          <a:prstGeom prst="rect">
            <a:avLst/>
          </a:prstGeom>
        </p:spPr>
      </p:pic>
      <p:pic>
        <p:nvPicPr>
          <p:cNvPr id="36" name="Picture 35" descr="LN-13-20 r2.jpg"/>
          <p:cNvPicPr>
            <a:picLocks noChangeAspect="1"/>
          </p:cNvPicPr>
          <p:nvPr/>
        </p:nvPicPr>
        <p:blipFill>
          <a:blip r:embed="rId12"/>
          <a:stretch>
            <a:fillRect/>
          </a:stretch>
        </p:blipFill>
        <p:spPr>
          <a:xfrm>
            <a:off x="2039478" y="3857054"/>
            <a:ext cx="1114425" cy="381000"/>
          </a:xfrm>
          <a:prstGeom prst="rect">
            <a:avLst/>
          </a:prstGeom>
        </p:spPr>
      </p:pic>
      <p:pic>
        <p:nvPicPr>
          <p:cNvPr id="37" name="Picture 36" descr="LN-13-20.jpg"/>
          <p:cNvPicPr>
            <a:picLocks noChangeAspect="1"/>
          </p:cNvPicPr>
          <p:nvPr/>
        </p:nvPicPr>
        <p:blipFill>
          <a:blip r:embed="rId13"/>
          <a:stretch>
            <a:fillRect/>
          </a:stretch>
        </p:blipFill>
        <p:spPr>
          <a:xfrm>
            <a:off x="641893" y="3910394"/>
            <a:ext cx="1228725" cy="304800"/>
          </a:xfrm>
          <a:prstGeom prst="rect">
            <a:avLst/>
          </a:prstGeom>
        </p:spPr>
      </p:pic>
      <p:pic>
        <p:nvPicPr>
          <p:cNvPr id="38" name="Picture 37" descr="LN-13-28 r2.jpg"/>
          <p:cNvPicPr>
            <a:picLocks noChangeAspect="1"/>
          </p:cNvPicPr>
          <p:nvPr/>
        </p:nvPicPr>
        <p:blipFill>
          <a:blip r:embed="rId14"/>
          <a:stretch>
            <a:fillRect/>
          </a:stretch>
        </p:blipFill>
        <p:spPr>
          <a:xfrm>
            <a:off x="2077578" y="4374263"/>
            <a:ext cx="1076325" cy="352425"/>
          </a:xfrm>
          <a:prstGeom prst="rect">
            <a:avLst/>
          </a:prstGeom>
        </p:spPr>
      </p:pic>
      <p:pic>
        <p:nvPicPr>
          <p:cNvPr id="39" name="Picture 38" descr="LN-13-28.jpg"/>
          <p:cNvPicPr>
            <a:picLocks noChangeAspect="1"/>
          </p:cNvPicPr>
          <p:nvPr/>
        </p:nvPicPr>
        <p:blipFill>
          <a:blip r:embed="rId15"/>
          <a:stretch>
            <a:fillRect/>
          </a:stretch>
        </p:blipFill>
        <p:spPr>
          <a:xfrm>
            <a:off x="613318" y="4374263"/>
            <a:ext cx="1257300" cy="371475"/>
          </a:xfrm>
          <a:prstGeom prst="rect">
            <a:avLst/>
          </a:prstGeom>
        </p:spPr>
      </p:pic>
      <p:sp>
        <p:nvSpPr>
          <p:cNvPr id="32" name="TextBox 31"/>
          <p:cNvSpPr txBox="1"/>
          <p:nvPr/>
        </p:nvSpPr>
        <p:spPr>
          <a:xfrm>
            <a:off x="959372" y="6279809"/>
            <a:ext cx="8095728" cy="430887"/>
          </a:xfrm>
          <a:prstGeom prst="rect">
            <a:avLst/>
          </a:prstGeom>
          <a:noFill/>
        </p:spPr>
        <p:txBody>
          <a:bodyPr wrap="square" rtlCol="0" anchor="ctr">
            <a:spAutoFit/>
          </a:bodyPr>
          <a:lstStyle/>
          <a:p>
            <a:r>
              <a:rPr lang="en-US" sz="2200" b="1" dirty="0" smtClean="0"/>
              <a:t>Spatial </a:t>
            </a:r>
            <a:r>
              <a:rPr lang="en-US" sz="2200" b="1" dirty="0"/>
              <a:t>position in lake reflected in δ</a:t>
            </a:r>
            <a:r>
              <a:rPr lang="en-US" sz="2200" b="1" baseline="30000" dirty="0"/>
              <a:t>18</a:t>
            </a:r>
            <a:r>
              <a:rPr lang="en-US" sz="2200" b="1" dirty="0"/>
              <a:t>O </a:t>
            </a:r>
            <a:r>
              <a:rPr lang="en-US" sz="2200" b="1" dirty="0" smtClean="0"/>
              <a:t>values </a:t>
            </a:r>
          </a:p>
        </p:txBody>
      </p:sp>
      <p:pic>
        <p:nvPicPr>
          <p:cNvPr id="3" name="Picture 2"/>
          <p:cNvPicPr>
            <a:picLocks noChangeAspect="1"/>
          </p:cNvPicPr>
          <p:nvPr/>
        </p:nvPicPr>
        <p:blipFill>
          <a:blip r:embed="rId16"/>
          <a:stretch>
            <a:fillRect/>
          </a:stretch>
        </p:blipFill>
        <p:spPr>
          <a:xfrm>
            <a:off x="3708312" y="302605"/>
            <a:ext cx="5346700" cy="5245100"/>
          </a:xfrm>
          <a:prstGeom prst="rect">
            <a:avLst/>
          </a:prstGeom>
        </p:spPr>
      </p:pic>
      <p:grpSp>
        <p:nvGrpSpPr>
          <p:cNvPr id="35" name="Group 34"/>
          <p:cNvGrpSpPr/>
          <p:nvPr/>
        </p:nvGrpSpPr>
        <p:grpSpPr>
          <a:xfrm>
            <a:off x="522514" y="-34347"/>
            <a:ext cx="8323773" cy="4790718"/>
            <a:chOff x="522514" y="-34347"/>
            <a:chExt cx="8323773" cy="4790718"/>
          </a:xfrm>
        </p:grpSpPr>
        <p:sp>
          <p:nvSpPr>
            <p:cNvPr id="41" name="Oval 40"/>
            <p:cNvSpPr/>
            <p:nvPr/>
          </p:nvSpPr>
          <p:spPr>
            <a:xfrm rot="1570525">
              <a:off x="6666613" y="-34347"/>
              <a:ext cx="2179674" cy="4561367"/>
            </a:xfrm>
            <a:prstGeom prst="ellipse">
              <a:avLst/>
            </a:prstGeom>
            <a:solidFill>
              <a:srgbClr val="FF3399">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22514" y="4384896"/>
              <a:ext cx="2702514" cy="371475"/>
            </a:xfrm>
            <a:prstGeom prst="rect">
              <a:avLst/>
            </a:prstGeom>
            <a:solidFill>
              <a:srgbClr val="FF3399">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5936755" y="5384063"/>
            <a:ext cx="1679878" cy="229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δ</a:t>
            </a:r>
            <a:r>
              <a:rPr lang="en-US" b="1" baseline="30000" dirty="0" smtClean="0">
                <a:solidFill>
                  <a:schemeClr val="bg2"/>
                </a:solidFill>
              </a:rPr>
              <a:t>18</a:t>
            </a:r>
            <a:r>
              <a:rPr lang="en-US" b="1" dirty="0" smtClean="0">
                <a:solidFill>
                  <a:schemeClr val="bg2"/>
                </a:solidFill>
              </a:rPr>
              <a:t>O (PDB)</a:t>
            </a:r>
            <a:endParaRPr lang="en-US" dirty="0">
              <a:solidFill>
                <a:schemeClr val="bg2"/>
              </a:solidFill>
            </a:endParaRPr>
          </a:p>
        </p:txBody>
      </p:sp>
      <p:sp>
        <p:nvSpPr>
          <p:cNvPr id="47" name="Rectangle 46"/>
          <p:cNvSpPr/>
          <p:nvPr/>
        </p:nvSpPr>
        <p:spPr>
          <a:xfrm rot="16200000">
            <a:off x="3194828" y="2750441"/>
            <a:ext cx="1339702" cy="178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δ</a:t>
            </a:r>
            <a:r>
              <a:rPr lang="en-US" b="1" baseline="30000" dirty="0" smtClean="0">
                <a:solidFill>
                  <a:schemeClr val="bg2"/>
                </a:solidFill>
              </a:rPr>
              <a:t>13</a:t>
            </a:r>
            <a:r>
              <a:rPr lang="en-US" b="1" dirty="0" smtClean="0">
                <a:solidFill>
                  <a:schemeClr val="bg2"/>
                </a:solidFill>
              </a:rPr>
              <a:t>C (PDB)</a:t>
            </a:r>
            <a:endParaRPr lang="en-US" dirty="0">
              <a:solidFill>
                <a:schemeClr val="bg2"/>
              </a:solidFill>
            </a:endParaRPr>
          </a:p>
        </p:txBody>
      </p:sp>
    </p:spTree>
    <p:custDataLst>
      <p:tags r:id="rId1"/>
    </p:custDataLst>
    <p:extLst>
      <p:ext uri="{BB962C8B-B14F-4D97-AF65-F5344CB8AC3E}">
        <p14:creationId xmlns:p14="http://schemas.microsoft.com/office/powerpoint/2010/main" xmlns="" val="46068139"/>
      </p:ext>
    </p:extLst>
  </p:cSld>
  <p:clrMapOvr>
    <a:masterClrMapping/>
  </p:clrMapOvr>
  <p:transition advTm="913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6" grpId="0" animBg="1"/>
      <p:bldP spid="29" grpId="0" animBg="1"/>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6.4"/>
</p:tagLst>
</file>

<file path=ppt/tags/tag2.xml><?xml version="1.0" encoding="utf-8"?>
<p:tagLst xmlns:a="http://schemas.openxmlformats.org/drawingml/2006/main" xmlns:r="http://schemas.openxmlformats.org/officeDocument/2006/relationships" xmlns:p="http://schemas.openxmlformats.org/presentationml/2006/main">
  <p:tag name="TIMING" val="|44.5|28.6"/>
</p:tagLst>
</file>

<file path=ppt/tags/tag3.xml><?xml version="1.0" encoding="utf-8"?>
<p:tagLst xmlns:a="http://schemas.openxmlformats.org/drawingml/2006/main" xmlns:r="http://schemas.openxmlformats.org/officeDocument/2006/relationships" xmlns:p="http://schemas.openxmlformats.org/presentationml/2006/main">
  <p:tag name="TIMING" val="|21.9|22.8"/>
</p:tagLst>
</file>

<file path=ppt/tags/tag4.xml><?xml version="1.0" encoding="utf-8"?>
<p:tagLst xmlns:a="http://schemas.openxmlformats.org/drawingml/2006/main" xmlns:r="http://schemas.openxmlformats.org/officeDocument/2006/relationships" xmlns:p="http://schemas.openxmlformats.org/presentationml/2006/main">
  <p:tag name="TIMING" val="|18|14.1"/>
</p:tagLst>
</file>

<file path=ppt/tags/tag5.xml><?xml version="1.0" encoding="utf-8"?>
<p:tagLst xmlns:a="http://schemas.openxmlformats.org/drawingml/2006/main" xmlns:r="http://schemas.openxmlformats.org/officeDocument/2006/relationships" xmlns:p="http://schemas.openxmlformats.org/presentationml/2006/main">
  <p:tag name="TIMING" val="|24.7|15.5"/>
</p:tagLst>
</file>

<file path=ppt/theme/theme1.xml><?xml version="1.0" encoding="utf-8"?>
<a:theme xmlns:a="http://schemas.openxmlformats.org/drawingml/2006/main" name="Techn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8369</TotalTime>
  <Words>1211</Words>
  <Application>Microsoft Macintosh PowerPoint</Application>
  <PresentationFormat>On-screen Show (4:3)</PresentationFormat>
  <Paragraphs>146</Paragraphs>
  <Slides>17</Slides>
  <Notes>14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Technic</vt:lpstr>
      <vt:lpstr>TIME-SERIES ISOTOPIC AND ELEMENTAL COMPOSITIONS OF MINERALIZED MICROBIALITES WITHIN A HIGH-ALTITUDE ANDEAN LAKE (LAGUNA NEGRA, CATAMARCA PROVINCE, NW ARGENTINA)</vt:lpstr>
      <vt:lpstr>Mineralized Microbialites as Recorders of Paleoenvironmental Information</vt:lpstr>
      <vt:lpstr>Puna region, Catamarca Province,  NW Argentina</vt:lpstr>
      <vt:lpstr>The Laguna Negra Saline Complex</vt:lpstr>
      <vt:lpstr>Drivers for Mineral Precipitation</vt:lpstr>
      <vt:lpstr>Slide 6</vt:lpstr>
      <vt:lpstr>Geochemical Analyses</vt:lpstr>
      <vt:lpstr>Petrographic Microfabrics</vt:lpstr>
      <vt:lpstr>Slide 9</vt:lpstr>
      <vt:lpstr>Slide 10</vt:lpstr>
      <vt:lpstr>Slide 11</vt:lpstr>
      <vt:lpstr>Oxygen isotopes</vt:lpstr>
      <vt:lpstr>Carbon isotopes</vt:lpstr>
      <vt:lpstr>Slide 14</vt:lpstr>
      <vt:lpstr>Slide 15</vt:lpstr>
      <vt:lpstr>Conclusions</vt:lpstr>
      <vt:lpstr>Acknowledgements</vt:lpstr>
    </vt:vector>
  </TitlesOfParts>
  <Company>University of Tennessee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TIME-SERIES ISOTOPIC AND ELEMENTAL COMPOSITIONS OF MINERALIZED MICROBIALITES WITHIN A HIGH-ALTITUDE ANDEAN LAKE (LAGUNA NEGRA, CATAMARCA PROVINCE, NW ARGENTINA)</dc:title>
  <dc:creator>Joy Buongiorno</dc:creator>
  <cp:lastModifiedBy>Joy Buongiorno</cp:lastModifiedBy>
  <cp:revision>269</cp:revision>
  <dcterms:created xsi:type="dcterms:W3CDTF">2013-09-30T21:39:03Z</dcterms:created>
  <dcterms:modified xsi:type="dcterms:W3CDTF">2013-11-09T07:39:02Z</dcterms:modified>
</cp:coreProperties>
</file>