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notesMasterIdLst>
    <p:notesMasterId r:id="rId24"/>
  </p:notesMasterIdLst>
  <p:sldIdLst>
    <p:sldId id="279" r:id="rId3"/>
    <p:sldId id="278" r:id="rId4"/>
    <p:sldId id="315" r:id="rId5"/>
    <p:sldId id="288" r:id="rId6"/>
    <p:sldId id="314" r:id="rId7"/>
    <p:sldId id="317" r:id="rId8"/>
    <p:sldId id="286" r:id="rId9"/>
    <p:sldId id="289" r:id="rId10"/>
    <p:sldId id="294" r:id="rId11"/>
    <p:sldId id="297" r:id="rId12"/>
    <p:sldId id="306" r:id="rId13"/>
    <p:sldId id="304" r:id="rId14"/>
    <p:sldId id="301" r:id="rId15"/>
    <p:sldId id="295" r:id="rId16"/>
    <p:sldId id="302" r:id="rId17"/>
    <p:sldId id="305" r:id="rId18"/>
    <p:sldId id="313" r:id="rId19"/>
    <p:sldId id="311" r:id="rId20"/>
    <p:sldId id="312" r:id="rId21"/>
    <p:sldId id="310" r:id="rId22"/>
    <p:sldId id="316" r:id="rId2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6" autoAdjust="0"/>
    <p:restoredTop sz="96235" autoAdjust="0"/>
  </p:normalViewPr>
  <p:slideViewPr>
    <p:cSldViewPr>
      <p:cViewPr varScale="1">
        <p:scale>
          <a:sx n="88" d="100"/>
          <a:sy n="88" d="100"/>
        </p:scale>
        <p:origin x="-126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88"/>
    </p:cViewPr>
  </p:sorterViewPr>
  <p:notesViewPr>
    <p:cSldViewPr>
      <p:cViewPr varScale="1">
        <p:scale>
          <a:sx n="79" d="100"/>
          <a:sy n="79" d="100"/>
        </p:scale>
        <p:origin x="-1536" y="-90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A38709-3F3F-4755-91AF-B9FF4727C58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91285E-3838-40FF-A5A2-609DC286B8E7}">
      <dgm:prSet phldrT="[Text]"/>
      <dgm:spPr/>
      <dgm:t>
        <a:bodyPr/>
        <a:lstStyle/>
        <a:p>
          <a:r>
            <a:rPr lang="en-US" dirty="0" smtClean="0"/>
            <a:t>#1</a:t>
          </a:r>
          <a:endParaRPr lang="en-US" dirty="0"/>
        </a:p>
      </dgm:t>
    </dgm:pt>
    <dgm:pt modelId="{8110CBAC-14D2-4E08-9696-BD97493F5E10}" type="parTrans" cxnId="{E90FD0E8-D68D-460A-9A33-0A9C5C51B8F7}">
      <dgm:prSet/>
      <dgm:spPr/>
      <dgm:t>
        <a:bodyPr/>
        <a:lstStyle/>
        <a:p>
          <a:endParaRPr lang="en-US"/>
        </a:p>
      </dgm:t>
    </dgm:pt>
    <dgm:pt modelId="{F0F8A12C-13E9-4F73-B691-33DB71D8ABBA}" type="sibTrans" cxnId="{E90FD0E8-D68D-460A-9A33-0A9C5C51B8F7}">
      <dgm:prSet/>
      <dgm:spPr/>
      <dgm:t>
        <a:bodyPr/>
        <a:lstStyle/>
        <a:p>
          <a:endParaRPr lang="en-US"/>
        </a:p>
      </dgm:t>
    </dgm:pt>
    <dgm:pt modelId="{C7BAC386-940A-4ED9-957A-C5CA4B7B7C7D}">
      <dgm:prSet phldrT="[Text]" custT="1"/>
      <dgm:spPr/>
      <dgm:t>
        <a:bodyPr/>
        <a:lstStyle/>
        <a:p>
          <a:r>
            <a:rPr lang="en-US" sz="2000" dirty="0" smtClean="0"/>
            <a:t>The Federal Government?</a:t>
          </a:r>
          <a:endParaRPr lang="en-US" sz="2000" dirty="0"/>
        </a:p>
      </dgm:t>
    </dgm:pt>
    <dgm:pt modelId="{3DCD606D-B921-4FDF-8FDC-7B7C5BE9DC8A}" type="parTrans" cxnId="{DCF03D3D-C563-4030-9A40-1624BACE27C7}">
      <dgm:prSet/>
      <dgm:spPr/>
      <dgm:t>
        <a:bodyPr/>
        <a:lstStyle/>
        <a:p>
          <a:endParaRPr lang="en-US"/>
        </a:p>
      </dgm:t>
    </dgm:pt>
    <dgm:pt modelId="{F1BF2EC5-DFFC-49CA-9B22-E446035F5DB4}" type="sibTrans" cxnId="{DCF03D3D-C563-4030-9A40-1624BACE27C7}">
      <dgm:prSet/>
      <dgm:spPr/>
      <dgm:t>
        <a:bodyPr/>
        <a:lstStyle/>
        <a:p>
          <a:endParaRPr lang="en-US"/>
        </a:p>
      </dgm:t>
    </dgm:pt>
    <dgm:pt modelId="{7E7DC2FB-4DF3-42A2-86E3-9340385DB0D0}">
      <dgm:prSet phldrT="[Text]"/>
      <dgm:spPr/>
      <dgm:t>
        <a:bodyPr/>
        <a:lstStyle/>
        <a:p>
          <a:r>
            <a:rPr lang="en-US" dirty="0" smtClean="0"/>
            <a:t>Taxpayers</a:t>
          </a:r>
          <a:endParaRPr lang="en-US" dirty="0"/>
        </a:p>
      </dgm:t>
    </dgm:pt>
    <dgm:pt modelId="{8EF2F68B-2A53-4ECE-977F-A2DA7CD3A69D}" type="parTrans" cxnId="{530A32C8-4299-4DC9-A963-BCA77D581284}">
      <dgm:prSet/>
      <dgm:spPr/>
      <dgm:t>
        <a:bodyPr/>
        <a:lstStyle/>
        <a:p>
          <a:endParaRPr lang="en-US"/>
        </a:p>
      </dgm:t>
    </dgm:pt>
    <dgm:pt modelId="{A0064A86-8ED5-4054-8EF6-6755CBC89624}" type="sibTrans" cxnId="{530A32C8-4299-4DC9-A963-BCA77D581284}">
      <dgm:prSet/>
      <dgm:spPr/>
      <dgm:t>
        <a:bodyPr/>
        <a:lstStyle/>
        <a:p>
          <a:endParaRPr lang="en-US"/>
        </a:p>
      </dgm:t>
    </dgm:pt>
    <dgm:pt modelId="{3F607E0B-7053-4636-85F8-9A6A09498731}">
      <dgm:prSet phldrT="[Text]"/>
      <dgm:spPr/>
      <dgm:t>
        <a:bodyPr/>
        <a:lstStyle/>
        <a:p>
          <a:r>
            <a:rPr lang="en-US" dirty="0" smtClean="0"/>
            <a:t>#2</a:t>
          </a:r>
          <a:endParaRPr lang="en-US" dirty="0"/>
        </a:p>
      </dgm:t>
    </dgm:pt>
    <dgm:pt modelId="{BEF7AC8C-AF34-4E98-839D-9D9ED44EF3BD}" type="parTrans" cxnId="{27851B70-D239-4B32-91D0-4C64DBF63052}">
      <dgm:prSet/>
      <dgm:spPr/>
      <dgm:t>
        <a:bodyPr/>
        <a:lstStyle/>
        <a:p>
          <a:endParaRPr lang="en-US"/>
        </a:p>
      </dgm:t>
    </dgm:pt>
    <dgm:pt modelId="{223E2CF2-454F-4D48-8F4F-E98B1AAFCE20}" type="sibTrans" cxnId="{27851B70-D239-4B32-91D0-4C64DBF63052}">
      <dgm:prSet/>
      <dgm:spPr/>
      <dgm:t>
        <a:bodyPr/>
        <a:lstStyle/>
        <a:p>
          <a:endParaRPr lang="en-US"/>
        </a:p>
      </dgm:t>
    </dgm:pt>
    <dgm:pt modelId="{B7E2A7B9-12BD-4679-92C9-DED2485B8A57}">
      <dgm:prSet phldrT="[Text]"/>
      <dgm:spPr/>
      <dgm:t>
        <a:bodyPr/>
        <a:lstStyle/>
        <a:p>
          <a:r>
            <a:rPr lang="en-US" dirty="0" smtClean="0"/>
            <a:t>State and Local?</a:t>
          </a:r>
          <a:endParaRPr lang="en-US" dirty="0"/>
        </a:p>
      </dgm:t>
    </dgm:pt>
    <dgm:pt modelId="{674AE791-1879-410B-8648-6AE357272BDB}" type="parTrans" cxnId="{0AD0320B-E248-4675-AA5F-9121BF79AE6F}">
      <dgm:prSet/>
      <dgm:spPr/>
      <dgm:t>
        <a:bodyPr/>
        <a:lstStyle/>
        <a:p>
          <a:endParaRPr lang="en-US"/>
        </a:p>
      </dgm:t>
    </dgm:pt>
    <dgm:pt modelId="{F6F17DE3-EEAF-43E8-ACA6-924BBC7BD1AE}" type="sibTrans" cxnId="{0AD0320B-E248-4675-AA5F-9121BF79AE6F}">
      <dgm:prSet/>
      <dgm:spPr/>
      <dgm:t>
        <a:bodyPr/>
        <a:lstStyle/>
        <a:p>
          <a:endParaRPr lang="en-US"/>
        </a:p>
      </dgm:t>
    </dgm:pt>
    <dgm:pt modelId="{1CC7205E-E468-4409-8D11-F233330725B1}">
      <dgm:prSet phldrT="[Text]"/>
      <dgm:spPr/>
      <dgm:t>
        <a:bodyPr/>
        <a:lstStyle/>
        <a:p>
          <a:r>
            <a:rPr lang="en-US" dirty="0" smtClean="0"/>
            <a:t>Taxpayers</a:t>
          </a:r>
          <a:endParaRPr lang="en-US" dirty="0"/>
        </a:p>
      </dgm:t>
    </dgm:pt>
    <dgm:pt modelId="{99C53233-73C7-4524-B481-CCCBC7D62C8F}" type="parTrans" cxnId="{A8D15A07-B016-46CC-A030-6693666ED7F7}">
      <dgm:prSet/>
      <dgm:spPr/>
      <dgm:t>
        <a:bodyPr/>
        <a:lstStyle/>
        <a:p>
          <a:endParaRPr lang="en-US"/>
        </a:p>
      </dgm:t>
    </dgm:pt>
    <dgm:pt modelId="{D73EE42C-B28B-44D0-98F5-3160444B7629}" type="sibTrans" cxnId="{A8D15A07-B016-46CC-A030-6693666ED7F7}">
      <dgm:prSet/>
      <dgm:spPr/>
      <dgm:t>
        <a:bodyPr/>
        <a:lstStyle/>
        <a:p>
          <a:endParaRPr lang="en-US"/>
        </a:p>
      </dgm:t>
    </dgm:pt>
    <dgm:pt modelId="{83DFEEF4-8CC6-4F17-A209-59C7C3F485EC}">
      <dgm:prSet phldrT="[Text]"/>
      <dgm:spPr/>
      <dgm:t>
        <a:bodyPr/>
        <a:lstStyle/>
        <a:p>
          <a:r>
            <a:rPr lang="en-US" dirty="0" smtClean="0"/>
            <a:t>#3</a:t>
          </a:r>
          <a:endParaRPr lang="en-US" dirty="0"/>
        </a:p>
      </dgm:t>
    </dgm:pt>
    <dgm:pt modelId="{BACCB213-423A-4DFE-BA4B-1D1F1B04A1E1}" type="parTrans" cxnId="{7E64E405-63AE-4A21-9DEE-C4D625465D65}">
      <dgm:prSet/>
      <dgm:spPr/>
      <dgm:t>
        <a:bodyPr/>
        <a:lstStyle/>
        <a:p>
          <a:endParaRPr lang="en-US"/>
        </a:p>
      </dgm:t>
    </dgm:pt>
    <dgm:pt modelId="{B0D51C29-83B7-48BC-B419-B7DAD6215BC3}" type="sibTrans" cxnId="{7E64E405-63AE-4A21-9DEE-C4D625465D65}">
      <dgm:prSet/>
      <dgm:spPr/>
      <dgm:t>
        <a:bodyPr/>
        <a:lstStyle/>
        <a:p>
          <a:endParaRPr lang="en-US"/>
        </a:p>
      </dgm:t>
    </dgm:pt>
    <dgm:pt modelId="{83801D46-F566-4C23-B37D-CD3136950151}">
      <dgm:prSet phldrT="[Text]"/>
      <dgm:spPr/>
      <dgm:t>
        <a:bodyPr/>
        <a:lstStyle/>
        <a:p>
          <a:r>
            <a:rPr lang="en-US" dirty="0" smtClean="0"/>
            <a:t>Private Sector?</a:t>
          </a:r>
          <a:endParaRPr lang="en-US" dirty="0"/>
        </a:p>
      </dgm:t>
    </dgm:pt>
    <dgm:pt modelId="{BC7FB531-B827-4EF3-A587-522429B5DB28}" type="parTrans" cxnId="{3CD22B0E-458E-4A9E-BB9F-88E379709CDC}">
      <dgm:prSet/>
      <dgm:spPr/>
      <dgm:t>
        <a:bodyPr/>
        <a:lstStyle/>
        <a:p>
          <a:endParaRPr lang="en-US"/>
        </a:p>
      </dgm:t>
    </dgm:pt>
    <dgm:pt modelId="{6FC1E9D7-81AF-4736-830B-53D5E750DD07}" type="sibTrans" cxnId="{3CD22B0E-458E-4A9E-BB9F-88E379709CDC}">
      <dgm:prSet/>
      <dgm:spPr/>
      <dgm:t>
        <a:bodyPr/>
        <a:lstStyle/>
        <a:p>
          <a:endParaRPr lang="en-US"/>
        </a:p>
      </dgm:t>
    </dgm:pt>
    <dgm:pt modelId="{A229BD2C-53F3-4123-BDEB-54C85FB1C57B}">
      <dgm:prSet phldrT="[Text]"/>
      <dgm:spPr/>
      <dgm:t>
        <a:bodyPr/>
        <a:lstStyle/>
        <a:p>
          <a:r>
            <a:rPr lang="en-US" dirty="0" smtClean="0"/>
            <a:t>Private Funds</a:t>
          </a:r>
          <a:endParaRPr lang="en-US" dirty="0"/>
        </a:p>
      </dgm:t>
    </dgm:pt>
    <dgm:pt modelId="{DF447EA8-DF6E-40B8-B94C-96C51838E867}" type="parTrans" cxnId="{21711248-2EAD-4B74-B497-8A3F1E8A6AA1}">
      <dgm:prSet/>
      <dgm:spPr/>
      <dgm:t>
        <a:bodyPr/>
        <a:lstStyle/>
        <a:p>
          <a:endParaRPr lang="en-US"/>
        </a:p>
      </dgm:t>
    </dgm:pt>
    <dgm:pt modelId="{12B7209C-8E9D-4BB0-A74D-C2724EF98C47}" type="sibTrans" cxnId="{21711248-2EAD-4B74-B497-8A3F1E8A6AA1}">
      <dgm:prSet/>
      <dgm:spPr/>
      <dgm:t>
        <a:bodyPr/>
        <a:lstStyle/>
        <a:p>
          <a:endParaRPr lang="en-US"/>
        </a:p>
      </dgm:t>
    </dgm:pt>
    <dgm:pt modelId="{A19B85DF-F325-4CFD-8005-E4FF0FD118CF}" type="pres">
      <dgm:prSet presAssocID="{A8A38709-3F3F-4755-91AF-B9FF4727C58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A6854D6-F290-4455-B239-C40CCFBEDA68}" type="pres">
      <dgm:prSet presAssocID="{7A91285E-3838-40FF-A5A2-609DC286B8E7}" presName="horFlow" presStyleCnt="0"/>
      <dgm:spPr/>
    </dgm:pt>
    <dgm:pt modelId="{B94B5D92-5089-4A9B-8F28-0CD3F580622D}" type="pres">
      <dgm:prSet presAssocID="{7A91285E-3838-40FF-A5A2-609DC286B8E7}" presName="bigChev" presStyleLbl="node1" presStyleIdx="0" presStyleCnt="3"/>
      <dgm:spPr/>
      <dgm:t>
        <a:bodyPr/>
        <a:lstStyle/>
        <a:p>
          <a:endParaRPr lang="en-US"/>
        </a:p>
      </dgm:t>
    </dgm:pt>
    <dgm:pt modelId="{2212E3EA-EEE5-4846-8F66-CBA39411EE7A}" type="pres">
      <dgm:prSet presAssocID="{3DCD606D-B921-4FDF-8FDC-7B7C5BE9DC8A}" presName="parTrans" presStyleCnt="0"/>
      <dgm:spPr/>
    </dgm:pt>
    <dgm:pt modelId="{52C9DD22-18A9-420C-B7E0-B6DC16CD9DF4}" type="pres">
      <dgm:prSet presAssocID="{C7BAC386-940A-4ED9-957A-C5CA4B7B7C7D}" presName="node" presStyleLbl="alignAccFollowNode1" presStyleIdx="0" presStyleCnt="6" custScaleX="104845" custLinFactNeighborX="-9758" custLinFactNeighborY="2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F971C-A5A1-4B73-96F0-5B527858C526}" type="pres">
      <dgm:prSet presAssocID="{F1BF2EC5-DFFC-49CA-9B22-E446035F5DB4}" presName="sibTrans" presStyleCnt="0"/>
      <dgm:spPr/>
    </dgm:pt>
    <dgm:pt modelId="{D8C9AF11-CD7F-40A6-AECE-B32C6854256B}" type="pres">
      <dgm:prSet presAssocID="{7E7DC2FB-4DF3-42A2-86E3-9340385DB0D0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226CA-2889-468F-91F9-2DFF963C5A36}" type="pres">
      <dgm:prSet presAssocID="{7A91285E-3838-40FF-A5A2-609DC286B8E7}" presName="vSp" presStyleCnt="0"/>
      <dgm:spPr/>
    </dgm:pt>
    <dgm:pt modelId="{9395E4C6-20D9-4EE6-B679-B0E429A095B6}" type="pres">
      <dgm:prSet presAssocID="{3F607E0B-7053-4636-85F8-9A6A09498731}" presName="horFlow" presStyleCnt="0"/>
      <dgm:spPr/>
    </dgm:pt>
    <dgm:pt modelId="{B2462BDB-CADD-4FCD-88D6-4430948153CB}" type="pres">
      <dgm:prSet presAssocID="{3F607E0B-7053-4636-85F8-9A6A09498731}" presName="bigChev" presStyleLbl="node1" presStyleIdx="1" presStyleCnt="3"/>
      <dgm:spPr/>
      <dgm:t>
        <a:bodyPr/>
        <a:lstStyle/>
        <a:p>
          <a:endParaRPr lang="en-US"/>
        </a:p>
      </dgm:t>
    </dgm:pt>
    <dgm:pt modelId="{43A78E23-B50C-4A31-9A16-4B0C4EE9BDA6}" type="pres">
      <dgm:prSet presAssocID="{674AE791-1879-410B-8648-6AE357272BDB}" presName="parTrans" presStyleCnt="0"/>
      <dgm:spPr/>
    </dgm:pt>
    <dgm:pt modelId="{98E5CFF4-FCEC-4B63-9641-BF83553EC9DD}" type="pres">
      <dgm:prSet presAssocID="{B7E2A7B9-12BD-4679-92C9-DED2485B8A57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AE208-F404-499E-948A-73C2B6931314}" type="pres">
      <dgm:prSet presAssocID="{F6F17DE3-EEAF-43E8-ACA6-924BBC7BD1AE}" presName="sibTrans" presStyleCnt="0"/>
      <dgm:spPr/>
    </dgm:pt>
    <dgm:pt modelId="{98353CAF-4256-4094-B155-27636F0064B4}" type="pres">
      <dgm:prSet presAssocID="{1CC7205E-E468-4409-8D11-F233330725B1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85AF3-F667-4634-8D9D-1C64FFB8C825}" type="pres">
      <dgm:prSet presAssocID="{3F607E0B-7053-4636-85F8-9A6A09498731}" presName="vSp" presStyleCnt="0"/>
      <dgm:spPr/>
    </dgm:pt>
    <dgm:pt modelId="{B6653150-6DC4-4512-A21F-37B8AA3B97A6}" type="pres">
      <dgm:prSet presAssocID="{83DFEEF4-8CC6-4F17-A209-59C7C3F485EC}" presName="horFlow" presStyleCnt="0"/>
      <dgm:spPr/>
    </dgm:pt>
    <dgm:pt modelId="{76138F26-A6AE-4DEE-BAE0-A0639B24B8E6}" type="pres">
      <dgm:prSet presAssocID="{83DFEEF4-8CC6-4F17-A209-59C7C3F485EC}" presName="bigChev" presStyleLbl="node1" presStyleIdx="2" presStyleCnt="3"/>
      <dgm:spPr/>
      <dgm:t>
        <a:bodyPr/>
        <a:lstStyle/>
        <a:p>
          <a:endParaRPr lang="en-US"/>
        </a:p>
      </dgm:t>
    </dgm:pt>
    <dgm:pt modelId="{AF096A7D-D6D8-432A-9887-3D785485243E}" type="pres">
      <dgm:prSet presAssocID="{BC7FB531-B827-4EF3-A587-522429B5DB28}" presName="parTrans" presStyleCnt="0"/>
      <dgm:spPr/>
    </dgm:pt>
    <dgm:pt modelId="{CD46C7A0-5B8C-412B-8516-D16CF414DD97}" type="pres">
      <dgm:prSet presAssocID="{83801D46-F566-4C23-B37D-CD3136950151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A1993-3A82-407F-A62A-D8675404FB2D}" type="pres">
      <dgm:prSet presAssocID="{6FC1E9D7-81AF-4736-830B-53D5E750DD07}" presName="sibTrans" presStyleCnt="0"/>
      <dgm:spPr/>
    </dgm:pt>
    <dgm:pt modelId="{74825436-6295-4F46-903D-14DC98FE4760}" type="pres">
      <dgm:prSet presAssocID="{A229BD2C-53F3-4123-BDEB-54C85FB1C57B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F57977-4D15-4EAA-A0FB-7FE578026BCF}" type="presOf" srcId="{1CC7205E-E468-4409-8D11-F233330725B1}" destId="{98353CAF-4256-4094-B155-27636F0064B4}" srcOrd="0" destOrd="0" presId="urn:microsoft.com/office/officeart/2005/8/layout/lProcess3"/>
    <dgm:cxn modelId="{A8D15A07-B016-46CC-A030-6693666ED7F7}" srcId="{3F607E0B-7053-4636-85F8-9A6A09498731}" destId="{1CC7205E-E468-4409-8D11-F233330725B1}" srcOrd="1" destOrd="0" parTransId="{99C53233-73C7-4524-B481-CCCBC7D62C8F}" sibTransId="{D73EE42C-B28B-44D0-98F5-3160444B7629}"/>
    <dgm:cxn modelId="{21711248-2EAD-4B74-B497-8A3F1E8A6AA1}" srcId="{83DFEEF4-8CC6-4F17-A209-59C7C3F485EC}" destId="{A229BD2C-53F3-4123-BDEB-54C85FB1C57B}" srcOrd="1" destOrd="0" parTransId="{DF447EA8-DF6E-40B8-B94C-96C51838E867}" sibTransId="{12B7209C-8E9D-4BB0-A74D-C2724EF98C47}"/>
    <dgm:cxn modelId="{7E64E405-63AE-4A21-9DEE-C4D625465D65}" srcId="{A8A38709-3F3F-4755-91AF-B9FF4727C583}" destId="{83DFEEF4-8CC6-4F17-A209-59C7C3F485EC}" srcOrd="2" destOrd="0" parTransId="{BACCB213-423A-4DFE-BA4B-1D1F1B04A1E1}" sibTransId="{B0D51C29-83B7-48BC-B419-B7DAD6215BC3}"/>
    <dgm:cxn modelId="{5B3CA695-3FD1-40C6-B09A-0C59CC532700}" type="presOf" srcId="{B7E2A7B9-12BD-4679-92C9-DED2485B8A57}" destId="{98E5CFF4-FCEC-4B63-9641-BF83553EC9DD}" srcOrd="0" destOrd="0" presId="urn:microsoft.com/office/officeart/2005/8/layout/lProcess3"/>
    <dgm:cxn modelId="{08CDF739-ADD1-4986-9C62-5B194BDD1EB5}" type="presOf" srcId="{A229BD2C-53F3-4123-BDEB-54C85FB1C57B}" destId="{74825436-6295-4F46-903D-14DC98FE4760}" srcOrd="0" destOrd="0" presId="urn:microsoft.com/office/officeart/2005/8/layout/lProcess3"/>
    <dgm:cxn modelId="{0AD0320B-E248-4675-AA5F-9121BF79AE6F}" srcId="{3F607E0B-7053-4636-85F8-9A6A09498731}" destId="{B7E2A7B9-12BD-4679-92C9-DED2485B8A57}" srcOrd="0" destOrd="0" parTransId="{674AE791-1879-410B-8648-6AE357272BDB}" sibTransId="{F6F17DE3-EEAF-43E8-ACA6-924BBC7BD1AE}"/>
    <dgm:cxn modelId="{27851B70-D239-4B32-91D0-4C64DBF63052}" srcId="{A8A38709-3F3F-4755-91AF-B9FF4727C583}" destId="{3F607E0B-7053-4636-85F8-9A6A09498731}" srcOrd="1" destOrd="0" parTransId="{BEF7AC8C-AF34-4E98-839D-9D9ED44EF3BD}" sibTransId="{223E2CF2-454F-4D48-8F4F-E98B1AAFCE20}"/>
    <dgm:cxn modelId="{C7076748-B9F9-40FB-949B-5182BB70D127}" type="presOf" srcId="{7E7DC2FB-4DF3-42A2-86E3-9340385DB0D0}" destId="{D8C9AF11-CD7F-40A6-AECE-B32C6854256B}" srcOrd="0" destOrd="0" presId="urn:microsoft.com/office/officeart/2005/8/layout/lProcess3"/>
    <dgm:cxn modelId="{E2D2998C-B1A9-4990-A01E-30F78A8961FB}" type="presOf" srcId="{83801D46-F566-4C23-B37D-CD3136950151}" destId="{CD46C7A0-5B8C-412B-8516-D16CF414DD97}" srcOrd="0" destOrd="0" presId="urn:microsoft.com/office/officeart/2005/8/layout/lProcess3"/>
    <dgm:cxn modelId="{3CD22B0E-458E-4A9E-BB9F-88E379709CDC}" srcId="{83DFEEF4-8CC6-4F17-A209-59C7C3F485EC}" destId="{83801D46-F566-4C23-B37D-CD3136950151}" srcOrd="0" destOrd="0" parTransId="{BC7FB531-B827-4EF3-A587-522429B5DB28}" sibTransId="{6FC1E9D7-81AF-4736-830B-53D5E750DD07}"/>
    <dgm:cxn modelId="{202EA483-99F0-474F-9936-E2C9D60E0AE9}" type="presOf" srcId="{7A91285E-3838-40FF-A5A2-609DC286B8E7}" destId="{B94B5D92-5089-4A9B-8F28-0CD3F580622D}" srcOrd="0" destOrd="0" presId="urn:microsoft.com/office/officeart/2005/8/layout/lProcess3"/>
    <dgm:cxn modelId="{E90FD0E8-D68D-460A-9A33-0A9C5C51B8F7}" srcId="{A8A38709-3F3F-4755-91AF-B9FF4727C583}" destId="{7A91285E-3838-40FF-A5A2-609DC286B8E7}" srcOrd="0" destOrd="0" parTransId="{8110CBAC-14D2-4E08-9696-BD97493F5E10}" sibTransId="{F0F8A12C-13E9-4F73-B691-33DB71D8ABBA}"/>
    <dgm:cxn modelId="{27520C55-953F-4D21-B098-3B78A9875A87}" type="presOf" srcId="{C7BAC386-940A-4ED9-957A-C5CA4B7B7C7D}" destId="{52C9DD22-18A9-420C-B7E0-B6DC16CD9DF4}" srcOrd="0" destOrd="0" presId="urn:microsoft.com/office/officeart/2005/8/layout/lProcess3"/>
    <dgm:cxn modelId="{1022E40A-1441-42A3-AE0A-5EAFF55F866D}" type="presOf" srcId="{3F607E0B-7053-4636-85F8-9A6A09498731}" destId="{B2462BDB-CADD-4FCD-88D6-4430948153CB}" srcOrd="0" destOrd="0" presId="urn:microsoft.com/office/officeart/2005/8/layout/lProcess3"/>
    <dgm:cxn modelId="{530A32C8-4299-4DC9-A963-BCA77D581284}" srcId="{7A91285E-3838-40FF-A5A2-609DC286B8E7}" destId="{7E7DC2FB-4DF3-42A2-86E3-9340385DB0D0}" srcOrd="1" destOrd="0" parTransId="{8EF2F68B-2A53-4ECE-977F-A2DA7CD3A69D}" sibTransId="{A0064A86-8ED5-4054-8EF6-6755CBC89624}"/>
    <dgm:cxn modelId="{C413DC4C-31E1-4C44-86B4-4F18A93845A0}" type="presOf" srcId="{A8A38709-3F3F-4755-91AF-B9FF4727C583}" destId="{A19B85DF-F325-4CFD-8005-E4FF0FD118CF}" srcOrd="0" destOrd="0" presId="urn:microsoft.com/office/officeart/2005/8/layout/lProcess3"/>
    <dgm:cxn modelId="{4DE50533-8DAD-40DB-98FC-AE2D5EAEFBD9}" type="presOf" srcId="{83DFEEF4-8CC6-4F17-A209-59C7C3F485EC}" destId="{76138F26-A6AE-4DEE-BAE0-A0639B24B8E6}" srcOrd="0" destOrd="0" presId="urn:microsoft.com/office/officeart/2005/8/layout/lProcess3"/>
    <dgm:cxn modelId="{DCF03D3D-C563-4030-9A40-1624BACE27C7}" srcId="{7A91285E-3838-40FF-A5A2-609DC286B8E7}" destId="{C7BAC386-940A-4ED9-957A-C5CA4B7B7C7D}" srcOrd="0" destOrd="0" parTransId="{3DCD606D-B921-4FDF-8FDC-7B7C5BE9DC8A}" sibTransId="{F1BF2EC5-DFFC-49CA-9B22-E446035F5DB4}"/>
    <dgm:cxn modelId="{8D30E312-4CD3-4C37-99EF-D366BE2C9B76}" type="presParOf" srcId="{A19B85DF-F325-4CFD-8005-E4FF0FD118CF}" destId="{6A6854D6-F290-4455-B239-C40CCFBEDA68}" srcOrd="0" destOrd="0" presId="urn:microsoft.com/office/officeart/2005/8/layout/lProcess3"/>
    <dgm:cxn modelId="{90CCD0E9-A015-4FE3-808C-8BFE00B3B92B}" type="presParOf" srcId="{6A6854D6-F290-4455-B239-C40CCFBEDA68}" destId="{B94B5D92-5089-4A9B-8F28-0CD3F580622D}" srcOrd="0" destOrd="0" presId="urn:microsoft.com/office/officeart/2005/8/layout/lProcess3"/>
    <dgm:cxn modelId="{E6A2E076-DE4C-4953-8CD2-744B1555CC43}" type="presParOf" srcId="{6A6854D6-F290-4455-B239-C40CCFBEDA68}" destId="{2212E3EA-EEE5-4846-8F66-CBA39411EE7A}" srcOrd="1" destOrd="0" presId="urn:microsoft.com/office/officeart/2005/8/layout/lProcess3"/>
    <dgm:cxn modelId="{CFAFD2A9-D944-4C0A-B07E-1E6A10B94F19}" type="presParOf" srcId="{6A6854D6-F290-4455-B239-C40CCFBEDA68}" destId="{52C9DD22-18A9-420C-B7E0-B6DC16CD9DF4}" srcOrd="2" destOrd="0" presId="urn:microsoft.com/office/officeart/2005/8/layout/lProcess3"/>
    <dgm:cxn modelId="{4251C794-81AB-4A7B-9DD0-76802CBFB01F}" type="presParOf" srcId="{6A6854D6-F290-4455-B239-C40CCFBEDA68}" destId="{B8EF971C-A5A1-4B73-96F0-5B527858C526}" srcOrd="3" destOrd="0" presId="urn:microsoft.com/office/officeart/2005/8/layout/lProcess3"/>
    <dgm:cxn modelId="{CF3157DA-0DDA-49C9-A757-5DFA0046BF00}" type="presParOf" srcId="{6A6854D6-F290-4455-B239-C40CCFBEDA68}" destId="{D8C9AF11-CD7F-40A6-AECE-B32C6854256B}" srcOrd="4" destOrd="0" presId="urn:microsoft.com/office/officeart/2005/8/layout/lProcess3"/>
    <dgm:cxn modelId="{F4F51371-C98A-4618-9298-133A49ACED87}" type="presParOf" srcId="{A19B85DF-F325-4CFD-8005-E4FF0FD118CF}" destId="{AE4226CA-2889-468F-91F9-2DFF963C5A36}" srcOrd="1" destOrd="0" presId="urn:microsoft.com/office/officeart/2005/8/layout/lProcess3"/>
    <dgm:cxn modelId="{3E82862C-2D55-4AA5-9970-9AC8608B3569}" type="presParOf" srcId="{A19B85DF-F325-4CFD-8005-E4FF0FD118CF}" destId="{9395E4C6-20D9-4EE6-B679-B0E429A095B6}" srcOrd="2" destOrd="0" presId="urn:microsoft.com/office/officeart/2005/8/layout/lProcess3"/>
    <dgm:cxn modelId="{21385C53-064F-4F40-84DA-183C7DC6EF87}" type="presParOf" srcId="{9395E4C6-20D9-4EE6-B679-B0E429A095B6}" destId="{B2462BDB-CADD-4FCD-88D6-4430948153CB}" srcOrd="0" destOrd="0" presId="urn:microsoft.com/office/officeart/2005/8/layout/lProcess3"/>
    <dgm:cxn modelId="{49929713-BA84-4C3E-9542-9ACA5FCDA753}" type="presParOf" srcId="{9395E4C6-20D9-4EE6-B679-B0E429A095B6}" destId="{43A78E23-B50C-4A31-9A16-4B0C4EE9BDA6}" srcOrd="1" destOrd="0" presId="urn:microsoft.com/office/officeart/2005/8/layout/lProcess3"/>
    <dgm:cxn modelId="{5B83CA99-04E4-4825-B20F-E7D25F246B13}" type="presParOf" srcId="{9395E4C6-20D9-4EE6-B679-B0E429A095B6}" destId="{98E5CFF4-FCEC-4B63-9641-BF83553EC9DD}" srcOrd="2" destOrd="0" presId="urn:microsoft.com/office/officeart/2005/8/layout/lProcess3"/>
    <dgm:cxn modelId="{7B1F6B37-F8A0-4CDC-AAD9-999F87429175}" type="presParOf" srcId="{9395E4C6-20D9-4EE6-B679-B0E429A095B6}" destId="{CD0AE208-F404-499E-948A-73C2B6931314}" srcOrd="3" destOrd="0" presId="urn:microsoft.com/office/officeart/2005/8/layout/lProcess3"/>
    <dgm:cxn modelId="{E9277B68-1135-4D5C-A800-A4297335FF50}" type="presParOf" srcId="{9395E4C6-20D9-4EE6-B679-B0E429A095B6}" destId="{98353CAF-4256-4094-B155-27636F0064B4}" srcOrd="4" destOrd="0" presId="urn:microsoft.com/office/officeart/2005/8/layout/lProcess3"/>
    <dgm:cxn modelId="{CC1B2D07-F0BE-441F-9BEE-C805118475BF}" type="presParOf" srcId="{A19B85DF-F325-4CFD-8005-E4FF0FD118CF}" destId="{5F085AF3-F667-4634-8D9D-1C64FFB8C825}" srcOrd="3" destOrd="0" presId="urn:microsoft.com/office/officeart/2005/8/layout/lProcess3"/>
    <dgm:cxn modelId="{6306B646-713C-40C3-BE81-7F29366565F9}" type="presParOf" srcId="{A19B85DF-F325-4CFD-8005-E4FF0FD118CF}" destId="{B6653150-6DC4-4512-A21F-37B8AA3B97A6}" srcOrd="4" destOrd="0" presId="urn:microsoft.com/office/officeart/2005/8/layout/lProcess3"/>
    <dgm:cxn modelId="{898416D0-AF95-4584-853E-84A5AF2D1138}" type="presParOf" srcId="{B6653150-6DC4-4512-A21F-37B8AA3B97A6}" destId="{76138F26-A6AE-4DEE-BAE0-A0639B24B8E6}" srcOrd="0" destOrd="0" presId="urn:microsoft.com/office/officeart/2005/8/layout/lProcess3"/>
    <dgm:cxn modelId="{1FBB22E1-F7A2-48B1-87C1-1C94125E4EDD}" type="presParOf" srcId="{B6653150-6DC4-4512-A21F-37B8AA3B97A6}" destId="{AF096A7D-D6D8-432A-9887-3D785485243E}" srcOrd="1" destOrd="0" presId="urn:microsoft.com/office/officeart/2005/8/layout/lProcess3"/>
    <dgm:cxn modelId="{A20EF0B0-14F3-4AA6-9044-AF96A37A05F0}" type="presParOf" srcId="{B6653150-6DC4-4512-A21F-37B8AA3B97A6}" destId="{CD46C7A0-5B8C-412B-8516-D16CF414DD97}" srcOrd="2" destOrd="0" presId="urn:microsoft.com/office/officeart/2005/8/layout/lProcess3"/>
    <dgm:cxn modelId="{35B51F42-3472-4918-A674-4D6A33B94597}" type="presParOf" srcId="{B6653150-6DC4-4512-A21F-37B8AA3B97A6}" destId="{C77A1993-3A82-407F-A62A-D8675404FB2D}" srcOrd="3" destOrd="0" presId="urn:microsoft.com/office/officeart/2005/8/layout/lProcess3"/>
    <dgm:cxn modelId="{9746F39C-98EF-4A8D-BA76-CEACFC47F52E}" type="presParOf" srcId="{B6653150-6DC4-4512-A21F-37B8AA3B97A6}" destId="{74825436-6295-4F46-903D-14DC98FE4760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61E10B-AA4B-4358-95FD-A3537A636CE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978812-D1F2-4610-8A49-765BDE5EF4CF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Consequences  of no private insurance </a:t>
          </a:r>
          <a:endParaRPr lang="en-US" sz="2400" b="1" dirty="0">
            <a:solidFill>
              <a:schemeClr val="bg1"/>
            </a:solidFill>
          </a:endParaRPr>
        </a:p>
      </dgm:t>
    </dgm:pt>
    <dgm:pt modelId="{2CB1BABA-8DB9-49CB-8F83-B93C69FD6456}" type="parTrans" cxnId="{62773DA9-A110-4BB1-9780-052A9FA169A4}">
      <dgm:prSet/>
      <dgm:spPr/>
      <dgm:t>
        <a:bodyPr/>
        <a:lstStyle/>
        <a:p>
          <a:endParaRPr lang="en-US"/>
        </a:p>
      </dgm:t>
    </dgm:pt>
    <dgm:pt modelId="{FF5599B4-149A-4162-865C-06E4B9B24D62}" type="sibTrans" cxnId="{62773DA9-A110-4BB1-9780-052A9FA169A4}">
      <dgm:prSet/>
      <dgm:spPr/>
      <dgm:t>
        <a:bodyPr/>
        <a:lstStyle/>
        <a:p>
          <a:endParaRPr lang="en-US"/>
        </a:p>
      </dgm:t>
    </dgm:pt>
    <dgm:pt modelId="{EFFA48E2-E593-418C-A79B-9E21A91C382D}">
      <dgm:prSet phldrT="[Text]" custT="1"/>
      <dgm:spPr/>
      <dgm:t>
        <a:bodyPr/>
        <a:lstStyle/>
        <a:p>
          <a:r>
            <a:rPr lang="en-US" sz="2400" dirty="0" smtClean="0"/>
            <a:t> </a:t>
          </a:r>
          <a:r>
            <a:rPr lang="en-US" sz="2400" b="1" dirty="0" smtClean="0">
              <a:solidFill>
                <a:schemeClr val="bg1"/>
              </a:solidFill>
            </a:rPr>
            <a:t>Loss of business activity </a:t>
          </a:r>
          <a:endParaRPr lang="en-US" sz="2400" dirty="0"/>
        </a:p>
      </dgm:t>
    </dgm:pt>
    <dgm:pt modelId="{7AAD2546-67F8-4A9F-AA4E-472B2F68F680}" type="parTrans" cxnId="{FBBDD165-ADE0-4EE4-9320-56255A9F2FDB}">
      <dgm:prSet/>
      <dgm:spPr/>
      <dgm:t>
        <a:bodyPr/>
        <a:lstStyle/>
        <a:p>
          <a:endParaRPr lang="en-US"/>
        </a:p>
      </dgm:t>
    </dgm:pt>
    <dgm:pt modelId="{1A11672C-C13A-4578-AA91-48C152FADB3A}" type="sibTrans" cxnId="{FBBDD165-ADE0-4EE4-9320-56255A9F2FDB}">
      <dgm:prSet/>
      <dgm:spPr/>
      <dgm:t>
        <a:bodyPr/>
        <a:lstStyle/>
        <a:p>
          <a:endParaRPr lang="en-US"/>
        </a:p>
      </dgm:t>
    </dgm:pt>
    <dgm:pt modelId="{624A1AFB-0177-46E2-9935-1B702737C3AB}">
      <dgm:prSet custT="1"/>
      <dgm:spPr/>
      <dgm:t>
        <a:bodyPr/>
        <a:lstStyle/>
        <a:p>
          <a:r>
            <a:rPr lang="en-US" sz="2400" b="1" baseline="0" dirty="0" smtClean="0">
              <a:solidFill>
                <a:schemeClr val="bg1"/>
              </a:solidFill>
            </a:rPr>
            <a:t>Costly detours for commercial traffic on highways</a:t>
          </a:r>
          <a:endParaRPr lang="en-US" sz="2400" b="1" baseline="0" dirty="0">
            <a:solidFill>
              <a:schemeClr val="bg1"/>
            </a:solidFill>
          </a:endParaRPr>
        </a:p>
      </dgm:t>
    </dgm:pt>
    <dgm:pt modelId="{5D515F7F-1E74-4058-8595-FF88BEFC9743}" type="parTrans" cxnId="{4D306134-B7A2-46AB-B85C-A464EAF04B5E}">
      <dgm:prSet/>
      <dgm:spPr/>
      <dgm:t>
        <a:bodyPr/>
        <a:lstStyle/>
        <a:p>
          <a:endParaRPr lang="en-US"/>
        </a:p>
      </dgm:t>
    </dgm:pt>
    <dgm:pt modelId="{B3CEEF52-B844-488D-8191-C23461B6244F}" type="sibTrans" cxnId="{4D306134-B7A2-46AB-B85C-A464EAF04B5E}">
      <dgm:prSet/>
      <dgm:spPr/>
      <dgm:t>
        <a:bodyPr/>
        <a:lstStyle/>
        <a:p>
          <a:endParaRPr lang="en-US"/>
        </a:p>
      </dgm:t>
    </dgm:pt>
    <dgm:pt modelId="{62589CFD-C730-4EEF-A224-4E8161B234AC}">
      <dgm:prSet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Environmental</a:t>
          </a:r>
          <a:endParaRPr lang="en-US" sz="2400" b="1" dirty="0">
            <a:solidFill>
              <a:schemeClr val="bg1"/>
            </a:solidFill>
          </a:endParaRPr>
        </a:p>
      </dgm:t>
    </dgm:pt>
    <dgm:pt modelId="{59CE54FF-C0B4-4D51-B113-9C3D9587F811}" type="parTrans" cxnId="{AF74AA21-2C6E-4F0E-AE9D-A985CCA93BB3}">
      <dgm:prSet/>
      <dgm:spPr/>
      <dgm:t>
        <a:bodyPr/>
        <a:lstStyle/>
        <a:p>
          <a:endParaRPr lang="en-US"/>
        </a:p>
      </dgm:t>
    </dgm:pt>
    <dgm:pt modelId="{D5AF0B38-689F-4399-8C2E-16533BC63197}" type="sibTrans" cxnId="{AF74AA21-2C6E-4F0E-AE9D-A985CCA93BB3}">
      <dgm:prSet/>
      <dgm:spPr/>
      <dgm:t>
        <a:bodyPr/>
        <a:lstStyle/>
        <a:p>
          <a:endParaRPr lang="en-US"/>
        </a:p>
      </dgm:t>
    </dgm:pt>
    <dgm:pt modelId="{E5DB5A0D-7DD3-4E2A-92CB-274A8E323918}">
      <dgm:prSet custT="1"/>
      <dgm:spPr/>
      <dgm:t>
        <a:bodyPr/>
        <a:lstStyle/>
        <a:p>
          <a:endParaRPr lang="en-US" sz="2400" b="1" dirty="0">
            <a:solidFill>
              <a:schemeClr val="bg1"/>
            </a:solidFill>
          </a:endParaRPr>
        </a:p>
      </dgm:t>
    </dgm:pt>
    <dgm:pt modelId="{89F36459-14B4-4A16-BD63-52D9614A9E07}" type="parTrans" cxnId="{7D076C9D-82EC-4304-A81D-89929331B9FD}">
      <dgm:prSet/>
      <dgm:spPr/>
      <dgm:t>
        <a:bodyPr/>
        <a:lstStyle/>
        <a:p>
          <a:endParaRPr lang="en-US"/>
        </a:p>
      </dgm:t>
    </dgm:pt>
    <dgm:pt modelId="{9065396B-5086-49C2-A9EE-6F86783395CC}" type="sibTrans" cxnId="{7D076C9D-82EC-4304-A81D-89929331B9FD}">
      <dgm:prSet/>
      <dgm:spPr/>
      <dgm:t>
        <a:bodyPr/>
        <a:lstStyle/>
        <a:p>
          <a:endParaRPr lang="en-US"/>
        </a:p>
      </dgm:t>
    </dgm:pt>
    <dgm:pt modelId="{08AD917B-D3E1-44B9-A51C-9F1D8E75888B}" type="pres">
      <dgm:prSet presAssocID="{5E61E10B-AA4B-4358-95FD-A3537A636CE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893530-31B6-4D64-8A65-8B2B0F8C864D}" type="pres">
      <dgm:prSet presAssocID="{5E61E10B-AA4B-4358-95FD-A3537A636CE1}" presName="arrow" presStyleLbl="bgShp" presStyleIdx="0" presStyleCnt="1"/>
      <dgm:spPr>
        <a:solidFill>
          <a:schemeClr val="accent4">
            <a:lumMod val="20000"/>
            <a:lumOff val="80000"/>
          </a:schemeClr>
        </a:solidFill>
      </dgm:spPr>
    </dgm:pt>
    <dgm:pt modelId="{0C79DEDB-D9DE-4E80-9821-4F96A56F1DE9}" type="pres">
      <dgm:prSet presAssocID="{5E61E10B-AA4B-4358-95FD-A3537A636CE1}" presName="arrowDiagram5" presStyleCnt="0"/>
      <dgm:spPr/>
    </dgm:pt>
    <dgm:pt modelId="{8318D7AD-3B60-449C-969F-E963C0D01B97}" type="pres">
      <dgm:prSet presAssocID="{FD978812-D1F2-4610-8A49-765BDE5EF4CF}" presName="bullet5a" presStyleLbl="node1" presStyleIdx="0" presStyleCnt="5"/>
      <dgm:spPr/>
    </dgm:pt>
    <dgm:pt modelId="{6E039834-B31E-4C77-80D1-5D39F813A532}" type="pres">
      <dgm:prSet presAssocID="{FD978812-D1F2-4610-8A49-765BDE5EF4CF}" presName="textBox5a" presStyleLbl="revTx" presStyleIdx="0" presStyleCnt="5" custScaleX="223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5A212-3715-4C2B-8BE7-F711B7130E69}" type="pres">
      <dgm:prSet presAssocID="{EFFA48E2-E593-418C-A79B-9E21A91C382D}" presName="bullet5b" presStyleLbl="node1" presStyleIdx="1" presStyleCnt="5"/>
      <dgm:spPr/>
    </dgm:pt>
    <dgm:pt modelId="{D7EF384D-384B-4072-BCD0-4168859C8EFD}" type="pres">
      <dgm:prSet presAssocID="{EFFA48E2-E593-418C-A79B-9E21A91C382D}" presName="textBox5b" presStyleLbl="revTx" presStyleIdx="1" presStyleCnt="5" custScaleY="89174" custLinFactNeighborX="-45754" custLinFactNeighborY="-599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CB78F-DEE2-4CC4-83AF-8B4A65E7B2F0}" type="pres">
      <dgm:prSet presAssocID="{624A1AFB-0177-46E2-9935-1B702737C3AB}" presName="bullet5c" presStyleLbl="node1" presStyleIdx="2" presStyleCnt="5"/>
      <dgm:spPr/>
    </dgm:pt>
    <dgm:pt modelId="{723E3807-4999-41EE-BC15-0C8966106035}" type="pres">
      <dgm:prSet presAssocID="{624A1AFB-0177-46E2-9935-1B702737C3AB}" presName="textBox5c" presStyleLbl="revTx" presStyleIdx="2" presStyleCnt="5" custScaleX="132195" custLinFactNeighborX="6434" custLinFactNeighborY="6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D6EB5-9E04-4A9B-BEB6-06D7015D5245}" type="pres">
      <dgm:prSet presAssocID="{62589CFD-C730-4EEF-A224-4E8161B234AC}" presName="bullet5d" presStyleLbl="node1" presStyleIdx="3" presStyleCnt="5"/>
      <dgm:spPr/>
    </dgm:pt>
    <dgm:pt modelId="{8C824060-84C0-4591-A9F7-95EA0720993C}" type="pres">
      <dgm:prSet presAssocID="{62589CFD-C730-4EEF-A224-4E8161B234AC}" presName="textBox5d" presStyleLbl="revTx" presStyleIdx="3" presStyleCnt="5" custScaleX="142718" custLinFactNeighborX="-13592" custLinFactNeighborY="7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1C1BA-2AE1-42F3-8877-0FD5D9E7323F}" type="pres">
      <dgm:prSet presAssocID="{E5DB5A0D-7DD3-4E2A-92CB-274A8E323918}" presName="bullet5e" presStyleLbl="node1" presStyleIdx="4" presStyleCnt="5"/>
      <dgm:spPr/>
    </dgm:pt>
    <dgm:pt modelId="{982C7637-2650-40C1-A803-B7BDC9C27393}" type="pres">
      <dgm:prSet presAssocID="{E5DB5A0D-7DD3-4E2A-92CB-274A8E323918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076C9D-82EC-4304-A81D-89929331B9FD}" srcId="{5E61E10B-AA4B-4358-95FD-A3537A636CE1}" destId="{E5DB5A0D-7DD3-4E2A-92CB-274A8E323918}" srcOrd="4" destOrd="0" parTransId="{89F36459-14B4-4A16-BD63-52D9614A9E07}" sibTransId="{9065396B-5086-49C2-A9EE-6F86783395CC}"/>
    <dgm:cxn modelId="{E762022B-C84A-4CFA-B147-235BC8562C66}" type="presOf" srcId="{62589CFD-C730-4EEF-A224-4E8161B234AC}" destId="{8C824060-84C0-4591-A9F7-95EA0720993C}" srcOrd="0" destOrd="0" presId="urn:microsoft.com/office/officeart/2005/8/layout/arrow2"/>
    <dgm:cxn modelId="{AF74AA21-2C6E-4F0E-AE9D-A985CCA93BB3}" srcId="{5E61E10B-AA4B-4358-95FD-A3537A636CE1}" destId="{62589CFD-C730-4EEF-A224-4E8161B234AC}" srcOrd="3" destOrd="0" parTransId="{59CE54FF-C0B4-4D51-B113-9C3D9587F811}" sibTransId="{D5AF0B38-689F-4399-8C2E-16533BC63197}"/>
    <dgm:cxn modelId="{55ABAFE2-D4FE-4C2D-889B-E6B9CC79EA7C}" type="presOf" srcId="{624A1AFB-0177-46E2-9935-1B702737C3AB}" destId="{723E3807-4999-41EE-BC15-0C8966106035}" srcOrd="0" destOrd="0" presId="urn:microsoft.com/office/officeart/2005/8/layout/arrow2"/>
    <dgm:cxn modelId="{4AF1A30B-A85D-44E3-BD73-17C2B87A2501}" type="presOf" srcId="{FD978812-D1F2-4610-8A49-765BDE5EF4CF}" destId="{6E039834-B31E-4C77-80D1-5D39F813A532}" srcOrd="0" destOrd="0" presId="urn:microsoft.com/office/officeart/2005/8/layout/arrow2"/>
    <dgm:cxn modelId="{F40C9A7B-BE16-45A5-A959-BAC4F83D8F0E}" type="presOf" srcId="{5E61E10B-AA4B-4358-95FD-A3537A636CE1}" destId="{08AD917B-D3E1-44B9-A51C-9F1D8E75888B}" srcOrd="0" destOrd="0" presId="urn:microsoft.com/office/officeart/2005/8/layout/arrow2"/>
    <dgm:cxn modelId="{FBBDD165-ADE0-4EE4-9320-56255A9F2FDB}" srcId="{5E61E10B-AA4B-4358-95FD-A3537A636CE1}" destId="{EFFA48E2-E593-418C-A79B-9E21A91C382D}" srcOrd="1" destOrd="0" parTransId="{7AAD2546-67F8-4A9F-AA4E-472B2F68F680}" sibTransId="{1A11672C-C13A-4578-AA91-48C152FADB3A}"/>
    <dgm:cxn modelId="{EBC5C156-EC14-4973-80DC-9324562544F8}" type="presOf" srcId="{EFFA48E2-E593-418C-A79B-9E21A91C382D}" destId="{D7EF384D-384B-4072-BCD0-4168859C8EFD}" srcOrd="0" destOrd="0" presId="urn:microsoft.com/office/officeart/2005/8/layout/arrow2"/>
    <dgm:cxn modelId="{4D306134-B7A2-46AB-B85C-A464EAF04B5E}" srcId="{5E61E10B-AA4B-4358-95FD-A3537A636CE1}" destId="{624A1AFB-0177-46E2-9935-1B702737C3AB}" srcOrd="2" destOrd="0" parTransId="{5D515F7F-1E74-4058-8595-FF88BEFC9743}" sibTransId="{B3CEEF52-B844-488D-8191-C23461B6244F}"/>
    <dgm:cxn modelId="{BA1ADC38-4F1B-4A6B-B2AF-AAF07C1EDB60}" type="presOf" srcId="{E5DB5A0D-7DD3-4E2A-92CB-274A8E323918}" destId="{982C7637-2650-40C1-A803-B7BDC9C27393}" srcOrd="0" destOrd="0" presId="urn:microsoft.com/office/officeart/2005/8/layout/arrow2"/>
    <dgm:cxn modelId="{62773DA9-A110-4BB1-9780-052A9FA169A4}" srcId="{5E61E10B-AA4B-4358-95FD-A3537A636CE1}" destId="{FD978812-D1F2-4610-8A49-765BDE5EF4CF}" srcOrd="0" destOrd="0" parTransId="{2CB1BABA-8DB9-49CB-8F83-B93C69FD6456}" sibTransId="{FF5599B4-149A-4162-865C-06E4B9B24D62}"/>
    <dgm:cxn modelId="{A914C904-0050-4976-B0C0-D8CE33616C07}" type="presParOf" srcId="{08AD917B-D3E1-44B9-A51C-9F1D8E75888B}" destId="{50893530-31B6-4D64-8A65-8B2B0F8C864D}" srcOrd="0" destOrd="0" presId="urn:microsoft.com/office/officeart/2005/8/layout/arrow2"/>
    <dgm:cxn modelId="{1E5A2E8C-F240-4D1E-9651-7CCCC604FFDA}" type="presParOf" srcId="{08AD917B-D3E1-44B9-A51C-9F1D8E75888B}" destId="{0C79DEDB-D9DE-4E80-9821-4F96A56F1DE9}" srcOrd="1" destOrd="0" presId="urn:microsoft.com/office/officeart/2005/8/layout/arrow2"/>
    <dgm:cxn modelId="{A3ED9FC8-DCDB-4743-9701-D59725120C82}" type="presParOf" srcId="{0C79DEDB-D9DE-4E80-9821-4F96A56F1DE9}" destId="{8318D7AD-3B60-449C-969F-E963C0D01B97}" srcOrd="0" destOrd="0" presId="urn:microsoft.com/office/officeart/2005/8/layout/arrow2"/>
    <dgm:cxn modelId="{AE610427-5A0C-4AE4-99A3-0ACE52111F3E}" type="presParOf" srcId="{0C79DEDB-D9DE-4E80-9821-4F96A56F1DE9}" destId="{6E039834-B31E-4C77-80D1-5D39F813A532}" srcOrd="1" destOrd="0" presId="urn:microsoft.com/office/officeart/2005/8/layout/arrow2"/>
    <dgm:cxn modelId="{3465B237-450A-4E85-9F18-9769A3017A36}" type="presParOf" srcId="{0C79DEDB-D9DE-4E80-9821-4F96A56F1DE9}" destId="{4DC5A212-3715-4C2B-8BE7-F711B7130E69}" srcOrd="2" destOrd="0" presId="urn:microsoft.com/office/officeart/2005/8/layout/arrow2"/>
    <dgm:cxn modelId="{6D722382-CC8A-48EE-8705-1FA4DAC0CEB6}" type="presParOf" srcId="{0C79DEDB-D9DE-4E80-9821-4F96A56F1DE9}" destId="{D7EF384D-384B-4072-BCD0-4168859C8EFD}" srcOrd="3" destOrd="0" presId="urn:microsoft.com/office/officeart/2005/8/layout/arrow2"/>
    <dgm:cxn modelId="{E1A18BAA-5672-4AA2-B010-C33EBC57A0AC}" type="presParOf" srcId="{0C79DEDB-D9DE-4E80-9821-4F96A56F1DE9}" destId="{022CB78F-DEE2-4CC4-83AF-8B4A65E7B2F0}" srcOrd="4" destOrd="0" presId="urn:microsoft.com/office/officeart/2005/8/layout/arrow2"/>
    <dgm:cxn modelId="{C0E37C6A-32A3-4A35-9695-67D969A36550}" type="presParOf" srcId="{0C79DEDB-D9DE-4E80-9821-4F96A56F1DE9}" destId="{723E3807-4999-41EE-BC15-0C8966106035}" srcOrd="5" destOrd="0" presId="urn:microsoft.com/office/officeart/2005/8/layout/arrow2"/>
    <dgm:cxn modelId="{4A8E665B-7CA9-427E-B391-FABF33C9F7A0}" type="presParOf" srcId="{0C79DEDB-D9DE-4E80-9821-4F96A56F1DE9}" destId="{CDAD6EB5-9E04-4A9B-BEB6-06D7015D5245}" srcOrd="6" destOrd="0" presId="urn:microsoft.com/office/officeart/2005/8/layout/arrow2"/>
    <dgm:cxn modelId="{60557B08-0ABE-43BE-B88A-768F89110FEB}" type="presParOf" srcId="{0C79DEDB-D9DE-4E80-9821-4F96A56F1DE9}" destId="{8C824060-84C0-4591-A9F7-95EA0720993C}" srcOrd="7" destOrd="0" presId="urn:microsoft.com/office/officeart/2005/8/layout/arrow2"/>
    <dgm:cxn modelId="{59915ED6-218E-454A-85A0-EB4493DBF525}" type="presParOf" srcId="{0C79DEDB-D9DE-4E80-9821-4F96A56F1DE9}" destId="{3C51C1BA-2AE1-42F3-8877-0FD5D9E7323F}" srcOrd="8" destOrd="0" presId="urn:microsoft.com/office/officeart/2005/8/layout/arrow2"/>
    <dgm:cxn modelId="{05C880FA-9B1B-4637-AFF1-97CCB034D1D4}" type="presParOf" srcId="{0C79DEDB-D9DE-4E80-9821-4F96A56F1DE9}" destId="{982C7637-2650-40C1-A803-B7BDC9C2739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A0EC1B-4FD7-4A4E-A9F7-8C07053270A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B3379F-5989-4838-8A30-3AC902488D97}">
      <dgm:prSet phldrT="[Text]"/>
      <dgm:spPr/>
      <dgm:t>
        <a:bodyPr/>
        <a:lstStyle/>
        <a:p>
          <a:r>
            <a:rPr lang="en-US" dirty="0" smtClean="0"/>
            <a:t>1.</a:t>
          </a:r>
          <a:endParaRPr lang="en-US" dirty="0"/>
        </a:p>
      </dgm:t>
    </dgm:pt>
    <dgm:pt modelId="{85F4CFF9-4760-402D-8E8E-29FC053B9C59}" type="parTrans" cxnId="{27F3A54E-EF26-46CB-85AC-78C01C7CA325}">
      <dgm:prSet/>
      <dgm:spPr/>
      <dgm:t>
        <a:bodyPr/>
        <a:lstStyle/>
        <a:p>
          <a:endParaRPr lang="en-US"/>
        </a:p>
      </dgm:t>
    </dgm:pt>
    <dgm:pt modelId="{71AB682F-02E5-4E6F-996C-8EA51999632A}" type="sibTrans" cxnId="{27F3A54E-EF26-46CB-85AC-78C01C7CA325}">
      <dgm:prSet/>
      <dgm:spPr/>
      <dgm:t>
        <a:bodyPr/>
        <a:lstStyle/>
        <a:p>
          <a:endParaRPr lang="en-US"/>
        </a:p>
      </dgm:t>
    </dgm:pt>
    <dgm:pt modelId="{5F4DB7CD-232E-4EE5-B3F4-A9EE4C634A3A}">
      <dgm:prSet phldrT="[Text]"/>
      <dgm:spPr/>
      <dgm:t>
        <a:bodyPr/>
        <a:lstStyle/>
        <a:p>
          <a:r>
            <a:rPr lang="en-US" dirty="0" smtClean="0"/>
            <a:t>Average annual costs, calculated over a period of years?</a:t>
          </a:r>
          <a:endParaRPr lang="en-US" dirty="0"/>
        </a:p>
      </dgm:t>
    </dgm:pt>
    <dgm:pt modelId="{F4BF2E1E-7C12-4587-A166-88BF329E86D3}" type="parTrans" cxnId="{05E267E5-C0F6-4598-BC96-24B30D97FFA8}">
      <dgm:prSet/>
      <dgm:spPr/>
      <dgm:t>
        <a:bodyPr/>
        <a:lstStyle/>
        <a:p>
          <a:endParaRPr lang="en-US"/>
        </a:p>
      </dgm:t>
    </dgm:pt>
    <dgm:pt modelId="{EC7E7A65-A804-40F4-B231-45A0B46D2656}" type="sibTrans" cxnId="{05E267E5-C0F6-4598-BC96-24B30D97FFA8}">
      <dgm:prSet/>
      <dgm:spPr/>
      <dgm:t>
        <a:bodyPr/>
        <a:lstStyle/>
        <a:p>
          <a:endParaRPr lang="en-US"/>
        </a:p>
      </dgm:t>
    </dgm:pt>
    <dgm:pt modelId="{6AAE5BC2-D65A-4432-B2F3-275968E0D3EC}">
      <dgm:prSet phldrT="[Text]"/>
      <dgm:spPr/>
      <dgm:t>
        <a:bodyPr/>
        <a:lstStyle/>
        <a:p>
          <a:r>
            <a:rPr lang="en-US" dirty="0" smtClean="0"/>
            <a:t>2.</a:t>
          </a:r>
          <a:endParaRPr lang="en-US" dirty="0"/>
        </a:p>
      </dgm:t>
    </dgm:pt>
    <dgm:pt modelId="{3FEE6E73-CAC4-4796-9D46-35D574AB0CF6}" type="parTrans" cxnId="{CC907311-D23F-4B02-945D-1BFE0ECB46A8}">
      <dgm:prSet/>
      <dgm:spPr/>
      <dgm:t>
        <a:bodyPr/>
        <a:lstStyle/>
        <a:p>
          <a:endParaRPr lang="en-US"/>
        </a:p>
      </dgm:t>
    </dgm:pt>
    <dgm:pt modelId="{04382E23-2B78-490D-A51F-CBD1A215969A}" type="sibTrans" cxnId="{CC907311-D23F-4B02-945D-1BFE0ECB46A8}">
      <dgm:prSet/>
      <dgm:spPr/>
      <dgm:t>
        <a:bodyPr/>
        <a:lstStyle/>
        <a:p>
          <a:endParaRPr lang="en-US"/>
        </a:p>
      </dgm:t>
    </dgm:pt>
    <dgm:pt modelId="{A2FEB2AF-D21D-4160-95AC-ADE2BC6C6D69}">
      <dgm:prSet phldrT="[Text]"/>
      <dgm:spPr/>
      <dgm:t>
        <a:bodyPr/>
        <a:lstStyle/>
        <a:p>
          <a:r>
            <a:rPr lang="en-US" dirty="0" smtClean="0"/>
            <a:t>Aggregate costs for a period of years, for example, 1980s to the present?</a:t>
          </a:r>
          <a:endParaRPr lang="en-US" dirty="0"/>
        </a:p>
      </dgm:t>
    </dgm:pt>
    <dgm:pt modelId="{0D1F09B6-1CD1-45D1-AD51-7FEA83FCEDFF}" type="parTrans" cxnId="{C5932866-FFEB-4E7C-B652-5879057E4612}">
      <dgm:prSet/>
      <dgm:spPr/>
      <dgm:t>
        <a:bodyPr/>
        <a:lstStyle/>
        <a:p>
          <a:endParaRPr lang="en-US"/>
        </a:p>
      </dgm:t>
    </dgm:pt>
    <dgm:pt modelId="{82E9CF98-6D12-4A88-AF75-82EAA2CB6777}" type="sibTrans" cxnId="{C5932866-FFEB-4E7C-B652-5879057E4612}">
      <dgm:prSet/>
      <dgm:spPr/>
      <dgm:t>
        <a:bodyPr/>
        <a:lstStyle/>
        <a:p>
          <a:endParaRPr lang="en-US"/>
        </a:p>
      </dgm:t>
    </dgm:pt>
    <dgm:pt modelId="{512F596E-8DEA-4DA1-8072-A64EFF1B3AF3}">
      <dgm:prSet phldrT="[Text]"/>
      <dgm:spPr/>
      <dgm:t>
        <a:bodyPr/>
        <a:lstStyle/>
        <a:p>
          <a:r>
            <a:rPr lang="en-US" dirty="0" smtClean="0"/>
            <a:t>3.</a:t>
          </a:r>
          <a:endParaRPr lang="en-US" dirty="0"/>
        </a:p>
      </dgm:t>
    </dgm:pt>
    <dgm:pt modelId="{08D6ACBE-7EF8-4A5E-A8E8-292E176A76F3}" type="parTrans" cxnId="{859AB86A-94A5-424D-BE67-5C8EF81C1437}">
      <dgm:prSet/>
      <dgm:spPr/>
      <dgm:t>
        <a:bodyPr/>
        <a:lstStyle/>
        <a:p>
          <a:endParaRPr lang="en-US"/>
        </a:p>
      </dgm:t>
    </dgm:pt>
    <dgm:pt modelId="{321A1E97-D62F-4A51-846B-8EB79D00847C}" type="sibTrans" cxnId="{859AB86A-94A5-424D-BE67-5C8EF81C1437}">
      <dgm:prSet/>
      <dgm:spPr/>
      <dgm:t>
        <a:bodyPr/>
        <a:lstStyle/>
        <a:p>
          <a:endParaRPr lang="en-US"/>
        </a:p>
      </dgm:t>
    </dgm:pt>
    <dgm:pt modelId="{B325085A-E498-43EE-9800-F4C6E4079CCD}">
      <dgm:prSet phldrT="[Text]"/>
      <dgm:spPr/>
      <dgm:t>
        <a:bodyPr/>
        <a:lstStyle/>
        <a:p>
          <a:r>
            <a:rPr lang="en-US" dirty="0" smtClean="0"/>
            <a:t>Some costs studies in the past, were costs per capita.   Is this a better approach?</a:t>
          </a:r>
          <a:endParaRPr lang="en-US" dirty="0"/>
        </a:p>
      </dgm:t>
    </dgm:pt>
    <dgm:pt modelId="{7ABE2D8E-E5DB-4201-A0B5-D5DCA1339EBB}" type="parTrans" cxnId="{7E006315-B2E9-4B08-A0EC-1D3F3DBEDF29}">
      <dgm:prSet/>
      <dgm:spPr/>
      <dgm:t>
        <a:bodyPr/>
        <a:lstStyle/>
        <a:p>
          <a:endParaRPr lang="en-US"/>
        </a:p>
      </dgm:t>
    </dgm:pt>
    <dgm:pt modelId="{104A85FC-7A05-4F00-A1DF-8B14A4AC684C}" type="sibTrans" cxnId="{7E006315-B2E9-4B08-A0EC-1D3F3DBEDF29}">
      <dgm:prSet/>
      <dgm:spPr/>
      <dgm:t>
        <a:bodyPr/>
        <a:lstStyle/>
        <a:p>
          <a:endParaRPr lang="en-US"/>
        </a:p>
      </dgm:t>
    </dgm:pt>
    <dgm:pt modelId="{91158E21-89FD-4111-9D7F-C06D56D96EF0}" type="pres">
      <dgm:prSet presAssocID="{E7A0EC1B-4FD7-4A4E-A9F7-8C07053270A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DF578E-AC20-411A-8509-CE25665A8415}" type="pres">
      <dgm:prSet presAssocID="{2CB3379F-5989-4838-8A30-3AC902488D97}" presName="composite" presStyleCnt="0"/>
      <dgm:spPr/>
    </dgm:pt>
    <dgm:pt modelId="{16013E16-B518-4DD0-A85C-B2A1A2E7B22E}" type="pres">
      <dgm:prSet presAssocID="{2CB3379F-5989-4838-8A30-3AC902488D9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7D5B9-F805-43FA-83A8-47797328B235}" type="pres">
      <dgm:prSet presAssocID="{2CB3379F-5989-4838-8A30-3AC902488D9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0F82C-025D-4AFF-9B75-33E779ABFFAE}" type="pres">
      <dgm:prSet presAssocID="{71AB682F-02E5-4E6F-996C-8EA51999632A}" presName="sp" presStyleCnt="0"/>
      <dgm:spPr/>
    </dgm:pt>
    <dgm:pt modelId="{033E3D13-334D-4D5B-BCFA-92E430967FFB}" type="pres">
      <dgm:prSet presAssocID="{6AAE5BC2-D65A-4432-B2F3-275968E0D3EC}" presName="composite" presStyleCnt="0"/>
      <dgm:spPr/>
    </dgm:pt>
    <dgm:pt modelId="{9359038F-9AC7-46C3-A752-93274DCFD319}" type="pres">
      <dgm:prSet presAssocID="{6AAE5BC2-D65A-4432-B2F3-275968E0D3E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FEDD0-DBBB-4DD4-A111-8D75F2CB73DD}" type="pres">
      <dgm:prSet presAssocID="{6AAE5BC2-D65A-4432-B2F3-275968E0D3E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D4707E-F45B-40AB-8065-449C9DF769C8}" type="pres">
      <dgm:prSet presAssocID="{04382E23-2B78-490D-A51F-CBD1A215969A}" presName="sp" presStyleCnt="0"/>
      <dgm:spPr/>
    </dgm:pt>
    <dgm:pt modelId="{0F2CF31F-A0FF-4D81-B541-35EA8A48C62C}" type="pres">
      <dgm:prSet presAssocID="{512F596E-8DEA-4DA1-8072-A64EFF1B3AF3}" presName="composite" presStyleCnt="0"/>
      <dgm:spPr/>
    </dgm:pt>
    <dgm:pt modelId="{9A21C9EF-27DC-4A11-B779-D6512EB96D56}" type="pres">
      <dgm:prSet presAssocID="{512F596E-8DEA-4DA1-8072-A64EFF1B3AF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A2C79-A40F-4537-B2DD-2983CDE52D85}" type="pres">
      <dgm:prSet presAssocID="{512F596E-8DEA-4DA1-8072-A64EFF1B3AF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DB867B-D2CD-4718-BEBE-ED65438006FA}" type="presOf" srcId="{E7A0EC1B-4FD7-4A4E-A9F7-8C07053270A7}" destId="{91158E21-89FD-4111-9D7F-C06D56D96EF0}" srcOrd="0" destOrd="0" presId="urn:microsoft.com/office/officeart/2005/8/layout/chevron2"/>
    <dgm:cxn modelId="{7FDA5673-848D-4536-98A5-E7818A1D9F40}" type="presOf" srcId="{512F596E-8DEA-4DA1-8072-A64EFF1B3AF3}" destId="{9A21C9EF-27DC-4A11-B779-D6512EB96D56}" srcOrd="0" destOrd="0" presId="urn:microsoft.com/office/officeart/2005/8/layout/chevron2"/>
    <dgm:cxn modelId="{31EDF6FE-18B9-4F27-B57C-DAF9AED72A74}" type="presOf" srcId="{B325085A-E498-43EE-9800-F4C6E4079CCD}" destId="{68AA2C79-A40F-4537-B2DD-2983CDE52D85}" srcOrd="0" destOrd="0" presId="urn:microsoft.com/office/officeart/2005/8/layout/chevron2"/>
    <dgm:cxn modelId="{7E006315-B2E9-4B08-A0EC-1D3F3DBEDF29}" srcId="{512F596E-8DEA-4DA1-8072-A64EFF1B3AF3}" destId="{B325085A-E498-43EE-9800-F4C6E4079CCD}" srcOrd="0" destOrd="0" parTransId="{7ABE2D8E-E5DB-4201-A0B5-D5DCA1339EBB}" sibTransId="{104A85FC-7A05-4F00-A1DF-8B14A4AC684C}"/>
    <dgm:cxn modelId="{859AB86A-94A5-424D-BE67-5C8EF81C1437}" srcId="{E7A0EC1B-4FD7-4A4E-A9F7-8C07053270A7}" destId="{512F596E-8DEA-4DA1-8072-A64EFF1B3AF3}" srcOrd="2" destOrd="0" parTransId="{08D6ACBE-7EF8-4A5E-A8E8-292E176A76F3}" sibTransId="{321A1E97-D62F-4A51-846B-8EB79D00847C}"/>
    <dgm:cxn modelId="{27F3A54E-EF26-46CB-85AC-78C01C7CA325}" srcId="{E7A0EC1B-4FD7-4A4E-A9F7-8C07053270A7}" destId="{2CB3379F-5989-4838-8A30-3AC902488D97}" srcOrd="0" destOrd="0" parTransId="{85F4CFF9-4760-402D-8E8E-29FC053B9C59}" sibTransId="{71AB682F-02E5-4E6F-996C-8EA51999632A}"/>
    <dgm:cxn modelId="{CC907311-D23F-4B02-945D-1BFE0ECB46A8}" srcId="{E7A0EC1B-4FD7-4A4E-A9F7-8C07053270A7}" destId="{6AAE5BC2-D65A-4432-B2F3-275968E0D3EC}" srcOrd="1" destOrd="0" parTransId="{3FEE6E73-CAC4-4796-9D46-35D574AB0CF6}" sibTransId="{04382E23-2B78-490D-A51F-CBD1A215969A}"/>
    <dgm:cxn modelId="{C5932866-FFEB-4E7C-B652-5879057E4612}" srcId="{6AAE5BC2-D65A-4432-B2F3-275968E0D3EC}" destId="{A2FEB2AF-D21D-4160-95AC-ADE2BC6C6D69}" srcOrd="0" destOrd="0" parTransId="{0D1F09B6-1CD1-45D1-AD51-7FEA83FCEDFF}" sibTransId="{82E9CF98-6D12-4A88-AF75-82EAA2CB6777}"/>
    <dgm:cxn modelId="{6AFDD244-9826-4F04-AB5C-BC4F5469FC0A}" type="presOf" srcId="{5F4DB7CD-232E-4EE5-B3F4-A9EE4C634A3A}" destId="{49C7D5B9-F805-43FA-83A8-47797328B235}" srcOrd="0" destOrd="0" presId="urn:microsoft.com/office/officeart/2005/8/layout/chevron2"/>
    <dgm:cxn modelId="{05E267E5-C0F6-4598-BC96-24B30D97FFA8}" srcId="{2CB3379F-5989-4838-8A30-3AC902488D97}" destId="{5F4DB7CD-232E-4EE5-B3F4-A9EE4C634A3A}" srcOrd="0" destOrd="0" parTransId="{F4BF2E1E-7C12-4587-A166-88BF329E86D3}" sibTransId="{EC7E7A65-A804-40F4-B231-45A0B46D2656}"/>
    <dgm:cxn modelId="{7C725559-5403-4E8E-8A6E-3458DD00E4C6}" type="presOf" srcId="{6AAE5BC2-D65A-4432-B2F3-275968E0D3EC}" destId="{9359038F-9AC7-46C3-A752-93274DCFD319}" srcOrd="0" destOrd="0" presId="urn:microsoft.com/office/officeart/2005/8/layout/chevron2"/>
    <dgm:cxn modelId="{D70980D1-52FD-4E96-811D-027F924E6EC8}" type="presOf" srcId="{2CB3379F-5989-4838-8A30-3AC902488D97}" destId="{16013E16-B518-4DD0-A85C-B2A1A2E7B22E}" srcOrd="0" destOrd="0" presId="urn:microsoft.com/office/officeart/2005/8/layout/chevron2"/>
    <dgm:cxn modelId="{46212D50-3689-4CFF-BE42-20440CC81E5E}" type="presOf" srcId="{A2FEB2AF-D21D-4160-95AC-ADE2BC6C6D69}" destId="{DBFFEDD0-DBBB-4DD4-A111-8D75F2CB73DD}" srcOrd="0" destOrd="0" presId="urn:microsoft.com/office/officeart/2005/8/layout/chevron2"/>
    <dgm:cxn modelId="{0C36A5FD-95BB-41B2-94DA-54407762901E}" type="presParOf" srcId="{91158E21-89FD-4111-9D7F-C06D56D96EF0}" destId="{56DF578E-AC20-411A-8509-CE25665A8415}" srcOrd="0" destOrd="0" presId="urn:microsoft.com/office/officeart/2005/8/layout/chevron2"/>
    <dgm:cxn modelId="{B0ECC8D8-CE63-45A2-9416-312034911CE9}" type="presParOf" srcId="{56DF578E-AC20-411A-8509-CE25665A8415}" destId="{16013E16-B518-4DD0-A85C-B2A1A2E7B22E}" srcOrd="0" destOrd="0" presId="urn:microsoft.com/office/officeart/2005/8/layout/chevron2"/>
    <dgm:cxn modelId="{6DD391E3-E362-4F95-9D2D-853E3FD54909}" type="presParOf" srcId="{56DF578E-AC20-411A-8509-CE25665A8415}" destId="{49C7D5B9-F805-43FA-83A8-47797328B235}" srcOrd="1" destOrd="0" presId="urn:microsoft.com/office/officeart/2005/8/layout/chevron2"/>
    <dgm:cxn modelId="{71F9B755-B014-4010-88EF-E9BD0A3C550D}" type="presParOf" srcId="{91158E21-89FD-4111-9D7F-C06D56D96EF0}" destId="{5640F82C-025D-4AFF-9B75-33E779ABFFAE}" srcOrd="1" destOrd="0" presId="urn:microsoft.com/office/officeart/2005/8/layout/chevron2"/>
    <dgm:cxn modelId="{1B6DA799-378E-4CDF-A5EF-7E128B2CE6BB}" type="presParOf" srcId="{91158E21-89FD-4111-9D7F-C06D56D96EF0}" destId="{033E3D13-334D-4D5B-BCFA-92E430967FFB}" srcOrd="2" destOrd="0" presId="urn:microsoft.com/office/officeart/2005/8/layout/chevron2"/>
    <dgm:cxn modelId="{49450CFE-AE7E-4B22-892B-C0F071BB2C18}" type="presParOf" srcId="{033E3D13-334D-4D5B-BCFA-92E430967FFB}" destId="{9359038F-9AC7-46C3-A752-93274DCFD319}" srcOrd="0" destOrd="0" presId="urn:microsoft.com/office/officeart/2005/8/layout/chevron2"/>
    <dgm:cxn modelId="{0BA91136-8528-4D3F-8D0D-6E8ECBC293D8}" type="presParOf" srcId="{033E3D13-334D-4D5B-BCFA-92E430967FFB}" destId="{DBFFEDD0-DBBB-4DD4-A111-8D75F2CB73DD}" srcOrd="1" destOrd="0" presId="urn:microsoft.com/office/officeart/2005/8/layout/chevron2"/>
    <dgm:cxn modelId="{ABB5CEAD-FF1B-4EFA-BB20-D081659CE568}" type="presParOf" srcId="{91158E21-89FD-4111-9D7F-C06D56D96EF0}" destId="{EDD4707E-F45B-40AB-8065-449C9DF769C8}" srcOrd="3" destOrd="0" presId="urn:microsoft.com/office/officeart/2005/8/layout/chevron2"/>
    <dgm:cxn modelId="{8D36DDC6-1FE7-4F6E-88C8-9565259BF83D}" type="presParOf" srcId="{91158E21-89FD-4111-9D7F-C06D56D96EF0}" destId="{0F2CF31F-A0FF-4D81-B541-35EA8A48C62C}" srcOrd="4" destOrd="0" presId="urn:microsoft.com/office/officeart/2005/8/layout/chevron2"/>
    <dgm:cxn modelId="{DA2B98E8-DED7-487A-8DBF-2B2E2FAAFB5A}" type="presParOf" srcId="{0F2CF31F-A0FF-4D81-B541-35EA8A48C62C}" destId="{9A21C9EF-27DC-4A11-B779-D6512EB96D56}" srcOrd="0" destOrd="0" presId="urn:microsoft.com/office/officeart/2005/8/layout/chevron2"/>
    <dgm:cxn modelId="{60C72F7B-4118-4EFA-A718-EAF89D7696DF}" type="presParOf" srcId="{0F2CF31F-A0FF-4D81-B541-35EA8A48C62C}" destId="{68AA2C79-A40F-4537-B2DD-2983CDE52D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B5D92-5089-4A9B-8F28-0CD3F580622D}">
      <dsp:nvSpPr>
        <dsp:cNvPr id="0" name=""/>
        <dsp:cNvSpPr/>
      </dsp:nvSpPr>
      <dsp:spPr>
        <a:xfrm>
          <a:off x="2013" y="403510"/>
          <a:ext cx="2482453" cy="9929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#1</a:t>
          </a:r>
          <a:endParaRPr lang="en-US" sz="6500" kern="1200" dirty="0"/>
        </a:p>
      </dsp:txBody>
      <dsp:txXfrm>
        <a:off x="498504" y="403510"/>
        <a:ext cx="1489472" cy="992981"/>
      </dsp:txXfrm>
    </dsp:sp>
    <dsp:sp modelId="{52C9DD22-18A9-420C-B7E0-B6DC16CD9DF4}">
      <dsp:nvSpPr>
        <dsp:cNvPr id="0" name=""/>
        <dsp:cNvSpPr/>
      </dsp:nvSpPr>
      <dsp:spPr>
        <a:xfrm>
          <a:off x="2133599" y="507999"/>
          <a:ext cx="2160264" cy="82417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Federal Government?</a:t>
          </a:r>
          <a:endParaRPr lang="en-US" sz="2000" kern="1200" dirty="0"/>
        </a:p>
      </dsp:txBody>
      <dsp:txXfrm>
        <a:off x="2545686" y="507999"/>
        <a:ext cx="1336090" cy="824174"/>
      </dsp:txXfrm>
    </dsp:sp>
    <dsp:sp modelId="{D8C9AF11-CD7F-40A6-AECE-B32C6854256B}">
      <dsp:nvSpPr>
        <dsp:cNvPr id="0" name=""/>
        <dsp:cNvSpPr/>
      </dsp:nvSpPr>
      <dsp:spPr>
        <a:xfrm>
          <a:off x="4033550" y="487914"/>
          <a:ext cx="2060436" cy="82417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Taxpayers</a:t>
          </a:r>
          <a:endParaRPr lang="en-US" sz="2300" kern="1200" dirty="0"/>
        </a:p>
      </dsp:txBody>
      <dsp:txXfrm>
        <a:off x="4445637" y="487914"/>
        <a:ext cx="1236262" cy="824174"/>
      </dsp:txXfrm>
    </dsp:sp>
    <dsp:sp modelId="{B2462BDB-CADD-4FCD-88D6-4430948153CB}">
      <dsp:nvSpPr>
        <dsp:cNvPr id="0" name=""/>
        <dsp:cNvSpPr/>
      </dsp:nvSpPr>
      <dsp:spPr>
        <a:xfrm>
          <a:off x="2013" y="1535509"/>
          <a:ext cx="2482453" cy="9929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#2</a:t>
          </a:r>
          <a:endParaRPr lang="en-US" sz="6500" kern="1200" dirty="0"/>
        </a:p>
      </dsp:txBody>
      <dsp:txXfrm>
        <a:off x="498504" y="1535509"/>
        <a:ext cx="1489472" cy="992981"/>
      </dsp:txXfrm>
    </dsp:sp>
    <dsp:sp modelId="{98E5CFF4-FCEC-4B63-9641-BF83553EC9DD}">
      <dsp:nvSpPr>
        <dsp:cNvPr id="0" name=""/>
        <dsp:cNvSpPr/>
      </dsp:nvSpPr>
      <dsp:spPr>
        <a:xfrm>
          <a:off x="2161747" y="1619912"/>
          <a:ext cx="2060436" cy="82417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State and Local?</a:t>
          </a:r>
          <a:endParaRPr lang="en-US" sz="2300" kern="1200" dirty="0"/>
        </a:p>
      </dsp:txBody>
      <dsp:txXfrm>
        <a:off x="2573834" y="1619912"/>
        <a:ext cx="1236262" cy="824174"/>
      </dsp:txXfrm>
    </dsp:sp>
    <dsp:sp modelId="{98353CAF-4256-4094-B155-27636F0064B4}">
      <dsp:nvSpPr>
        <dsp:cNvPr id="0" name=""/>
        <dsp:cNvSpPr/>
      </dsp:nvSpPr>
      <dsp:spPr>
        <a:xfrm>
          <a:off x="3933722" y="1619912"/>
          <a:ext cx="2060436" cy="82417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Taxpayers</a:t>
          </a:r>
          <a:endParaRPr lang="en-US" sz="2300" kern="1200" dirty="0"/>
        </a:p>
      </dsp:txBody>
      <dsp:txXfrm>
        <a:off x="4345809" y="1619912"/>
        <a:ext cx="1236262" cy="824174"/>
      </dsp:txXfrm>
    </dsp:sp>
    <dsp:sp modelId="{76138F26-A6AE-4DEE-BAE0-A0639B24B8E6}">
      <dsp:nvSpPr>
        <dsp:cNvPr id="0" name=""/>
        <dsp:cNvSpPr/>
      </dsp:nvSpPr>
      <dsp:spPr>
        <a:xfrm>
          <a:off x="2013" y="2667507"/>
          <a:ext cx="2482453" cy="9929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#3</a:t>
          </a:r>
          <a:endParaRPr lang="en-US" sz="6500" kern="1200" dirty="0"/>
        </a:p>
      </dsp:txBody>
      <dsp:txXfrm>
        <a:off x="498504" y="2667507"/>
        <a:ext cx="1489472" cy="992981"/>
      </dsp:txXfrm>
    </dsp:sp>
    <dsp:sp modelId="{CD46C7A0-5B8C-412B-8516-D16CF414DD97}">
      <dsp:nvSpPr>
        <dsp:cNvPr id="0" name=""/>
        <dsp:cNvSpPr/>
      </dsp:nvSpPr>
      <dsp:spPr>
        <a:xfrm>
          <a:off x="2161747" y="2751911"/>
          <a:ext cx="2060436" cy="82417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Private Sector?</a:t>
          </a:r>
          <a:endParaRPr lang="en-US" sz="2300" kern="1200" dirty="0"/>
        </a:p>
      </dsp:txBody>
      <dsp:txXfrm>
        <a:off x="2573834" y="2751911"/>
        <a:ext cx="1236262" cy="824174"/>
      </dsp:txXfrm>
    </dsp:sp>
    <dsp:sp modelId="{74825436-6295-4F46-903D-14DC98FE4760}">
      <dsp:nvSpPr>
        <dsp:cNvPr id="0" name=""/>
        <dsp:cNvSpPr/>
      </dsp:nvSpPr>
      <dsp:spPr>
        <a:xfrm>
          <a:off x="3933722" y="2751911"/>
          <a:ext cx="2060436" cy="82417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Private Funds</a:t>
          </a:r>
          <a:endParaRPr lang="en-US" sz="2300" kern="1200" dirty="0"/>
        </a:p>
      </dsp:txBody>
      <dsp:txXfrm>
        <a:off x="4345809" y="2751911"/>
        <a:ext cx="1236262" cy="8241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93530-31B6-4D64-8A65-8B2B0F8C864D}">
      <dsp:nvSpPr>
        <dsp:cNvPr id="0" name=""/>
        <dsp:cNvSpPr/>
      </dsp:nvSpPr>
      <dsp:spPr>
        <a:xfrm>
          <a:off x="0" y="176212"/>
          <a:ext cx="7848600" cy="4905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8D7AD-3B60-449C-969F-E963C0D01B97}">
      <dsp:nvSpPr>
        <dsp:cNvPr id="0" name=""/>
        <dsp:cNvSpPr/>
      </dsp:nvSpPr>
      <dsp:spPr>
        <a:xfrm>
          <a:off x="773087" y="3823849"/>
          <a:ext cx="180517" cy="1805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39834-B31E-4C77-80D1-5D39F813A532}">
      <dsp:nvSpPr>
        <dsp:cNvPr id="0" name=""/>
        <dsp:cNvSpPr/>
      </dsp:nvSpPr>
      <dsp:spPr>
        <a:xfrm>
          <a:off x="229496" y="3914108"/>
          <a:ext cx="2295865" cy="1167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53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Consequences  of no private insurance 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229496" y="3914108"/>
        <a:ext cx="2295865" cy="1167479"/>
      </dsp:txXfrm>
    </dsp:sp>
    <dsp:sp modelId="{4DC5A212-3715-4C2B-8BE7-F711B7130E69}">
      <dsp:nvSpPr>
        <dsp:cNvPr id="0" name=""/>
        <dsp:cNvSpPr/>
      </dsp:nvSpPr>
      <dsp:spPr>
        <a:xfrm>
          <a:off x="1750237" y="2884960"/>
          <a:ext cx="282549" cy="2825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F384D-384B-4072-BCD0-4168859C8EFD}">
      <dsp:nvSpPr>
        <dsp:cNvPr id="0" name=""/>
        <dsp:cNvSpPr/>
      </dsp:nvSpPr>
      <dsp:spPr>
        <a:xfrm>
          <a:off x="1295398" y="1904999"/>
          <a:ext cx="1302867" cy="1832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1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</a:t>
          </a:r>
          <a:r>
            <a:rPr lang="en-US" sz="2400" b="1" kern="1200" dirty="0" smtClean="0">
              <a:solidFill>
                <a:schemeClr val="bg1"/>
              </a:solidFill>
            </a:rPr>
            <a:t>Loss of business activity </a:t>
          </a:r>
          <a:endParaRPr lang="en-US" sz="2400" kern="1200" dirty="0"/>
        </a:p>
      </dsp:txBody>
      <dsp:txXfrm>
        <a:off x="1295398" y="1904999"/>
        <a:ext cx="1302867" cy="1832839"/>
      </dsp:txXfrm>
    </dsp:sp>
    <dsp:sp modelId="{022CB78F-DEE2-4CC4-83AF-8B4A65E7B2F0}">
      <dsp:nvSpPr>
        <dsp:cNvPr id="0" name=""/>
        <dsp:cNvSpPr/>
      </dsp:nvSpPr>
      <dsp:spPr>
        <a:xfrm>
          <a:off x="3006013" y="2136400"/>
          <a:ext cx="376732" cy="3767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E3807-4999-41EE-BC15-0C8966106035}">
      <dsp:nvSpPr>
        <dsp:cNvPr id="0" name=""/>
        <dsp:cNvSpPr/>
      </dsp:nvSpPr>
      <dsp:spPr>
        <a:xfrm>
          <a:off x="3047999" y="2500979"/>
          <a:ext cx="2002463" cy="2756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623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 smtClean="0">
              <a:solidFill>
                <a:schemeClr val="bg1"/>
              </a:solidFill>
            </a:rPr>
            <a:t>Costly detours for commercial traffic on highways</a:t>
          </a:r>
          <a:endParaRPr lang="en-US" sz="2400" b="1" kern="1200" baseline="0" dirty="0">
            <a:solidFill>
              <a:schemeClr val="bg1"/>
            </a:solidFill>
          </a:endParaRPr>
        </a:p>
      </dsp:txBody>
      <dsp:txXfrm>
        <a:off x="3047999" y="2500979"/>
        <a:ext cx="2002463" cy="2756820"/>
      </dsp:txXfrm>
    </dsp:sp>
    <dsp:sp modelId="{CDAD6EB5-9E04-4A9B-BEB6-06D7015D5245}">
      <dsp:nvSpPr>
        <dsp:cNvPr id="0" name=""/>
        <dsp:cNvSpPr/>
      </dsp:nvSpPr>
      <dsp:spPr>
        <a:xfrm>
          <a:off x="4465853" y="1551679"/>
          <a:ext cx="486613" cy="4866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24060-84C0-4591-A9F7-95EA0720993C}">
      <dsp:nvSpPr>
        <dsp:cNvPr id="0" name=""/>
        <dsp:cNvSpPr/>
      </dsp:nvSpPr>
      <dsp:spPr>
        <a:xfrm>
          <a:off x="4160527" y="1971198"/>
          <a:ext cx="2240272" cy="3286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84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Environmental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4160527" y="1971198"/>
        <a:ext cx="2240272" cy="3286601"/>
      </dsp:txXfrm>
    </dsp:sp>
    <dsp:sp modelId="{3C51C1BA-2AE1-42F3-8877-0FD5D9E7323F}">
      <dsp:nvSpPr>
        <dsp:cNvPr id="0" name=""/>
        <dsp:cNvSpPr/>
      </dsp:nvSpPr>
      <dsp:spPr>
        <a:xfrm>
          <a:off x="5968860" y="1161211"/>
          <a:ext cx="620039" cy="6200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C7637-2650-40C1-A803-B7BDC9C27393}">
      <dsp:nvSpPr>
        <dsp:cNvPr id="0" name=""/>
        <dsp:cNvSpPr/>
      </dsp:nvSpPr>
      <dsp:spPr>
        <a:xfrm>
          <a:off x="6278880" y="1471231"/>
          <a:ext cx="1569720" cy="3610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54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chemeClr val="bg1"/>
            </a:solidFill>
          </a:endParaRPr>
        </a:p>
      </dsp:txBody>
      <dsp:txXfrm>
        <a:off x="6278880" y="1471231"/>
        <a:ext cx="1569720" cy="3610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13E16-B518-4DD0-A85C-B2A1A2E7B22E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1.</a:t>
          </a:r>
          <a:endParaRPr lang="en-US" sz="2900" kern="1200" dirty="0"/>
        </a:p>
      </dsp:txBody>
      <dsp:txXfrm rot="-5400000">
        <a:off x="1" y="520688"/>
        <a:ext cx="1039018" cy="445294"/>
      </dsp:txXfrm>
    </dsp:sp>
    <dsp:sp modelId="{49C7D5B9-F805-43FA-83A8-47797328B235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Average annual costs, calculated over a period of years?</a:t>
          </a:r>
          <a:endParaRPr lang="en-US" sz="2100" kern="1200" dirty="0"/>
        </a:p>
      </dsp:txBody>
      <dsp:txXfrm rot="-5400000">
        <a:off x="1039018" y="48278"/>
        <a:ext cx="5009883" cy="870607"/>
      </dsp:txXfrm>
    </dsp:sp>
    <dsp:sp modelId="{9359038F-9AC7-46C3-A752-93274DCFD319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2.</a:t>
          </a:r>
          <a:endParaRPr lang="en-US" sz="2900" kern="1200" dirty="0"/>
        </a:p>
      </dsp:txBody>
      <dsp:txXfrm rot="-5400000">
        <a:off x="1" y="1809352"/>
        <a:ext cx="1039018" cy="445294"/>
      </dsp:txXfrm>
    </dsp:sp>
    <dsp:sp modelId="{DBFFEDD0-DBBB-4DD4-A111-8D75F2CB73DD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Aggregate costs for a period of years, for example, 1980s to the present?</a:t>
          </a:r>
          <a:endParaRPr lang="en-US" sz="2100" kern="1200" dirty="0"/>
        </a:p>
      </dsp:txBody>
      <dsp:txXfrm rot="-5400000">
        <a:off x="1039018" y="1336942"/>
        <a:ext cx="5009883" cy="870607"/>
      </dsp:txXfrm>
    </dsp:sp>
    <dsp:sp modelId="{9A21C9EF-27DC-4A11-B779-D6512EB96D56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3.</a:t>
          </a:r>
          <a:endParaRPr lang="en-US" sz="2900" kern="1200" dirty="0"/>
        </a:p>
      </dsp:txBody>
      <dsp:txXfrm rot="-5400000">
        <a:off x="1" y="3098016"/>
        <a:ext cx="1039018" cy="445294"/>
      </dsp:txXfrm>
    </dsp:sp>
    <dsp:sp modelId="{68AA2C79-A40F-4537-B2DD-2983CDE52D85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Some costs studies in the past, were costs per capita.   Is this a better approach?</a:t>
          </a:r>
          <a:endParaRPr lang="en-US" sz="2100" kern="1200" dirty="0"/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227BD06-1446-42C1-97B7-E2993334A9FD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47D0141-EA6D-4027-ACA6-52A5FD369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24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0141-EA6D-4027-ACA6-52A5FD369FA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17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things that I hope to accomplish in the next 2 years is to</a:t>
            </a:r>
            <a:r>
              <a:rPr lang="en-US" baseline="0" dirty="0" smtClean="0"/>
              <a:t>  produce an updated, national cost estimate for</a:t>
            </a:r>
          </a:p>
          <a:p>
            <a:r>
              <a:rPr lang="en-US" baseline="0" dirty="0" smtClean="0"/>
              <a:t>The United states.  First, a history of cost studies for the United States, why a new one is needed, and some of the pros and cons of attempting this type of assessment.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0141-EA6D-4027-ACA6-52A5FD369FA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27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0141-EA6D-4027-ACA6-52A5FD369FA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94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it’s an obsolete estimate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0141-EA6D-4027-ACA6-52A5FD369FA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18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CRED – Centre</a:t>
            </a:r>
            <a:r>
              <a:rPr lang="en-US" baseline="0" dirty="0" smtClean="0"/>
              <a:t> for the Research of epidemiology of Disasters – A University in Brussels, Belgium – database of disasters from 1900 to present – 10 or more killed; 100 or more affected; declaration of state of emergency; Call for International assistance – in US$</a:t>
            </a:r>
          </a:p>
          <a:p>
            <a:r>
              <a:rPr lang="en-US" baseline="0" dirty="0" smtClean="0"/>
              <a:t>You can see that one of the international databases is tracking the Americas at a lower rate than our studies show.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0141-EA6D-4027-ACA6-52A5FD369FA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01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0141-EA6D-4027-ACA6-52A5FD369FA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38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0141-EA6D-4027-ACA6-52A5FD369FA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22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0141-EA6D-4027-ACA6-52A5FD369FA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61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0141-EA6D-4027-ACA6-52A5FD369FA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56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0141-EA6D-4027-ACA6-52A5FD369FA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71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Environmental includes loss of </a:t>
            </a:r>
            <a:r>
              <a:rPr lang="en-US" dirty="0" err="1" smtClean="0"/>
              <a:t>ag</a:t>
            </a:r>
            <a:r>
              <a:rPr lang="en-US" dirty="0" smtClean="0"/>
              <a:t> land, grazing, forest changes, stream and water quality – therefore, involve a whole additional study for these types of losses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0141-EA6D-4027-ACA6-52A5FD369FA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0141-EA6D-4027-ACA6-52A5FD369FA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49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0141-EA6D-4027-ACA6-52A5FD369FA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63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0141-EA6D-4027-ACA6-52A5FD369FA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16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Split office building in two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0141-EA6D-4027-ACA6-52A5FD369FA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42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0141-EA6D-4027-ACA6-52A5FD369FA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4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0141-EA6D-4027-ACA6-52A5FD369FA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13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 Thompson</a:t>
            </a:r>
            <a:r>
              <a:rPr lang="en-US" baseline="0" dirty="0" smtClean="0"/>
              <a:t> Canyon, west of Estes Park – USGS Photograph by Jonathan </a:t>
            </a:r>
            <a:r>
              <a:rPr lang="en-US" baseline="0" dirty="0" err="1" smtClean="0"/>
              <a:t>Godt</a:t>
            </a:r>
            <a:r>
              <a:rPr lang="en-US" baseline="0" dirty="0" smtClean="0"/>
              <a:t>, September 20,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0141-EA6D-4027-ACA6-52A5FD369FA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19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0141-EA6D-4027-ACA6-52A5FD369FA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586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0141-EA6D-4027-ACA6-52A5FD369FA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56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0141-EA6D-4027-ACA6-52A5FD369FA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3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B1D5-6A40-45DF-A2FB-D6A38B609BE6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8D22E-9DFC-4963-8CEA-41C1599F05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B1D5-6A40-45DF-A2FB-D6A38B609BE6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22E-9DFC-4963-8CEA-41C1599F05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B1D5-6A40-45DF-A2FB-D6A38B609BE6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22E-9DFC-4963-8CEA-41C1599F05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BC52-0ADF-4263-A41F-4BCB5C78CF2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38EC-6837-443C-AC26-91063750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58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BC52-0ADF-4263-A41F-4BCB5C78CF2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38EC-6837-443C-AC26-91063750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BC52-0ADF-4263-A41F-4BCB5C78CF2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38EC-6837-443C-AC26-91063750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21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BC52-0ADF-4263-A41F-4BCB5C78CF2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38EC-6837-443C-AC26-91063750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16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BC52-0ADF-4263-A41F-4BCB5C78CF2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38EC-6837-443C-AC26-91063750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00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BC52-0ADF-4263-A41F-4BCB5C78CF2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38EC-6837-443C-AC26-91063750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3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BC52-0ADF-4263-A41F-4BCB5C78CF2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38EC-6837-443C-AC26-91063750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22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BC52-0ADF-4263-A41F-4BCB5C78CF2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38EC-6837-443C-AC26-91063750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4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B1D5-6A40-45DF-A2FB-D6A38B609BE6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8D22E-9DFC-4963-8CEA-41C1599F05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BC52-0ADF-4263-A41F-4BCB5C78CF2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38EC-6837-443C-AC26-91063750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0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BC52-0ADF-4263-A41F-4BCB5C78CF2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38EC-6837-443C-AC26-91063750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46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BC52-0ADF-4263-A41F-4BCB5C78CF2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38EC-6837-443C-AC26-91063750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7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B1D5-6A40-45DF-A2FB-D6A38B609BE6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8D22E-9DFC-4963-8CEA-41C1599F05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B1D5-6A40-45DF-A2FB-D6A38B609BE6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8D22E-9DFC-4963-8CEA-41C1599F05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B1D5-6A40-45DF-A2FB-D6A38B609BE6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8D22E-9DFC-4963-8CEA-41C1599F05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B1D5-6A40-45DF-A2FB-D6A38B609BE6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8D22E-9DFC-4963-8CEA-41C1599F05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B1D5-6A40-45DF-A2FB-D6A38B609BE6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8D22E-9DFC-4963-8CEA-41C1599F05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B1D5-6A40-45DF-A2FB-D6A38B609BE6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8D22E-9DFC-4963-8CEA-41C1599F05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B1D5-6A40-45DF-A2FB-D6A38B609BE6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8D22E-9DFC-4963-8CEA-41C1599F05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11EB1D5-6A40-45DF-A2FB-D6A38B609BE6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608D22E-9DFC-4963-8CEA-41C1599F05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1BC52-0ADF-4263-A41F-4BCB5C78CF20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938EC-6837-443C-AC26-91063750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2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990601"/>
            <a:ext cx="708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Direct Landslide Costs in the United States:  Who Bears the Burden?  </a:t>
            </a:r>
          </a:p>
          <a:p>
            <a:endParaRPr lang="en-US" sz="3200" dirty="0" smtClean="0">
              <a:latin typeface="Arial Black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A Pilot Landslide Loss Study for the States of Washington and Oregon With an Application to the 50 United States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5124" name="Picture 4" descr="C:\Users\highland\Pictures\water_banner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9320"/>
            <a:ext cx="5791200" cy="8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00" y="4572000"/>
            <a:ext cx="27374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Lynn Highland, Geographer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USGS Landslide Program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Golden, Colorado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03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8"/>
          <p:cNvCxnSpPr/>
          <p:nvPr/>
        </p:nvCxnSpPr>
        <p:spPr bwMode="auto">
          <a:xfrm>
            <a:off x="90488" y="6601342"/>
            <a:ext cx="89535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7"/>
          <p:cNvSpPr txBox="1">
            <a:spLocks noChangeArrowheads="1"/>
          </p:cNvSpPr>
          <p:nvPr/>
        </p:nvSpPr>
        <p:spPr bwMode="auto">
          <a:xfrm>
            <a:off x="15240" y="152400"/>
            <a:ext cx="9145588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0" b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4000" b="1" dirty="0" smtClean="0">
                <a:solidFill>
                  <a:srgbClr val="4BACC6">
                    <a:lumMod val="75000"/>
                  </a:srgbClr>
                </a:solidFill>
                <a:latin typeface="Arial Narrow" pitchFamily="34" charset="0"/>
              </a:rPr>
              <a:t>From a global perspective the U.S. has the longest history of landslide loss studies</a:t>
            </a:r>
          </a:p>
        </p:txBody>
      </p:sp>
      <p:grpSp>
        <p:nvGrpSpPr>
          <p:cNvPr id="22533" name="Group 64511"/>
          <p:cNvGrpSpPr>
            <a:grpSpLocks/>
          </p:cNvGrpSpPr>
          <p:nvPr/>
        </p:nvGrpSpPr>
        <p:grpSpPr bwMode="auto">
          <a:xfrm>
            <a:off x="0" y="1471218"/>
            <a:ext cx="9182101" cy="2913063"/>
            <a:chOff x="-87036" y="2348894"/>
            <a:chExt cx="9182101" cy="2385224"/>
          </a:xfrm>
        </p:grpSpPr>
        <p:pic>
          <p:nvPicPr>
            <p:cNvPr id="23559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8779" y="3551661"/>
              <a:ext cx="732218" cy="9821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>
              <a:off x="324127" y="4662656"/>
              <a:ext cx="82804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187727" y="4662656"/>
              <a:ext cx="0" cy="714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381652" y="4662656"/>
              <a:ext cx="0" cy="714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548590" y="4662656"/>
              <a:ext cx="0" cy="714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4" name="Textfeld 7"/>
            <p:cNvSpPr txBox="1">
              <a:spLocks noChangeArrowheads="1"/>
            </p:cNvSpPr>
            <p:nvPr/>
          </p:nvSpPr>
          <p:spPr bwMode="auto">
            <a:xfrm>
              <a:off x="-87036" y="2492909"/>
              <a:ext cx="2501382" cy="902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108000" bIns="10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ts val="300"/>
                </a:spcAft>
              </a:pPr>
              <a:r>
                <a:rPr lang="de-DE" altLang="en-US" sz="1600" b="1" smtClean="0">
                  <a:solidFill>
                    <a:prstClr val="black"/>
                  </a:solidFill>
                  <a:latin typeface="Arial Narrow" pitchFamily="34" charset="0"/>
                </a:rPr>
                <a:t>Smith (1958)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300" i="1" smtClean="0">
                  <a:solidFill>
                    <a:prstClr val="black"/>
                  </a:solidFill>
                  <a:latin typeface="Arial Narrow" pitchFamily="34" charset="0"/>
                </a:rPr>
                <a:t>„hundreds of millions of annual monetary losses“</a:t>
              </a:r>
            </a:p>
          </p:txBody>
        </p:sp>
        <p:pic>
          <p:nvPicPr>
            <p:cNvPr id="2356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008" y="3526345"/>
              <a:ext cx="785978" cy="100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588" y="3526345"/>
              <a:ext cx="658218" cy="9821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7" name="Textfeld 7"/>
            <p:cNvSpPr txBox="1">
              <a:spLocks noChangeArrowheads="1"/>
            </p:cNvSpPr>
            <p:nvPr/>
          </p:nvSpPr>
          <p:spPr bwMode="auto">
            <a:xfrm>
              <a:off x="2123859" y="2585243"/>
              <a:ext cx="2642969" cy="71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108000" bIns="10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ts val="300"/>
                </a:spcAft>
              </a:pPr>
              <a:r>
                <a:rPr lang="de-DE" altLang="en-US" sz="1600" b="1" smtClean="0">
                  <a:solidFill>
                    <a:prstClr val="black"/>
                  </a:solidFill>
                  <a:latin typeface="Arial Narrow" pitchFamily="34" charset="0"/>
                </a:rPr>
                <a:t>Krohn &amp; Slosson (1976)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SzPct val="90000"/>
              </a:pPr>
              <a:r>
                <a:rPr lang="de-DE" altLang="en-US" sz="1300" i="1" smtClean="0">
                  <a:solidFill>
                    <a:prstClr val="black"/>
                  </a:solidFill>
                  <a:latin typeface="Arial Narrow" pitchFamily="34" charset="0"/>
                </a:rPr>
                <a:t>Systematic cost extrapolation</a:t>
              </a:r>
            </a:p>
          </p:txBody>
        </p:sp>
        <p:sp>
          <p:nvSpPr>
            <p:cNvPr id="23568" name="Textfeld 7"/>
            <p:cNvSpPr txBox="1">
              <a:spLocks noChangeArrowheads="1"/>
            </p:cNvSpPr>
            <p:nvPr/>
          </p:nvSpPr>
          <p:spPr bwMode="auto">
            <a:xfrm>
              <a:off x="6372591" y="2348894"/>
              <a:ext cx="2722474" cy="114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108000" bIns="10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ts val="300"/>
                </a:spcAft>
              </a:pPr>
              <a:r>
                <a:rPr lang="de-DE" altLang="en-US" sz="1600" b="1" smtClean="0">
                  <a:solidFill>
                    <a:prstClr val="black"/>
                  </a:solidFill>
                  <a:latin typeface="Arial Narrow" pitchFamily="34" charset="0"/>
                </a:rPr>
                <a:t>Fleming &amp; Taylor (1980)</a:t>
              </a:r>
              <a:endParaRPr lang="de-DE" altLang="en-US" sz="1600" i="1" smtClean="0">
                <a:solidFill>
                  <a:prstClr val="black"/>
                </a:solidFill>
                <a:latin typeface="Arial Narrow" pitchFamily="34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ts val="300"/>
                </a:spcAft>
              </a:pPr>
              <a:r>
                <a:rPr lang="de-DE" altLang="en-US" sz="1300" b="1" smtClean="0">
                  <a:solidFill>
                    <a:prstClr val="black"/>
                  </a:solidFill>
                  <a:latin typeface="Arial Narrow" pitchFamily="34" charset="0"/>
                </a:rPr>
                <a:t>USGS Publication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ts val="300"/>
                </a:spcAft>
              </a:pPr>
              <a:r>
                <a:rPr lang="de-DE" altLang="en-US" sz="1300" i="1" smtClean="0">
                  <a:solidFill>
                    <a:prstClr val="black"/>
                  </a:solidFill>
                  <a:latin typeface="Arial Narrow" pitchFamily="34" charset="0"/>
                </a:rPr>
                <a:t>Estimating the Costs of Landslide Damage in the United States  </a:t>
              </a:r>
              <a:endParaRPr lang="de-DE" altLang="en-US" sz="1300" smtClean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3569" name="Textfeld 7"/>
            <p:cNvSpPr txBox="1">
              <a:spLocks noChangeArrowheads="1"/>
            </p:cNvSpPr>
            <p:nvPr/>
          </p:nvSpPr>
          <p:spPr bwMode="auto">
            <a:xfrm>
              <a:off x="4246158" y="2585244"/>
              <a:ext cx="2642969" cy="71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108000" bIns="10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ts val="300"/>
                </a:spcAft>
              </a:pPr>
              <a:r>
                <a:rPr lang="de-DE" altLang="en-US" sz="1600" b="1" smtClean="0">
                  <a:solidFill>
                    <a:prstClr val="black"/>
                  </a:solidFill>
                  <a:latin typeface="Arial Narrow" pitchFamily="34" charset="0"/>
                </a:rPr>
                <a:t>Schuster (1978)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SzPct val="90000"/>
              </a:pPr>
              <a:r>
                <a:rPr lang="de-DE" altLang="en-US" sz="1300" i="1" smtClean="0">
                  <a:solidFill>
                    <a:prstClr val="black"/>
                  </a:solidFill>
                  <a:latin typeface="Arial Narrow" pitchFamily="34" charset="0"/>
                </a:rPr>
                <a:t>Annual costs of &gt; $1bn</a:t>
              </a:r>
            </a:p>
          </p:txBody>
        </p:sp>
        <p:pic>
          <p:nvPicPr>
            <p:cNvPr id="23570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2319" y="3539004"/>
              <a:ext cx="702863" cy="9821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9" name="Straight Connector 38"/>
            <p:cNvCxnSpPr/>
            <p:nvPr/>
          </p:nvCxnSpPr>
          <p:spPr>
            <a:xfrm>
              <a:off x="7812365" y="4653128"/>
              <a:ext cx="0" cy="714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feld 7"/>
          <p:cNvSpPr txBox="1">
            <a:spLocks noChangeArrowheads="1"/>
          </p:cNvSpPr>
          <p:nvPr/>
        </p:nvSpPr>
        <p:spPr bwMode="auto">
          <a:xfrm>
            <a:off x="266161" y="4274826"/>
            <a:ext cx="8874125" cy="237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0" bIns="108000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200"/>
              </a:spcAft>
              <a:buSzPct val="90000"/>
              <a:buFont typeface="Wingdings" pitchFamily="2" charset="2"/>
              <a:buChar char="§"/>
              <a:defRPr/>
            </a:pPr>
            <a:r>
              <a:rPr lang="de-DE" sz="2400" dirty="0" smtClean="0">
                <a:solidFill>
                  <a:srgbClr val="FFFF00"/>
                </a:solidFill>
                <a:latin typeface="Arial Narrow" pitchFamily="34" charset="0"/>
              </a:rPr>
              <a:t>The focus was on case study regions and years of increased landslide activity</a:t>
            </a:r>
          </a:p>
          <a:p>
            <a:pPr eaLnBrk="1" fontAlgn="base" hangingPunct="1">
              <a:spcBef>
                <a:spcPct val="0"/>
              </a:spcBef>
              <a:spcAft>
                <a:spcPts val="1200"/>
              </a:spcAft>
              <a:buSzPct val="90000"/>
              <a:buFont typeface="Wingdings" pitchFamily="2" charset="2"/>
              <a:buChar char="§"/>
              <a:defRPr/>
            </a:pPr>
            <a:r>
              <a:rPr lang="de-DE" sz="2400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Data based on expert interviews and archive information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/>
            </a:pPr>
            <a:r>
              <a:rPr lang="de-DE" sz="2400" dirty="0" smtClean="0">
                <a:solidFill>
                  <a:srgbClr val="92D050"/>
                </a:solidFill>
                <a:latin typeface="Arial Narrow" pitchFamily="34" charset="0"/>
              </a:rPr>
              <a:t>Cost figures start at city or county level and end up as regional and national extrapolations    </a:t>
            </a:r>
          </a:p>
        </p:txBody>
      </p:sp>
    </p:spTree>
    <p:extLst>
      <p:ext uri="{BB962C8B-B14F-4D97-AF65-F5344CB8AC3E}">
        <p14:creationId xmlns:p14="http://schemas.microsoft.com/office/powerpoint/2010/main" val="170542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7"/>
          <p:cNvSpPr txBox="1">
            <a:spLocks noChangeArrowheads="1"/>
          </p:cNvSpPr>
          <p:nvPr/>
        </p:nvSpPr>
        <p:spPr bwMode="auto">
          <a:xfrm>
            <a:off x="0" y="115888"/>
            <a:ext cx="9144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0" b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4800" b="1" dirty="0" smtClean="0">
                <a:solidFill>
                  <a:srgbClr val="4BACC6">
                    <a:lumMod val="75000"/>
                  </a:srgbClr>
                </a:solidFill>
                <a:latin typeface="Arial Narrow" pitchFamily="34" charset="0"/>
              </a:rPr>
              <a:t>After 2000 several studies covering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4800" b="1" dirty="0" smtClean="0">
                <a:solidFill>
                  <a:srgbClr val="4BACC6">
                    <a:lumMod val="75000"/>
                  </a:srgbClr>
                </a:solidFill>
                <a:latin typeface="Arial Narrow" pitchFamily="34" charset="0"/>
              </a:rPr>
              <a:t>a broad spectrum of topics</a:t>
            </a:r>
          </a:p>
        </p:txBody>
      </p:sp>
      <p:grpSp>
        <p:nvGrpSpPr>
          <p:cNvPr id="24579" name="Group 1"/>
          <p:cNvGrpSpPr>
            <a:grpSpLocks/>
          </p:cNvGrpSpPr>
          <p:nvPr/>
        </p:nvGrpSpPr>
        <p:grpSpPr bwMode="auto">
          <a:xfrm>
            <a:off x="200025" y="2205038"/>
            <a:ext cx="8620125" cy="2241550"/>
            <a:chOff x="128588" y="2276475"/>
            <a:chExt cx="8620125" cy="2241550"/>
          </a:xfrm>
        </p:grpSpPr>
        <p:grpSp>
          <p:nvGrpSpPr>
            <p:cNvPr id="24585" name="Group 64511"/>
            <p:cNvGrpSpPr>
              <a:grpSpLocks/>
            </p:cNvGrpSpPr>
            <p:nvPr/>
          </p:nvGrpSpPr>
          <p:grpSpPr bwMode="auto">
            <a:xfrm>
              <a:off x="128588" y="2276475"/>
              <a:ext cx="8620125" cy="2241550"/>
              <a:chOff x="128993" y="2492896"/>
              <a:chExt cx="8619471" cy="2241196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>
                <a:off x="324241" y="4662665"/>
                <a:ext cx="684001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187776" y="4662665"/>
                <a:ext cx="0" cy="71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492651" y="4662665"/>
                <a:ext cx="0" cy="71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940390" y="4662665"/>
                <a:ext cx="0" cy="714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94" name="Textfeld 7"/>
              <p:cNvSpPr txBox="1">
                <a:spLocks noChangeArrowheads="1"/>
              </p:cNvSpPr>
              <p:nvPr/>
            </p:nvSpPr>
            <p:spPr bwMode="auto">
              <a:xfrm>
                <a:off x="128993" y="2492896"/>
                <a:ext cx="2282767" cy="902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108000" bIns="1080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ts val="300"/>
                  </a:spcAft>
                </a:pPr>
                <a:r>
                  <a:rPr lang="de-DE" altLang="en-US" sz="1600" b="1" smtClean="0">
                    <a:solidFill>
                      <a:prstClr val="black"/>
                    </a:solidFill>
                    <a:latin typeface="Arial Narrow" pitchFamily="34" charset="0"/>
                  </a:rPr>
                  <a:t>Walkinshaw (1992)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en-US" sz="1300" i="1" smtClean="0">
                    <a:solidFill>
                      <a:prstClr val="black"/>
                    </a:solidFill>
                    <a:latin typeface="Arial Narrow" pitchFamily="34" charset="0"/>
                  </a:rPr>
                  <a:t>Landslide Costs for the U.S. Highway System </a:t>
                </a:r>
              </a:p>
            </p:txBody>
          </p:sp>
          <p:sp>
            <p:nvSpPr>
              <p:cNvPr id="24595" name="Textfeld 7"/>
              <p:cNvSpPr txBox="1">
                <a:spLocks noChangeArrowheads="1"/>
              </p:cNvSpPr>
              <p:nvPr/>
            </p:nvSpPr>
            <p:spPr bwMode="auto">
              <a:xfrm>
                <a:off x="2123728" y="2492896"/>
                <a:ext cx="2642807" cy="1102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108000" bIns="1080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ts val="300"/>
                  </a:spcAft>
                </a:pPr>
                <a:r>
                  <a:rPr lang="de-DE" altLang="en-US" sz="1600" b="1" smtClean="0">
                    <a:solidFill>
                      <a:prstClr val="black"/>
                    </a:solidFill>
                    <a:latin typeface="Arial Narrow" pitchFamily="34" charset="0"/>
                  </a:rPr>
                  <a:t>Highland (2006)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90000"/>
                </a:pPr>
                <a:r>
                  <a:rPr lang="de-DE" altLang="en-US" sz="1300" i="1" smtClean="0">
                    <a:solidFill>
                      <a:prstClr val="black"/>
                    </a:solidFill>
                    <a:latin typeface="Arial Narrow" pitchFamily="34" charset="0"/>
                  </a:rPr>
                  <a:t>U.S. Landslide losses – Seven-State Pilot Project 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90000"/>
                </a:pPr>
                <a:endParaRPr lang="de-DE" altLang="en-US" sz="1300" i="1" smtClean="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4596" name="Textfeld 7"/>
              <p:cNvSpPr txBox="1">
                <a:spLocks noChangeArrowheads="1"/>
              </p:cNvSpPr>
              <p:nvPr/>
            </p:nvSpPr>
            <p:spPr bwMode="auto">
              <a:xfrm>
                <a:off x="7231674" y="2492896"/>
                <a:ext cx="1516790" cy="902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108000" bIns="1080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ts val="300"/>
                  </a:spcAft>
                </a:pPr>
                <a:r>
                  <a:rPr lang="de-DE" altLang="en-US" sz="1600" b="1" smtClean="0">
                    <a:solidFill>
                      <a:prstClr val="black"/>
                    </a:solidFill>
                    <a:latin typeface="Arial Narrow" pitchFamily="34" charset="0"/>
                  </a:rPr>
                  <a:t>In Future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ts val="300"/>
                  </a:spcAft>
                </a:pPr>
                <a:r>
                  <a:rPr lang="de-DE" altLang="en-US" sz="1300" i="1" smtClean="0">
                    <a:solidFill>
                      <a:prstClr val="black"/>
                    </a:solidFill>
                    <a:latin typeface="Arial Narrow" pitchFamily="34" charset="0"/>
                  </a:rPr>
                  <a:t>A new cost estimate for the U.S.</a:t>
                </a:r>
              </a:p>
            </p:txBody>
          </p:sp>
          <p:sp>
            <p:nvSpPr>
              <p:cNvPr id="24597" name="Textfeld 7"/>
              <p:cNvSpPr txBox="1">
                <a:spLocks noChangeArrowheads="1"/>
              </p:cNvSpPr>
              <p:nvPr/>
            </p:nvSpPr>
            <p:spPr bwMode="auto">
              <a:xfrm>
                <a:off x="4718872" y="2492896"/>
                <a:ext cx="2445416" cy="902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108000" bIns="1080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ts val="300"/>
                  </a:spcAft>
                </a:pPr>
                <a:r>
                  <a:rPr lang="de-DE" altLang="en-US" sz="1600" b="1" smtClean="0">
                    <a:solidFill>
                      <a:prstClr val="black"/>
                    </a:solidFill>
                    <a:latin typeface="Arial Narrow" pitchFamily="34" charset="0"/>
                  </a:rPr>
                  <a:t>Crovelli &amp; Coe (2009)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90000"/>
                </a:pPr>
                <a:r>
                  <a:rPr lang="de-DE" altLang="en-US" sz="1300" i="1" smtClean="0">
                    <a:solidFill>
                      <a:prstClr val="black"/>
                    </a:solidFill>
                    <a:latin typeface="Arial Narrow" pitchFamily="34" charset="0"/>
                  </a:rPr>
                  <a:t>Probablistic Cost Estimation for the San Francisco Bay Area</a:t>
                </a:r>
              </a:p>
            </p:txBody>
          </p:sp>
        </p:grpSp>
        <p:pic>
          <p:nvPicPr>
            <p:cNvPr id="24586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13" y="3309938"/>
              <a:ext cx="701675" cy="995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7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275" y="3309938"/>
              <a:ext cx="760413" cy="995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8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588" y="3309938"/>
              <a:ext cx="703262" cy="993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2" name="Straight Arrow Connector 31"/>
            <p:cNvCxnSpPr/>
            <p:nvPr/>
          </p:nvCxnSpPr>
          <p:spPr>
            <a:xfrm>
              <a:off x="7162801" y="4446587"/>
              <a:ext cx="14414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feld 7"/>
          <p:cNvSpPr txBox="1">
            <a:spLocks noChangeArrowheads="1"/>
          </p:cNvSpPr>
          <p:nvPr/>
        </p:nvSpPr>
        <p:spPr bwMode="auto">
          <a:xfrm>
            <a:off x="236764" y="4656350"/>
            <a:ext cx="8424863" cy="20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0" bIns="108000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1200"/>
              </a:spcAft>
              <a:buSzPct val="90000"/>
              <a:buFont typeface="Wingdings" pitchFamily="2" charset="2"/>
              <a:buChar char="§"/>
              <a:defRPr/>
            </a:pPr>
            <a:r>
              <a:rPr lang="de-DE" sz="2400" dirty="0" smtClean="0">
                <a:solidFill>
                  <a:srgbClr val="FFFF00"/>
                </a:solidFill>
                <a:latin typeface="Arial Narrow" pitchFamily="34" charset="0"/>
              </a:rPr>
              <a:t>Cross-sector studies and additional key focus on transportation</a:t>
            </a:r>
            <a:endParaRPr lang="de-DE" sz="2400" dirty="0" smtClean="0">
              <a:solidFill>
                <a:srgbClr val="8064A2">
                  <a:lumMod val="75000"/>
                </a:srgbClr>
              </a:solidFill>
              <a:latin typeface="Arial Narrow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ts val="1200"/>
              </a:spcAft>
              <a:buSzPct val="90000"/>
              <a:buFont typeface="Wingdings" pitchFamily="2" charset="2"/>
              <a:buChar char="§"/>
              <a:defRPr/>
            </a:pPr>
            <a:r>
              <a:rPr lang="de-DE" sz="2400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Cost assessment, socioeconomic evaluation and probabilistic loss modeling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/>
            </a:pPr>
            <a:r>
              <a:rPr lang="de-DE" sz="2400" dirty="0" smtClean="0">
                <a:solidFill>
                  <a:srgbClr val="FFC000"/>
                </a:solidFill>
                <a:latin typeface="Arial Narrow" pitchFamily="34" charset="0"/>
              </a:rPr>
              <a:t>Strategies for compiling cost data more systematically    </a:t>
            </a:r>
          </a:p>
        </p:txBody>
      </p:sp>
      <p:grpSp>
        <p:nvGrpSpPr>
          <p:cNvPr id="24581" name="Group 6"/>
          <p:cNvGrpSpPr>
            <a:grpSpLocks/>
          </p:cNvGrpSpPr>
          <p:nvPr/>
        </p:nvGrpSpPr>
        <p:grpSpPr bwMode="auto">
          <a:xfrm>
            <a:off x="90488" y="6597650"/>
            <a:ext cx="9301162" cy="185738"/>
            <a:chOff x="91281" y="6597352"/>
            <a:chExt cx="9300601" cy="185842"/>
          </a:xfrm>
        </p:grpSpPr>
        <p:sp>
          <p:nvSpPr>
            <p:cNvPr id="26" name="Textfeld 5"/>
            <p:cNvSpPr txBox="1">
              <a:spLocks noChangeArrowheads="1"/>
            </p:cNvSpPr>
            <p:nvPr/>
          </p:nvSpPr>
          <p:spPr bwMode="auto">
            <a:xfrm>
              <a:off x="248434" y="6659300"/>
              <a:ext cx="9143448" cy="123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8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 Narrow" pitchFamily="34" charset="0"/>
                </a:rPr>
                <a:t>			</a:t>
              </a:r>
            </a:p>
          </p:txBody>
        </p:sp>
        <p:cxnSp>
          <p:nvCxnSpPr>
            <p:cNvPr id="27" name="Straight Connector 28"/>
            <p:cNvCxnSpPr/>
            <p:nvPr/>
          </p:nvCxnSpPr>
          <p:spPr>
            <a:xfrm>
              <a:off x="91281" y="6597352"/>
              <a:ext cx="895296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llipse 1"/>
          <p:cNvSpPr/>
          <p:nvPr/>
        </p:nvSpPr>
        <p:spPr>
          <a:xfrm>
            <a:off x="2200275" y="1916113"/>
            <a:ext cx="2659063" cy="2624137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9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778000"/>
            <a:ext cx="743966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Why do we need an up-to-date 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	National Cost Estimate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	   for Landslides, that 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	    includes casualties?</a:t>
            </a:r>
            <a:endParaRPr lang="en-US" sz="44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23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82"/>
          <p:cNvSpPr txBox="1">
            <a:spLocks noChangeArrowheads="1"/>
          </p:cNvSpPr>
          <p:nvPr/>
        </p:nvSpPr>
        <p:spPr bwMode="auto">
          <a:xfrm>
            <a:off x="450170" y="6078122"/>
            <a:ext cx="48043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prstClr val="black"/>
                </a:solidFill>
                <a:latin typeface="Arial Narrow" pitchFamily="34" charset="0"/>
              </a:rPr>
              <a:t>EM-DAT: The CRED/OFDA International Disaster Databas</a:t>
            </a:r>
            <a:r>
              <a:rPr lang="en-US" altLang="en-US" sz="1600" b="1" dirty="0">
                <a:solidFill>
                  <a:prstClr val="black"/>
                </a:solidFill>
                <a:latin typeface="Arial Narrow" pitchFamily="34" charset="0"/>
              </a:rPr>
              <a:t>e</a:t>
            </a:r>
            <a:endParaRPr lang="en-US" altLang="en-US" sz="1600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4" name="TextBox 82"/>
          <p:cNvSpPr txBox="1">
            <a:spLocks noChangeArrowheads="1"/>
          </p:cNvSpPr>
          <p:nvPr/>
        </p:nvSpPr>
        <p:spPr bwMode="auto">
          <a:xfrm>
            <a:off x="990601" y="1828800"/>
            <a:ext cx="662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</a:rPr>
              <a:t>Global landslide loss record 1900-2013</a:t>
            </a:r>
            <a:endParaRPr lang="en-US" sz="2800" dirty="0" smtClean="0">
              <a:solidFill>
                <a:prstClr val="black">
                  <a:lumMod val="95000"/>
                  <a:lumOff val="5000"/>
                </a:prstClr>
              </a:solidFill>
              <a:latin typeface="Arial Narrow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082557"/>
              </p:ext>
            </p:extLst>
          </p:nvPr>
        </p:nvGraphicFramePr>
        <p:xfrm>
          <a:off x="2418556" y="2590799"/>
          <a:ext cx="3906044" cy="327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5875"/>
                <a:gridCol w="1920169"/>
              </a:tblGrid>
              <a:tr h="65532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Arial Narrow" pitchFamily="34" charset="0"/>
                        </a:rPr>
                        <a:t>Africa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Arial Narrow" pitchFamily="34" charset="0"/>
                      </a:endParaRPr>
                    </a:p>
                  </a:txBody>
                  <a:tcPr marL="91458" marR="91458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Arial Narrow" pitchFamily="34" charset="0"/>
                        </a:rPr>
                        <a:t>Very little data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Arial Narrow" pitchFamily="34" charset="0"/>
                      </a:endParaRPr>
                    </a:p>
                  </a:txBody>
                  <a:tcPr marL="91458" marR="91458"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Arial Narrow" pitchFamily="34" charset="0"/>
                        </a:rPr>
                        <a:t>Americas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Arial Narrow" pitchFamily="34" charset="0"/>
                      </a:endParaRPr>
                    </a:p>
                  </a:txBody>
                  <a:tcPr marL="91458" marR="91458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Arial Narrow" pitchFamily="34" charset="0"/>
                        </a:rPr>
                        <a:t>$2.7 billion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Arial Narrow" pitchFamily="34" charset="0"/>
                      </a:endParaRPr>
                    </a:p>
                  </a:txBody>
                  <a:tcPr marL="91458" marR="91458"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Asia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91458" marR="91458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$2.8 billion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91458" marR="91458"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Europe</a:t>
                      </a:r>
                      <a:endParaRPr lang="en-US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1458" marR="91458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$4.9 million</a:t>
                      </a:r>
                      <a:endParaRPr lang="en-US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1458" marR="91458"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C000"/>
                          </a:solidFill>
                          <a:latin typeface="Arial Narrow" pitchFamily="34" charset="0"/>
                        </a:rPr>
                        <a:t>Oceania</a:t>
                      </a:r>
                      <a:endParaRPr lang="en-US" sz="2400" b="1" dirty="0">
                        <a:solidFill>
                          <a:srgbClr val="FFC000"/>
                        </a:solidFill>
                        <a:latin typeface="Arial Narrow" pitchFamily="34" charset="0"/>
                      </a:endParaRPr>
                    </a:p>
                  </a:txBody>
                  <a:tcPr marL="91458" marR="91458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C000"/>
                          </a:solidFill>
                          <a:latin typeface="Arial Narrow" pitchFamily="34" charset="0"/>
                        </a:rPr>
                        <a:t>$2.5 million</a:t>
                      </a:r>
                      <a:endParaRPr lang="en-US" sz="2400" b="1" dirty="0">
                        <a:solidFill>
                          <a:srgbClr val="FFC000"/>
                        </a:solidFill>
                        <a:latin typeface="Arial Narrow" pitchFamily="34" charset="0"/>
                      </a:endParaRPr>
                    </a:p>
                  </a:txBody>
                  <a:tcPr marL="91458" marR="91458"/>
                </a:tc>
              </a:tr>
            </a:tbl>
          </a:graphicData>
        </a:graphic>
      </p:graphicFrame>
      <p:cxnSp>
        <p:nvCxnSpPr>
          <p:cNvPr id="17" name="Straight Connector 28"/>
          <p:cNvCxnSpPr/>
          <p:nvPr/>
        </p:nvCxnSpPr>
        <p:spPr bwMode="auto">
          <a:xfrm>
            <a:off x="90488" y="6601342"/>
            <a:ext cx="89535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7"/>
          <p:cNvSpPr txBox="1">
            <a:spLocks noChangeArrowheads="1"/>
          </p:cNvSpPr>
          <p:nvPr/>
        </p:nvSpPr>
        <p:spPr bwMode="auto">
          <a:xfrm>
            <a:off x="827088" y="260350"/>
            <a:ext cx="751998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4400" b="1" dirty="0" smtClean="0">
                <a:solidFill>
                  <a:srgbClr val="4BACC6">
                    <a:lumMod val="75000"/>
                  </a:srgbClr>
                </a:solidFill>
                <a:latin typeface="Arial Narrow" pitchFamily="34" charset="0"/>
              </a:rPr>
              <a:t>Today‘s global disaster databases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b="1" i="1" dirty="0" smtClean="0">
                <a:solidFill>
                  <a:srgbClr val="4BACC6">
                    <a:lumMod val="75000"/>
                  </a:srgbClr>
                </a:solidFill>
                <a:latin typeface="Arial Narrow" pitchFamily="34" charset="0"/>
              </a:rPr>
              <a:t>A reliable data source?  </a:t>
            </a:r>
          </a:p>
        </p:txBody>
      </p:sp>
    </p:spTree>
    <p:extLst>
      <p:ext uri="{BB962C8B-B14F-4D97-AF65-F5344CB8AC3E}">
        <p14:creationId xmlns:p14="http://schemas.microsoft.com/office/powerpoint/2010/main" val="38536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33401"/>
            <a:ext cx="85344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United States estimate dates from the 1985 National Research Council, Committee on Ground Failure report--still referring to this cost figure: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                     </a:t>
            </a:r>
          </a:p>
          <a:p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	$1 – $2  Billion   per year (average)</a:t>
            </a:r>
          </a:p>
          <a:p>
            <a:endParaRPr lang="en-US" sz="3200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</a:rPr>
              <a:t>	 </a:t>
            </a:r>
            <a:r>
              <a:rPr lang="en-US" sz="3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     	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		</a:t>
            </a:r>
            <a:r>
              <a:rPr lang="en-US" sz="3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  25 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</a:rPr>
              <a:t>– 50 Casualties per year</a:t>
            </a:r>
          </a:p>
          <a:p>
            <a:endParaRPr lang="en-US" sz="3200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endParaRPr lang="en-US" sz="32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( </a:t>
            </a:r>
            <a:r>
              <a:rPr lang="en-US" sz="3600" b="1" dirty="0" smtClean="0">
                <a:latin typeface="Calibri" panose="020F0502020204030204" pitchFamily="34" charset="0"/>
              </a:rPr>
              <a:t>*</a:t>
            </a:r>
            <a:r>
              <a:rPr lang="en-US" sz="3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$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</a:rPr>
              <a:t>2.1 – $4.3 Billion modified </a:t>
            </a:r>
            <a:endParaRPr lang="en-US" sz="3200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	to 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</a:rPr>
              <a:t>reflect </a:t>
            </a:r>
            <a:r>
              <a:rPr lang="en-US" sz="32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inflation, 2013 Dollars)</a:t>
            </a:r>
          </a:p>
          <a:p>
            <a:endParaRPr lang="en-US" dirty="0"/>
          </a:p>
        </p:txBody>
      </p:sp>
      <p:pic>
        <p:nvPicPr>
          <p:cNvPr id="4098" name="Picture 2" descr="C:\Users\highland\AppData\Local\Microsoft\Windows\Temporary Internet Files\Content.IE5\I9D5IPOA\MC90044135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1122879" cy="112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ighland\AppData\Local\Microsoft\Windows\Temporary Internet Files\Content.IE5\I9D5IPOA\MC90044135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10" y="375420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400" y="2362199"/>
            <a:ext cx="81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*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248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781" y="152400"/>
            <a:ext cx="705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Why Study Washington and Oregon first?</a:t>
            </a:r>
            <a:endParaRPr lang="en-US" sz="32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7547" y="1557961"/>
            <a:ext cx="59037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Good solid data in the form of </a:t>
            </a:r>
          </a:p>
          <a:p>
            <a:r>
              <a:rPr lang="en-US" sz="3600" dirty="0" smtClean="0">
                <a:latin typeface="Calibri" panose="020F0502020204030204" pitchFamily="34" charset="0"/>
              </a:rPr>
              <a:t>maps, reports, cost studies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7547" y="3202308"/>
            <a:ext cx="5220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H</a:t>
            </a:r>
            <a:r>
              <a:rPr lang="en-US" sz="3600" dirty="0" smtClean="0">
                <a:latin typeface="Calibri" panose="020F0502020204030204" pitchFamily="34" charset="0"/>
              </a:rPr>
              <a:t>ave a focused, sustained interest in mitigating their landslide hazard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7112" y="5212357"/>
            <a:ext cx="5667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 A willingness to share data    and cooperate</a:t>
            </a: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C:\Users\highland\AppData\Local\Microsoft\Windows\Temporary Internet Files\Content.IE5\96JGPUG2\MC90044213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9" y="1557961"/>
            <a:ext cx="1560453" cy="159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9" y="3150478"/>
            <a:ext cx="1560513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9" y="4807497"/>
            <a:ext cx="1560513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0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71689"/>
            <a:ext cx="119856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POSITIVE DEVELOPMENTS for a new cost figure</a:t>
            </a:r>
          </a:p>
          <a:p>
            <a:endParaRPr lang="en-US" dirty="0"/>
          </a:p>
          <a:p>
            <a:r>
              <a:rPr lang="en-US" sz="3200" dirty="0" smtClean="0"/>
              <a:t>Since 1985, the explosion of available digital data </a:t>
            </a:r>
          </a:p>
          <a:p>
            <a:r>
              <a:rPr lang="en-US" sz="3200" dirty="0"/>
              <a:t>h</a:t>
            </a:r>
            <a:r>
              <a:rPr lang="en-US" sz="3200" dirty="0" smtClean="0"/>
              <a:t>as made landslide costs easier to obtain and </a:t>
            </a:r>
          </a:p>
          <a:p>
            <a:r>
              <a:rPr lang="en-US" sz="3200" dirty="0" smtClean="0"/>
              <a:t>hopefully more accurate</a:t>
            </a:r>
          </a:p>
          <a:p>
            <a:endParaRPr lang="en-US" sz="3200" dirty="0"/>
          </a:p>
          <a:p>
            <a:r>
              <a:rPr lang="en-US" sz="3200" dirty="0" smtClean="0"/>
              <a:t>We won’t have to rely on extrapolation and </a:t>
            </a:r>
          </a:p>
          <a:p>
            <a:r>
              <a:rPr lang="en-US" sz="3200" dirty="0" smtClean="0"/>
              <a:t>unreliable estimates, as much as we did in the past.</a:t>
            </a:r>
          </a:p>
          <a:p>
            <a:endParaRPr lang="en-US" sz="3200" dirty="0"/>
          </a:p>
          <a:p>
            <a:r>
              <a:rPr lang="en-US" sz="3200" dirty="0" smtClean="0"/>
              <a:t>The data is better itemized as to who bears brunt of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he cost – Private, State and local, or Federal entities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6461125"/>
            <a:ext cx="266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23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103531"/>
            <a:ext cx="85344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3200" dirty="0" smtClean="0"/>
              <a:t>There are still </a:t>
            </a:r>
            <a:r>
              <a:rPr lang="en-US" sz="3200" dirty="0"/>
              <a:t>areas </a:t>
            </a:r>
            <a:r>
              <a:rPr lang="en-US" sz="3200" dirty="0" smtClean="0"/>
              <a:t>of the U.S. with </a:t>
            </a:r>
            <a:r>
              <a:rPr lang="en-US" sz="3200" dirty="0"/>
              <a:t>little or no data</a:t>
            </a:r>
          </a:p>
          <a:p>
            <a:endParaRPr lang="en-US" dirty="0"/>
          </a:p>
          <a:p>
            <a:r>
              <a:rPr lang="en-US" sz="3200" dirty="0"/>
              <a:t>Problems remain </a:t>
            </a:r>
            <a:r>
              <a:rPr lang="en-US" sz="3200" dirty="0" smtClean="0"/>
              <a:t>for </a:t>
            </a:r>
            <a:r>
              <a:rPr lang="en-US" sz="3200" dirty="0"/>
              <a:t>extracting landslide data from </a:t>
            </a:r>
            <a:r>
              <a:rPr lang="en-US" sz="3200" dirty="0" smtClean="0"/>
              <a:t>other associated hazards, </a:t>
            </a:r>
            <a:r>
              <a:rPr lang="en-US" sz="3200" dirty="0"/>
              <a:t>such as </a:t>
            </a:r>
            <a:r>
              <a:rPr lang="en-US" sz="3200" dirty="0" smtClean="0"/>
              <a:t>earthquakes and floods</a:t>
            </a:r>
          </a:p>
          <a:p>
            <a:endParaRPr lang="en-US" sz="3200" dirty="0"/>
          </a:p>
          <a:p>
            <a:r>
              <a:rPr lang="en-US" sz="3200" dirty="0"/>
              <a:t>Still no insurance for landslides which if existed</a:t>
            </a:r>
            <a:r>
              <a:rPr lang="en-US" sz="3200" dirty="0" smtClean="0"/>
              <a:t>,  </a:t>
            </a:r>
            <a:r>
              <a:rPr lang="en-US" sz="3200" dirty="0"/>
              <a:t>would be a great help in tracking costs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5600" y="457200"/>
            <a:ext cx="2623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CHALLENGES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1125"/>
            <a:ext cx="266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91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533400"/>
            <a:ext cx="701204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WHO BEARS THE COSTS OF LANDSLIDES</a:t>
            </a:r>
            <a:r>
              <a:rPr lang="en-US" sz="3200" dirty="0" smtClean="0"/>
              <a:t>?</a:t>
            </a:r>
          </a:p>
          <a:p>
            <a:endParaRPr lang="en-US" sz="3200" dirty="0"/>
          </a:p>
          <a:p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9671604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6461125"/>
            <a:ext cx="266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1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Landslides are notorious for causing skyrocketing </a:t>
            </a:r>
            <a:r>
              <a:rPr lang="en-US" sz="3200" dirty="0" smtClean="0"/>
              <a:t> </a:t>
            </a:r>
            <a:r>
              <a:rPr lang="en-US" sz="3200" b="1" u="sng" dirty="0" smtClean="0"/>
              <a:t>indirect</a:t>
            </a:r>
            <a:r>
              <a:rPr lang="en-US" sz="3200" dirty="0" smtClean="0"/>
              <a:t>  costs </a:t>
            </a:r>
          </a:p>
          <a:p>
            <a:r>
              <a:rPr lang="en-US" sz="3200" dirty="0" smtClean="0"/>
              <a:t>such </a:t>
            </a:r>
            <a:r>
              <a:rPr lang="en-US" sz="3200" dirty="0"/>
              <a:t>as: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18801832"/>
              </p:ext>
            </p:extLst>
          </p:nvPr>
        </p:nvGraphicFramePr>
        <p:xfrm>
          <a:off x="693081" y="1143000"/>
          <a:ext cx="7848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0" y="1828800"/>
            <a:ext cx="241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Regulatory Issues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400800"/>
            <a:ext cx="266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8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1"/>
            <a:ext cx="655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" y="6405915"/>
            <a:ext cx="2667000" cy="39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" y="304801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 smtClean="0">
                <a:latin typeface="Calibri" panose="020F0502020204030204" pitchFamily="34" charset="0"/>
              </a:rPr>
              <a:t>The Colorado Flooding of September is costing homeowners, businesses and local governments nearly $2 billion, much of it uninsured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133600"/>
            <a:ext cx="624536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</a:rPr>
              <a:t>Special GSA Session, </a:t>
            </a:r>
          </a:p>
          <a:p>
            <a:endParaRPr lang="en-US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</a:rPr>
              <a:t>The 2013 Colorado Flood Event: </a:t>
            </a:r>
            <a:endParaRPr lang="en-US" sz="3600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A 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</a:rPr>
              <a:t>Perfect Storm Hits a Dynamic </a:t>
            </a:r>
            <a:endParaRPr lang="en-US" sz="3600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Landscape 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</a:rPr>
              <a:t>— </a:t>
            </a:r>
            <a:endParaRPr lang="en-US" sz="3600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Causes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</a:rPr>
              <a:t>, Processes, and Effects.</a:t>
            </a:r>
            <a:endParaRPr lang="en-US" sz="3600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endParaRPr lang="en-US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endParaRPr lang="en-US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</a:rPr>
              <a:t>8:00 AM Tuesday,  October 29 –Ballroom 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</a:rPr>
              <a:t>2AB and 3AB </a:t>
            </a:r>
          </a:p>
        </p:txBody>
      </p:sp>
    </p:spTree>
    <p:extLst>
      <p:ext uri="{BB962C8B-B14F-4D97-AF65-F5344CB8AC3E}">
        <p14:creationId xmlns:p14="http://schemas.microsoft.com/office/powerpoint/2010/main" val="40961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45716930"/>
              </p:ext>
            </p:extLst>
          </p:nvPr>
        </p:nvGraphicFramePr>
        <p:xfrm>
          <a:off x="1600200" y="2209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905000" y="5334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HOW WILL THESE COSTS </a:t>
            </a:r>
            <a:r>
              <a:rPr lang="en-US" sz="3200" dirty="0" smtClean="0"/>
              <a:t> 	BE  PRESENTED</a:t>
            </a:r>
            <a:r>
              <a:rPr lang="en-US" sz="3200" dirty="0"/>
              <a:t>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428468"/>
            <a:ext cx="266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5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905000"/>
            <a:ext cx="52114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Thanks for your </a:t>
            </a:r>
          </a:p>
          <a:p>
            <a:r>
              <a:rPr lang="en-US" sz="6000" dirty="0" smtClean="0">
                <a:solidFill>
                  <a:srgbClr val="FFFF00"/>
                </a:solidFill>
              </a:rPr>
              <a:t>    Attention!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1"/>
            <a:ext cx="8543403" cy="562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Up Arrow 1"/>
          <p:cNvSpPr/>
          <p:nvPr/>
        </p:nvSpPr>
        <p:spPr>
          <a:xfrm>
            <a:off x="4906627" y="3276600"/>
            <a:ext cx="484632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990600"/>
            <a:ext cx="2993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Arapahoe Ave. in Boulder, CO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693620"/>
            <a:ext cx="3125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Photo by Jonathan </a:t>
            </a:r>
            <a:r>
              <a:rPr lang="en-US" b="1" dirty="0" err="1" smtClean="0">
                <a:solidFill>
                  <a:schemeClr val="bg1"/>
                </a:solidFill>
              </a:rPr>
              <a:t>Godt</a:t>
            </a:r>
            <a:r>
              <a:rPr lang="en-US" b="1" dirty="0" smtClean="0">
                <a:solidFill>
                  <a:schemeClr val="bg1"/>
                </a:solidFill>
              </a:rPr>
              <a:t>, USGS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6461125"/>
            <a:ext cx="266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6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Jamestow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144" y="476250"/>
            <a:ext cx="7874000" cy="5905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4306" y="549959"/>
            <a:ext cx="4687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Jamestown, CO (north and west of Boulder)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Photo credit:  The Denver Post, Brandon Jacobs</a:t>
            </a:r>
            <a:endParaRPr lang="en-US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 debris flow inundated a house, Jamestown, Colorado.  Photograph taken September 16, 2013 by Jason Kean, US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33400"/>
            <a:ext cx="7799097" cy="586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47800" y="914400"/>
            <a:ext cx="5371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Jamestown, CO – Sept. 16 – photo by Jason Kean, USGS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962"/>
            <a:ext cx="266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7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54" y="533399"/>
            <a:ext cx="8739291" cy="579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6908" y="5617811"/>
            <a:ext cx="2508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by Jonathan </a:t>
            </a:r>
            <a:r>
              <a:rPr lang="en-US" dirty="0" err="1" smtClean="0"/>
              <a:t>Godt</a:t>
            </a:r>
            <a:r>
              <a:rPr lang="en-US" dirty="0" smtClean="0"/>
              <a:t>,</a:t>
            </a:r>
          </a:p>
          <a:p>
            <a:r>
              <a:rPr lang="en-US" dirty="0"/>
              <a:t>	</a:t>
            </a:r>
            <a:r>
              <a:rPr lang="en-US" dirty="0" smtClean="0"/>
              <a:t>USGS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685800"/>
            <a:ext cx="4134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Big Thompson Canyon, west of Estes Park</a:t>
            </a:r>
            <a:endParaRPr lang="en-US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6417582"/>
            <a:ext cx="266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Rock slide in Golden Gate Canyon, near Golden, Colorado due to heavy rainfall, September 10, 2013.  Photograph by Dennis Staley, US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290" y="457199"/>
            <a:ext cx="7444510" cy="55639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685800"/>
            <a:ext cx="4103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Rockslide in Golden Gate Canyon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near Golden, CO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181600"/>
            <a:ext cx="347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Photo by Dennis Staley, USGS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" y="6405915"/>
            <a:ext cx="2667000" cy="39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 section of the missing Hwy 34, Larimer County, CO.  Photograph by Justin Smith, Larimer County Sheriff's Offic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8204683" cy="61504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304800"/>
            <a:ext cx="4648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Larimer County, Highway 34 (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north of Boulder)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 – photo by Justin Smith, Larimer County Sheriff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" y="6455237"/>
            <a:ext cx="266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47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2779" r="3901" b="-6944"/>
          <a:stretch/>
        </p:blipFill>
        <p:spPr bwMode="auto">
          <a:xfrm>
            <a:off x="3733800" y="228600"/>
            <a:ext cx="396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2" y="1510391"/>
            <a:ext cx="31954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Extent of </a:t>
            </a:r>
            <a:r>
              <a:rPr lang="en-US" sz="2400" dirty="0" err="1" smtClean="0">
                <a:latin typeface="Calibri" panose="020F0502020204030204" pitchFamily="34" charset="0"/>
              </a:rPr>
              <a:t>landsliding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Caused by heavy rainfall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And flooding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2" y="2875543"/>
            <a:ext cx="2071467" cy="131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>
            <a:off x="7279936" y="5943600"/>
            <a:ext cx="978408" cy="321346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80604" y="55626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Golden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172200" y="2875543"/>
            <a:ext cx="1905000" cy="113000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65805" y="2506211"/>
            <a:ext cx="123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Jamestown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6400800"/>
            <a:ext cx="266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6781800" y="3886200"/>
            <a:ext cx="1098804" cy="685800"/>
          </a:xfrm>
          <a:prstGeom prst="straightConnector1">
            <a:avLst/>
          </a:prstGeom>
          <a:ln w="349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82693" y="3636220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Boulder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20246</TotalTime>
  <Words>954</Words>
  <Application>Microsoft Office PowerPoint</Application>
  <PresentationFormat>On-screen Show (4:3)</PresentationFormat>
  <Paragraphs>175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Elemental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Non-technical Landslide Guides – A Tool for Advancing Landslide Science</dc:title>
  <dc:creator>Highland, Lynn M.</dc:creator>
  <cp:lastModifiedBy>Highland, Lynn M.</cp:lastModifiedBy>
  <cp:revision>112</cp:revision>
  <cp:lastPrinted>2013-10-25T21:19:12Z</cp:lastPrinted>
  <dcterms:created xsi:type="dcterms:W3CDTF">2012-10-15T21:30:58Z</dcterms:created>
  <dcterms:modified xsi:type="dcterms:W3CDTF">2013-10-25T22:02:44Z</dcterms:modified>
</cp:coreProperties>
</file>