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17"/>
  </p:notesMasterIdLst>
  <p:sldIdLst>
    <p:sldId id="256" r:id="rId2"/>
    <p:sldId id="258" r:id="rId3"/>
    <p:sldId id="259" r:id="rId4"/>
    <p:sldId id="262" r:id="rId5"/>
    <p:sldId id="263" r:id="rId6"/>
    <p:sldId id="260" r:id="rId7"/>
    <p:sldId id="273" r:id="rId8"/>
    <p:sldId id="285" r:id="rId9"/>
    <p:sldId id="278" r:id="rId10"/>
    <p:sldId id="284" r:id="rId11"/>
    <p:sldId id="279" r:id="rId12"/>
    <p:sldId id="288" r:id="rId13"/>
    <p:sldId id="277" r:id="rId14"/>
    <p:sldId id="286" r:id="rId15"/>
    <p:sldId id="2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57" autoAdjust="0"/>
  </p:normalViewPr>
  <p:slideViewPr>
    <p:cSldViewPr snapToGrid="0" snapToObjects="1">
      <p:cViewPr varScale="1">
        <p:scale>
          <a:sx n="76" d="100"/>
          <a:sy n="76" d="100"/>
        </p:scale>
        <p:origin x="-6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58281-E18E-C245-AA9C-4658845F187A}" type="datetimeFigureOut">
              <a:rPr lang="en-US" smtClean="0"/>
              <a:t>10/31/13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9EF3F-F2B7-7B4F-9AC7-497F2419D06D}" type="slidenum">
              <a:rPr lang="en-US" smtClean="0"/>
              <a:t>‹#›</a:t>
            </a:fld>
            <a:endParaRPr lang="en-US"/>
          </a:p>
        </p:txBody>
      </p:sp>
    </p:spTree>
    <p:extLst>
      <p:ext uri="{BB962C8B-B14F-4D97-AF65-F5344CB8AC3E}">
        <p14:creationId xmlns:p14="http://schemas.microsoft.com/office/powerpoint/2010/main" val="1150540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29EF3F-F2B7-7B4F-9AC7-497F2419D06D}" type="slidenum">
              <a:rPr lang="en-US" smtClean="0"/>
              <a:t>1</a:t>
            </a:fld>
            <a:endParaRPr lang="en-US"/>
          </a:p>
        </p:txBody>
      </p:sp>
    </p:spTree>
    <p:extLst>
      <p:ext uri="{BB962C8B-B14F-4D97-AF65-F5344CB8AC3E}">
        <p14:creationId xmlns:p14="http://schemas.microsoft.com/office/powerpoint/2010/main" val="189990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10</a:t>
            </a:fld>
            <a:endParaRPr lang="en-US"/>
          </a:p>
        </p:txBody>
      </p:sp>
    </p:spTree>
    <p:extLst>
      <p:ext uri="{BB962C8B-B14F-4D97-AF65-F5344CB8AC3E}">
        <p14:creationId xmlns:p14="http://schemas.microsoft.com/office/powerpoint/2010/main" val="231941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many</a:t>
            </a:r>
            <a:r>
              <a:rPr lang="en-US" baseline="0" dirty="0" smtClean="0"/>
              <a:t> say “industries” “pollution” or even “emissions of CO2” without pointing to combustion of fossil fuels…global warming is causing CO2 increase </a:t>
            </a:r>
          </a:p>
          <a:p>
            <a:r>
              <a:rPr lang="en-US" baseline="0" dirty="0" smtClean="0"/>
              <a:t>Logan &amp; Sarah– *Vague way association with global warming and other problems</a:t>
            </a:r>
          </a:p>
        </p:txBody>
      </p:sp>
      <p:sp>
        <p:nvSpPr>
          <p:cNvPr id="4" name="Slide Number Placeholder 3"/>
          <p:cNvSpPr>
            <a:spLocks noGrp="1"/>
          </p:cNvSpPr>
          <p:nvPr>
            <p:ph type="sldNum" sz="quarter" idx="10"/>
          </p:nvPr>
        </p:nvSpPr>
        <p:spPr/>
        <p:txBody>
          <a:bodyPr/>
          <a:lstStyle/>
          <a:p>
            <a:fld id="{F929EF3F-F2B7-7B4F-9AC7-497F2419D06D}" type="slidenum">
              <a:rPr lang="en-US" smtClean="0"/>
              <a:t>11</a:t>
            </a:fld>
            <a:endParaRPr lang="en-US"/>
          </a:p>
        </p:txBody>
      </p:sp>
    </p:spTree>
    <p:extLst>
      <p:ext uri="{BB962C8B-B14F-4D97-AF65-F5344CB8AC3E}">
        <p14:creationId xmlns:p14="http://schemas.microsoft.com/office/powerpoint/2010/main" val="387727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say “more driving, more industry or more lights” in one of the seasons, temperature changes</a:t>
            </a:r>
          </a:p>
          <a:p>
            <a:r>
              <a:rPr lang="en-US" baseline="0" dirty="0" smtClean="0"/>
              <a:t>Peter = *Vague way of reading the graph</a:t>
            </a:r>
          </a:p>
          <a:p>
            <a:endParaRPr lang="en-US" baseline="0" dirty="0" smtClean="0"/>
          </a:p>
        </p:txBody>
      </p:sp>
      <p:sp>
        <p:nvSpPr>
          <p:cNvPr id="4" name="Slide Number Placeholder 3"/>
          <p:cNvSpPr>
            <a:spLocks noGrp="1"/>
          </p:cNvSpPr>
          <p:nvPr>
            <p:ph type="sldNum" sz="quarter" idx="10"/>
          </p:nvPr>
        </p:nvSpPr>
        <p:spPr/>
        <p:txBody>
          <a:bodyPr/>
          <a:lstStyle/>
          <a:p>
            <a:fld id="{F929EF3F-F2B7-7B4F-9AC7-497F2419D06D}" type="slidenum">
              <a:rPr lang="en-US" smtClean="0"/>
              <a:t>12</a:t>
            </a:fld>
            <a:endParaRPr lang="en-US"/>
          </a:p>
        </p:txBody>
      </p:sp>
    </p:spTree>
    <p:extLst>
      <p:ext uri="{BB962C8B-B14F-4D97-AF65-F5344CB8AC3E}">
        <p14:creationId xmlns:p14="http://schemas.microsoft.com/office/powerpoint/2010/main" val="387727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chemeClr val="tx1"/>
                </a:solidFill>
              </a:rPr>
              <a:t>Students seem to be more attuned to a story about how global climate change is loosely associated with CO</a:t>
            </a:r>
            <a:r>
              <a:rPr lang="en-US" baseline="-25000" dirty="0" smtClean="0">
                <a:solidFill>
                  <a:schemeClr val="tx1"/>
                </a:solidFill>
              </a:rPr>
              <a:t>2</a:t>
            </a:r>
            <a:r>
              <a:rPr lang="en-US" dirty="0" smtClean="0">
                <a:solidFill>
                  <a:schemeClr val="tx1"/>
                </a:solidFill>
              </a:rPr>
              <a:t>, factories and plants than to making sense of data.</a:t>
            </a:r>
            <a:br>
              <a:rPr lang="en-US" dirty="0" smtClean="0">
                <a:solidFill>
                  <a:schemeClr val="tx1"/>
                </a:solidFill>
              </a:rPr>
            </a:br>
            <a:r>
              <a:rPr lang="en-US" dirty="0" smtClean="0">
                <a:solidFill>
                  <a:schemeClr val="tx1"/>
                </a:solidFill>
              </a:rPr>
              <a:t>See graph as a</a:t>
            </a:r>
            <a:r>
              <a:rPr lang="en-US" baseline="0" dirty="0" smtClean="0">
                <a:solidFill>
                  <a:schemeClr val="tx1"/>
                </a:solidFill>
              </a:rPr>
              <a:t> visualization of how people are doing bad things to the atmosphere, but not linked to CO2 emissions. </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F929EF3F-F2B7-7B4F-9AC7-497F2419D06D}" type="slidenum">
              <a:rPr lang="en-US" smtClean="0"/>
              <a:t>13</a:t>
            </a:fld>
            <a:endParaRPr lang="en-US"/>
          </a:p>
        </p:txBody>
      </p:sp>
    </p:spTree>
    <p:extLst>
      <p:ext uri="{BB962C8B-B14F-4D97-AF65-F5344CB8AC3E}">
        <p14:creationId xmlns:p14="http://schemas.microsoft.com/office/powerpoint/2010/main" val="57211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14</a:t>
            </a:fld>
            <a:endParaRPr lang="en-US"/>
          </a:p>
        </p:txBody>
      </p:sp>
    </p:spTree>
    <p:extLst>
      <p:ext uri="{BB962C8B-B14F-4D97-AF65-F5344CB8AC3E}">
        <p14:creationId xmlns:p14="http://schemas.microsoft.com/office/powerpoint/2010/main" val="57211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students to</a:t>
            </a:r>
            <a:r>
              <a:rPr lang="en-US" baseline="0" dirty="0" smtClean="0"/>
              <a:t> be able to do </a:t>
            </a:r>
            <a:r>
              <a:rPr lang="en-US" baseline="0" smtClean="0"/>
              <a:t>these practices </a:t>
            </a:r>
            <a:r>
              <a:rPr lang="en-US" smtClean="0"/>
              <a:t>Learning</a:t>
            </a:r>
            <a:r>
              <a:rPr lang="en-US" baseline="0" smtClean="0"/>
              <a:t> </a:t>
            </a:r>
            <a:r>
              <a:rPr lang="en-US" baseline="0" dirty="0" smtClean="0"/>
              <a:t>about Earth systems including: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Greenhouse effect (work by </a:t>
            </a:r>
            <a:r>
              <a:rPr lang="en-US" baseline="0" dirty="0" err="1" smtClean="0"/>
              <a:t>Shepardson</a:t>
            </a:r>
            <a:r>
              <a:rPr lang="en-US" baseline="0" dirty="0" smtClean="0"/>
              <a:t> et al 2011 shows student difficult)</a:t>
            </a:r>
            <a:endParaRPr lang="en-US" dirty="0" smtClean="0"/>
          </a:p>
          <a:p>
            <a:r>
              <a:rPr lang="en-US" dirty="0" smtClean="0"/>
              <a:t>Carbon transforming processes across scales</a:t>
            </a:r>
            <a:br>
              <a:rPr lang="en-US" dirty="0" smtClean="0"/>
            </a:br>
            <a:r>
              <a:rPr lang="en-US" dirty="0" smtClean="0"/>
              <a:t>     Photosynthesis</a:t>
            </a:r>
            <a:br>
              <a:rPr lang="en-US" dirty="0" smtClean="0"/>
            </a:br>
            <a:r>
              <a:rPr lang="en-US" dirty="0" smtClean="0"/>
              <a:t>	Cellular respiration</a:t>
            </a:r>
            <a:br>
              <a:rPr lang="en-US" dirty="0" smtClean="0"/>
            </a:br>
            <a:r>
              <a:rPr lang="en-US" dirty="0" smtClean="0"/>
              <a:t>	Combustion</a:t>
            </a:r>
          </a:p>
          <a:p>
            <a:r>
              <a:rPr lang="en-US" dirty="0" smtClean="0"/>
              <a:t>Human energy systems</a:t>
            </a:r>
          </a:p>
          <a:p>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15</a:t>
            </a:fld>
            <a:endParaRPr lang="en-US"/>
          </a:p>
        </p:txBody>
      </p:sp>
    </p:spTree>
    <p:extLst>
      <p:ext uri="{BB962C8B-B14F-4D97-AF65-F5344CB8AC3E}">
        <p14:creationId xmlns:p14="http://schemas.microsoft.com/office/powerpoint/2010/main" val="359872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NGSS recommends</a:t>
            </a:r>
            <a:r>
              <a:rPr lang="en-US" baseline="0" dirty="0" smtClean="0"/>
              <a:t> three key student practices for scientific literacy: </a:t>
            </a:r>
          </a:p>
          <a:p>
            <a:r>
              <a:rPr lang="en-US" baseline="0" dirty="0" smtClean="0"/>
              <a:t>In the context of climate change, this evidence is situated in complex interdisciplinary models of earth systems. How do students “learn from evidence” in this situation? What becomes meaningful, and what becomes challenging?</a:t>
            </a:r>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2</a:t>
            </a:fld>
            <a:endParaRPr lang="en-US"/>
          </a:p>
        </p:txBody>
      </p:sp>
    </p:spTree>
    <p:extLst>
      <p:ext uri="{BB962C8B-B14F-4D97-AF65-F5344CB8AC3E}">
        <p14:creationId xmlns:p14="http://schemas.microsoft.com/office/powerpoint/2010/main" val="175860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Keeling Curve– famously used as self-evident evidence for human greenhouse gas emissions. In our classes we would want students to use this graph to: </a:t>
            </a:r>
            <a:r>
              <a:rPr lang="en-US" dirty="0" smtClean="0"/>
              <a:t>Interpreting and analyzing data as evidence that CO2 in the atmosphere</a:t>
            </a:r>
            <a:r>
              <a:rPr lang="en-US" baseline="0" dirty="0" smtClean="0"/>
              <a:t> has increased over the last 50 years.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Constructing explanations about the</a:t>
            </a:r>
            <a:r>
              <a:rPr lang="en-US" baseline="0" dirty="0" smtClean="0"/>
              <a:t> reason for the overall trend (combustion) and the reason for the annual cycle (PS in the summer in the N </a:t>
            </a:r>
            <a:r>
              <a:rPr lang="en-US" baseline="0" dirty="0" err="1" smtClean="0"/>
              <a:t>hemis</a:t>
            </a:r>
            <a:r>
              <a:rPr lang="en-US" baseline="0" dirty="0" smtClean="0"/>
              <a:t>)</a:t>
            </a:r>
            <a:endParaRPr lang="en-US" dirty="0" smtClean="0"/>
          </a:p>
          <a:p>
            <a:r>
              <a:rPr lang="en-US" dirty="0" smtClean="0"/>
              <a:t>Engaging in arguments from evidence about the best way to mitigate CO2 emissions by tracing to the source of CO2.</a:t>
            </a:r>
          </a:p>
          <a:p>
            <a:endParaRPr lang="en-US" dirty="0" smtClean="0"/>
          </a:p>
          <a:p>
            <a:r>
              <a:rPr lang="en-US" dirty="0" smtClean="0"/>
              <a:t>What does it mean to understand the Keeling Curve?</a:t>
            </a:r>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3</a:t>
            </a:fld>
            <a:endParaRPr lang="en-US"/>
          </a:p>
        </p:txBody>
      </p:sp>
    </p:spTree>
    <p:extLst>
      <p:ext uri="{BB962C8B-B14F-4D97-AF65-F5344CB8AC3E}">
        <p14:creationId xmlns:p14="http://schemas.microsoft.com/office/powerpoint/2010/main" val="54969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29EF3F-F2B7-7B4F-9AC7-497F2419D06D}" type="slidenum">
              <a:rPr lang="en-US" smtClean="0"/>
              <a:t>4</a:t>
            </a:fld>
            <a:endParaRPr lang="en-US"/>
          </a:p>
        </p:txBody>
      </p:sp>
    </p:spTree>
    <p:extLst>
      <p:ext uri="{BB962C8B-B14F-4D97-AF65-F5344CB8AC3E}">
        <p14:creationId xmlns:p14="http://schemas.microsoft.com/office/powerpoint/2010/main" val="404730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are the basics of the questions we asked</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case asked… here are the questions associated with #1</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shows levels of carbon dioxide concentrations in the atmosphere in the past 50 years. Mauna Loa is a tall mountain on the island of Hawaii in the middle of the Pacific Ocean. These data were collected by a scientist named Charles Keeling.</a:t>
            </a:r>
            <a:r>
              <a:rPr lang="en-US" dirty="0" smtClean="0">
                <a:effectLst/>
              </a:rPr>
              <a:t> </a:t>
            </a:r>
            <a:endParaRPr lang="en-US" dirty="0" smtClean="0"/>
          </a:p>
          <a:p>
            <a:r>
              <a:rPr lang="en-US" sz="1200" kern="1200" dirty="0" smtClean="0">
                <a:solidFill>
                  <a:schemeClr val="tx1"/>
                </a:solidFill>
                <a:effectLst/>
                <a:latin typeface="+mn-lt"/>
                <a:ea typeface="+mn-ea"/>
                <a:cs typeface="+mn-cs"/>
              </a:rPr>
              <a:t>Check their interpretation of this graph by saying “First a few questions to give you some more time exploring the graph.”</a:t>
            </a:r>
          </a:p>
          <a:p>
            <a:pPr lvl="0"/>
            <a:r>
              <a:rPr lang="en-US" sz="1200" kern="1200" dirty="0" smtClean="0">
                <a:solidFill>
                  <a:schemeClr val="tx1"/>
                </a:solidFill>
                <a:effectLst/>
                <a:latin typeface="+mn-lt"/>
                <a:ea typeface="+mn-ea"/>
                <a:cs typeface="+mn-cs"/>
              </a:rPr>
              <a:t>Can you find the point on the graph that shows 2000?  </a:t>
            </a:r>
          </a:p>
          <a:p>
            <a:pPr lvl="0"/>
            <a:r>
              <a:rPr lang="en-US" sz="1200" kern="1200" dirty="0" smtClean="0">
                <a:solidFill>
                  <a:schemeClr val="tx1"/>
                </a:solidFill>
                <a:effectLst/>
                <a:latin typeface="+mn-lt"/>
                <a:ea typeface="+mn-ea"/>
                <a:cs typeface="+mn-cs"/>
              </a:rPr>
              <a:t>What does that point tell you about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Mauna Loa in 2000?</a:t>
            </a:r>
          </a:p>
          <a:p>
            <a:r>
              <a:rPr lang="en-US" sz="1200" kern="1200" dirty="0" smtClean="0">
                <a:solidFill>
                  <a:schemeClr val="tx1"/>
                </a:solidFill>
                <a:effectLst/>
                <a:latin typeface="+mn-lt"/>
                <a:ea typeface="+mn-ea"/>
                <a:cs typeface="+mn-cs"/>
              </a:rPr>
              <a:t>Now look at the box that says “Annual Cycle.” The line in this box, is like the red line on the graph, and it shows you what is happening to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concentrations within one year.</a:t>
            </a:r>
          </a:p>
          <a:p>
            <a:pPr lvl="0"/>
            <a:r>
              <a:rPr lang="en-US" sz="1200" kern="1200" dirty="0" smtClean="0">
                <a:solidFill>
                  <a:schemeClr val="tx1"/>
                </a:solidFill>
                <a:effectLst/>
                <a:latin typeface="+mn-lt"/>
                <a:ea typeface="+mn-ea"/>
                <a:cs typeface="+mn-cs"/>
              </a:rPr>
              <a:t>So looking at this box, how do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concentrations compare between April and October?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29EF3F-F2B7-7B4F-9AC7-497F2419D06D}" type="slidenum">
              <a:rPr lang="en-US" smtClean="0"/>
              <a:t>5</a:t>
            </a:fld>
            <a:endParaRPr lang="en-US"/>
          </a:p>
        </p:txBody>
      </p:sp>
    </p:spTree>
    <p:extLst>
      <p:ext uri="{BB962C8B-B14F-4D97-AF65-F5344CB8AC3E}">
        <p14:creationId xmlns:p14="http://schemas.microsoft.com/office/powerpoint/2010/main" val="313617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 two issues that led to misunderstandings about how to mitigate climate</a:t>
            </a:r>
            <a:r>
              <a:rPr lang="en-US" baseline="0" dirty="0" smtClean="0"/>
              <a:t> change.</a:t>
            </a:r>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6</a:t>
            </a:fld>
            <a:endParaRPr lang="en-US"/>
          </a:p>
        </p:txBody>
      </p:sp>
    </p:spTree>
    <p:extLst>
      <p:ext uri="{BB962C8B-B14F-4D97-AF65-F5344CB8AC3E}">
        <p14:creationId xmlns:p14="http://schemas.microsoft.com/office/powerpoint/2010/main" val="426753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range in types of responses.  About 1/3</a:t>
            </a:r>
            <a:r>
              <a:rPr lang="en-US" baseline="30000" dirty="0" smtClean="0"/>
              <a:t>rd</a:t>
            </a:r>
            <a:r>
              <a:rPr lang="en-US" dirty="0" smtClean="0"/>
              <a:t> were</a:t>
            </a:r>
            <a:r>
              <a:rPr lang="en-US" baseline="0" dirty="0" smtClean="0"/>
              <a:t> able to say something that we might interpret to be close to how a geoscientist might answer it….. to the effect of yes for the overall trend, but can’t predict the actual numbers. Range in how articulate they were about this point</a:t>
            </a:r>
          </a:p>
          <a:p>
            <a:endParaRPr lang="en-US" baseline="0" dirty="0" smtClean="0"/>
          </a:p>
        </p:txBody>
      </p:sp>
      <p:sp>
        <p:nvSpPr>
          <p:cNvPr id="4" name="Slide Number Placeholder 3"/>
          <p:cNvSpPr>
            <a:spLocks noGrp="1"/>
          </p:cNvSpPr>
          <p:nvPr>
            <p:ph type="sldNum" sz="quarter" idx="10"/>
          </p:nvPr>
        </p:nvSpPr>
        <p:spPr/>
        <p:txBody>
          <a:bodyPr/>
          <a:lstStyle/>
          <a:p>
            <a:fld id="{F929EF3F-F2B7-7B4F-9AC7-497F2419D06D}" type="slidenum">
              <a:rPr lang="en-US" smtClean="0"/>
              <a:t>7</a:t>
            </a:fld>
            <a:endParaRPr lang="en-US"/>
          </a:p>
        </p:txBody>
      </p:sp>
    </p:spTree>
    <p:extLst>
      <p:ext uri="{BB962C8B-B14F-4D97-AF65-F5344CB8AC3E}">
        <p14:creationId xmlns:p14="http://schemas.microsoft.com/office/powerpoint/2010/main" val="141011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said no! Not relevant to their state! MI and HI</a:t>
            </a:r>
            <a:r>
              <a:rPr lang="en-US" baseline="0" dirty="0" smtClean="0"/>
              <a:t> do not have connected atmospheres. Or, they are different in terms of climate, plants, animals # of humans.</a:t>
            </a:r>
          </a:p>
          <a:p>
            <a:r>
              <a:rPr lang="en-US" dirty="0" smtClean="0"/>
              <a:t>Yes—because </a:t>
            </a:r>
            <a:r>
              <a:rPr lang="en-US" dirty="0" err="1" smtClean="0"/>
              <a:t>atm</a:t>
            </a:r>
            <a:r>
              <a:rPr lang="en-US" dirty="0" smtClean="0"/>
              <a:t> connected (but without reasoning about the overall upward trend). Or,</a:t>
            </a:r>
            <a:r>
              <a:rPr lang="en-US" baseline="0" dirty="0" smtClean="0"/>
              <a:t> </a:t>
            </a:r>
            <a:r>
              <a:rPr lang="en-US" dirty="0" smtClean="0"/>
              <a:t>alike, same # of people,</a:t>
            </a:r>
            <a:r>
              <a:rPr lang="en-US" baseline="0" dirty="0" smtClean="0"/>
              <a:t> # of plants, driving more in the summer and heating homes in winter.</a:t>
            </a:r>
          </a:p>
          <a:p>
            <a:r>
              <a:rPr lang="en-US" baseline="0" dirty="0" smtClean="0"/>
              <a:t>Lots of confusion here. Some of this confusion probably relates to students fundamentally not understanding the purpose of this data– to represent global CO2.</a:t>
            </a:r>
          </a:p>
        </p:txBody>
      </p:sp>
      <p:sp>
        <p:nvSpPr>
          <p:cNvPr id="4" name="Slide Number Placeholder 3"/>
          <p:cNvSpPr>
            <a:spLocks noGrp="1"/>
          </p:cNvSpPr>
          <p:nvPr>
            <p:ph type="sldNum" sz="quarter" idx="10"/>
          </p:nvPr>
        </p:nvSpPr>
        <p:spPr/>
        <p:txBody>
          <a:bodyPr/>
          <a:lstStyle/>
          <a:p>
            <a:fld id="{F929EF3F-F2B7-7B4F-9AC7-497F2419D06D}" type="slidenum">
              <a:rPr lang="en-US" smtClean="0"/>
              <a:t>8</a:t>
            </a:fld>
            <a:endParaRPr lang="en-US"/>
          </a:p>
        </p:txBody>
      </p:sp>
    </p:spTree>
    <p:extLst>
      <p:ext uri="{BB962C8B-B14F-4D97-AF65-F5344CB8AC3E}">
        <p14:creationId xmlns:p14="http://schemas.microsoft.com/office/powerpoint/2010/main" val="141011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EF3F-F2B7-7B4F-9AC7-497F2419D06D}" type="slidenum">
              <a:rPr lang="en-US" smtClean="0"/>
              <a:t>9</a:t>
            </a:fld>
            <a:endParaRPr lang="en-US"/>
          </a:p>
        </p:txBody>
      </p:sp>
    </p:spTree>
    <p:extLst>
      <p:ext uri="{BB962C8B-B14F-4D97-AF65-F5344CB8AC3E}">
        <p14:creationId xmlns:p14="http://schemas.microsoft.com/office/powerpoint/2010/main" val="411213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10/31/13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AC5B1FEA-406A-7749-A5C3-DDCB5F67A4CE}" type="slidenum">
              <a:rPr lang="en-US" smtClean="0"/>
              <a:pPr/>
              <a:t>‹#›</a:t>
            </a:fld>
            <a:endParaRPr lang="en-US" dirty="0"/>
          </a:p>
        </p:txBody>
      </p:sp>
      <p:sp>
        <p:nvSpPr>
          <p:cNvPr id="7" name="Rectangle 6"/>
          <p:cNvSpPr/>
          <p:nvPr/>
        </p:nvSpPr>
        <p:spPr>
          <a:xfrm>
            <a:off x="284163" y="700765"/>
            <a:ext cx="8576373" cy="2628504"/>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3214091"/>
            <a:ext cx="8578660" cy="245966"/>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21341" y="1269414"/>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76205" y="2352836"/>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7505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FA84A37A-AFC2-4A01-80A1-FC20F2C0D5BB}"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87463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175723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228293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19322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69319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4030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2013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284163" y="323797"/>
            <a:ext cx="8574087" cy="1254049"/>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554735" y="1824906"/>
            <a:ext cx="8303515" cy="4612125"/>
          </a:xfrm>
        </p:spPr>
        <p:txBody>
          <a:bodyPr>
            <a:normAutofit/>
          </a:bodyPr>
          <a:lstStyle>
            <a:lvl1pPr>
              <a:defRPr sz="3200"/>
            </a:lvl1pPr>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418350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68635494-9D96-9D49-A1E2-150C4504D603}"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extLst>
      <p:ext uri="{BB962C8B-B14F-4D97-AF65-F5344CB8AC3E}">
        <p14:creationId xmlns:p14="http://schemas.microsoft.com/office/powerpoint/2010/main" val="23836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40564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68635494-9D96-9D49-A1E2-150C4504D603}"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8637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635494-9D96-9D49-A1E2-150C4504D603}"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175802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8635494-9D96-9D49-A1E2-150C4504D603}" type="datetimeFigureOut">
              <a:rPr lang="en-US" smtClean="0"/>
              <a:t>10/31/13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356773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8635494-9D96-9D49-A1E2-150C4504D603}" type="datetimeFigureOut">
              <a:rPr lang="en-US" smtClean="0"/>
              <a:t>10/31/13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extLst>
      <p:ext uri="{BB962C8B-B14F-4D97-AF65-F5344CB8AC3E}">
        <p14:creationId xmlns:p14="http://schemas.microsoft.com/office/powerpoint/2010/main" val="109725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35494-9D96-9D49-A1E2-150C4504D603}" type="datetimeFigureOut">
              <a:rPr lang="en-US" smtClean="0"/>
              <a:t>10/31/13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401151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4735" y="1416128"/>
            <a:ext cx="8303515" cy="50209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68635494-9D96-9D49-A1E2-150C4504D603}" type="datetimeFigureOut">
              <a:rPr lang="en-US" smtClean="0"/>
              <a:t>10/31/13</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2" name="Title Placeholder 1"/>
          <p:cNvSpPr>
            <a:spLocks noGrp="1"/>
          </p:cNvSpPr>
          <p:nvPr>
            <p:ph type="title"/>
          </p:nvPr>
        </p:nvSpPr>
        <p:spPr>
          <a:xfrm>
            <a:off x="284163" y="323798"/>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dirty="0" smtClean="0"/>
              <a:t>Click to edit Master title style</a:t>
            </a:r>
            <a:endParaRPr dirty="0"/>
          </a:p>
        </p:txBody>
      </p:sp>
    </p:spTree>
    <p:extLst>
      <p:ext uri="{BB962C8B-B14F-4D97-AF65-F5344CB8AC3E}">
        <p14:creationId xmlns:p14="http://schemas.microsoft.com/office/powerpoint/2010/main" val="376672146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ct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Arial"/>
        <a:buChar char="•"/>
        <a:defRPr sz="28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Arial"/>
        <a:buChar char="•"/>
        <a:defRPr sz="2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esrl.noaa.gov/gmd/ccgg/trends/history.html"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Learning from evidence in the context of global climate </a:t>
            </a:r>
            <a:r>
              <a:rPr lang="en-US" b="1" dirty="0" smtClean="0"/>
              <a:t>change</a:t>
            </a:r>
            <a:endParaRPr lang="en-US" dirty="0"/>
          </a:p>
        </p:txBody>
      </p:sp>
      <p:sp>
        <p:nvSpPr>
          <p:cNvPr id="3" name="Subtitle 2"/>
          <p:cNvSpPr>
            <a:spLocks noGrp="1"/>
          </p:cNvSpPr>
          <p:nvPr>
            <p:ph type="subTitle" idx="1"/>
          </p:nvPr>
        </p:nvSpPr>
        <p:spPr>
          <a:xfrm>
            <a:off x="421341" y="3738225"/>
            <a:ext cx="8443624" cy="1380019"/>
          </a:xfrm>
        </p:spPr>
        <p:txBody>
          <a:bodyPr>
            <a:noAutofit/>
          </a:bodyPr>
          <a:lstStyle/>
          <a:p>
            <a:r>
              <a:rPr lang="en-US" sz="4000" dirty="0" smtClean="0">
                <a:solidFill>
                  <a:schemeClr val="tx1"/>
                </a:solidFill>
              </a:rPr>
              <a:t>Jenny Dauer</a:t>
            </a:r>
            <a:r>
              <a:rPr lang="en-US" sz="4000" dirty="0">
                <a:solidFill>
                  <a:schemeClr val="tx1"/>
                </a:solidFill>
              </a:rPr>
              <a:t> </a:t>
            </a:r>
            <a:r>
              <a:rPr lang="en-US" sz="4000" dirty="0" smtClean="0">
                <a:solidFill>
                  <a:schemeClr val="tx1"/>
                </a:solidFill>
              </a:rPr>
              <a:t>and Andy Anderson</a:t>
            </a:r>
            <a:endParaRPr lang="en-US" sz="4000" dirty="0">
              <a:solidFill>
                <a:schemeClr val="tx1"/>
              </a:solidFill>
            </a:endParaRPr>
          </a:p>
        </p:txBody>
      </p:sp>
      <p:pic>
        <p:nvPicPr>
          <p:cNvPr id="4" name="Picture 3" descr="MSU-Wordmark-Green-CMY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48732" y="4958236"/>
            <a:ext cx="3668844" cy="1222948"/>
          </a:xfrm>
          <a:prstGeom prst="rect">
            <a:avLst/>
          </a:prstGeom>
        </p:spPr>
      </p:pic>
      <p:pic>
        <p:nvPicPr>
          <p:cNvPr id="5" name="Picture 4"/>
          <p:cNvPicPr>
            <a:picLocks noChangeAspect="1"/>
          </p:cNvPicPr>
          <p:nvPr/>
        </p:nvPicPr>
        <p:blipFill>
          <a:blip r:embed="rId4"/>
          <a:stretch>
            <a:fillRect/>
          </a:stretch>
        </p:blipFill>
        <p:spPr>
          <a:xfrm>
            <a:off x="768822" y="5118244"/>
            <a:ext cx="2374327" cy="924583"/>
          </a:xfrm>
          <a:prstGeom prst="rect">
            <a:avLst/>
          </a:prstGeom>
        </p:spPr>
      </p:pic>
    </p:spTree>
    <p:extLst>
      <p:ext uri="{BB962C8B-B14F-4D97-AF65-F5344CB8AC3E}">
        <p14:creationId xmlns:p14="http://schemas.microsoft.com/office/powerpoint/2010/main" val="14657774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Scaffolding ideas about generalizability of the Mauna Loa data to other places on Earth</a:t>
            </a:r>
          </a:p>
        </p:txBody>
      </p:sp>
      <p:pic>
        <p:nvPicPr>
          <p:cNvPr id="4" name="Picture 3">
            <a:hlinkClick r:id="rId3"/>
          </p:cNvPr>
          <p:cNvPicPr>
            <a:picLocks noChangeAspect="1"/>
          </p:cNvPicPr>
          <p:nvPr/>
        </p:nvPicPr>
        <p:blipFill>
          <a:blip r:embed="rId4"/>
          <a:stretch>
            <a:fillRect/>
          </a:stretch>
        </p:blipFill>
        <p:spPr>
          <a:xfrm>
            <a:off x="3067142" y="3833777"/>
            <a:ext cx="3889749" cy="2705028"/>
          </a:xfrm>
          <a:prstGeom prst="rect">
            <a:avLst/>
          </a:prstGeom>
        </p:spPr>
      </p:pic>
      <p:sp>
        <p:nvSpPr>
          <p:cNvPr id="5" name="Rectangle 4"/>
          <p:cNvSpPr/>
          <p:nvPr/>
        </p:nvSpPr>
        <p:spPr>
          <a:xfrm>
            <a:off x="1142671" y="6428709"/>
            <a:ext cx="6572250" cy="369332"/>
          </a:xfrm>
          <a:prstGeom prst="rect">
            <a:avLst/>
          </a:prstGeom>
        </p:spPr>
        <p:txBody>
          <a:bodyPr wrap="square">
            <a:spAutoFit/>
          </a:bodyPr>
          <a:lstStyle/>
          <a:p>
            <a:r>
              <a:rPr lang="en-US" dirty="0"/>
              <a:t>http://</a:t>
            </a:r>
            <a:r>
              <a:rPr lang="en-US" dirty="0" err="1"/>
              <a:t>www.esrl.noaa.gov</a:t>
            </a:r>
            <a:r>
              <a:rPr lang="en-US" dirty="0"/>
              <a:t>/</a:t>
            </a:r>
            <a:r>
              <a:rPr lang="en-US" dirty="0" err="1"/>
              <a:t>gmd</a:t>
            </a:r>
            <a:r>
              <a:rPr lang="en-US" dirty="0"/>
              <a:t>/</a:t>
            </a:r>
            <a:r>
              <a:rPr lang="en-US" dirty="0" err="1"/>
              <a:t>ccgg</a:t>
            </a:r>
            <a:r>
              <a:rPr lang="en-US" dirty="0"/>
              <a:t>/trends/</a:t>
            </a:r>
            <a:r>
              <a:rPr lang="en-US" dirty="0" err="1"/>
              <a:t>history.html</a:t>
            </a:r>
            <a:endParaRPr lang="en-US" dirty="0"/>
          </a:p>
        </p:txBody>
      </p:sp>
      <p:sp>
        <p:nvSpPr>
          <p:cNvPr id="3" name="TextBox 2"/>
          <p:cNvSpPr txBox="1"/>
          <p:nvPr/>
        </p:nvSpPr>
        <p:spPr>
          <a:xfrm>
            <a:off x="618661" y="4515815"/>
            <a:ext cx="2448481" cy="707886"/>
          </a:xfrm>
          <a:prstGeom prst="rect">
            <a:avLst/>
          </a:prstGeom>
          <a:noFill/>
        </p:spPr>
        <p:txBody>
          <a:bodyPr wrap="square" rtlCol="0">
            <a:spAutoFit/>
          </a:bodyPr>
          <a:lstStyle/>
          <a:p>
            <a:r>
              <a:rPr lang="en-US" sz="2000" b="1" dirty="0" smtClean="0"/>
              <a:t>“History of CO</a:t>
            </a:r>
            <a:r>
              <a:rPr lang="en-US" sz="2000" b="1" baseline="-25000" dirty="0" smtClean="0"/>
              <a:t>2</a:t>
            </a:r>
            <a:r>
              <a:rPr lang="en-US" sz="2000" b="1" dirty="0" smtClean="0"/>
              <a:t>“ or “</a:t>
            </a:r>
            <a:r>
              <a:rPr lang="en-US" sz="2000" b="1" dirty="0" err="1" smtClean="0"/>
              <a:t>Pumphandle</a:t>
            </a:r>
            <a:r>
              <a:rPr lang="en-US" sz="2000" b="1" dirty="0" smtClean="0"/>
              <a:t>” Video</a:t>
            </a:r>
            <a:endParaRPr lang="en-US" sz="2000" b="1" dirty="0"/>
          </a:p>
        </p:txBody>
      </p:sp>
      <p:sp>
        <p:nvSpPr>
          <p:cNvPr id="6" name="Rectangle 5"/>
          <p:cNvSpPr/>
          <p:nvPr/>
        </p:nvSpPr>
        <p:spPr>
          <a:xfrm>
            <a:off x="556511" y="1741599"/>
            <a:ext cx="7645052" cy="2062103"/>
          </a:xfrm>
          <a:prstGeom prst="rect">
            <a:avLst/>
          </a:prstGeom>
        </p:spPr>
        <p:txBody>
          <a:bodyPr wrap="square">
            <a:spAutoFit/>
          </a:bodyPr>
          <a:lstStyle/>
          <a:p>
            <a:pPr marL="457200" indent="-457200">
              <a:buFontTx/>
              <a:buChar char="-"/>
            </a:pPr>
            <a:r>
              <a:rPr lang="en-US" sz="3200" dirty="0" smtClean="0"/>
              <a:t>how </a:t>
            </a:r>
            <a:r>
              <a:rPr lang="en-US" sz="3200" dirty="0"/>
              <a:t>Mauna Loa is removed from local sources of </a:t>
            </a:r>
            <a:r>
              <a:rPr lang="en-US" sz="3200" dirty="0" smtClean="0"/>
              <a:t>CO</a:t>
            </a:r>
            <a:r>
              <a:rPr lang="en-US" sz="3200" baseline="-25000" dirty="0" smtClean="0"/>
              <a:t>2</a:t>
            </a:r>
          </a:p>
          <a:p>
            <a:pPr marL="457200" indent="-457200">
              <a:buFontTx/>
              <a:buChar char="-"/>
            </a:pPr>
            <a:r>
              <a:rPr lang="en-US" sz="3200" dirty="0"/>
              <a:t>h</a:t>
            </a:r>
            <a:r>
              <a:rPr lang="en-US" sz="3200" dirty="0" smtClean="0"/>
              <a:t>ow CO</a:t>
            </a:r>
            <a:r>
              <a:rPr lang="en-US" sz="3200" baseline="-25000" dirty="0" smtClean="0"/>
              <a:t>2</a:t>
            </a:r>
            <a:r>
              <a:rPr lang="en-US" sz="3200" dirty="0" smtClean="0"/>
              <a:t> concentrations have change in other parts of the globe</a:t>
            </a:r>
            <a:endParaRPr lang="en-US" sz="3200" dirty="0"/>
          </a:p>
        </p:txBody>
      </p:sp>
    </p:spTree>
    <p:extLst>
      <p:ext uri="{BB962C8B-B14F-4D97-AF65-F5344CB8AC3E}">
        <p14:creationId xmlns:p14="http://schemas.microsoft.com/office/powerpoint/2010/main" val="3237147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Student challenges with mechanisms </a:t>
            </a:r>
            <a:r>
              <a:rPr lang="en-US" sz="3200" dirty="0"/>
              <a:t>that explain the </a:t>
            </a:r>
            <a:r>
              <a:rPr lang="en-US" sz="3200" dirty="0" smtClean="0"/>
              <a:t>data</a:t>
            </a:r>
            <a:endParaRPr lang="en-US" sz="3200" dirty="0"/>
          </a:p>
        </p:txBody>
      </p:sp>
      <p:sp>
        <p:nvSpPr>
          <p:cNvPr id="3" name="Content Placeholder 2"/>
          <p:cNvSpPr>
            <a:spLocks noGrp="1"/>
          </p:cNvSpPr>
          <p:nvPr>
            <p:ph idx="1"/>
          </p:nvPr>
        </p:nvSpPr>
        <p:spPr>
          <a:xfrm>
            <a:off x="383619" y="3524219"/>
            <a:ext cx="8617506" cy="3027371"/>
          </a:xfrm>
        </p:spPr>
        <p:txBody>
          <a:bodyPr>
            <a:normAutofit lnSpcReduction="10000"/>
          </a:bodyPr>
          <a:lstStyle/>
          <a:p>
            <a:pPr marL="0" indent="0">
              <a:buNone/>
            </a:pPr>
            <a:r>
              <a:rPr lang="en-US" sz="2400" b="1" dirty="0" smtClean="0">
                <a:solidFill>
                  <a:schemeClr val="accent5"/>
                </a:solidFill>
              </a:rPr>
              <a:t>18</a:t>
            </a:r>
            <a:r>
              <a:rPr lang="en-US" sz="2400" b="1" dirty="0">
                <a:solidFill>
                  <a:schemeClr val="accent5"/>
                </a:solidFill>
              </a:rPr>
              <a:t>% clearly articulate that </a:t>
            </a:r>
            <a:r>
              <a:rPr lang="en-US" sz="2400" b="1" dirty="0" smtClean="0">
                <a:solidFill>
                  <a:schemeClr val="accent5"/>
                </a:solidFill>
              </a:rPr>
              <a:t>combustion </a:t>
            </a:r>
            <a:r>
              <a:rPr lang="en-US" sz="2400" b="1" dirty="0">
                <a:solidFill>
                  <a:schemeClr val="accent5"/>
                </a:solidFill>
              </a:rPr>
              <a:t>of fossil fuels </a:t>
            </a:r>
            <a:r>
              <a:rPr lang="en-US" sz="2400" b="1" dirty="0" smtClean="0">
                <a:solidFill>
                  <a:schemeClr val="accent5"/>
                </a:solidFill>
              </a:rPr>
              <a:t>releases CO</a:t>
            </a:r>
            <a:r>
              <a:rPr lang="en-US" sz="2400" b="1" baseline="-25000" dirty="0" smtClean="0">
                <a:solidFill>
                  <a:schemeClr val="accent5"/>
                </a:solidFill>
              </a:rPr>
              <a:t>2</a:t>
            </a:r>
          </a:p>
          <a:p>
            <a:pPr marL="0" indent="0">
              <a:buNone/>
            </a:pPr>
            <a:r>
              <a:rPr lang="en-US" sz="2400" b="1" dirty="0" smtClean="0">
                <a:solidFill>
                  <a:schemeClr val="accent1"/>
                </a:solidFill>
              </a:rPr>
              <a:t>The remaining students said things like:</a:t>
            </a:r>
            <a:br>
              <a:rPr lang="en-US" sz="2400" b="1" dirty="0" smtClean="0">
                <a:solidFill>
                  <a:schemeClr val="accent1"/>
                </a:solidFill>
              </a:rPr>
            </a:br>
            <a:r>
              <a:rPr lang="en-US" sz="2400" baseline="-25000" dirty="0"/>
              <a:t/>
            </a:r>
            <a:br>
              <a:rPr lang="en-US" sz="2400" baseline="-25000" dirty="0"/>
            </a:br>
            <a:r>
              <a:rPr lang="en-US" sz="2400" dirty="0" smtClean="0"/>
              <a:t>“Most </a:t>
            </a:r>
            <a:r>
              <a:rPr lang="en-US" sz="2400" dirty="0"/>
              <a:t>likely global </a:t>
            </a:r>
            <a:r>
              <a:rPr lang="en-US" sz="2400" dirty="0" smtClean="0"/>
              <a:t>warming… and ozone depletion” ~Logan, HS Bio</a:t>
            </a:r>
            <a:br>
              <a:rPr lang="en-US" sz="2400" dirty="0" smtClean="0"/>
            </a:br>
            <a:r>
              <a:rPr lang="en-US" sz="2400" dirty="0"/>
              <a:t/>
            </a:r>
            <a:br>
              <a:rPr lang="en-US" sz="2400" dirty="0"/>
            </a:br>
            <a:r>
              <a:rPr lang="en-US" sz="2400" dirty="0" smtClean="0"/>
              <a:t>“</a:t>
            </a:r>
            <a:r>
              <a:rPr lang="en-US" sz="2400" dirty="0">
                <a:solidFill>
                  <a:srgbClr val="000000"/>
                </a:solidFill>
                <a:ea typeface="Lucida Grande"/>
                <a:cs typeface="Lucida Grande"/>
              </a:rPr>
              <a:t>Industries are responsible for </a:t>
            </a:r>
            <a:r>
              <a:rPr lang="en-US" sz="2400" dirty="0" smtClean="0">
                <a:solidFill>
                  <a:srgbClr val="000000"/>
                </a:solidFill>
                <a:ea typeface="Lucida Grande"/>
                <a:cs typeface="Lucida Grande"/>
              </a:rPr>
              <a:t>pollution” ~Sarah</a:t>
            </a:r>
            <a:r>
              <a:rPr lang="en-US" sz="2400" dirty="0" smtClean="0"/>
              <a:t>, AP Bio</a:t>
            </a:r>
            <a:br>
              <a:rPr lang="en-US" sz="2400" dirty="0" smtClean="0"/>
            </a:br>
            <a:r>
              <a:rPr lang="en-US" sz="2400" dirty="0" smtClean="0"/>
              <a:t/>
            </a:r>
            <a:br>
              <a:rPr lang="en-US" sz="2400" dirty="0" smtClean="0"/>
            </a:br>
            <a:r>
              <a:rPr lang="en-US" sz="2400" dirty="0" smtClean="0"/>
              <a:t>“Volcanoes… plants and animals dying off” ~Pat, HS Bio</a:t>
            </a:r>
            <a:endParaRPr lang="en-US" sz="2400" baseline="-25000" dirty="0" smtClean="0"/>
          </a:p>
        </p:txBody>
      </p:sp>
      <p:sp>
        <p:nvSpPr>
          <p:cNvPr id="4" name="TextBox 3"/>
          <p:cNvSpPr txBox="1"/>
          <p:nvPr/>
        </p:nvSpPr>
        <p:spPr>
          <a:xfrm>
            <a:off x="618893" y="2940422"/>
            <a:ext cx="7592992" cy="461665"/>
          </a:xfrm>
          <a:prstGeom prst="rect">
            <a:avLst/>
          </a:prstGeom>
          <a:noFill/>
        </p:spPr>
        <p:txBody>
          <a:bodyPr wrap="square" rtlCol="0">
            <a:spAutoFit/>
          </a:bodyPr>
          <a:lstStyle/>
          <a:p>
            <a:pPr algn="ctr"/>
            <a:r>
              <a:rPr lang="en-US" sz="2400" b="1" dirty="0" smtClean="0"/>
              <a:t>Across all 28 interviews:</a:t>
            </a:r>
            <a:endParaRPr lang="en-US" sz="2400" b="1" dirty="0"/>
          </a:p>
        </p:txBody>
      </p:sp>
      <p:cxnSp>
        <p:nvCxnSpPr>
          <p:cNvPr id="5" name="Straight Connector 4"/>
          <p:cNvCxnSpPr/>
          <p:nvPr/>
        </p:nvCxnSpPr>
        <p:spPr>
          <a:xfrm flipV="1">
            <a:off x="2511392" y="2335071"/>
            <a:ext cx="813779" cy="66149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83619" y="1808182"/>
            <a:ext cx="8474631" cy="954107"/>
          </a:xfrm>
          <a:prstGeom prst="rect">
            <a:avLst/>
          </a:prstGeom>
        </p:spPr>
        <p:txBody>
          <a:bodyPr wrap="square">
            <a:spAutoFit/>
          </a:bodyPr>
          <a:lstStyle/>
          <a:p>
            <a:r>
              <a:rPr lang="en-US" sz="2800" i="1" dirty="0"/>
              <a:t>What do you think could be the cause of this pattern of the line in blue?</a:t>
            </a:r>
          </a:p>
        </p:txBody>
      </p:sp>
    </p:spTree>
    <p:extLst>
      <p:ext uri="{BB962C8B-B14F-4D97-AF65-F5344CB8AC3E}">
        <p14:creationId xmlns:p14="http://schemas.microsoft.com/office/powerpoint/2010/main" val="483062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Student challenges with mechanisms </a:t>
            </a:r>
            <a:r>
              <a:rPr lang="en-US" sz="3200" dirty="0"/>
              <a:t>that explain the </a:t>
            </a:r>
            <a:r>
              <a:rPr lang="en-US" sz="3200" dirty="0" smtClean="0"/>
              <a:t>data</a:t>
            </a:r>
            <a:endParaRPr lang="en-US" sz="3200" dirty="0"/>
          </a:p>
        </p:txBody>
      </p:sp>
      <p:sp>
        <p:nvSpPr>
          <p:cNvPr id="3" name="Content Placeholder 2"/>
          <p:cNvSpPr>
            <a:spLocks noGrp="1"/>
          </p:cNvSpPr>
          <p:nvPr>
            <p:ph idx="1"/>
          </p:nvPr>
        </p:nvSpPr>
        <p:spPr>
          <a:xfrm>
            <a:off x="383619" y="3524219"/>
            <a:ext cx="8617506" cy="503263"/>
          </a:xfrm>
        </p:spPr>
        <p:txBody>
          <a:bodyPr>
            <a:noAutofit/>
          </a:bodyPr>
          <a:lstStyle/>
          <a:p>
            <a:pPr marL="0" indent="0">
              <a:buNone/>
            </a:pPr>
            <a:r>
              <a:rPr lang="en-US" sz="2400" b="1" dirty="0">
                <a:solidFill>
                  <a:schemeClr val="accent5"/>
                </a:solidFill>
              </a:rPr>
              <a:t>14% say </a:t>
            </a:r>
            <a:r>
              <a:rPr lang="en-US" sz="2400" b="1" i="1" dirty="0">
                <a:solidFill>
                  <a:schemeClr val="accent5"/>
                </a:solidFill>
              </a:rPr>
              <a:t>anything</a:t>
            </a:r>
            <a:r>
              <a:rPr lang="en-US" sz="2400" b="1" dirty="0">
                <a:solidFill>
                  <a:schemeClr val="accent5"/>
                </a:solidFill>
              </a:rPr>
              <a:t> about </a:t>
            </a:r>
            <a:r>
              <a:rPr lang="en-US" sz="2400" b="1" dirty="0" smtClean="0">
                <a:solidFill>
                  <a:schemeClr val="accent5"/>
                </a:solidFill>
              </a:rPr>
              <a:t>photosynthesis</a:t>
            </a:r>
            <a:r>
              <a:rPr lang="en-US" sz="2400" b="1" dirty="0">
                <a:solidFill>
                  <a:schemeClr val="accent5"/>
                </a:solidFill>
              </a:rPr>
              <a:t/>
            </a:r>
            <a:br>
              <a:rPr lang="en-US" sz="2400" b="1" dirty="0">
                <a:solidFill>
                  <a:schemeClr val="accent5"/>
                </a:solidFill>
              </a:rPr>
            </a:br>
            <a:r>
              <a:rPr lang="en-US" sz="2400" b="1" dirty="0" smtClean="0">
                <a:solidFill>
                  <a:schemeClr val="accent5"/>
                </a:solidFill>
              </a:rPr>
              <a:t/>
            </a:r>
            <a:br>
              <a:rPr lang="en-US" sz="2400" b="1" dirty="0" smtClean="0">
                <a:solidFill>
                  <a:schemeClr val="accent5"/>
                </a:solidFill>
              </a:rPr>
            </a:br>
            <a:endParaRPr lang="en-US" sz="2400" dirty="0"/>
          </a:p>
        </p:txBody>
      </p:sp>
      <p:sp>
        <p:nvSpPr>
          <p:cNvPr id="4" name="TextBox 3"/>
          <p:cNvSpPr txBox="1"/>
          <p:nvPr/>
        </p:nvSpPr>
        <p:spPr>
          <a:xfrm>
            <a:off x="618893" y="2929286"/>
            <a:ext cx="7592992" cy="461665"/>
          </a:xfrm>
          <a:prstGeom prst="rect">
            <a:avLst/>
          </a:prstGeom>
          <a:noFill/>
        </p:spPr>
        <p:txBody>
          <a:bodyPr wrap="square" rtlCol="0">
            <a:spAutoFit/>
          </a:bodyPr>
          <a:lstStyle/>
          <a:p>
            <a:pPr algn="ctr"/>
            <a:r>
              <a:rPr lang="en-US" sz="2400" b="1" dirty="0" smtClean="0"/>
              <a:t>Across all 28 interviews:</a:t>
            </a:r>
            <a:endParaRPr lang="en-US" sz="2400" b="1" dirty="0"/>
          </a:p>
        </p:txBody>
      </p:sp>
      <p:sp>
        <p:nvSpPr>
          <p:cNvPr id="7" name="Rectangle 6"/>
          <p:cNvSpPr/>
          <p:nvPr/>
        </p:nvSpPr>
        <p:spPr>
          <a:xfrm>
            <a:off x="383619" y="1808182"/>
            <a:ext cx="8474631" cy="954107"/>
          </a:xfrm>
          <a:prstGeom prst="rect">
            <a:avLst/>
          </a:prstGeom>
        </p:spPr>
        <p:txBody>
          <a:bodyPr wrap="square">
            <a:spAutoFit/>
          </a:bodyPr>
          <a:lstStyle/>
          <a:p>
            <a:r>
              <a:rPr lang="en-US" sz="2800" i="1" dirty="0"/>
              <a:t>What do you think could be the cause of this pattern of the line in </a:t>
            </a:r>
            <a:r>
              <a:rPr lang="en-US" sz="2800" i="1" dirty="0" smtClean="0"/>
              <a:t>red?</a:t>
            </a:r>
            <a:endParaRPr lang="en-US" sz="2800" i="1" dirty="0"/>
          </a:p>
        </p:txBody>
      </p:sp>
      <p:sp>
        <p:nvSpPr>
          <p:cNvPr id="8" name="Freeform 7"/>
          <p:cNvSpPr/>
          <p:nvPr/>
        </p:nvSpPr>
        <p:spPr>
          <a:xfrm>
            <a:off x="2869109" y="2299685"/>
            <a:ext cx="715381" cy="568882"/>
          </a:xfrm>
          <a:custGeom>
            <a:avLst/>
            <a:gdLst>
              <a:gd name="connsiteX0" fmla="*/ 0 w 715381"/>
              <a:gd name="connsiteY0" fmla="*/ 568882 h 568882"/>
              <a:gd name="connsiteX1" fmla="*/ 26456 w 715381"/>
              <a:gd name="connsiteY1" fmla="*/ 370435 h 568882"/>
              <a:gd name="connsiteX2" fmla="*/ 105825 w 715381"/>
              <a:gd name="connsiteY2" fmla="*/ 529192 h 568882"/>
              <a:gd name="connsiteX3" fmla="*/ 132282 w 715381"/>
              <a:gd name="connsiteY3" fmla="*/ 330745 h 568882"/>
              <a:gd name="connsiteX4" fmla="*/ 211651 w 715381"/>
              <a:gd name="connsiteY4" fmla="*/ 436584 h 568882"/>
              <a:gd name="connsiteX5" fmla="*/ 238108 w 715381"/>
              <a:gd name="connsiteY5" fmla="*/ 224907 h 568882"/>
              <a:gd name="connsiteX6" fmla="*/ 330705 w 715381"/>
              <a:gd name="connsiteY6" fmla="*/ 396894 h 568882"/>
              <a:gd name="connsiteX7" fmla="*/ 370390 w 715381"/>
              <a:gd name="connsiteY7" fmla="*/ 185217 h 568882"/>
              <a:gd name="connsiteX8" fmla="*/ 462987 w 715381"/>
              <a:gd name="connsiteY8" fmla="*/ 330745 h 568882"/>
              <a:gd name="connsiteX9" fmla="*/ 476215 w 715381"/>
              <a:gd name="connsiteY9" fmla="*/ 119068 h 568882"/>
              <a:gd name="connsiteX10" fmla="*/ 582041 w 715381"/>
              <a:gd name="connsiteY10" fmla="*/ 264596 h 568882"/>
              <a:gd name="connsiteX11" fmla="*/ 595269 w 715381"/>
              <a:gd name="connsiteY11" fmla="*/ 79379 h 568882"/>
              <a:gd name="connsiteX12" fmla="*/ 701095 w 715381"/>
              <a:gd name="connsiteY12" fmla="*/ 185217 h 568882"/>
              <a:gd name="connsiteX13" fmla="*/ 714323 w 715381"/>
              <a:gd name="connsiteY13" fmla="*/ 0 h 568882"/>
              <a:gd name="connsiteX14" fmla="*/ 714323 w 715381"/>
              <a:gd name="connsiteY14" fmla="*/ 0 h 56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5381" h="568882">
                <a:moveTo>
                  <a:pt x="0" y="568882"/>
                </a:moveTo>
                <a:cubicBezTo>
                  <a:pt x="4409" y="472966"/>
                  <a:pt x="8819" y="377050"/>
                  <a:pt x="26456" y="370435"/>
                </a:cubicBezTo>
                <a:cubicBezTo>
                  <a:pt x="44094" y="363820"/>
                  <a:pt x="88187" y="535807"/>
                  <a:pt x="105825" y="529192"/>
                </a:cubicBezTo>
                <a:cubicBezTo>
                  <a:pt x="123463" y="522577"/>
                  <a:pt x="114644" y="346180"/>
                  <a:pt x="132282" y="330745"/>
                </a:cubicBezTo>
                <a:cubicBezTo>
                  <a:pt x="149920" y="315310"/>
                  <a:pt x="194013" y="454224"/>
                  <a:pt x="211651" y="436584"/>
                </a:cubicBezTo>
                <a:cubicBezTo>
                  <a:pt x="229289" y="418944"/>
                  <a:pt x="218266" y="231522"/>
                  <a:pt x="238108" y="224907"/>
                </a:cubicBezTo>
                <a:cubicBezTo>
                  <a:pt x="257950" y="218292"/>
                  <a:pt x="308658" y="403509"/>
                  <a:pt x="330705" y="396894"/>
                </a:cubicBezTo>
                <a:cubicBezTo>
                  <a:pt x="352752" y="390279"/>
                  <a:pt x="348343" y="196242"/>
                  <a:pt x="370390" y="185217"/>
                </a:cubicBezTo>
                <a:cubicBezTo>
                  <a:pt x="392437" y="174192"/>
                  <a:pt x="445350" y="341770"/>
                  <a:pt x="462987" y="330745"/>
                </a:cubicBezTo>
                <a:cubicBezTo>
                  <a:pt x="480624" y="319720"/>
                  <a:pt x="456373" y="130093"/>
                  <a:pt x="476215" y="119068"/>
                </a:cubicBezTo>
                <a:cubicBezTo>
                  <a:pt x="496057" y="108043"/>
                  <a:pt x="562199" y="271211"/>
                  <a:pt x="582041" y="264596"/>
                </a:cubicBezTo>
                <a:cubicBezTo>
                  <a:pt x="601883" y="257981"/>
                  <a:pt x="575427" y="92609"/>
                  <a:pt x="595269" y="79379"/>
                </a:cubicBezTo>
                <a:cubicBezTo>
                  <a:pt x="615111" y="66149"/>
                  <a:pt x="681253" y="198447"/>
                  <a:pt x="701095" y="185217"/>
                </a:cubicBezTo>
                <a:cubicBezTo>
                  <a:pt x="720937" y="171987"/>
                  <a:pt x="714323" y="0"/>
                  <a:pt x="714323" y="0"/>
                </a:cubicBezTo>
                <a:lnTo>
                  <a:pt x="71432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284163" y="3986354"/>
            <a:ext cx="8574087" cy="2677656"/>
          </a:xfrm>
          <a:prstGeom prst="rect">
            <a:avLst/>
          </a:prstGeom>
        </p:spPr>
        <p:txBody>
          <a:bodyPr wrap="square">
            <a:spAutoFit/>
          </a:bodyPr>
          <a:lstStyle/>
          <a:p>
            <a:r>
              <a:rPr lang="en-US" sz="2400" b="1" dirty="0">
                <a:solidFill>
                  <a:schemeClr val="accent1"/>
                </a:solidFill>
              </a:rPr>
              <a:t>The remaining students said things like</a:t>
            </a:r>
            <a:r>
              <a:rPr lang="en-US" sz="2400" b="1" dirty="0" smtClean="0">
                <a:solidFill>
                  <a:schemeClr val="accent1"/>
                </a:solidFill>
              </a:rPr>
              <a:t>:</a:t>
            </a:r>
            <a:br>
              <a:rPr lang="en-US" sz="2400" b="1" dirty="0" smtClean="0">
                <a:solidFill>
                  <a:schemeClr val="accent1"/>
                </a:solidFill>
              </a:rPr>
            </a:br>
            <a:endParaRPr lang="en-US" sz="2400" dirty="0"/>
          </a:p>
          <a:p>
            <a:r>
              <a:rPr lang="en-US" sz="2400" dirty="0"/>
              <a:t>“Less factories are releasing gases in Oct than April” ~Logan, HS Bio</a:t>
            </a:r>
            <a:br>
              <a:rPr lang="en-US" sz="2400" dirty="0"/>
            </a:br>
            <a:r>
              <a:rPr lang="en-US" sz="2400" dirty="0"/>
              <a:t/>
            </a:r>
            <a:br>
              <a:rPr lang="en-US" sz="2400" dirty="0"/>
            </a:br>
            <a:r>
              <a:rPr lang="en-US" sz="2400" dirty="0"/>
              <a:t>“When it’s colder, gases freeze in the ice” ~Tessa, MS Bio</a:t>
            </a:r>
            <a:br>
              <a:rPr lang="en-US" sz="2400" dirty="0"/>
            </a:br>
            <a:r>
              <a:rPr lang="en-US" sz="2400" dirty="0"/>
              <a:t/>
            </a:r>
            <a:br>
              <a:rPr lang="en-US" sz="2400" dirty="0"/>
            </a:br>
            <a:r>
              <a:rPr lang="en-US" sz="2400" dirty="0"/>
              <a:t>“More people drive in the summer” ~Peter, HS Bio</a:t>
            </a:r>
          </a:p>
        </p:txBody>
      </p:sp>
    </p:spTree>
    <p:extLst>
      <p:ext uri="{BB962C8B-B14F-4D97-AF65-F5344CB8AC3E}">
        <p14:creationId xmlns:p14="http://schemas.microsoft.com/office/powerpoint/2010/main" val="3659694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2) Student challenges with mechanisms that explain the data</a:t>
            </a:r>
            <a:endParaRPr lang="en-US" dirty="0"/>
          </a:p>
        </p:txBody>
      </p:sp>
      <p:sp>
        <p:nvSpPr>
          <p:cNvPr id="3" name="Content Placeholder 2"/>
          <p:cNvSpPr>
            <a:spLocks noGrp="1"/>
          </p:cNvSpPr>
          <p:nvPr>
            <p:ph idx="1"/>
          </p:nvPr>
        </p:nvSpPr>
        <p:spPr>
          <a:xfrm>
            <a:off x="428625" y="1824906"/>
            <a:ext cx="8429625" cy="1214838"/>
          </a:xfrm>
        </p:spPr>
        <p:txBody>
          <a:bodyPr>
            <a:noAutofit/>
          </a:bodyPr>
          <a:lstStyle/>
          <a:p>
            <a:pPr marL="0" indent="0">
              <a:buNone/>
            </a:pPr>
            <a:r>
              <a:rPr lang="en-US" dirty="0" smtClean="0"/>
              <a:t>Vague association </a:t>
            </a:r>
            <a:r>
              <a:rPr lang="en-US" dirty="0"/>
              <a:t>with global warming </a:t>
            </a:r>
            <a:r>
              <a:rPr lang="en-US" dirty="0" smtClean="0"/>
              <a:t>without understanding </a:t>
            </a:r>
            <a:r>
              <a:rPr lang="en-US" dirty="0"/>
              <a:t>the </a:t>
            </a:r>
            <a:r>
              <a:rPr lang="en-US" dirty="0" smtClean="0"/>
              <a:t>mechanism</a:t>
            </a:r>
            <a:r>
              <a:rPr lang="en-US" dirty="0"/>
              <a:t>:</a:t>
            </a:r>
            <a:r>
              <a:rPr lang="en-US" dirty="0" smtClean="0"/>
              <a:t> </a:t>
            </a:r>
            <a:br>
              <a:rPr lang="en-US" dirty="0" smtClean="0"/>
            </a:br>
            <a:endParaRPr lang="en-US" dirty="0"/>
          </a:p>
        </p:txBody>
      </p:sp>
      <p:sp>
        <p:nvSpPr>
          <p:cNvPr id="4" name="Rectangle 3"/>
          <p:cNvSpPr/>
          <p:nvPr/>
        </p:nvSpPr>
        <p:spPr>
          <a:xfrm>
            <a:off x="428625" y="3096465"/>
            <a:ext cx="8313404" cy="2677656"/>
          </a:xfrm>
          <a:prstGeom prst="rect">
            <a:avLst/>
          </a:prstGeom>
        </p:spPr>
        <p:txBody>
          <a:bodyPr wrap="square">
            <a:spAutoFit/>
          </a:bodyPr>
          <a:lstStyle/>
          <a:p>
            <a:pPr marL="457200" indent="-457200">
              <a:buFont typeface="Arial"/>
              <a:buChar char="•"/>
            </a:pPr>
            <a:r>
              <a:rPr lang="en-US" sz="2800" dirty="0"/>
              <a:t>confusion about global </a:t>
            </a:r>
            <a:r>
              <a:rPr lang="en-US" sz="2800" dirty="0" smtClean="0"/>
              <a:t>warming &amp; ozone</a:t>
            </a:r>
          </a:p>
          <a:p>
            <a:pPr marL="457200" indent="-457200">
              <a:buFont typeface="Arial"/>
              <a:buChar char="•"/>
            </a:pPr>
            <a:r>
              <a:rPr lang="en-US" sz="2800" dirty="0" smtClean="0"/>
              <a:t>many </a:t>
            </a:r>
            <a:r>
              <a:rPr lang="en-US" sz="2800" dirty="0"/>
              <a:t>talk about “global warming” as a cause of the data, rather than an effect of CO</a:t>
            </a:r>
            <a:r>
              <a:rPr lang="en-US" sz="2800" baseline="-25000" dirty="0"/>
              <a:t>2</a:t>
            </a:r>
            <a:r>
              <a:rPr lang="en-US" sz="2800" dirty="0"/>
              <a:t> </a:t>
            </a:r>
            <a:r>
              <a:rPr lang="en-US" sz="2800" dirty="0" smtClean="0"/>
              <a:t>emissions</a:t>
            </a:r>
          </a:p>
          <a:p>
            <a:pPr marL="457200" indent="-457200">
              <a:buFont typeface="Arial"/>
              <a:buChar char="•"/>
            </a:pPr>
            <a:r>
              <a:rPr lang="en-US" sz="2800" dirty="0" smtClean="0"/>
              <a:t>vague </a:t>
            </a:r>
            <a:r>
              <a:rPr lang="en-US" sz="2800" dirty="0"/>
              <a:t>reading of the </a:t>
            </a:r>
            <a:r>
              <a:rPr lang="en-US" sz="2800" dirty="0" smtClean="0"/>
              <a:t>graph</a:t>
            </a:r>
          </a:p>
          <a:p>
            <a:pPr marL="457200" indent="-457200">
              <a:buFont typeface="Arial"/>
              <a:buChar char="•"/>
            </a:pPr>
            <a:r>
              <a:rPr lang="en-US" sz="2800" dirty="0" smtClean="0"/>
              <a:t>notion </a:t>
            </a:r>
            <a:r>
              <a:rPr lang="en-US" sz="2800" dirty="0"/>
              <a:t>of association with factories, plants and volcanoes</a:t>
            </a:r>
          </a:p>
        </p:txBody>
      </p:sp>
    </p:spTree>
    <p:extLst>
      <p:ext uri="{BB962C8B-B14F-4D97-AF65-F5344CB8AC3E}">
        <p14:creationId xmlns:p14="http://schemas.microsoft.com/office/powerpoint/2010/main" val="224081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challenges lead to problems understanding mitigation</a:t>
            </a:r>
            <a:endParaRPr lang="en-US" dirty="0"/>
          </a:p>
        </p:txBody>
      </p:sp>
      <p:sp>
        <p:nvSpPr>
          <p:cNvPr id="3" name="Content Placeholder 2"/>
          <p:cNvSpPr>
            <a:spLocks noGrp="1"/>
          </p:cNvSpPr>
          <p:nvPr>
            <p:ph idx="1"/>
          </p:nvPr>
        </p:nvSpPr>
        <p:spPr>
          <a:xfrm>
            <a:off x="428625" y="1824906"/>
            <a:ext cx="8429625" cy="4803226"/>
          </a:xfrm>
        </p:spPr>
        <p:txBody>
          <a:bodyPr>
            <a:normAutofit/>
          </a:bodyPr>
          <a:lstStyle/>
          <a:p>
            <a:pPr marL="0" indent="0">
              <a:buNone/>
            </a:pPr>
            <a:r>
              <a:rPr lang="en-US" dirty="0"/>
              <a:t>M</a:t>
            </a:r>
            <a:r>
              <a:rPr lang="en-US" dirty="0" smtClean="0"/>
              <a:t>any </a:t>
            </a:r>
            <a:r>
              <a:rPr lang="en-US" dirty="0"/>
              <a:t>people indicate that </a:t>
            </a:r>
            <a:r>
              <a:rPr lang="en-US" dirty="0" smtClean="0"/>
              <a:t>mitigation for climate change should include:</a:t>
            </a:r>
          </a:p>
          <a:p>
            <a:pPr>
              <a:lnSpc>
                <a:spcPct val="70000"/>
              </a:lnSpc>
            </a:pPr>
            <a:r>
              <a:rPr lang="en-US" dirty="0" smtClean="0"/>
              <a:t>increasing </a:t>
            </a:r>
            <a:r>
              <a:rPr lang="en-US" dirty="0"/>
              <a:t>gas </a:t>
            </a:r>
            <a:r>
              <a:rPr lang="en-US" dirty="0" smtClean="0"/>
              <a:t>mileage</a:t>
            </a:r>
          </a:p>
          <a:p>
            <a:pPr>
              <a:lnSpc>
                <a:spcPct val="70000"/>
              </a:lnSpc>
            </a:pPr>
            <a:r>
              <a:rPr lang="en-US" dirty="0" smtClean="0"/>
              <a:t>decreasing </a:t>
            </a:r>
            <a:r>
              <a:rPr lang="en-US" dirty="0"/>
              <a:t>coal burning </a:t>
            </a:r>
            <a:endParaRPr lang="en-US" dirty="0" smtClean="0"/>
          </a:p>
          <a:p>
            <a:pPr>
              <a:lnSpc>
                <a:spcPct val="70000"/>
              </a:lnSpc>
            </a:pPr>
            <a:r>
              <a:rPr lang="en-US" i="1" dirty="0" smtClean="0"/>
              <a:t>cleaning </a:t>
            </a:r>
            <a:r>
              <a:rPr lang="en-US" i="1" dirty="0"/>
              <a:t>up toxic </a:t>
            </a:r>
            <a:r>
              <a:rPr lang="en-US" i="1" dirty="0" smtClean="0"/>
              <a:t>wastes </a:t>
            </a:r>
          </a:p>
          <a:p>
            <a:pPr>
              <a:lnSpc>
                <a:spcPct val="70000"/>
              </a:lnSpc>
            </a:pPr>
            <a:r>
              <a:rPr lang="en-US" i="1" dirty="0" smtClean="0"/>
              <a:t>fixing </a:t>
            </a:r>
            <a:r>
              <a:rPr lang="en-US" i="1" dirty="0"/>
              <a:t>the hole in the ozone </a:t>
            </a:r>
            <a:r>
              <a:rPr lang="en-US" i="1" dirty="0" smtClean="0"/>
              <a:t>layer</a:t>
            </a:r>
          </a:p>
          <a:p>
            <a:pPr>
              <a:lnSpc>
                <a:spcPct val="70000"/>
              </a:lnSpc>
            </a:pPr>
            <a:r>
              <a:rPr lang="en-US" i="1" dirty="0" smtClean="0"/>
              <a:t>decreasing </a:t>
            </a:r>
            <a:r>
              <a:rPr lang="en-US" i="1" dirty="0"/>
              <a:t>use of nuclear power </a:t>
            </a:r>
            <a:endParaRPr lang="en-US" i="1" dirty="0" smtClean="0"/>
          </a:p>
          <a:p>
            <a:pPr marL="0" indent="0">
              <a:buNone/>
            </a:pPr>
            <a:r>
              <a:rPr lang="en-US" sz="2200" dirty="0" smtClean="0"/>
              <a:t>(</a:t>
            </a:r>
            <a:r>
              <a:rPr lang="en-US" sz="2200" dirty="0" err="1"/>
              <a:t>Bostrom</a:t>
            </a:r>
            <a:r>
              <a:rPr lang="en-US" sz="2200" dirty="0"/>
              <a:t>, 1994; Kempton, </a:t>
            </a:r>
            <a:r>
              <a:rPr lang="en-US" sz="2200" dirty="0" smtClean="0"/>
              <a:t>et al. 1996</a:t>
            </a:r>
            <a:r>
              <a:rPr lang="en-US" sz="2200" dirty="0"/>
              <a:t>; </a:t>
            </a:r>
            <a:r>
              <a:rPr lang="en-US" sz="2200" dirty="0" err="1"/>
              <a:t>Leiserowitz</a:t>
            </a:r>
            <a:r>
              <a:rPr lang="en-US" sz="2200" dirty="0"/>
              <a:t> &amp; Smith, 2010</a:t>
            </a:r>
            <a:r>
              <a:rPr lang="en-US" sz="2200" dirty="0" smtClean="0"/>
              <a:t>)</a:t>
            </a:r>
            <a:endParaRPr lang="en-US" sz="2200" dirty="0">
              <a:solidFill>
                <a:schemeClr val="tx1"/>
              </a:solidFill>
            </a:endParaRPr>
          </a:p>
        </p:txBody>
      </p:sp>
    </p:spTree>
    <p:extLst>
      <p:ext uri="{BB962C8B-B14F-4D97-AF65-F5344CB8AC3E}">
        <p14:creationId xmlns:p14="http://schemas.microsoft.com/office/powerpoint/2010/main" val="4038280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29094" y="1824906"/>
            <a:ext cx="8429156" cy="755499"/>
          </a:xfrm>
        </p:spPr>
        <p:txBody>
          <a:bodyPr>
            <a:noAutofit/>
          </a:bodyPr>
          <a:lstStyle/>
          <a:p>
            <a:pPr marL="0" indent="0">
              <a:buNone/>
            </a:pPr>
            <a:r>
              <a:rPr lang="en-US" sz="2800" dirty="0" smtClean="0"/>
              <a:t>If we want students to </a:t>
            </a:r>
            <a:r>
              <a:rPr lang="en-US" sz="2800" i="1" dirty="0" smtClean="0"/>
              <a:t>use and learn from evidence:</a:t>
            </a:r>
            <a:endParaRPr lang="en-US" sz="2800" dirty="0" smtClean="0"/>
          </a:p>
        </p:txBody>
      </p:sp>
      <p:sp>
        <p:nvSpPr>
          <p:cNvPr id="4" name="TextBox 3"/>
          <p:cNvSpPr txBox="1"/>
          <p:nvPr/>
        </p:nvSpPr>
        <p:spPr>
          <a:xfrm>
            <a:off x="797187" y="2580405"/>
            <a:ext cx="7850260" cy="1938992"/>
          </a:xfrm>
          <a:prstGeom prst="rect">
            <a:avLst/>
          </a:prstGeom>
          <a:noFill/>
        </p:spPr>
        <p:txBody>
          <a:bodyPr wrap="square" rtlCol="0">
            <a:spAutoFit/>
          </a:bodyPr>
          <a:lstStyle/>
          <a:p>
            <a:pPr marL="285750" indent="-285750">
              <a:buFont typeface="Arial"/>
              <a:buChar char="•"/>
            </a:pPr>
            <a:r>
              <a:rPr lang="en-US" sz="2400" dirty="0"/>
              <a:t>Analyzing and interpreting data about </a:t>
            </a:r>
            <a:r>
              <a:rPr lang="en-US" sz="2400" dirty="0" smtClean="0"/>
              <a:t>CO</a:t>
            </a:r>
            <a:r>
              <a:rPr lang="en-US" sz="2400" baseline="-25000" dirty="0" smtClean="0"/>
              <a:t>2</a:t>
            </a:r>
            <a:r>
              <a:rPr lang="en-US" sz="2400" dirty="0" smtClean="0"/>
              <a:t> emissions</a:t>
            </a:r>
          </a:p>
          <a:p>
            <a:pPr marL="285750" indent="-285750">
              <a:buFont typeface="Arial"/>
              <a:buChar char="•"/>
            </a:pPr>
            <a:r>
              <a:rPr lang="en-US" sz="2400" dirty="0" smtClean="0"/>
              <a:t>Constructing </a:t>
            </a:r>
            <a:r>
              <a:rPr lang="en-US" sz="2400" dirty="0"/>
              <a:t>explanations about the source of increasing </a:t>
            </a:r>
            <a:r>
              <a:rPr lang="en-US" sz="2400" dirty="0" smtClean="0"/>
              <a:t>CO</a:t>
            </a:r>
            <a:r>
              <a:rPr lang="en-US" sz="2400" baseline="-25000" dirty="0" smtClean="0"/>
              <a:t>2 </a:t>
            </a:r>
            <a:r>
              <a:rPr lang="en-US" sz="2400" dirty="0" smtClean="0"/>
              <a:t>emissions</a:t>
            </a:r>
          </a:p>
          <a:p>
            <a:pPr marL="285750" indent="-285750">
              <a:buFont typeface="Arial"/>
              <a:buChar char="•"/>
            </a:pPr>
            <a:r>
              <a:rPr lang="en-US" sz="2400" dirty="0" smtClean="0"/>
              <a:t>Engaging </a:t>
            </a:r>
            <a:r>
              <a:rPr lang="en-US" sz="2400" dirty="0"/>
              <a:t>in argument from evidence about best ways to mitigate </a:t>
            </a:r>
            <a:r>
              <a:rPr lang="en-US" sz="2400" dirty="0" smtClean="0"/>
              <a:t>CO</a:t>
            </a:r>
            <a:r>
              <a:rPr lang="en-US" sz="2400" baseline="-25000" dirty="0" smtClean="0"/>
              <a:t>2 </a:t>
            </a:r>
            <a:r>
              <a:rPr lang="en-US" sz="2400" dirty="0" smtClean="0"/>
              <a:t>emissions</a:t>
            </a:r>
            <a:endParaRPr lang="en-US" sz="2400" dirty="0"/>
          </a:p>
        </p:txBody>
      </p:sp>
      <p:sp>
        <p:nvSpPr>
          <p:cNvPr id="5" name="Rectangle 4"/>
          <p:cNvSpPr/>
          <p:nvPr/>
        </p:nvSpPr>
        <p:spPr>
          <a:xfrm>
            <a:off x="429094" y="4856733"/>
            <a:ext cx="8312935" cy="1569660"/>
          </a:xfrm>
          <a:prstGeom prst="rect">
            <a:avLst/>
          </a:prstGeom>
        </p:spPr>
        <p:txBody>
          <a:bodyPr wrap="square">
            <a:spAutoFit/>
          </a:bodyPr>
          <a:lstStyle/>
          <a:p>
            <a:r>
              <a:rPr lang="en-US" sz="3200" dirty="0"/>
              <a:t>…we need to build a coherent model and story for students by providing scaffolds for understanding earth systems.</a:t>
            </a:r>
          </a:p>
        </p:txBody>
      </p:sp>
    </p:spTree>
    <p:extLst>
      <p:ext uri="{BB962C8B-B14F-4D97-AF65-F5344CB8AC3E}">
        <p14:creationId xmlns:p14="http://schemas.microsoft.com/office/powerpoint/2010/main" val="3260068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cience literacy involves </a:t>
            </a:r>
            <a:br>
              <a:rPr lang="en-US" dirty="0" smtClean="0"/>
            </a:br>
            <a:r>
              <a:rPr lang="en-US" i="1" dirty="0" smtClean="0"/>
              <a:t>learning from evidence</a:t>
            </a:r>
            <a:endParaRPr lang="en-US" i="1" dirty="0"/>
          </a:p>
        </p:txBody>
      </p:sp>
      <p:sp>
        <p:nvSpPr>
          <p:cNvPr id="3" name="Content Placeholder 2"/>
          <p:cNvSpPr>
            <a:spLocks noGrp="1"/>
          </p:cNvSpPr>
          <p:nvPr>
            <p:ph idx="1"/>
          </p:nvPr>
        </p:nvSpPr>
        <p:spPr/>
        <p:txBody>
          <a:bodyPr/>
          <a:lstStyle/>
          <a:p>
            <a:r>
              <a:rPr lang="en-US" dirty="0" smtClean="0"/>
              <a:t>Analyzing and interpreting data</a:t>
            </a:r>
          </a:p>
          <a:p>
            <a:r>
              <a:rPr lang="en-US" dirty="0"/>
              <a:t>Constructing </a:t>
            </a:r>
            <a:r>
              <a:rPr lang="en-US" dirty="0" smtClean="0"/>
              <a:t>explanations</a:t>
            </a:r>
          </a:p>
          <a:p>
            <a:r>
              <a:rPr lang="en-US" dirty="0" smtClean="0"/>
              <a:t>Engaging in argument from evidence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7131" y="1824906"/>
            <a:ext cx="1813876" cy="8739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68595" y="4183650"/>
            <a:ext cx="2675405" cy="2006554"/>
          </a:xfrm>
          <a:prstGeom prst="rect">
            <a:avLst/>
          </a:prstGeom>
        </p:spPr>
      </p:pic>
      <p:sp>
        <p:nvSpPr>
          <p:cNvPr id="6" name="Rectangle 5"/>
          <p:cNvSpPr/>
          <p:nvPr/>
        </p:nvSpPr>
        <p:spPr>
          <a:xfrm>
            <a:off x="554735" y="4183650"/>
            <a:ext cx="6085826" cy="2062103"/>
          </a:xfrm>
          <a:prstGeom prst="rect">
            <a:avLst/>
          </a:prstGeom>
        </p:spPr>
        <p:txBody>
          <a:bodyPr wrap="square">
            <a:spAutoFit/>
          </a:bodyPr>
          <a:lstStyle/>
          <a:p>
            <a:r>
              <a:rPr lang="en-US" sz="3200" b="1" i="1" dirty="0" smtClean="0">
                <a:solidFill>
                  <a:srgbClr val="990000"/>
                </a:solidFill>
              </a:rPr>
              <a:t>In </a:t>
            </a:r>
            <a:r>
              <a:rPr lang="en-US" sz="3200" b="1" i="1" dirty="0">
                <a:solidFill>
                  <a:srgbClr val="990000"/>
                </a:solidFill>
              </a:rPr>
              <a:t>context of climate </a:t>
            </a:r>
            <a:r>
              <a:rPr lang="en-US" sz="3200" b="1" i="1" dirty="0" smtClean="0">
                <a:solidFill>
                  <a:srgbClr val="990000"/>
                </a:solidFill>
              </a:rPr>
              <a:t>change?</a:t>
            </a:r>
          </a:p>
          <a:p>
            <a:r>
              <a:rPr lang="en-US" sz="3200" dirty="0" smtClean="0">
                <a:solidFill>
                  <a:srgbClr val="990000"/>
                </a:solidFill>
              </a:rPr>
              <a:t>Evidence is situated in complex interdisciplinary models of earth systems</a:t>
            </a:r>
          </a:p>
        </p:txBody>
      </p:sp>
    </p:spTree>
    <p:extLst>
      <p:ext uri="{BB962C8B-B14F-4D97-AF65-F5344CB8AC3E}">
        <p14:creationId xmlns:p14="http://schemas.microsoft.com/office/powerpoint/2010/main" val="4043052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representation of evidence for carbon dioxide emissions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6774" y="2057062"/>
            <a:ext cx="7097427" cy="4796940"/>
          </a:xfrm>
          <a:prstGeom prst="rect">
            <a:avLst/>
          </a:prstGeom>
          <a:noFill/>
          <a:ln w="9525">
            <a:noFill/>
            <a:miter lim="800000"/>
            <a:headEnd/>
            <a:tailEnd/>
          </a:ln>
        </p:spPr>
      </p:pic>
      <p:sp>
        <p:nvSpPr>
          <p:cNvPr id="6" name="TextBox 5"/>
          <p:cNvSpPr txBox="1"/>
          <p:nvPr/>
        </p:nvSpPr>
        <p:spPr>
          <a:xfrm>
            <a:off x="284163" y="1714709"/>
            <a:ext cx="8574087" cy="523220"/>
          </a:xfrm>
          <a:prstGeom prst="rect">
            <a:avLst/>
          </a:prstGeom>
          <a:solidFill>
            <a:schemeClr val="accent1"/>
          </a:solidFill>
          <a:ln>
            <a:noFill/>
          </a:ln>
        </p:spPr>
        <p:txBody>
          <a:bodyPr wrap="square" rtlCol="0">
            <a:spAutoFit/>
          </a:bodyPr>
          <a:lstStyle/>
          <a:p>
            <a:pPr algn="ctr"/>
            <a:r>
              <a:rPr lang="en-US" sz="2800" dirty="0" smtClean="0">
                <a:solidFill>
                  <a:schemeClr val="bg1"/>
                </a:solidFill>
              </a:rPr>
              <a:t>What does it mean to understand the Keeling Curve?</a:t>
            </a:r>
            <a:endParaRPr lang="en-US" sz="2800" dirty="0">
              <a:solidFill>
                <a:schemeClr val="bg1"/>
              </a:solidFill>
            </a:endParaRPr>
          </a:p>
        </p:txBody>
      </p:sp>
    </p:spTree>
    <p:extLst>
      <p:ext uri="{BB962C8B-B14F-4D97-AF65-F5344CB8AC3E}">
        <p14:creationId xmlns:p14="http://schemas.microsoft.com/office/powerpoint/2010/main" val="53045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methods</a:t>
            </a:r>
            <a:endParaRPr lang="en-US" dirty="0"/>
          </a:p>
        </p:txBody>
      </p:sp>
      <p:sp>
        <p:nvSpPr>
          <p:cNvPr id="3" name="Content Placeholder 2"/>
          <p:cNvSpPr>
            <a:spLocks noGrp="1"/>
          </p:cNvSpPr>
          <p:nvPr>
            <p:ph idx="1"/>
          </p:nvPr>
        </p:nvSpPr>
        <p:spPr>
          <a:xfrm>
            <a:off x="533918" y="1741622"/>
            <a:ext cx="8303515" cy="5033094"/>
          </a:xfrm>
        </p:spPr>
        <p:txBody>
          <a:bodyPr>
            <a:normAutofit lnSpcReduction="10000"/>
          </a:bodyPr>
          <a:lstStyle/>
          <a:p>
            <a:pPr marL="0" indent="0">
              <a:buNone/>
            </a:pPr>
            <a:r>
              <a:rPr lang="en-US" dirty="0" smtClean="0"/>
              <a:t>Preliminary interviews and analysis</a:t>
            </a:r>
          </a:p>
          <a:p>
            <a:r>
              <a:rPr lang="en-US" dirty="0" smtClean="0"/>
              <a:t>28 middle and high school students in science classes in rural Michigan, no common instruction</a:t>
            </a:r>
          </a:p>
          <a:p>
            <a:r>
              <a:rPr lang="en-US" dirty="0" smtClean="0"/>
              <a:t>Keeling Curve was one segment of larger interview on evidence for global climate change</a:t>
            </a:r>
          </a:p>
          <a:p>
            <a:r>
              <a:rPr lang="en-US" dirty="0" smtClean="0"/>
              <a:t>Coding using grounded theory with a team at MSU</a:t>
            </a:r>
            <a:endParaRPr lang="en-US" dirty="0"/>
          </a:p>
        </p:txBody>
      </p:sp>
    </p:spTree>
    <p:extLst>
      <p:ext uri="{BB962C8B-B14F-4D97-AF65-F5344CB8AC3E}">
        <p14:creationId xmlns:p14="http://schemas.microsoft.com/office/powerpoint/2010/main" val="2470371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Interview Protocol</a:t>
            </a:r>
            <a:endParaRPr lang="en-US" dirty="0"/>
          </a:p>
        </p:txBody>
      </p:sp>
      <p:sp>
        <p:nvSpPr>
          <p:cNvPr id="3" name="Content Placeholder 2"/>
          <p:cNvSpPr>
            <a:spLocks noGrp="1"/>
          </p:cNvSpPr>
          <p:nvPr>
            <p:ph idx="1"/>
          </p:nvPr>
        </p:nvSpPr>
        <p:spPr>
          <a:xfrm>
            <a:off x="284163" y="2023356"/>
            <a:ext cx="8574087" cy="4740880"/>
          </a:xfrm>
        </p:spPr>
        <p:txBody>
          <a:bodyPr>
            <a:noAutofit/>
          </a:bodyPr>
          <a:lstStyle/>
          <a:p>
            <a:pPr marL="512064" indent="-514350">
              <a:spcBef>
                <a:spcPts val="800"/>
              </a:spcBef>
              <a:buFont typeface="+mj-lt"/>
              <a:buAutoNum type="arabicPeriod"/>
            </a:pPr>
            <a:r>
              <a:rPr lang="en-US" sz="2300" dirty="0" smtClean="0"/>
              <a:t>Q’s to check for reading graph</a:t>
            </a:r>
            <a:r>
              <a:rPr lang="en-US" sz="2300" dirty="0"/>
              <a:t> </a:t>
            </a:r>
            <a:r>
              <a:rPr lang="en-US" sz="2300" dirty="0" smtClean="0"/>
              <a:t>correctly. </a:t>
            </a:r>
          </a:p>
          <a:p>
            <a:pPr marL="512064" indent="-514350">
              <a:spcBef>
                <a:spcPts val="800"/>
              </a:spcBef>
              <a:buFont typeface="+mj-lt"/>
              <a:buAutoNum type="arabicPeriod"/>
            </a:pPr>
            <a:r>
              <a:rPr lang="en-US" sz="2300" dirty="0" smtClean="0"/>
              <a:t>Do </a:t>
            </a:r>
            <a:r>
              <a:rPr lang="en-US" sz="2300" dirty="0"/>
              <a:t>you have any idea why Charles Keeling went there to collect these data</a:t>
            </a:r>
            <a:r>
              <a:rPr lang="en-US" sz="2300" dirty="0" smtClean="0"/>
              <a:t>?</a:t>
            </a:r>
            <a:r>
              <a:rPr lang="en-US" sz="2300" dirty="0"/>
              <a:t> </a:t>
            </a:r>
            <a:endParaRPr lang="en-US" sz="2300" dirty="0" smtClean="0"/>
          </a:p>
          <a:p>
            <a:pPr marL="512064" indent="-514350">
              <a:spcBef>
                <a:spcPts val="800"/>
              </a:spcBef>
              <a:buFont typeface="+mj-lt"/>
              <a:buAutoNum type="arabicPeriod"/>
            </a:pPr>
            <a:r>
              <a:rPr lang="en-US" sz="2300" dirty="0" smtClean="0"/>
              <a:t>Do </a:t>
            </a:r>
            <a:r>
              <a:rPr lang="en-US" sz="2300" dirty="0"/>
              <a:t>you think we could use these data to estimate CO</a:t>
            </a:r>
            <a:r>
              <a:rPr lang="en-US" sz="2300" baseline="-25000" dirty="0"/>
              <a:t>2</a:t>
            </a:r>
            <a:r>
              <a:rPr lang="en-US" sz="2300" dirty="0"/>
              <a:t> concentrations in Michigan during this period?  Why or why not</a:t>
            </a:r>
            <a:r>
              <a:rPr lang="en-US" sz="2300" dirty="0" smtClean="0"/>
              <a:t>? </a:t>
            </a:r>
          </a:p>
          <a:p>
            <a:pPr marL="512064" indent="-514350">
              <a:spcBef>
                <a:spcPts val="800"/>
              </a:spcBef>
              <a:buFont typeface="+mj-lt"/>
              <a:buAutoNum type="arabicPeriod"/>
            </a:pPr>
            <a:r>
              <a:rPr lang="en-US" sz="2300" dirty="0" smtClean="0"/>
              <a:t>Do </a:t>
            </a:r>
            <a:r>
              <a:rPr lang="en-US" sz="2300" dirty="0"/>
              <a:t>you see a pattern? If so, what pattern do you see</a:t>
            </a:r>
            <a:r>
              <a:rPr lang="en-US" sz="2300" dirty="0" smtClean="0"/>
              <a:t>? </a:t>
            </a:r>
          </a:p>
          <a:p>
            <a:pPr marL="512064" indent="-514350">
              <a:spcBef>
                <a:spcPts val="800"/>
              </a:spcBef>
              <a:buFont typeface="+mj-lt"/>
              <a:buAutoNum type="arabicPeriod"/>
            </a:pPr>
            <a:r>
              <a:rPr lang="en-US" sz="2300" dirty="0" smtClean="0"/>
              <a:t>What </a:t>
            </a:r>
            <a:r>
              <a:rPr lang="en-US" sz="2300" dirty="0"/>
              <a:t>do you think could be the cause of this pattern of the line in blue?  </a:t>
            </a:r>
            <a:r>
              <a:rPr lang="en-US" sz="2300" dirty="0" smtClean="0"/>
              <a:t>… line </a:t>
            </a:r>
            <a:r>
              <a:rPr lang="en-US" sz="2300" dirty="0"/>
              <a:t>in red? </a:t>
            </a:r>
            <a:endParaRPr lang="en-US" sz="2300" dirty="0" smtClean="0"/>
          </a:p>
          <a:p>
            <a:pPr marL="512064" indent="-514350">
              <a:spcBef>
                <a:spcPts val="800"/>
              </a:spcBef>
              <a:buFont typeface="+mj-lt"/>
              <a:buAutoNum type="arabicPeriod"/>
            </a:pPr>
            <a:r>
              <a:rPr lang="en-US" sz="2300" dirty="0" smtClean="0"/>
              <a:t>Could </a:t>
            </a:r>
            <a:r>
              <a:rPr lang="en-US" sz="2300" dirty="0"/>
              <a:t>we use this graph to make predictions about carbon dioxide concentrations at Mauna Loa in 2015? What predictions could you make</a:t>
            </a:r>
            <a:r>
              <a:rPr lang="en-US" sz="2300" dirty="0" smtClean="0"/>
              <a:t>?</a:t>
            </a:r>
            <a:endParaRPr lang="en-US" sz="2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70745" y="195526"/>
            <a:ext cx="3312407" cy="2238757"/>
          </a:xfrm>
          <a:prstGeom prst="rect">
            <a:avLst/>
          </a:prstGeom>
          <a:noFill/>
          <a:ln w="9525">
            <a:noFill/>
            <a:miter lim="800000"/>
            <a:headEnd/>
            <a:tailEnd/>
          </a:ln>
        </p:spPr>
      </p:pic>
    </p:spTree>
    <p:extLst>
      <p:ext uri="{BB962C8B-B14F-4D97-AF65-F5344CB8AC3E}">
        <p14:creationId xmlns:p14="http://schemas.microsoft.com/office/powerpoint/2010/main" val="1516930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1963" y="3910196"/>
            <a:ext cx="8088884" cy="1077218"/>
          </a:xfrm>
          <a:prstGeom prst="rect">
            <a:avLst/>
          </a:prstGeom>
        </p:spPr>
        <p:txBody>
          <a:bodyPr wrap="square">
            <a:spAutoFit/>
          </a:bodyPr>
          <a:lstStyle/>
          <a:p>
            <a:pPr marL="514350" indent="-514350">
              <a:buAutoNum type="arabicParenR"/>
            </a:pPr>
            <a:r>
              <a:rPr lang="en-US" sz="3200" dirty="0" smtClean="0"/>
              <a:t>Generalizability </a:t>
            </a:r>
            <a:r>
              <a:rPr lang="en-US" sz="3200" dirty="0"/>
              <a:t>of the </a:t>
            </a:r>
            <a:r>
              <a:rPr lang="en-US" sz="3200" dirty="0" smtClean="0"/>
              <a:t>data to other places on Earth </a:t>
            </a:r>
          </a:p>
        </p:txBody>
      </p:sp>
      <p:sp>
        <p:nvSpPr>
          <p:cNvPr id="2" name="Title 1"/>
          <p:cNvSpPr>
            <a:spLocks noGrp="1"/>
          </p:cNvSpPr>
          <p:nvPr>
            <p:ph type="title"/>
          </p:nvPr>
        </p:nvSpPr>
        <p:spPr/>
        <p:txBody>
          <a:bodyPr>
            <a:normAutofit/>
          </a:bodyPr>
          <a:lstStyle/>
          <a:p>
            <a:pPr algn="l"/>
            <a:r>
              <a:rPr lang="en-US" dirty="0" smtClean="0"/>
              <a:t>Research Question</a:t>
            </a:r>
            <a:endParaRPr lang="en-US" dirty="0"/>
          </a:p>
        </p:txBody>
      </p:sp>
      <p:sp>
        <p:nvSpPr>
          <p:cNvPr id="3" name="Content Placeholder 2"/>
          <p:cNvSpPr>
            <a:spLocks noGrp="1"/>
          </p:cNvSpPr>
          <p:nvPr>
            <p:ph idx="1"/>
          </p:nvPr>
        </p:nvSpPr>
        <p:spPr>
          <a:xfrm>
            <a:off x="284163" y="1807616"/>
            <a:ext cx="5365377" cy="1118234"/>
          </a:xfrm>
        </p:spPr>
        <p:txBody>
          <a:bodyPr>
            <a:noAutofit/>
          </a:bodyPr>
          <a:lstStyle/>
          <a:p>
            <a:pPr marL="0" indent="0">
              <a:buNone/>
            </a:pPr>
            <a:r>
              <a:rPr lang="en-US" b="1" dirty="0" smtClean="0">
                <a:solidFill>
                  <a:schemeClr val="accent1"/>
                </a:solidFill>
              </a:rPr>
              <a:t>What are students’ interpretations of the Keeling Curve graph?</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40427" y="236056"/>
            <a:ext cx="3312407" cy="2238757"/>
          </a:xfrm>
          <a:prstGeom prst="rect">
            <a:avLst/>
          </a:prstGeom>
          <a:noFill/>
          <a:ln w="9525">
            <a:noFill/>
            <a:miter lim="800000"/>
            <a:headEnd/>
            <a:tailEnd/>
          </a:ln>
        </p:spPr>
      </p:pic>
      <p:cxnSp>
        <p:nvCxnSpPr>
          <p:cNvPr id="5" name="Straight Connector 4"/>
          <p:cNvCxnSpPr/>
          <p:nvPr/>
        </p:nvCxnSpPr>
        <p:spPr>
          <a:xfrm flipV="1">
            <a:off x="7157907" y="5259146"/>
            <a:ext cx="813779" cy="66149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5801959" y="5920637"/>
            <a:ext cx="715381" cy="568882"/>
          </a:xfrm>
          <a:custGeom>
            <a:avLst/>
            <a:gdLst>
              <a:gd name="connsiteX0" fmla="*/ 0 w 715381"/>
              <a:gd name="connsiteY0" fmla="*/ 568882 h 568882"/>
              <a:gd name="connsiteX1" fmla="*/ 26456 w 715381"/>
              <a:gd name="connsiteY1" fmla="*/ 370435 h 568882"/>
              <a:gd name="connsiteX2" fmla="*/ 105825 w 715381"/>
              <a:gd name="connsiteY2" fmla="*/ 529192 h 568882"/>
              <a:gd name="connsiteX3" fmla="*/ 132282 w 715381"/>
              <a:gd name="connsiteY3" fmla="*/ 330745 h 568882"/>
              <a:gd name="connsiteX4" fmla="*/ 211651 w 715381"/>
              <a:gd name="connsiteY4" fmla="*/ 436584 h 568882"/>
              <a:gd name="connsiteX5" fmla="*/ 238108 w 715381"/>
              <a:gd name="connsiteY5" fmla="*/ 224907 h 568882"/>
              <a:gd name="connsiteX6" fmla="*/ 330705 w 715381"/>
              <a:gd name="connsiteY6" fmla="*/ 396894 h 568882"/>
              <a:gd name="connsiteX7" fmla="*/ 370390 w 715381"/>
              <a:gd name="connsiteY7" fmla="*/ 185217 h 568882"/>
              <a:gd name="connsiteX8" fmla="*/ 462987 w 715381"/>
              <a:gd name="connsiteY8" fmla="*/ 330745 h 568882"/>
              <a:gd name="connsiteX9" fmla="*/ 476215 w 715381"/>
              <a:gd name="connsiteY9" fmla="*/ 119068 h 568882"/>
              <a:gd name="connsiteX10" fmla="*/ 582041 w 715381"/>
              <a:gd name="connsiteY10" fmla="*/ 264596 h 568882"/>
              <a:gd name="connsiteX11" fmla="*/ 595269 w 715381"/>
              <a:gd name="connsiteY11" fmla="*/ 79379 h 568882"/>
              <a:gd name="connsiteX12" fmla="*/ 701095 w 715381"/>
              <a:gd name="connsiteY12" fmla="*/ 185217 h 568882"/>
              <a:gd name="connsiteX13" fmla="*/ 714323 w 715381"/>
              <a:gd name="connsiteY13" fmla="*/ 0 h 568882"/>
              <a:gd name="connsiteX14" fmla="*/ 714323 w 715381"/>
              <a:gd name="connsiteY14" fmla="*/ 0 h 56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5381" h="568882">
                <a:moveTo>
                  <a:pt x="0" y="568882"/>
                </a:moveTo>
                <a:cubicBezTo>
                  <a:pt x="4409" y="472966"/>
                  <a:pt x="8819" y="377050"/>
                  <a:pt x="26456" y="370435"/>
                </a:cubicBezTo>
                <a:cubicBezTo>
                  <a:pt x="44094" y="363820"/>
                  <a:pt x="88187" y="535807"/>
                  <a:pt x="105825" y="529192"/>
                </a:cubicBezTo>
                <a:cubicBezTo>
                  <a:pt x="123463" y="522577"/>
                  <a:pt x="114644" y="346180"/>
                  <a:pt x="132282" y="330745"/>
                </a:cubicBezTo>
                <a:cubicBezTo>
                  <a:pt x="149920" y="315310"/>
                  <a:pt x="194013" y="454224"/>
                  <a:pt x="211651" y="436584"/>
                </a:cubicBezTo>
                <a:cubicBezTo>
                  <a:pt x="229289" y="418944"/>
                  <a:pt x="218266" y="231522"/>
                  <a:pt x="238108" y="224907"/>
                </a:cubicBezTo>
                <a:cubicBezTo>
                  <a:pt x="257950" y="218292"/>
                  <a:pt x="308658" y="403509"/>
                  <a:pt x="330705" y="396894"/>
                </a:cubicBezTo>
                <a:cubicBezTo>
                  <a:pt x="352752" y="390279"/>
                  <a:pt x="348343" y="196242"/>
                  <a:pt x="370390" y="185217"/>
                </a:cubicBezTo>
                <a:cubicBezTo>
                  <a:pt x="392437" y="174192"/>
                  <a:pt x="445350" y="341770"/>
                  <a:pt x="462987" y="330745"/>
                </a:cubicBezTo>
                <a:cubicBezTo>
                  <a:pt x="480624" y="319720"/>
                  <a:pt x="456373" y="130093"/>
                  <a:pt x="476215" y="119068"/>
                </a:cubicBezTo>
                <a:cubicBezTo>
                  <a:pt x="496057" y="108043"/>
                  <a:pt x="562199" y="271211"/>
                  <a:pt x="582041" y="264596"/>
                </a:cubicBezTo>
                <a:cubicBezTo>
                  <a:pt x="601883" y="257981"/>
                  <a:pt x="575427" y="92609"/>
                  <a:pt x="595269" y="79379"/>
                </a:cubicBezTo>
                <a:cubicBezTo>
                  <a:pt x="615111" y="66149"/>
                  <a:pt x="681253" y="198447"/>
                  <a:pt x="701095" y="185217"/>
                </a:cubicBezTo>
                <a:cubicBezTo>
                  <a:pt x="720937" y="171987"/>
                  <a:pt x="714323" y="0"/>
                  <a:pt x="714323" y="0"/>
                </a:cubicBezTo>
                <a:lnTo>
                  <a:pt x="71432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621963" y="4427416"/>
            <a:ext cx="6765651" cy="2062103"/>
          </a:xfrm>
          <a:prstGeom prst="rect">
            <a:avLst/>
          </a:prstGeom>
        </p:spPr>
        <p:txBody>
          <a:bodyPr wrap="square">
            <a:spAutoFit/>
          </a:bodyPr>
          <a:lstStyle/>
          <a:p>
            <a:endParaRPr lang="en-US" sz="3200" dirty="0" smtClean="0"/>
          </a:p>
          <a:p>
            <a:r>
              <a:rPr lang="en-US" sz="3200" dirty="0" smtClean="0"/>
              <a:t>2)  Mechanisms </a:t>
            </a:r>
            <a:r>
              <a:rPr lang="en-US" sz="3200" dirty="0"/>
              <a:t>that explain the data</a:t>
            </a:r>
            <a:br>
              <a:rPr lang="en-US" sz="3200" dirty="0"/>
            </a:br>
            <a:r>
              <a:rPr lang="en-US" sz="3200" dirty="0"/>
              <a:t>      A) Overall Upward Trend (blue line)</a:t>
            </a:r>
            <a:br>
              <a:rPr lang="en-US" sz="3200" dirty="0"/>
            </a:br>
            <a:r>
              <a:rPr lang="en-US" sz="3200" dirty="0"/>
              <a:t>      B) Annual Cycle (red line)</a:t>
            </a:r>
          </a:p>
        </p:txBody>
      </p:sp>
      <p:sp>
        <p:nvSpPr>
          <p:cNvPr id="9" name="TextBox 8"/>
          <p:cNvSpPr txBox="1"/>
          <p:nvPr/>
        </p:nvSpPr>
        <p:spPr>
          <a:xfrm>
            <a:off x="621963" y="3391538"/>
            <a:ext cx="8088884" cy="584776"/>
          </a:xfrm>
          <a:prstGeom prst="rect">
            <a:avLst/>
          </a:prstGeom>
          <a:noFill/>
        </p:spPr>
        <p:txBody>
          <a:bodyPr wrap="square" rtlCol="0">
            <a:spAutoFit/>
          </a:bodyPr>
          <a:lstStyle/>
          <a:p>
            <a:r>
              <a:rPr lang="en-US" sz="3200" dirty="0" smtClean="0"/>
              <a:t>Two challenges for students:</a:t>
            </a:r>
            <a:endParaRPr lang="en-US" sz="3200" dirty="0"/>
          </a:p>
        </p:txBody>
      </p:sp>
    </p:spTree>
    <p:extLst>
      <p:ext uri="{BB962C8B-B14F-4D97-AF65-F5344CB8AC3E}">
        <p14:creationId xmlns:p14="http://schemas.microsoft.com/office/powerpoint/2010/main" val="787183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 Student challenges with generalizability</a:t>
            </a:r>
          </a:p>
        </p:txBody>
      </p:sp>
      <p:sp>
        <p:nvSpPr>
          <p:cNvPr id="5" name="Content Placeholder 2"/>
          <p:cNvSpPr txBox="1">
            <a:spLocks/>
          </p:cNvSpPr>
          <p:nvPr/>
        </p:nvSpPr>
        <p:spPr>
          <a:xfrm>
            <a:off x="391838" y="3023980"/>
            <a:ext cx="8466412" cy="3636437"/>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Arial"/>
              <a:buChar char="•"/>
              <a:defRPr sz="3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Arial"/>
              <a:buChar char="•"/>
              <a:defRPr sz="32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Font typeface="Arial"/>
              <a:buNone/>
            </a:pPr>
            <a:r>
              <a:rPr lang="en-US" b="1" dirty="0" smtClean="0">
                <a:solidFill>
                  <a:schemeClr val="tx1"/>
                </a:solidFill>
              </a:rPr>
              <a:t>26% said </a:t>
            </a:r>
            <a:r>
              <a:rPr lang="en-US" b="1" dirty="0" smtClean="0">
                <a:solidFill>
                  <a:schemeClr val="accent5"/>
                </a:solidFill>
              </a:rPr>
              <a:t>yes </a:t>
            </a:r>
            <a:r>
              <a:rPr lang="en-US" b="1" dirty="0" smtClean="0">
                <a:solidFill>
                  <a:schemeClr val="tx1"/>
                </a:solidFill>
              </a:rPr>
              <a:t>for the overall trend </a:t>
            </a:r>
            <a:br>
              <a:rPr lang="en-US" b="1" dirty="0" smtClean="0">
                <a:solidFill>
                  <a:schemeClr val="tx1"/>
                </a:solidFill>
              </a:rPr>
            </a:br>
            <a:r>
              <a:rPr lang="en-US" b="1" dirty="0" smtClean="0">
                <a:solidFill>
                  <a:schemeClr val="accent1"/>
                </a:solidFill>
              </a:rPr>
              <a:t>but</a:t>
            </a:r>
            <a:r>
              <a:rPr lang="en-US" b="1" dirty="0" smtClean="0">
                <a:solidFill>
                  <a:schemeClr val="accent5"/>
                </a:solidFill>
              </a:rPr>
              <a:t> </a:t>
            </a:r>
            <a:r>
              <a:rPr lang="en-US" b="1" dirty="0" smtClean="0">
                <a:solidFill>
                  <a:srgbClr val="000000"/>
                </a:solidFill>
              </a:rPr>
              <a:t>uncertain about the actual numbers </a:t>
            </a:r>
            <a:endParaRPr lang="en-US" b="1" dirty="0">
              <a:solidFill>
                <a:srgbClr val="000000"/>
              </a:solidFill>
            </a:endParaRPr>
          </a:p>
          <a:p>
            <a:pPr marL="0" indent="0">
              <a:buNone/>
            </a:pPr>
            <a:r>
              <a:rPr lang="en-US" dirty="0" smtClean="0">
                <a:solidFill>
                  <a:schemeClr val="tx1"/>
                </a:solidFill>
              </a:rPr>
              <a:t>“</a:t>
            </a:r>
            <a:r>
              <a:rPr lang="en-US" dirty="0" smtClean="0">
                <a:solidFill>
                  <a:srgbClr val="000000"/>
                </a:solidFill>
              </a:rPr>
              <a:t>You could get the </a:t>
            </a:r>
            <a:r>
              <a:rPr lang="en-US" b="1" dirty="0" smtClean="0">
                <a:solidFill>
                  <a:schemeClr val="accent5"/>
                </a:solidFill>
              </a:rPr>
              <a:t>same trend in general</a:t>
            </a:r>
            <a:r>
              <a:rPr lang="en-US" dirty="0" smtClean="0">
                <a:solidFill>
                  <a:srgbClr val="000000"/>
                </a:solidFill>
              </a:rPr>
              <a:t>, but the </a:t>
            </a:r>
            <a:r>
              <a:rPr lang="en-US" b="1" dirty="0" smtClean="0">
                <a:solidFill>
                  <a:schemeClr val="accent1"/>
                </a:solidFill>
              </a:rPr>
              <a:t>data points themselves, probably not</a:t>
            </a:r>
            <a:r>
              <a:rPr lang="en-US" dirty="0" smtClean="0">
                <a:solidFill>
                  <a:srgbClr val="000000"/>
                </a:solidFill>
              </a:rPr>
              <a:t>, because [the two places] have different conditions</a:t>
            </a:r>
            <a:r>
              <a:rPr lang="en-US" dirty="0" smtClean="0"/>
              <a:t>.”</a:t>
            </a:r>
            <a:br>
              <a:rPr lang="en-US" dirty="0" smtClean="0"/>
            </a:br>
            <a:r>
              <a:rPr lang="en-US" dirty="0" smtClean="0"/>
              <a:t>				              ~Tom, HS Bio</a:t>
            </a:r>
            <a:endParaRPr lang="en-US" b="1" dirty="0" smtClean="0">
              <a:solidFill>
                <a:schemeClr val="accent5"/>
              </a:solidFill>
            </a:endParaRPr>
          </a:p>
        </p:txBody>
      </p:sp>
      <p:sp>
        <p:nvSpPr>
          <p:cNvPr id="7" name="TextBox 6"/>
          <p:cNvSpPr txBox="1"/>
          <p:nvPr/>
        </p:nvSpPr>
        <p:spPr>
          <a:xfrm>
            <a:off x="687866" y="2562315"/>
            <a:ext cx="7592992" cy="461665"/>
          </a:xfrm>
          <a:prstGeom prst="rect">
            <a:avLst/>
          </a:prstGeom>
          <a:noFill/>
        </p:spPr>
        <p:txBody>
          <a:bodyPr wrap="square" rtlCol="0">
            <a:spAutoFit/>
          </a:bodyPr>
          <a:lstStyle/>
          <a:p>
            <a:pPr algn="ctr"/>
            <a:r>
              <a:rPr lang="en-US" sz="2400" b="1" dirty="0" smtClean="0"/>
              <a:t>Across all 28 interviews:</a:t>
            </a:r>
            <a:endParaRPr lang="en-US" sz="2400" b="1" dirty="0"/>
          </a:p>
        </p:txBody>
      </p:sp>
      <p:sp>
        <p:nvSpPr>
          <p:cNvPr id="8" name="Rectangle 7"/>
          <p:cNvSpPr/>
          <p:nvPr/>
        </p:nvSpPr>
        <p:spPr>
          <a:xfrm>
            <a:off x="284163" y="1732718"/>
            <a:ext cx="8574086" cy="830997"/>
          </a:xfrm>
          <a:prstGeom prst="rect">
            <a:avLst/>
          </a:prstGeom>
        </p:spPr>
        <p:txBody>
          <a:bodyPr wrap="square">
            <a:spAutoFit/>
          </a:bodyPr>
          <a:lstStyle/>
          <a:p>
            <a:pPr algn="ctr"/>
            <a:r>
              <a:rPr lang="en-US" sz="2400" i="1" dirty="0"/>
              <a:t>Do you think we could use these data to estimate CO</a:t>
            </a:r>
            <a:r>
              <a:rPr lang="en-US" sz="2400" i="1" baseline="-25000" dirty="0"/>
              <a:t>2</a:t>
            </a:r>
            <a:r>
              <a:rPr lang="en-US" sz="2400" i="1" dirty="0"/>
              <a:t> concentrations in Michigan during this period?</a:t>
            </a:r>
          </a:p>
        </p:txBody>
      </p:sp>
    </p:spTree>
    <p:extLst>
      <p:ext uri="{BB962C8B-B14F-4D97-AF65-F5344CB8AC3E}">
        <p14:creationId xmlns:p14="http://schemas.microsoft.com/office/powerpoint/2010/main" val="530007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a:t>
            </a:r>
            <a:r>
              <a:rPr lang="en-US" sz="3600" dirty="0" smtClean="0"/>
              <a:t>) Student challenges with generalizability</a:t>
            </a:r>
            <a:endParaRPr lang="en-US" sz="3600" dirty="0"/>
          </a:p>
        </p:txBody>
      </p:sp>
      <p:sp>
        <p:nvSpPr>
          <p:cNvPr id="3" name="Content Placeholder 2"/>
          <p:cNvSpPr>
            <a:spLocks noGrp="1"/>
          </p:cNvSpPr>
          <p:nvPr>
            <p:ph idx="1"/>
          </p:nvPr>
        </p:nvSpPr>
        <p:spPr>
          <a:xfrm>
            <a:off x="4796631" y="3130203"/>
            <a:ext cx="4144347" cy="3463552"/>
          </a:xfrm>
        </p:spPr>
        <p:txBody>
          <a:bodyPr>
            <a:noAutofit/>
          </a:bodyPr>
          <a:lstStyle/>
          <a:p>
            <a:pPr marL="0" indent="0">
              <a:lnSpc>
                <a:spcPct val="90000"/>
              </a:lnSpc>
              <a:buNone/>
            </a:pPr>
            <a:r>
              <a:rPr lang="en-US" b="1" dirty="0" smtClean="0">
                <a:solidFill>
                  <a:schemeClr val="accent5"/>
                </a:solidFill>
              </a:rPr>
              <a:t>Yes (32%) because:</a:t>
            </a:r>
          </a:p>
          <a:p>
            <a:pPr marL="0" indent="0">
              <a:lnSpc>
                <a:spcPct val="90000"/>
              </a:lnSpc>
              <a:buNone/>
            </a:pPr>
            <a:r>
              <a:rPr lang="en-US" dirty="0" smtClean="0"/>
              <a:t>“atmospheres of HI and MI are connected” </a:t>
            </a:r>
            <a:br>
              <a:rPr lang="en-US" dirty="0" smtClean="0"/>
            </a:br>
            <a:r>
              <a:rPr lang="en-US" dirty="0" smtClean="0"/>
              <a:t/>
            </a:r>
            <a:br>
              <a:rPr lang="en-US" dirty="0" smtClean="0"/>
            </a:br>
            <a:r>
              <a:rPr lang="en-US" dirty="0" smtClean="0"/>
              <a:t>“HI and MI are alike”</a:t>
            </a:r>
          </a:p>
        </p:txBody>
      </p:sp>
      <p:sp>
        <p:nvSpPr>
          <p:cNvPr id="4" name="Content Placeholder 2"/>
          <p:cNvSpPr txBox="1">
            <a:spLocks/>
          </p:cNvSpPr>
          <p:nvPr/>
        </p:nvSpPr>
        <p:spPr>
          <a:xfrm>
            <a:off x="284163" y="3130203"/>
            <a:ext cx="4157644" cy="3444157"/>
          </a:xfrm>
          <a:prstGeom prst="rect">
            <a:avLst/>
          </a:prstGeom>
        </p:spPr>
        <p:txBody>
          <a:bodyPr vert="horz" lIns="91440" tIns="45720" rIns="91440" bIns="45720" rtlCol="0">
            <a:noAutofit/>
          </a:bodyPr>
          <a:lstStyle>
            <a:lvl1pPr marL="454025" indent="-454025" algn="l" defTabSz="914400" rtl="0" eaLnBrk="1" latinLnBrk="0" hangingPunct="1">
              <a:spcBef>
                <a:spcPts val="20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Arial"/>
              <a:buChar char="•"/>
              <a:defRPr sz="3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Arial"/>
              <a:buChar char="•"/>
              <a:defRPr sz="32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Arial"/>
              <a:buChar char="•"/>
              <a:defRPr sz="32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lnSpc>
                <a:spcPct val="90000"/>
              </a:lnSpc>
              <a:buFont typeface="Arial"/>
              <a:buNone/>
            </a:pPr>
            <a:r>
              <a:rPr lang="en-US" b="1" dirty="0" smtClean="0">
                <a:solidFill>
                  <a:schemeClr val="accent1"/>
                </a:solidFill>
              </a:rPr>
              <a:t>No (39%) because:</a:t>
            </a:r>
          </a:p>
          <a:p>
            <a:pPr marL="0" indent="0">
              <a:lnSpc>
                <a:spcPct val="90000"/>
              </a:lnSpc>
              <a:buFont typeface="Arial"/>
              <a:buNone/>
            </a:pPr>
            <a:r>
              <a:rPr lang="en-US" dirty="0" smtClean="0"/>
              <a:t>“atmospheres of HI and MI are </a:t>
            </a:r>
            <a:r>
              <a:rPr lang="en-US" b="1" dirty="0" smtClean="0"/>
              <a:t>not</a:t>
            </a:r>
            <a:r>
              <a:rPr lang="en-US" dirty="0" smtClean="0"/>
              <a:t> connected” </a:t>
            </a:r>
            <a:br>
              <a:rPr lang="en-US" dirty="0" smtClean="0"/>
            </a:br>
            <a:r>
              <a:rPr lang="en-US" dirty="0" smtClean="0"/>
              <a:t/>
            </a:r>
            <a:br>
              <a:rPr lang="en-US" dirty="0" smtClean="0"/>
            </a:br>
            <a:r>
              <a:rPr lang="en-US" dirty="0" smtClean="0"/>
              <a:t>“HI and MI are different”</a:t>
            </a:r>
            <a:endParaRPr lang="en-US" dirty="0"/>
          </a:p>
        </p:txBody>
      </p:sp>
      <p:sp>
        <p:nvSpPr>
          <p:cNvPr id="6" name="TextBox 5"/>
          <p:cNvSpPr txBox="1"/>
          <p:nvPr/>
        </p:nvSpPr>
        <p:spPr>
          <a:xfrm>
            <a:off x="687866" y="2562315"/>
            <a:ext cx="7592992" cy="461665"/>
          </a:xfrm>
          <a:prstGeom prst="rect">
            <a:avLst/>
          </a:prstGeom>
          <a:noFill/>
        </p:spPr>
        <p:txBody>
          <a:bodyPr wrap="square" rtlCol="0">
            <a:spAutoFit/>
          </a:bodyPr>
          <a:lstStyle/>
          <a:p>
            <a:pPr algn="ctr"/>
            <a:r>
              <a:rPr lang="en-US" sz="2400" b="1" dirty="0" smtClean="0"/>
              <a:t>Across all 28 interviews:</a:t>
            </a:r>
            <a:endParaRPr lang="en-US" sz="2400" b="1" dirty="0"/>
          </a:p>
        </p:txBody>
      </p:sp>
      <p:sp>
        <p:nvSpPr>
          <p:cNvPr id="7" name="Rectangle 6"/>
          <p:cNvSpPr/>
          <p:nvPr/>
        </p:nvSpPr>
        <p:spPr>
          <a:xfrm>
            <a:off x="284163" y="1732718"/>
            <a:ext cx="8574086" cy="830997"/>
          </a:xfrm>
          <a:prstGeom prst="rect">
            <a:avLst/>
          </a:prstGeom>
        </p:spPr>
        <p:txBody>
          <a:bodyPr wrap="square">
            <a:spAutoFit/>
          </a:bodyPr>
          <a:lstStyle/>
          <a:p>
            <a:pPr algn="ctr"/>
            <a:r>
              <a:rPr lang="en-US" sz="2400" i="1" dirty="0"/>
              <a:t>Do you think we could use these data to estimate CO</a:t>
            </a:r>
            <a:r>
              <a:rPr lang="en-US" sz="2400" i="1" baseline="-25000" dirty="0"/>
              <a:t>2</a:t>
            </a:r>
            <a:r>
              <a:rPr lang="en-US" sz="2400" i="1" dirty="0"/>
              <a:t> concentrations in Michigan during this period?</a:t>
            </a:r>
          </a:p>
        </p:txBody>
      </p:sp>
    </p:spTree>
    <p:extLst>
      <p:ext uri="{BB962C8B-B14F-4D97-AF65-F5344CB8AC3E}">
        <p14:creationId xmlns:p14="http://schemas.microsoft.com/office/powerpoint/2010/main" val="3089717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Scaffolding ideas about generalizability </a:t>
            </a:r>
            <a:r>
              <a:rPr lang="en-US" sz="3200" dirty="0"/>
              <a:t>of the Mauna Loa </a:t>
            </a:r>
            <a:r>
              <a:rPr lang="en-US" sz="3200" dirty="0" smtClean="0"/>
              <a:t>data to other places on Earth</a:t>
            </a:r>
            <a:endParaRPr lang="en-US" sz="3200" dirty="0"/>
          </a:p>
        </p:txBody>
      </p:sp>
      <p:sp>
        <p:nvSpPr>
          <p:cNvPr id="3" name="Content Placeholder 2"/>
          <p:cNvSpPr>
            <a:spLocks noGrp="1"/>
          </p:cNvSpPr>
          <p:nvPr>
            <p:ph idx="1"/>
          </p:nvPr>
        </p:nvSpPr>
        <p:spPr/>
        <p:txBody>
          <a:bodyPr/>
          <a:lstStyle/>
          <a:p>
            <a:pPr marL="0" indent="0">
              <a:buNone/>
            </a:pPr>
            <a:r>
              <a:rPr lang="en-US" dirty="0" smtClean="0"/>
              <a:t>- global atmosphere circulation</a:t>
            </a:r>
            <a:r>
              <a:rPr lang="en-US" dirty="0"/>
              <a:t/>
            </a:r>
            <a:br>
              <a:rPr lang="en-US" dirty="0"/>
            </a:br>
            <a:endParaRPr lang="en-US" baseline="-25000" dirty="0" smtClean="0"/>
          </a:p>
        </p:txBody>
      </p:sp>
      <p:pic>
        <p:nvPicPr>
          <p:cNvPr id="4" name="Picture 3"/>
          <p:cNvPicPr>
            <a:picLocks noChangeAspect="1"/>
          </p:cNvPicPr>
          <p:nvPr/>
        </p:nvPicPr>
        <p:blipFill>
          <a:blip r:embed="rId3"/>
          <a:stretch>
            <a:fillRect/>
          </a:stretch>
        </p:blipFill>
        <p:spPr>
          <a:xfrm>
            <a:off x="2945537" y="2926432"/>
            <a:ext cx="5277713" cy="3291478"/>
          </a:xfrm>
          <a:prstGeom prst="rect">
            <a:avLst/>
          </a:prstGeom>
        </p:spPr>
      </p:pic>
      <p:sp>
        <p:nvSpPr>
          <p:cNvPr id="5" name="TextBox 4"/>
          <p:cNvSpPr txBox="1"/>
          <p:nvPr/>
        </p:nvSpPr>
        <p:spPr>
          <a:xfrm>
            <a:off x="284163" y="4424638"/>
            <a:ext cx="2715306" cy="707886"/>
          </a:xfrm>
          <a:prstGeom prst="rect">
            <a:avLst/>
          </a:prstGeom>
          <a:noFill/>
        </p:spPr>
        <p:txBody>
          <a:bodyPr wrap="square" rtlCol="0">
            <a:spAutoFit/>
          </a:bodyPr>
          <a:lstStyle/>
          <a:p>
            <a:pPr algn="ctr"/>
            <a:r>
              <a:rPr lang="en-US" sz="2000" b="1" dirty="0" smtClean="0"/>
              <a:t>Video of global air circulation</a:t>
            </a:r>
            <a:endParaRPr lang="en-US" sz="2000" b="1" dirty="0"/>
          </a:p>
        </p:txBody>
      </p:sp>
      <p:sp>
        <p:nvSpPr>
          <p:cNvPr id="6" name="Rectangle 5"/>
          <p:cNvSpPr/>
          <p:nvPr/>
        </p:nvSpPr>
        <p:spPr>
          <a:xfrm>
            <a:off x="3571874" y="6332805"/>
            <a:ext cx="5131033" cy="369332"/>
          </a:xfrm>
          <a:prstGeom prst="rect">
            <a:avLst/>
          </a:prstGeom>
        </p:spPr>
        <p:txBody>
          <a:bodyPr wrap="square">
            <a:spAutoFit/>
          </a:bodyPr>
          <a:lstStyle/>
          <a:p>
            <a:pPr algn="ctr"/>
            <a:r>
              <a:rPr lang="en-US" dirty="0"/>
              <a:t>http://</a:t>
            </a:r>
            <a:r>
              <a:rPr lang="en-US" dirty="0" err="1"/>
              <a:t>www.youtube.com</a:t>
            </a:r>
            <a:r>
              <a:rPr lang="en-US" dirty="0"/>
              <a:t>/</a:t>
            </a:r>
            <a:r>
              <a:rPr lang="en-US" dirty="0" err="1"/>
              <a:t>watch?v</a:t>
            </a:r>
            <a:r>
              <a:rPr lang="en-US" dirty="0"/>
              <a:t>=qh011eAYjAA</a:t>
            </a:r>
          </a:p>
        </p:txBody>
      </p:sp>
    </p:spTree>
    <p:extLst>
      <p:ext uri="{BB962C8B-B14F-4D97-AF65-F5344CB8AC3E}">
        <p14:creationId xmlns:p14="http://schemas.microsoft.com/office/powerpoint/2010/main" val="3560574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enn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1045</TotalTime>
  <Words>1382</Words>
  <Application>Microsoft Macintosh PowerPoint</Application>
  <PresentationFormat>On-screen Show (4:3)</PresentationFormat>
  <Paragraphs>125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Jenny</vt:lpstr>
      <vt:lpstr>Learning from evidence in the context of global climate change</vt:lpstr>
      <vt:lpstr>Science literacy involves  learning from evidence</vt:lpstr>
      <vt:lpstr>Iconic representation of evidence for carbon dioxide emissions</vt:lpstr>
      <vt:lpstr>Qualitative research methods</vt:lpstr>
      <vt:lpstr>Interview Protocol</vt:lpstr>
      <vt:lpstr>Research Question</vt:lpstr>
      <vt:lpstr>1) Student challenges with generalizability</vt:lpstr>
      <vt:lpstr>1) Student challenges with generalizability</vt:lpstr>
      <vt:lpstr>Scaffolding ideas about generalizability of the Mauna Loa data to other places on Earth</vt:lpstr>
      <vt:lpstr>Scaffolding ideas about generalizability of the Mauna Loa data to other places on Earth</vt:lpstr>
      <vt:lpstr>2) Student challenges with mechanisms that explain the data</vt:lpstr>
      <vt:lpstr>2) Student challenges with mechanisms that explain the data</vt:lpstr>
      <vt:lpstr>2) Student challenges with mechanisms that explain the data</vt:lpstr>
      <vt:lpstr>These challenges lead to problems understanding mitigation</vt:lpstr>
      <vt:lpstr>Conclusions</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evidence in the context of global climate change</dc:title>
  <dc:creator>Jenny Dauer</dc:creator>
  <cp:lastModifiedBy>Jenny Dauer</cp:lastModifiedBy>
  <cp:revision>71</cp:revision>
  <cp:lastPrinted>2013-10-24T15:00:26Z</cp:lastPrinted>
  <dcterms:created xsi:type="dcterms:W3CDTF">2013-09-30T20:45:49Z</dcterms:created>
  <dcterms:modified xsi:type="dcterms:W3CDTF">2013-10-31T20:54:10Z</dcterms:modified>
</cp:coreProperties>
</file>