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6.xml" ContentType="application/vnd.openxmlformats-officedocument.presentationml.notes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gif" ContentType="image/gif"/>
  <Override PartName="/ppt/slideLayouts/slideLayout12.xml" ContentType="application/vnd.openxmlformats-officedocument.presentationml.slideLayout+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9" r:id="rId1"/>
  </p:sldMasterIdLst>
  <p:notesMasterIdLst>
    <p:notesMasterId r:id="rId18"/>
  </p:notesMasterIdLst>
  <p:sldIdLst>
    <p:sldId id="264" r:id="rId2"/>
    <p:sldId id="302" r:id="rId3"/>
    <p:sldId id="292" r:id="rId4"/>
    <p:sldId id="299" r:id="rId5"/>
    <p:sldId id="290" r:id="rId6"/>
    <p:sldId id="291" r:id="rId7"/>
    <p:sldId id="293" r:id="rId8"/>
    <p:sldId id="294" r:id="rId9"/>
    <p:sldId id="296" r:id="rId10"/>
    <p:sldId id="298" r:id="rId11"/>
    <p:sldId id="303" r:id="rId12"/>
    <p:sldId id="297" r:id="rId13"/>
    <p:sldId id="300" r:id="rId14"/>
    <p:sldId id="301" r:id="rId15"/>
    <p:sldId id="304" r:id="rId16"/>
    <p:sldId id="282"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7033"/>
    <a:srgbClr val="FF0000"/>
    <a:srgbClr val="0000FF"/>
    <a:srgbClr val="0066FF"/>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22822" autoAdjust="0"/>
    <p:restoredTop sz="89661" autoAdjust="0"/>
  </p:normalViewPr>
  <p:slideViewPr>
    <p:cSldViewPr>
      <p:cViewPr>
        <p:scale>
          <a:sx n="100" d="100"/>
          <a:sy n="100" d="100"/>
        </p:scale>
        <p:origin x="-776" y="-136"/>
      </p:cViewPr>
      <p:guideLst>
        <p:guide orient="horz" pos="2160"/>
        <p:guide pos="2880"/>
      </p:guideLst>
    </p:cSldViewPr>
  </p:slideViewPr>
  <p:outlineViewPr>
    <p:cViewPr>
      <p:scale>
        <a:sx n="33" d="100"/>
        <a:sy n="33" d="100"/>
      </p:scale>
      <p:origin x="0" y="7672"/>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4" Type="http://schemas.openxmlformats.org/officeDocument/2006/relationships/slide" Target="slides/slide13.xml"/><Relationship Id="rId20" Type="http://schemas.openxmlformats.org/officeDocument/2006/relationships/presProps" Target="presProps.xml"/><Relationship Id="rId4" Type="http://schemas.openxmlformats.org/officeDocument/2006/relationships/slide" Target="slides/slide3.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7" Type="http://schemas.openxmlformats.org/officeDocument/2006/relationships/slide" Target="slides/slide6.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16" Type="http://schemas.openxmlformats.org/officeDocument/2006/relationships/slide" Target="slides/slide15.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slide" Target="slides/slide14.xml"/><Relationship Id="rId12" Type="http://schemas.openxmlformats.org/officeDocument/2006/relationships/slide" Target="slides/slide11.xml"/><Relationship Id="rId17" Type="http://schemas.openxmlformats.org/officeDocument/2006/relationships/slide" Target="slides/slide16.xml"/><Relationship Id="rId19" Type="http://schemas.openxmlformats.org/officeDocument/2006/relationships/printerSettings" Target="printerSettings/printerSettings1.bin"/><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 Id="rId1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77B3992A-3831-400F-94F4-63FC2CFDA2E5}" type="datetimeFigureOut">
              <a:rPr lang="en-US"/>
              <a:pPr>
                <a:defRPr/>
              </a:pPr>
              <a:t>10/28/13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1FE6FA97-7170-4C7C-9417-08A77316CBBD}"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580510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Specifically square-cell / raster DEMs.</a:t>
            </a:r>
            <a:endParaRPr lang="en-US" dirty="0"/>
          </a:p>
        </p:txBody>
      </p:sp>
      <p:sp>
        <p:nvSpPr>
          <p:cNvPr id="4" name="Slide Number Placeholder 3"/>
          <p:cNvSpPr>
            <a:spLocks noGrp="1"/>
          </p:cNvSpPr>
          <p:nvPr>
            <p:ph type="sldNum" sz="quarter" idx="10"/>
          </p:nvPr>
        </p:nvSpPr>
        <p:spPr/>
        <p:txBody>
          <a:bodyPr/>
          <a:lstStyle/>
          <a:p>
            <a:pPr>
              <a:defRPr/>
            </a:pPr>
            <a:fld id="{1FE6FA97-7170-4C7C-9417-08A77316CBBD}" type="slidenum">
              <a:rPr lang="en-US" smtClean="0"/>
              <a:pPr>
                <a:defRPr/>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Modeling</a:t>
            </a:r>
            <a:r>
              <a:rPr lang="en-US" baseline="0" dirty="0" smtClean="0"/>
              <a:t> of </a:t>
            </a:r>
            <a:r>
              <a:rPr lang="en-US" dirty="0" smtClean="0"/>
              <a:t>long-shore currents, tides;</a:t>
            </a:r>
            <a:r>
              <a:rPr lang="en-US" baseline="0" dirty="0" smtClean="0"/>
              <a:t> Earth visualization</a:t>
            </a:r>
            <a:endParaRPr lang="en-US" dirty="0"/>
          </a:p>
        </p:txBody>
      </p:sp>
      <p:sp>
        <p:nvSpPr>
          <p:cNvPr id="4" name="Slide Number Placeholder 3"/>
          <p:cNvSpPr>
            <a:spLocks noGrp="1"/>
          </p:cNvSpPr>
          <p:nvPr>
            <p:ph type="sldNum" sz="quarter" idx="10"/>
          </p:nvPr>
        </p:nvSpPr>
        <p:spPr/>
        <p:txBody>
          <a:bodyPr/>
          <a:lstStyle/>
          <a:p>
            <a:pPr>
              <a:defRPr/>
            </a:pPr>
            <a:fld id="{1FE6FA97-7170-4C7C-9417-08A77316CBBD}" type="slidenum">
              <a:rPr lang="en-US" smtClean="0"/>
              <a:pPr>
                <a:defRPr/>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Jeff will discuss</a:t>
            </a:r>
            <a:r>
              <a:rPr lang="en-US" baseline="0" dirty="0" smtClean="0"/>
              <a:t> the USGS San Fran Bay </a:t>
            </a:r>
            <a:r>
              <a:rPr lang="en-US" baseline="0" dirty="0" err="1" smtClean="0"/>
              <a:t>CoNED</a:t>
            </a:r>
            <a:r>
              <a:rPr lang="en-US" baseline="0" dirty="0" smtClean="0"/>
              <a:t> DEM project in the next session.</a:t>
            </a:r>
            <a:endParaRPr lang="en-US" dirty="0"/>
          </a:p>
        </p:txBody>
      </p:sp>
      <p:sp>
        <p:nvSpPr>
          <p:cNvPr id="4" name="Slide Number Placeholder 3"/>
          <p:cNvSpPr>
            <a:spLocks noGrp="1"/>
          </p:cNvSpPr>
          <p:nvPr>
            <p:ph type="sldNum" sz="quarter" idx="10"/>
          </p:nvPr>
        </p:nvSpPr>
        <p:spPr/>
        <p:txBody>
          <a:bodyPr/>
          <a:lstStyle/>
          <a:p>
            <a:pPr>
              <a:defRPr/>
            </a:pPr>
            <a:fld id="{1FE6FA97-7170-4C7C-9417-08A77316CBBD}" type="slidenum">
              <a:rPr lang="en-US" smtClean="0"/>
              <a:pPr>
                <a:defRPr/>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Tsunami propagation</a:t>
            </a:r>
            <a:r>
              <a:rPr lang="en-US" baseline="0" dirty="0" smtClean="0"/>
              <a:t> and inundation for forecast, warning and preparedness.</a:t>
            </a:r>
            <a:endParaRPr lang="en-US" dirty="0"/>
          </a:p>
        </p:txBody>
      </p:sp>
      <p:sp>
        <p:nvSpPr>
          <p:cNvPr id="4" name="Slide Number Placeholder 3"/>
          <p:cNvSpPr>
            <a:spLocks noGrp="1"/>
          </p:cNvSpPr>
          <p:nvPr>
            <p:ph type="sldNum" sz="quarter" idx="10"/>
          </p:nvPr>
        </p:nvSpPr>
        <p:spPr/>
        <p:txBody>
          <a:bodyPr/>
          <a:lstStyle/>
          <a:p>
            <a:pPr>
              <a:defRPr/>
            </a:pPr>
            <a:fld id="{1FE6FA97-7170-4C7C-9417-08A77316CBBD}" type="slidenum">
              <a:rPr lang="en-US" smtClean="0"/>
              <a:pPr>
                <a:defRPr/>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DEMs need to have</a:t>
            </a:r>
            <a:r>
              <a:rPr lang="en-US" baseline="0" dirty="0" smtClean="0"/>
              <a:t> a cell size three times smaller than the features they can resolve.</a:t>
            </a:r>
            <a:endParaRPr lang="en-US" dirty="0"/>
          </a:p>
        </p:txBody>
      </p:sp>
      <p:sp>
        <p:nvSpPr>
          <p:cNvPr id="4" name="Slide Number Placeholder 3"/>
          <p:cNvSpPr>
            <a:spLocks noGrp="1"/>
          </p:cNvSpPr>
          <p:nvPr>
            <p:ph type="sldNum" sz="quarter" idx="10"/>
          </p:nvPr>
        </p:nvSpPr>
        <p:spPr/>
        <p:txBody>
          <a:bodyPr/>
          <a:lstStyle/>
          <a:p>
            <a:pPr>
              <a:defRPr/>
            </a:pPr>
            <a:fld id="{1FE6FA97-7170-4C7C-9417-08A77316CBBD}" type="slidenum">
              <a:rPr lang="en-US" smtClean="0"/>
              <a:pPr>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FE6FA97-7170-4C7C-9417-08A77316CBBD}" type="slidenum">
              <a:rPr lang="en-US" smtClean="0"/>
              <a:pPr>
                <a:defRPr/>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3"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23555" name="Rectangle 3"/>
          <p:cNvSpPr>
            <a:spLocks noGrp="1" noChangeArrowheads="1"/>
          </p:cNvSpPr>
          <p:nvPr>
            <p:ph type="ctrTitle"/>
          </p:nvPr>
        </p:nvSpPr>
        <p:spPr>
          <a:xfrm>
            <a:off x="152400" y="0"/>
            <a:ext cx="8839200" cy="914400"/>
          </a:xfrm>
        </p:spPr>
        <p:txBody>
          <a:bodyPr/>
          <a:lstStyle>
            <a:lvl1pPr>
              <a:defRPr sz="1200"/>
            </a:lvl1pPr>
          </a:lstStyle>
          <a:p>
            <a:r>
              <a:rPr lang="en-US"/>
              <a:t>Click to edit Master title style</a:t>
            </a:r>
          </a:p>
        </p:txBody>
      </p:sp>
      <p:sp>
        <p:nvSpPr>
          <p:cNvPr id="23556" name="Rectangle 4"/>
          <p:cNvSpPr>
            <a:spLocks noGrp="1" noChangeArrowheads="1"/>
          </p:cNvSpPr>
          <p:nvPr>
            <p:ph type="subTitle" idx="1"/>
          </p:nvPr>
        </p:nvSpPr>
        <p:spPr>
          <a:xfrm>
            <a:off x="6553200" y="1219200"/>
            <a:ext cx="2438400" cy="1752600"/>
          </a:xfrm>
        </p:spPr>
        <p:txBody>
          <a:bodyPr/>
          <a:lstStyle>
            <a:lvl1pPr marL="0" indent="0" algn="ctr">
              <a:buFontTx/>
              <a:buNone/>
              <a:defRPr sz="2000"/>
            </a:lvl1pPr>
          </a:lstStyle>
          <a:p>
            <a:r>
              <a:rPr lang="en-US"/>
              <a:t>Click to edit Master subtitle style</a:t>
            </a:r>
          </a:p>
        </p:txBody>
      </p:sp>
      <p:sp>
        <p:nvSpPr>
          <p:cNvPr id="6" name="Rectangle 5"/>
          <p:cNvSpPr>
            <a:spLocks noGrp="1" noChangeArrowheads="1"/>
          </p:cNvSpPr>
          <p:nvPr>
            <p:ph type="dt" sz="half" idx="10"/>
          </p:nvPr>
        </p:nvSpPr>
        <p:spPr>
          <a:xfrm>
            <a:off x="457200" y="6245225"/>
            <a:ext cx="2133600" cy="476250"/>
          </a:xfrm>
        </p:spPr>
        <p:txBody>
          <a:bodyPr/>
          <a:lstStyle>
            <a:lvl1pPr>
              <a:defRPr/>
            </a:lvl1pPr>
          </a:lstStyle>
          <a:p>
            <a:pPr>
              <a:defRPr/>
            </a:pPr>
            <a:fld id="{36889BF3-E2B9-4D44-AF46-62F5DBD7B733}" type="datetimeFigureOut">
              <a:rPr lang="en-US"/>
              <a:pPr>
                <a:defRPr/>
              </a:pPr>
              <a:t>10/28/13</a:t>
            </a:fld>
            <a:endParaRPr lang="en-US"/>
          </a:p>
        </p:txBody>
      </p:sp>
      <p:sp>
        <p:nvSpPr>
          <p:cNvPr id="7" name="Rectangle 7"/>
          <p:cNvSpPr>
            <a:spLocks noGrp="1" noChangeArrowheads="1"/>
          </p:cNvSpPr>
          <p:nvPr>
            <p:ph type="sldNum" sz="quarter" idx="11"/>
          </p:nvPr>
        </p:nvSpPr>
        <p:spPr>
          <a:xfrm>
            <a:off x="6553200" y="6245225"/>
            <a:ext cx="2133600" cy="476250"/>
          </a:xfrm>
        </p:spPr>
        <p:txBody>
          <a:bodyPr/>
          <a:lstStyle>
            <a:lvl1pPr>
              <a:defRPr/>
            </a:lvl1pPr>
          </a:lstStyle>
          <a:p>
            <a:pPr>
              <a:defRPr/>
            </a:pPr>
            <a:fld id="{400E30FB-CD0F-4121-ACA8-A7E79B2F123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March 15, 2011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Storm Surge Mapping</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http://www.ngdc.noaa.gov/</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6038"/>
            <a:ext cx="2057400" cy="6080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6038"/>
            <a:ext cx="6019800" cy="6080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March 15, 2011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Storm Surge Mapping</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http://www.ngdc.noaa.gov/</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8"/>
            <a:ext cx="7086600" cy="563562"/>
          </a:xfrm>
        </p:spPr>
        <p:txBody>
          <a:bodyPr/>
          <a:lstStyle/>
          <a:p>
            <a:r>
              <a:rPr lang="en-US"/>
              <a:t>Click to edit Master title style</a:t>
            </a:r>
          </a:p>
        </p:txBody>
      </p:sp>
      <p:sp>
        <p:nvSpPr>
          <p:cNvPr id="3" name="Text Placeholder 2"/>
          <p:cNvSpPr>
            <a:spLocks noGrp="1"/>
          </p:cNvSpPr>
          <p:nvPr>
            <p:ph type="body" sz="half" idx="1"/>
          </p:nvPr>
        </p:nvSpPr>
        <p:spPr>
          <a:xfrm>
            <a:off x="457200" y="1143000"/>
            <a:ext cx="40386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0386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March 15, 2011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Storm Surge Mapping</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http://www.ngdc.noaa.gov/</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46038"/>
            <a:ext cx="7086600" cy="563562"/>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March 15, 2011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Storm Surge Mapping</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http://www.ngdc.noaa.gov/</a:t>
            </a:r>
          </a:p>
        </p:txBody>
      </p:sp>
      <p:pic>
        <p:nvPicPr>
          <p:cNvPr id="7" name="Picture 4" descr="ident-small_4_onscreen_png"/>
          <p:cNvPicPr>
            <a:picLocks noChangeAspect="1" noChangeArrowheads="1"/>
          </p:cNvPicPr>
          <p:nvPr userDrawn="1"/>
        </p:nvPicPr>
        <p:blipFill>
          <a:blip r:embed="rId2" cstate="print">
            <a:lum bright="100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black">
          <a:xfrm>
            <a:off x="628650" y="127662"/>
            <a:ext cx="895350" cy="329538"/>
          </a:xfrm>
          <a:prstGeom prst="rect">
            <a:avLst/>
          </a:prstGeom>
          <a:solidFill>
            <a:srgbClr val="007033"/>
          </a:solidFill>
          <a:ln>
            <a:noFill/>
          </a:ln>
          <a:extLst/>
        </p:spPr>
      </p:pic>
      <p:pic>
        <p:nvPicPr>
          <p:cNvPr id="8" name="Picture 4" descr="ident-small_4_onscreen_png"/>
          <p:cNvPicPr>
            <a:picLocks noChangeAspect="1" noChangeArrowheads="1"/>
          </p:cNvPicPr>
          <p:nvPr userDrawn="1"/>
        </p:nvPicPr>
        <p:blipFill>
          <a:blip r:embed="rId3" cstate="print">
            <a:lum bright="100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black">
          <a:xfrm>
            <a:off x="609600" y="6259513"/>
            <a:ext cx="1143000" cy="4206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March 15, 2011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Storm Surge Mapping</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http://www.ngdc.noaa.gov/</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March 15, 2011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Storm Surge Mapping</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http://www.ngdc.noaa.gov/</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March 15, 2011</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Storm Surge Mapping</a:t>
            </a:r>
          </a:p>
        </p:txBody>
      </p:sp>
      <p:sp>
        <p:nvSpPr>
          <p:cNvPr id="9" name="Rectangle 6"/>
          <p:cNvSpPr>
            <a:spLocks noGrp="1" noChangeArrowheads="1"/>
          </p:cNvSpPr>
          <p:nvPr>
            <p:ph type="sldNum" sz="quarter" idx="12"/>
          </p:nvPr>
        </p:nvSpPr>
        <p:spPr>
          <a:ln/>
        </p:spPr>
        <p:txBody>
          <a:bodyPr/>
          <a:lstStyle>
            <a:lvl1pPr>
              <a:defRPr/>
            </a:lvl1pPr>
          </a:lstStyle>
          <a:p>
            <a:pPr>
              <a:defRPr/>
            </a:pPr>
            <a:r>
              <a:rPr lang="en-US"/>
              <a:t>http://www.ngdc.noaa.gov/</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March 15, 2011</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Storm Surge Mapping</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a:t>http://www.ngdc.noaa.gov/</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March 15, 2011</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Storm Surge Mapping</a:t>
            </a:r>
          </a:p>
        </p:txBody>
      </p:sp>
      <p:sp>
        <p:nvSpPr>
          <p:cNvPr id="4" name="Rectangle 6"/>
          <p:cNvSpPr>
            <a:spLocks noGrp="1" noChangeArrowheads="1"/>
          </p:cNvSpPr>
          <p:nvPr>
            <p:ph type="sldNum" sz="quarter" idx="12"/>
          </p:nvPr>
        </p:nvSpPr>
        <p:spPr>
          <a:ln/>
        </p:spPr>
        <p:txBody>
          <a:bodyPr/>
          <a:lstStyle>
            <a:lvl1pPr>
              <a:defRPr/>
            </a:lvl1pPr>
          </a:lstStyle>
          <a:p>
            <a:pPr>
              <a:defRPr/>
            </a:pPr>
            <a:r>
              <a:rPr lang="en-US"/>
              <a:t>http://www.ngdc.noaa.gov/</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March 15, 2011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Storm Surge Mapping</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http://www.ngdc.noaa.gov/</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March 15, 2011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Storm Surge Mapping</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http://www.ngdc.noaa.gov/</a:t>
            </a:r>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image" Target="../media/image1.jpeg"/><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026" name="Picture 3" descr="D:\Siobhan Graphics\NGDC PowerPoint\Light Template\slidepresentation.jpg"/>
          <p:cNvPicPr>
            <a:picLocks noChangeAspect="1" noChangeArrowheads="1"/>
          </p:cNvPicPr>
          <p:nvPr userDrawn="1"/>
        </p:nvPicPr>
        <p:blipFill>
          <a:blip r:embed="rId14">
            <a:alphaModFix amt="50000"/>
          </a:blip>
          <a:srcRect/>
          <a:stretch>
            <a:fillRect/>
          </a:stretch>
        </p:blipFill>
        <p:spPr bwMode="auto">
          <a:xfrm>
            <a:off x="0" y="0"/>
            <a:ext cx="9144000" cy="7065963"/>
          </a:xfrm>
          <a:prstGeom prst="rect">
            <a:avLst/>
          </a:prstGeom>
          <a:noFill/>
          <a:ln w="9525">
            <a:noFill/>
            <a:miter lim="800000"/>
            <a:headEnd/>
            <a:tailEnd/>
          </a:ln>
        </p:spPr>
      </p:pic>
      <p:sp>
        <p:nvSpPr>
          <p:cNvPr id="1027" name="Rectangle 2"/>
          <p:cNvSpPr>
            <a:spLocks noGrp="1" noChangeArrowheads="1"/>
          </p:cNvSpPr>
          <p:nvPr>
            <p:ph type="title"/>
          </p:nvPr>
        </p:nvSpPr>
        <p:spPr bwMode="auto">
          <a:xfrm>
            <a:off x="609600" y="46038"/>
            <a:ext cx="70866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143000"/>
            <a:ext cx="8229600" cy="4983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460" name="Rectangle 4"/>
          <p:cNvSpPr>
            <a:spLocks noGrp="1" noChangeArrowheads="1"/>
          </p:cNvSpPr>
          <p:nvPr>
            <p:ph type="dt" sz="half" idx="2"/>
          </p:nvPr>
        </p:nvSpPr>
        <p:spPr bwMode="auto">
          <a:xfrm>
            <a:off x="457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r>
              <a:rPr lang="en-US"/>
              <a:t>March 15, 2011</a:t>
            </a:r>
          </a:p>
        </p:txBody>
      </p:sp>
      <p:sp>
        <p:nvSpPr>
          <p:cNvPr id="19461" name="Rectangle 5"/>
          <p:cNvSpPr>
            <a:spLocks noGrp="1" noChangeArrowheads="1"/>
          </p:cNvSpPr>
          <p:nvPr>
            <p:ph type="ftr" sz="quarter" idx="3"/>
          </p:nvPr>
        </p:nvSpPr>
        <p:spPr bwMode="auto">
          <a:xfrm>
            <a:off x="3124200" y="6400800"/>
            <a:ext cx="2895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Storm Surge Mapping</a:t>
            </a:r>
          </a:p>
        </p:txBody>
      </p:sp>
      <p:sp>
        <p:nvSpPr>
          <p:cNvPr id="19462" name="Rectangle 6"/>
          <p:cNvSpPr>
            <a:spLocks noGrp="1" noChangeArrowheads="1"/>
          </p:cNvSpPr>
          <p:nvPr>
            <p:ph type="sldNum" sz="quarter" idx="4"/>
          </p:nvPr>
        </p:nvSpPr>
        <p:spPr bwMode="auto">
          <a:xfrm>
            <a:off x="6477000" y="6400800"/>
            <a:ext cx="2514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r>
              <a:rPr lang="en-US"/>
              <a:t>http://www.ngdc.noaa.gov/</a:t>
            </a:r>
          </a:p>
        </p:txBody>
      </p:sp>
    </p:spTree>
  </p:cSld>
  <p:clrMap bg1="lt1" tx1="dk1" bg2="lt2" tx2="dk2" accent1="accent1" accent2="accent2" accent3="accent3" accent4="accent4" accent5="accent5" accent6="accent6" hlink="hlink" folHlink="folHlink"/>
  <p:sldLayoutIdLst>
    <p:sldLayoutId id="2147483662"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rtl="0" eaLnBrk="0" fontAlgn="base" hangingPunct="0">
        <a:spcBef>
          <a:spcPct val="0"/>
        </a:spcBef>
        <a:spcAft>
          <a:spcPct val="0"/>
        </a:spcAft>
        <a:defRPr sz="2800">
          <a:solidFill>
            <a:schemeClr val="tx2"/>
          </a:solidFill>
          <a:latin typeface="Tahoma" pitchFamily="34" charset="0"/>
          <a:ea typeface="+mj-ea"/>
          <a:cs typeface="+mj-cs"/>
        </a:defRPr>
      </a:lvl1pPr>
      <a:lvl2pPr algn="ctr" rtl="0" eaLnBrk="0" fontAlgn="base" hangingPunct="0">
        <a:spcBef>
          <a:spcPct val="0"/>
        </a:spcBef>
        <a:spcAft>
          <a:spcPct val="0"/>
        </a:spcAft>
        <a:defRPr sz="2800">
          <a:solidFill>
            <a:schemeClr val="tx2"/>
          </a:solidFill>
          <a:latin typeface="Tahoma" pitchFamily="34" charset="0"/>
        </a:defRPr>
      </a:lvl2pPr>
      <a:lvl3pPr algn="ctr" rtl="0" eaLnBrk="0" fontAlgn="base" hangingPunct="0">
        <a:spcBef>
          <a:spcPct val="0"/>
        </a:spcBef>
        <a:spcAft>
          <a:spcPct val="0"/>
        </a:spcAft>
        <a:defRPr sz="2800">
          <a:solidFill>
            <a:schemeClr val="tx2"/>
          </a:solidFill>
          <a:latin typeface="Tahoma" pitchFamily="34" charset="0"/>
        </a:defRPr>
      </a:lvl3pPr>
      <a:lvl4pPr algn="ctr" rtl="0" eaLnBrk="0" fontAlgn="base" hangingPunct="0">
        <a:spcBef>
          <a:spcPct val="0"/>
        </a:spcBef>
        <a:spcAft>
          <a:spcPct val="0"/>
        </a:spcAft>
        <a:defRPr sz="2800">
          <a:solidFill>
            <a:schemeClr val="tx2"/>
          </a:solidFill>
          <a:latin typeface="Tahoma" pitchFamily="34" charset="0"/>
        </a:defRPr>
      </a:lvl4pPr>
      <a:lvl5pPr algn="ctr" rtl="0" eaLnBrk="0" fontAlgn="base" hangingPunct="0">
        <a:spcBef>
          <a:spcPct val="0"/>
        </a:spcBef>
        <a:spcAft>
          <a:spcPct val="0"/>
        </a:spcAft>
        <a:defRPr sz="2800">
          <a:solidFill>
            <a:schemeClr val="tx2"/>
          </a:solidFill>
          <a:latin typeface="Tahoma" pitchFamily="34" charset="0"/>
        </a:defRPr>
      </a:lvl5pPr>
      <a:lvl6pPr marL="457200" algn="ctr" rtl="0" fontAlgn="base">
        <a:spcBef>
          <a:spcPct val="0"/>
        </a:spcBef>
        <a:spcAft>
          <a:spcPct val="0"/>
        </a:spcAft>
        <a:defRPr sz="2400">
          <a:solidFill>
            <a:schemeClr val="tx2"/>
          </a:solidFill>
          <a:latin typeface="Trajan Pro" pitchFamily="18" charset="0"/>
        </a:defRPr>
      </a:lvl6pPr>
      <a:lvl7pPr marL="914400" algn="ctr" rtl="0" fontAlgn="base">
        <a:spcBef>
          <a:spcPct val="0"/>
        </a:spcBef>
        <a:spcAft>
          <a:spcPct val="0"/>
        </a:spcAft>
        <a:defRPr sz="2400">
          <a:solidFill>
            <a:schemeClr val="tx2"/>
          </a:solidFill>
          <a:latin typeface="Trajan Pro" pitchFamily="18" charset="0"/>
        </a:defRPr>
      </a:lvl7pPr>
      <a:lvl8pPr marL="1371600" algn="ctr" rtl="0" fontAlgn="base">
        <a:spcBef>
          <a:spcPct val="0"/>
        </a:spcBef>
        <a:spcAft>
          <a:spcPct val="0"/>
        </a:spcAft>
        <a:defRPr sz="2400">
          <a:solidFill>
            <a:schemeClr val="tx2"/>
          </a:solidFill>
          <a:latin typeface="Trajan Pro" pitchFamily="18" charset="0"/>
        </a:defRPr>
      </a:lvl8pPr>
      <a:lvl9pPr marL="1828800" algn="ctr" rtl="0" fontAlgn="base">
        <a:spcBef>
          <a:spcPct val="0"/>
        </a:spcBef>
        <a:spcAft>
          <a:spcPct val="0"/>
        </a:spcAft>
        <a:defRPr sz="2400">
          <a:solidFill>
            <a:schemeClr val="tx2"/>
          </a:solidFill>
          <a:latin typeface="Trajan Pro"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image" Target="../media/image7.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3"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hyperlink" Target="mailto:jdanielson@usgs.gov" TargetMode="External"/><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hyperlink" Target="mailto:barry.eakins@noaa.gov"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4" Type="http://schemas.openxmlformats.org/officeDocument/2006/relationships/image" Target="../media/image10.jpeg"/><Relationship Id="rId5" Type="http://schemas.openxmlformats.org/officeDocument/2006/relationships/image" Target="../media/image11.jpeg"/><Relationship Id="rId7"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eg"/><Relationship Id="rId6" Type="http://schemas.openxmlformats.org/officeDocument/2006/relationships/image" Target="../media/image12.jpeg"/></Relationships>
</file>

<file path=ppt/slides/_rels/slide4.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 Id="rId5" Type="http://schemas.openxmlformats.org/officeDocument/2006/relationships/image" Target="../media/image18.jpeg"/></Relationships>
</file>

<file path=ppt/slides/_rels/slide5.xml.rels><?xml version="1.0" encoding="UTF-8" standalone="yes"?>
<Relationships xmlns="http://schemas.openxmlformats.org/package/2006/relationships"><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gif"/></Relationships>
</file>

<file path=ppt/slides/_rels/slide6.xml.rels><?xml version="1.0" encoding="UTF-8" standalone="yes"?>
<Relationships xmlns="http://schemas.openxmlformats.org/package/2006/relationships"><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jpeg"/><Relationship Id="rId5"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28.jpeg"/><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5.png"/><Relationship Id="rId9" Type="http://schemas.openxmlformats.org/officeDocument/2006/relationships/image" Target="../media/image32.jpeg"/><Relationship Id="rId3" Type="http://schemas.openxmlformats.org/officeDocument/2006/relationships/image" Target="../media/image26.gif"/><Relationship Id="rId6"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framework.png"/>
          <p:cNvPicPr>
            <a:picLocks noChangeAspect="1"/>
          </p:cNvPicPr>
          <p:nvPr/>
        </p:nvPicPr>
        <p:blipFill>
          <a:blip r:embed="rId3"/>
          <a:stretch>
            <a:fillRect/>
          </a:stretch>
        </p:blipFill>
        <p:spPr>
          <a:xfrm>
            <a:off x="2273132" y="1035563"/>
            <a:ext cx="7023268" cy="4679437"/>
          </a:xfrm>
          <a:prstGeom prst="rect">
            <a:avLst/>
          </a:prstGeom>
        </p:spPr>
      </p:pic>
      <p:sp>
        <p:nvSpPr>
          <p:cNvPr id="15362" name="Rectangle 3"/>
          <p:cNvSpPr>
            <a:spLocks noGrp="1" noChangeArrowheads="1"/>
          </p:cNvSpPr>
          <p:nvPr>
            <p:ph type="subTitle" idx="1"/>
          </p:nvPr>
        </p:nvSpPr>
        <p:spPr>
          <a:xfrm>
            <a:off x="96386" y="3352800"/>
            <a:ext cx="2590800" cy="1332384"/>
          </a:xfrm>
        </p:spPr>
        <p:txBody>
          <a:bodyPr/>
          <a:lstStyle/>
          <a:p>
            <a:pPr eaLnBrk="1" hangingPunct="1">
              <a:spcBef>
                <a:spcPct val="0"/>
              </a:spcBef>
            </a:pPr>
            <a:r>
              <a:rPr lang="en-US" dirty="0" smtClean="0"/>
              <a:t>Barry Eakins,</a:t>
            </a:r>
          </a:p>
          <a:p>
            <a:pPr eaLnBrk="1" hangingPunct="1">
              <a:spcBef>
                <a:spcPct val="0"/>
              </a:spcBef>
            </a:pPr>
            <a:r>
              <a:rPr lang="en-US" dirty="0" smtClean="0"/>
              <a:t>Jeff Danielson</a:t>
            </a:r>
          </a:p>
          <a:p>
            <a:pPr eaLnBrk="1" hangingPunct="1">
              <a:spcBef>
                <a:spcPct val="0"/>
              </a:spcBef>
            </a:pPr>
            <a:r>
              <a:rPr lang="en-US" dirty="0" smtClean="0"/>
              <a:t>John Brock,</a:t>
            </a:r>
          </a:p>
          <a:p>
            <a:pPr eaLnBrk="1" hangingPunct="1">
              <a:spcBef>
                <a:spcPct val="0"/>
              </a:spcBef>
            </a:pPr>
            <a:r>
              <a:rPr lang="en-US" dirty="0" smtClean="0"/>
              <a:t>Michael Sutherland, and Sue McLean</a:t>
            </a:r>
          </a:p>
        </p:txBody>
      </p:sp>
      <p:pic>
        <p:nvPicPr>
          <p:cNvPr id="2" name="Picture 1"/>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71450" y="5929544"/>
            <a:ext cx="3771900" cy="762000"/>
          </a:xfrm>
          <a:prstGeom prst="rect">
            <a:avLst/>
          </a:prstGeom>
        </p:spPr>
      </p:pic>
      <p:sp>
        <p:nvSpPr>
          <p:cNvPr id="15361" name="Rectangle 2"/>
          <p:cNvSpPr>
            <a:spLocks noGrp="1" noChangeArrowheads="1"/>
          </p:cNvSpPr>
          <p:nvPr>
            <p:ph type="ctrTitle"/>
          </p:nvPr>
        </p:nvSpPr>
        <p:spPr>
          <a:xfrm>
            <a:off x="152400" y="76200"/>
            <a:ext cx="8839200" cy="914400"/>
          </a:xfrm>
        </p:spPr>
        <p:txBody>
          <a:bodyPr/>
          <a:lstStyle/>
          <a:p>
            <a:pPr eaLnBrk="1" hangingPunct="1"/>
            <a:r>
              <a:rPr lang="en-US" sz="3000" b="1" dirty="0">
                <a:solidFill>
                  <a:schemeClr val="tx1"/>
                </a:solidFill>
              </a:rPr>
              <a:t>Creating </a:t>
            </a:r>
            <a:r>
              <a:rPr lang="en-US" sz="3000" b="1" dirty="0" smtClean="0">
                <a:solidFill>
                  <a:schemeClr val="tx1"/>
                </a:solidFill>
              </a:rPr>
              <a:t>a framework for</a:t>
            </a:r>
            <a:br>
              <a:rPr lang="en-US" sz="3000" b="1" dirty="0" smtClean="0">
                <a:solidFill>
                  <a:schemeClr val="tx1"/>
                </a:solidFill>
              </a:rPr>
            </a:br>
            <a:r>
              <a:rPr lang="en-US" sz="3000" b="1" dirty="0" smtClean="0">
                <a:solidFill>
                  <a:schemeClr val="tx1"/>
                </a:solidFill>
              </a:rPr>
              <a:t>integrated U.S</a:t>
            </a:r>
            <a:r>
              <a:rPr lang="en-US" sz="3000" b="1" dirty="0">
                <a:solidFill>
                  <a:schemeClr val="tx1"/>
                </a:solidFill>
              </a:rPr>
              <a:t>.</a:t>
            </a:r>
            <a:r>
              <a:rPr lang="en-US" sz="3000" b="1" dirty="0" smtClean="0">
                <a:solidFill>
                  <a:schemeClr val="tx1"/>
                </a:solidFill>
              </a:rPr>
              <a:t> digital </a:t>
            </a:r>
            <a:r>
              <a:rPr lang="en-US" sz="3000" b="1" dirty="0">
                <a:solidFill>
                  <a:schemeClr val="tx1"/>
                </a:solidFill>
              </a:rPr>
              <a:t>elevation models</a:t>
            </a:r>
            <a:endParaRPr lang="en-US" sz="3000" b="1" dirty="0" smtClean="0">
              <a:solidFill>
                <a:schemeClr val="tx1"/>
              </a:solidFill>
            </a:endParaRPr>
          </a:p>
        </p:txBody>
      </p:sp>
      <p:sp>
        <p:nvSpPr>
          <p:cNvPr id="4" name="TextBox 3"/>
          <p:cNvSpPr txBox="1"/>
          <p:nvPr/>
        </p:nvSpPr>
        <p:spPr>
          <a:xfrm>
            <a:off x="76200" y="5029200"/>
            <a:ext cx="2954655" cy="507831"/>
          </a:xfrm>
          <a:prstGeom prst="rect">
            <a:avLst/>
          </a:prstGeom>
          <a:noFill/>
        </p:spPr>
        <p:txBody>
          <a:bodyPr wrap="none" rtlCol="0">
            <a:spAutoFit/>
          </a:bodyPr>
          <a:lstStyle/>
          <a:p>
            <a:pPr marL="228600" indent="-228600">
              <a:buAutoNum type="arabicPeriod"/>
            </a:pPr>
            <a:r>
              <a:rPr lang="en-US" sz="900" dirty="0" smtClean="0"/>
              <a:t>University of Colorado at Boulder</a:t>
            </a:r>
          </a:p>
          <a:p>
            <a:pPr marL="228600" indent="-228600">
              <a:buAutoNum type="arabicPeriod"/>
            </a:pPr>
            <a:r>
              <a:rPr lang="en-US" sz="900" dirty="0" smtClean="0"/>
              <a:t>U.S. Geological Survey</a:t>
            </a:r>
          </a:p>
          <a:p>
            <a:pPr marL="228600" indent="-228600">
              <a:buAutoNum type="arabicPeriod"/>
            </a:pPr>
            <a:r>
              <a:rPr lang="en-US" sz="900" dirty="0" smtClean="0"/>
              <a:t>National Oceanic and Atmospheric Administration</a:t>
            </a:r>
          </a:p>
        </p:txBody>
      </p:sp>
      <p:sp>
        <p:nvSpPr>
          <p:cNvPr id="7" name="TextBox 6"/>
          <p:cNvSpPr txBox="1"/>
          <p:nvPr/>
        </p:nvSpPr>
        <p:spPr>
          <a:xfrm>
            <a:off x="1970499" y="3352800"/>
            <a:ext cx="248786" cy="230832"/>
          </a:xfrm>
          <a:prstGeom prst="rect">
            <a:avLst/>
          </a:prstGeom>
          <a:noFill/>
        </p:spPr>
        <p:txBody>
          <a:bodyPr wrap="none" rtlCol="0">
            <a:spAutoFit/>
          </a:bodyPr>
          <a:lstStyle/>
          <a:p>
            <a:r>
              <a:rPr lang="en-US" sz="900" dirty="0" smtClean="0"/>
              <a:t>1</a:t>
            </a:r>
          </a:p>
        </p:txBody>
      </p:sp>
      <p:sp>
        <p:nvSpPr>
          <p:cNvPr id="8" name="TextBox 7"/>
          <p:cNvSpPr txBox="1"/>
          <p:nvPr/>
        </p:nvSpPr>
        <p:spPr>
          <a:xfrm>
            <a:off x="2113414" y="3655368"/>
            <a:ext cx="248786" cy="230832"/>
          </a:xfrm>
          <a:prstGeom prst="rect">
            <a:avLst/>
          </a:prstGeom>
          <a:noFill/>
        </p:spPr>
        <p:txBody>
          <a:bodyPr wrap="none" rtlCol="0">
            <a:spAutoFit/>
          </a:bodyPr>
          <a:lstStyle/>
          <a:p>
            <a:r>
              <a:rPr lang="en-US" sz="900" dirty="0"/>
              <a:t>2</a:t>
            </a:r>
            <a:endParaRPr lang="en-US" sz="900" dirty="0" smtClean="0"/>
          </a:p>
        </p:txBody>
      </p:sp>
      <p:pic>
        <p:nvPicPr>
          <p:cNvPr id="9" name="Picture 8" descr="usgs-logo-color.png"/>
          <p:cNvPicPr>
            <a:picLocks noChangeAspect="1"/>
          </p:cNvPicPr>
          <p:nvPr/>
        </p:nvPicPr>
        <p:blipFill>
          <a:blip r:embed="rId5"/>
          <a:stretch>
            <a:fillRect/>
          </a:stretch>
        </p:blipFill>
        <p:spPr>
          <a:xfrm>
            <a:off x="4191000" y="6083951"/>
            <a:ext cx="1685552" cy="621649"/>
          </a:xfrm>
          <a:prstGeom prst="rect">
            <a:avLst/>
          </a:prstGeom>
        </p:spPr>
      </p:pic>
      <p:pic>
        <p:nvPicPr>
          <p:cNvPr id="10" name="Picture 9" descr="NOAALogo3.jpg"/>
          <p:cNvPicPr>
            <a:picLocks noChangeAspect="1"/>
          </p:cNvPicPr>
          <p:nvPr/>
        </p:nvPicPr>
        <p:blipFill>
          <a:blip r:embed="rId6"/>
          <a:stretch>
            <a:fillRect/>
          </a:stretch>
        </p:blipFill>
        <p:spPr>
          <a:xfrm>
            <a:off x="6172201" y="5777896"/>
            <a:ext cx="990600" cy="1025322"/>
          </a:xfrm>
          <a:prstGeom prst="rect">
            <a:avLst/>
          </a:prstGeom>
        </p:spPr>
      </p:pic>
      <p:sp>
        <p:nvSpPr>
          <p:cNvPr id="12" name="TextBox 11"/>
          <p:cNvSpPr txBox="1"/>
          <p:nvPr/>
        </p:nvSpPr>
        <p:spPr>
          <a:xfrm>
            <a:off x="2255113" y="4550311"/>
            <a:ext cx="248786" cy="230832"/>
          </a:xfrm>
          <a:prstGeom prst="rect">
            <a:avLst/>
          </a:prstGeom>
          <a:noFill/>
        </p:spPr>
        <p:txBody>
          <a:bodyPr wrap="none" rtlCol="0">
            <a:spAutoFit/>
          </a:bodyPr>
          <a:lstStyle/>
          <a:p>
            <a:r>
              <a:rPr lang="en-US" sz="900" dirty="0"/>
              <a:t>3</a:t>
            </a:r>
            <a:endParaRPr lang="en-US" sz="900" dirty="0" smtClean="0"/>
          </a:p>
        </p:txBody>
      </p:sp>
      <p:sp>
        <p:nvSpPr>
          <p:cNvPr id="13" name="TextBox 12"/>
          <p:cNvSpPr txBox="1"/>
          <p:nvPr/>
        </p:nvSpPr>
        <p:spPr>
          <a:xfrm>
            <a:off x="2351499" y="4243279"/>
            <a:ext cx="248786" cy="230832"/>
          </a:xfrm>
          <a:prstGeom prst="rect">
            <a:avLst/>
          </a:prstGeom>
          <a:noFill/>
        </p:spPr>
        <p:txBody>
          <a:bodyPr wrap="none" rtlCol="0">
            <a:spAutoFit/>
          </a:bodyPr>
          <a:lstStyle/>
          <a:p>
            <a:r>
              <a:rPr lang="en-US" sz="900" dirty="0" smtClean="0"/>
              <a:t>1</a:t>
            </a:r>
          </a:p>
        </p:txBody>
      </p:sp>
      <p:sp>
        <p:nvSpPr>
          <p:cNvPr id="14" name="TextBox 13"/>
          <p:cNvSpPr txBox="1"/>
          <p:nvPr/>
        </p:nvSpPr>
        <p:spPr>
          <a:xfrm>
            <a:off x="1905000" y="3962400"/>
            <a:ext cx="248786" cy="230832"/>
          </a:xfrm>
          <a:prstGeom prst="rect">
            <a:avLst/>
          </a:prstGeom>
          <a:noFill/>
        </p:spPr>
        <p:txBody>
          <a:bodyPr wrap="none" rtlCol="0">
            <a:spAutoFit/>
          </a:bodyPr>
          <a:lstStyle/>
          <a:p>
            <a:r>
              <a:rPr lang="en-US" sz="900" dirty="0"/>
              <a:t>2</a:t>
            </a:r>
            <a:endParaRPr lang="en-US" sz="9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188193" y="2628900"/>
            <a:ext cx="5955807" cy="2876700"/>
          </a:xfrm>
          <a:prstGeom prst="rect">
            <a:avLst/>
          </a:prstGeom>
        </p:spPr>
      </p:pic>
      <p:sp>
        <p:nvSpPr>
          <p:cNvPr id="2" name="Title 1"/>
          <p:cNvSpPr>
            <a:spLocks noGrp="1"/>
          </p:cNvSpPr>
          <p:nvPr>
            <p:ph type="title"/>
          </p:nvPr>
        </p:nvSpPr>
        <p:spPr/>
        <p:txBody>
          <a:bodyPr/>
          <a:lstStyle/>
          <a:p>
            <a:r>
              <a:rPr lang="en-US" dirty="0" smtClean="0"/>
              <a:t>Tentative Specifications and Plans</a:t>
            </a:r>
            <a:endParaRPr lang="en-US" dirty="0"/>
          </a:p>
        </p:txBody>
      </p:sp>
      <p:sp>
        <p:nvSpPr>
          <p:cNvPr id="5" name="Content Placeholder 2"/>
          <p:cNvSpPr>
            <a:spLocks noGrp="1"/>
          </p:cNvSpPr>
          <p:nvPr>
            <p:ph idx="1"/>
          </p:nvPr>
        </p:nvSpPr>
        <p:spPr>
          <a:xfrm>
            <a:off x="304799" y="990600"/>
            <a:ext cx="8077201" cy="2590799"/>
          </a:xfrm>
        </p:spPr>
        <p:txBody>
          <a:bodyPr/>
          <a:lstStyle/>
          <a:p>
            <a:pPr>
              <a:buNone/>
            </a:pPr>
            <a:r>
              <a:rPr lang="en-US" sz="2000" u="sng" dirty="0" smtClean="0"/>
              <a:t>Geographic Suite</a:t>
            </a:r>
          </a:p>
          <a:p>
            <a:r>
              <a:rPr lang="en-US" sz="1800" dirty="0" smtClean="0"/>
              <a:t>1/9, 1/3, 1, 3, and 9 arc-seconds</a:t>
            </a:r>
          </a:p>
          <a:p>
            <a:r>
              <a:rPr lang="en-US" sz="1800" dirty="0" smtClean="0"/>
              <a:t>Shoreline to deep ocean</a:t>
            </a:r>
          </a:p>
          <a:p>
            <a:r>
              <a:rPr lang="en-US" sz="1800" dirty="0" smtClean="0"/>
              <a:t>Lidar, hydrographic soundings, and single-beam and multibeam sonar</a:t>
            </a:r>
          </a:p>
          <a:p>
            <a:r>
              <a:rPr lang="en-US" sz="1800" dirty="0" smtClean="0"/>
              <a:t>NAVD 88</a:t>
            </a:r>
          </a:p>
          <a:p>
            <a:r>
              <a:rPr lang="en-US" sz="1800" dirty="0" smtClean="0"/>
              <a:t>Nesting, telescoping</a:t>
            </a:r>
          </a:p>
          <a:p>
            <a:r>
              <a:rPr lang="en-US" sz="1800" dirty="0" smtClean="0"/>
              <a:t>Grid-node alignment</a:t>
            </a:r>
          </a:p>
        </p:txBody>
      </p:sp>
      <p:pic>
        <p:nvPicPr>
          <p:cNvPr id="3" name="Picture 2"/>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52400" y="3810000"/>
            <a:ext cx="2819400" cy="2819400"/>
          </a:xfrm>
          <a:prstGeom prst="rect">
            <a:avLst/>
          </a:prstGeom>
        </p:spPr>
      </p:pic>
      <p:sp>
        <p:nvSpPr>
          <p:cNvPr id="8" name="TextBox 7"/>
          <p:cNvSpPr txBox="1"/>
          <p:nvPr/>
        </p:nvSpPr>
        <p:spPr>
          <a:xfrm>
            <a:off x="3004457" y="6211779"/>
            <a:ext cx="1417376" cy="276999"/>
          </a:xfrm>
          <a:prstGeom prst="rect">
            <a:avLst/>
          </a:prstGeom>
          <a:noFill/>
        </p:spPr>
        <p:txBody>
          <a:bodyPr wrap="none" rtlCol="0">
            <a:spAutoFit/>
          </a:bodyPr>
          <a:lstStyle/>
          <a:p>
            <a:pPr algn="ctr"/>
            <a:r>
              <a:rPr lang="en-US" sz="1200" b="1" i="1" dirty="0" smtClean="0"/>
              <a:t>DEM cell nesting</a:t>
            </a:r>
            <a:endParaRPr lang="en-US" sz="1200" b="1" i="1" dirty="0"/>
          </a:p>
        </p:txBody>
      </p:sp>
      <p:sp>
        <p:nvSpPr>
          <p:cNvPr id="9" name="TextBox 8"/>
          <p:cNvSpPr txBox="1"/>
          <p:nvPr/>
        </p:nvSpPr>
        <p:spPr>
          <a:xfrm>
            <a:off x="5257800" y="5666601"/>
            <a:ext cx="2166427" cy="276999"/>
          </a:xfrm>
          <a:prstGeom prst="rect">
            <a:avLst/>
          </a:prstGeom>
          <a:noFill/>
        </p:spPr>
        <p:txBody>
          <a:bodyPr wrap="none" rtlCol="0">
            <a:spAutoFit/>
          </a:bodyPr>
          <a:lstStyle/>
          <a:p>
            <a:pPr algn="ctr"/>
            <a:r>
              <a:rPr lang="en-US" sz="1200" b="1" i="1" dirty="0" smtClean="0"/>
              <a:t>DEMs telescoping offshore</a:t>
            </a:r>
            <a:endParaRPr lang="en-US" sz="1200" b="1" i="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Access Tools</a:t>
            </a:r>
            <a:endParaRPr lang="en-US" dirty="0"/>
          </a:p>
        </p:txBody>
      </p:sp>
      <p:sp>
        <p:nvSpPr>
          <p:cNvPr id="4" name="Content Placeholder 2"/>
          <p:cNvSpPr>
            <a:spLocks noGrp="1"/>
          </p:cNvSpPr>
          <p:nvPr>
            <p:ph idx="1"/>
          </p:nvPr>
        </p:nvSpPr>
        <p:spPr>
          <a:xfrm>
            <a:off x="228600" y="762000"/>
            <a:ext cx="7239000" cy="2590800"/>
          </a:xfrm>
        </p:spPr>
        <p:txBody>
          <a:bodyPr/>
          <a:lstStyle/>
          <a:p>
            <a:pPr>
              <a:lnSpc>
                <a:spcPct val="95000"/>
              </a:lnSpc>
              <a:spcBef>
                <a:spcPct val="25000"/>
              </a:spcBef>
              <a:buNone/>
            </a:pPr>
            <a:r>
              <a:rPr lang="en-US" sz="2000" u="sng" dirty="0" smtClean="0"/>
              <a:t>Common Tools</a:t>
            </a:r>
          </a:p>
          <a:p>
            <a:pPr>
              <a:lnSpc>
                <a:spcPct val="95000"/>
              </a:lnSpc>
              <a:spcBef>
                <a:spcPct val="25000"/>
              </a:spcBef>
            </a:pPr>
            <a:r>
              <a:rPr lang="en-US" sz="1800" dirty="0" smtClean="0"/>
              <a:t>On-demand conversion to common vertical datums and coordinate systems, and common file formats</a:t>
            </a:r>
          </a:p>
          <a:p>
            <a:pPr>
              <a:lnSpc>
                <a:spcPct val="95000"/>
              </a:lnSpc>
              <a:spcBef>
                <a:spcPct val="25000"/>
              </a:spcBef>
            </a:pPr>
            <a:r>
              <a:rPr lang="en-US" sz="1800" dirty="0" smtClean="0"/>
              <a:t>Extraction of coastal DEMs and/or spatially referenced, color </a:t>
            </a:r>
            <a:r>
              <a:rPr lang="en-US" sz="1800" dirty="0" err="1" smtClean="0"/>
              <a:t>hillshade</a:t>
            </a:r>
            <a:r>
              <a:rPr lang="en-US" sz="1800" dirty="0" smtClean="0"/>
              <a:t> images (e.g., </a:t>
            </a:r>
            <a:r>
              <a:rPr lang="en-US" sz="1800" dirty="0" err="1" smtClean="0"/>
              <a:t>geotiffs</a:t>
            </a:r>
            <a:r>
              <a:rPr lang="en-US" sz="1800" dirty="0" smtClean="0"/>
              <a:t>)</a:t>
            </a:r>
          </a:p>
          <a:p>
            <a:pPr>
              <a:lnSpc>
                <a:spcPct val="95000"/>
              </a:lnSpc>
              <a:spcBef>
                <a:spcPct val="25000"/>
              </a:spcBef>
            </a:pPr>
            <a:r>
              <a:rPr lang="en-US" sz="1800" dirty="0" smtClean="0"/>
              <a:t>Merging of adjacent coastal DEMs in a user’s area of interest</a:t>
            </a:r>
          </a:p>
          <a:p>
            <a:pPr>
              <a:lnSpc>
                <a:spcPct val="95000"/>
              </a:lnSpc>
              <a:spcBef>
                <a:spcPct val="25000"/>
              </a:spcBef>
            </a:pPr>
            <a:r>
              <a:rPr lang="en-US" sz="1800" dirty="0" smtClean="0"/>
              <a:t>Select by temporal coverage (e.g., 2005-2011)</a:t>
            </a:r>
          </a:p>
        </p:txBody>
      </p:sp>
      <p:sp>
        <p:nvSpPr>
          <p:cNvPr id="5" name="TextBox 4"/>
          <p:cNvSpPr txBox="1"/>
          <p:nvPr/>
        </p:nvSpPr>
        <p:spPr>
          <a:xfrm>
            <a:off x="234703" y="6324601"/>
            <a:ext cx="616609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i="1" dirty="0" smtClean="0"/>
              <a:t>We seek your input on what you require in coastal DEMs.</a:t>
            </a:r>
          </a:p>
        </p:txBody>
      </p:sp>
      <p:sp>
        <p:nvSpPr>
          <p:cNvPr id="6" name="TextBox 5"/>
          <p:cNvSpPr txBox="1"/>
          <p:nvPr/>
        </p:nvSpPr>
        <p:spPr>
          <a:xfrm>
            <a:off x="1524000" y="5181600"/>
            <a:ext cx="2098651" cy="461665"/>
          </a:xfrm>
          <a:prstGeom prst="rect">
            <a:avLst/>
          </a:prstGeom>
          <a:noFill/>
        </p:spPr>
        <p:txBody>
          <a:bodyPr wrap="none" rtlCol="0">
            <a:spAutoFit/>
          </a:bodyPr>
          <a:lstStyle/>
          <a:p>
            <a:pPr algn="ctr"/>
            <a:r>
              <a:rPr lang="en-US" sz="1200" b="1" i="1" dirty="0" smtClean="0"/>
              <a:t>Screen capture of current</a:t>
            </a:r>
          </a:p>
          <a:p>
            <a:pPr algn="ctr"/>
            <a:r>
              <a:rPr lang="en-US" sz="1200" b="1" i="1" dirty="0" smtClean="0"/>
              <a:t>NGDC grid extract tool</a:t>
            </a:r>
            <a:endParaRPr lang="en-US" sz="1200" b="1" i="1" dirty="0"/>
          </a:p>
        </p:txBody>
      </p:sp>
      <p:pic>
        <p:nvPicPr>
          <p:cNvPr id="7" name="Picture 6"/>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927451" y="3095659"/>
            <a:ext cx="5064149" cy="311639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039055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Case: Sandy-Impacted Coasts</a:t>
            </a:r>
            <a:endParaRPr lang="en-US" dirty="0"/>
          </a:p>
        </p:txBody>
      </p:sp>
      <p:pic>
        <p:nvPicPr>
          <p:cNvPr id="4"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705923" y="838200"/>
            <a:ext cx="5761677" cy="5105400"/>
          </a:xfrm>
          <a:prstGeom prst="rect">
            <a:avLst/>
          </a:prstGeom>
          <a:noFill/>
          <a:ln w="9525">
            <a:solidFill>
              <a:schemeClr val="tx1"/>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5" name="TextBox 4"/>
          <p:cNvSpPr txBox="1"/>
          <p:nvPr/>
        </p:nvSpPr>
        <p:spPr>
          <a:xfrm>
            <a:off x="234703" y="6096000"/>
            <a:ext cx="8909297"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i="1" dirty="0" smtClean="0"/>
              <a:t>NOAA </a:t>
            </a:r>
            <a:r>
              <a:rPr lang="en-US" i="1" dirty="0" smtClean="0"/>
              <a:t>funded to test procedures and produce integrated models along Sandy-impacted NY-NJ coast.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charset="-128"/>
              </a:rPr>
              <a:t>Pre and Post Hurricane Sandy</a:t>
            </a:r>
            <a:endParaRPr lang="en-US" dirty="0"/>
          </a:p>
        </p:txBody>
      </p:sp>
      <p:pic>
        <p:nvPicPr>
          <p:cNvPr id="4" name="Picture 3"/>
          <p:cNvPicPr preferRelativeResize="0">
            <a:picLocks/>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38912" y="1704584"/>
            <a:ext cx="8339328" cy="4772416"/>
          </a:xfrm>
          <a:prstGeom prst="rect">
            <a:avLst/>
          </a:prstGeom>
        </p:spPr>
      </p:pic>
      <p:pic>
        <p:nvPicPr>
          <p:cNvPr id="5" name="Picture 4"/>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38410" y="1676400"/>
            <a:ext cx="8342335" cy="4772416"/>
          </a:xfrm>
          <a:prstGeom prst="rect">
            <a:avLst/>
          </a:prstGeom>
        </p:spPr>
      </p:pic>
      <p:sp>
        <p:nvSpPr>
          <p:cNvPr id="6" name="Text Box 2"/>
          <p:cNvSpPr txBox="1">
            <a:spLocks noChangeArrowheads="1"/>
          </p:cNvSpPr>
          <p:nvPr/>
        </p:nvSpPr>
        <p:spPr bwMode="auto">
          <a:xfrm>
            <a:off x="318218" y="845403"/>
            <a:ext cx="8825782" cy="83099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2400" dirty="0" smtClean="0">
                <a:ea typeface="ＭＳ Ｐゴシック" charset="-128"/>
              </a:rPr>
              <a:t>Mantoloking</a:t>
            </a:r>
            <a:r>
              <a:rPr lang="en-US" sz="2400" dirty="0">
                <a:ea typeface="ＭＳ Ｐゴシック" charset="-128"/>
              </a:rPr>
              <a:t>, New Jersey (Barnegat Peninsula)                                          (USGS EAARL-B)</a:t>
            </a:r>
          </a:p>
        </p:txBody>
      </p:sp>
      <p:sp>
        <p:nvSpPr>
          <p:cNvPr id="7" name="TextBox 6"/>
          <p:cNvSpPr txBox="1"/>
          <p:nvPr/>
        </p:nvSpPr>
        <p:spPr>
          <a:xfrm>
            <a:off x="87119" y="6504801"/>
            <a:ext cx="3722881" cy="276999"/>
          </a:xfrm>
          <a:prstGeom prst="rect">
            <a:avLst/>
          </a:prstGeom>
          <a:noFill/>
        </p:spPr>
        <p:txBody>
          <a:bodyPr wrap="none" rtlCol="0">
            <a:spAutoFit/>
          </a:bodyPr>
          <a:lstStyle/>
          <a:p>
            <a:pPr algn="ctr"/>
            <a:r>
              <a:rPr lang="en-US" sz="1200" b="1" i="1" dirty="0" smtClean="0"/>
              <a:t>Courtesy Wayne Wright and John Brock, USGS</a:t>
            </a:r>
            <a:endParaRPr lang="en-US" sz="12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 and Post-Sandy Lidar Surveys</a:t>
            </a:r>
            <a:endParaRPr lang="en-US" dirty="0"/>
          </a:p>
        </p:txBody>
      </p:sp>
      <p:pic>
        <p:nvPicPr>
          <p:cNvPr id="4" name="Picture 3"/>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62200" y="636373"/>
            <a:ext cx="4469401" cy="614542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Case:</a:t>
            </a:r>
            <a:r>
              <a:rPr lang="en-US" dirty="0" smtClean="0"/>
              <a:t> DEMs of NY-NJ Coasts</a:t>
            </a:r>
            <a:endParaRPr lang="en-US" dirty="0"/>
          </a:p>
        </p:txBody>
      </p:sp>
      <p:sp>
        <p:nvSpPr>
          <p:cNvPr id="5" name="TextBox 4"/>
          <p:cNvSpPr txBox="1"/>
          <p:nvPr/>
        </p:nvSpPr>
        <p:spPr>
          <a:xfrm>
            <a:off x="2819400" y="5715000"/>
            <a:ext cx="2209799" cy="461665"/>
          </a:xfrm>
          <a:prstGeom prst="rect">
            <a:avLst/>
          </a:prstGeom>
          <a:noFill/>
        </p:spPr>
        <p:txBody>
          <a:bodyPr wrap="square" rtlCol="0">
            <a:spAutoFit/>
          </a:bodyPr>
          <a:lstStyle/>
          <a:p>
            <a:r>
              <a:rPr lang="en-US" sz="1200" b="1" i="1" dirty="0"/>
              <a:t>Coverage of </a:t>
            </a:r>
            <a:r>
              <a:rPr lang="en-US" sz="1200" b="1" i="1" dirty="0" smtClean="0"/>
              <a:t>coastal DEMs </a:t>
            </a:r>
            <a:r>
              <a:rPr lang="en-US" sz="1200" b="1" i="1" dirty="0"/>
              <a:t>for each deliverable date</a:t>
            </a:r>
            <a:endParaRPr lang="en-US" sz="1200" b="1" dirty="0"/>
          </a:p>
        </p:txBody>
      </p:sp>
      <p:pic>
        <p:nvPicPr>
          <p:cNvPr id="8" name="image03.jpg"/>
          <p:cNvPicPr/>
          <p:nvPr/>
        </p:nvPicPr>
        <p:blipFill>
          <a:blip r:embed="rId2"/>
          <a:stretch>
            <a:fillRect/>
          </a:stretch>
        </p:blipFill>
        <p:spPr>
          <a:xfrm>
            <a:off x="5029199" y="2580495"/>
            <a:ext cx="4010027" cy="4125105"/>
          </a:xfrm>
          <a:prstGeom prst="rect">
            <a:avLst/>
          </a:prstGeom>
        </p:spPr>
      </p:pic>
      <p:sp>
        <p:nvSpPr>
          <p:cNvPr id="10" name="TextBox 9"/>
          <p:cNvSpPr txBox="1"/>
          <p:nvPr/>
        </p:nvSpPr>
        <p:spPr>
          <a:xfrm>
            <a:off x="254726" y="3046549"/>
            <a:ext cx="2904611" cy="369332"/>
          </a:xfrm>
          <a:prstGeom prst="rect">
            <a:avLst/>
          </a:prstGeom>
          <a:noFill/>
        </p:spPr>
        <p:txBody>
          <a:bodyPr wrap="none" rtlCol="0">
            <a:spAutoFit/>
          </a:bodyPr>
          <a:lstStyle/>
          <a:p>
            <a:r>
              <a:rPr lang="en-US" u="sng" dirty="0" smtClean="0"/>
              <a:t>NOAA Project deliverables</a:t>
            </a:r>
            <a:endParaRPr lang="en-US" u="sng" dirty="0"/>
          </a:p>
        </p:txBody>
      </p:sp>
      <p:graphicFrame>
        <p:nvGraphicFramePr>
          <p:cNvPr id="12" name="Table 11"/>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29182997"/>
              </p:ext>
            </p:extLst>
          </p:nvPr>
        </p:nvGraphicFramePr>
        <p:xfrm>
          <a:off x="304800" y="3479800"/>
          <a:ext cx="3352800" cy="1854200"/>
        </p:xfrm>
        <a:graphic>
          <a:graphicData uri="http://schemas.openxmlformats.org/drawingml/2006/table">
            <a:tbl>
              <a:tblPr firstRow="1" bandRow="1">
                <a:tableStyleId>{5C22544A-7EE6-4342-B048-85BDC9FD1C3A}</a:tableStyleId>
              </a:tblPr>
              <a:tblGrid>
                <a:gridCol w="1851025"/>
                <a:gridCol w="1501775"/>
              </a:tblGrid>
              <a:tr h="370840">
                <a:tc>
                  <a:txBody>
                    <a:bodyPr/>
                    <a:lstStyle/>
                    <a:p>
                      <a:pPr marL="0" marR="0" algn="ctr">
                        <a:lnSpc>
                          <a:spcPct val="115000"/>
                        </a:lnSpc>
                        <a:spcBef>
                          <a:spcPts val="0"/>
                        </a:spcBef>
                        <a:spcAft>
                          <a:spcPts val="0"/>
                        </a:spcAft>
                      </a:pPr>
                      <a:r>
                        <a:rPr lang="en-US" sz="1200" dirty="0">
                          <a:solidFill>
                            <a:schemeClr val="tx1"/>
                          </a:solidFill>
                          <a:effectLst/>
                        </a:rPr>
                        <a:t>Product</a:t>
                      </a:r>
                      <a:endParaRPr lang="en-US" sz="1200" dirty="0">
                        <a:solidFill>
                          <a:schemeClr val="tx1"/>
                        </a:solidFill>
                        <a:effectLst/>
                        <a:latin typeface="Arial"/>
                        <a:ea typeface="Arial"/>
                      </a:endParaRPr>
                    </a:p>
                  </a:txBody>
                  <a:tcPr marL="63500" marR="63500" marT="63500" marB="63500"/>
                </a:tc>
                <a:tc>
                  <a:txBody>
                    <a:bodyPr/>
                    <a:lstStyle/>
                    <a:p>
                      <a:pPr marL="0" marR="0" algn="ctr">
                        <a:lnSpc>
                          <a:spcPct val="115000"/>
                        </a:lnSpc>
                        <a:spcBef>
                          <a:spcPts val="0"/>
                        </a:spcBef>
                        <a:spcAft>
                          <a:spcPts val="0"/>
                        </a:spcAft>
                      </a:pPr>
                      <a:r>
                        <a:rPr lang="en-US" sz="1200" dirty="0">
                          <a:solidFill>
                            <a:schemeClr val="tx1"/>
                          </a:solidFill>
                          <a:effectLst/>
                        </a:rPr>
                        <a:t>Date</a:t>
                      </a:r>
                      <a:endParaRPr lang="en-US" sz="1200" dirty="0">
                        <a:solidFill>
                          <a:schemeClr val="tx1"/>
                        </a:solidFill>
                        <a:effectLst/>
                        <a:latin typeface="Arial"/>
                        <a:ea typeface="Arial"/>
                      </a:endParaRPr>
                    </a:p>
                  </a:txBody>
                  <a:tcPr marL="63500" marR="63500" marT="63500" marB="63500"/>
                </a:tc>
              </a:tr>
              <a:tr h="370840">
                <a:tc>
                  <a:txBody>
                    <a:bodyPr/>
                    <a:lstStyle/>
                    <a:p>
                      <a:pPr marL="0" marR="0">
                        <a:lnSpc>
                          <a:spcPct val="115000"/>
                        </a:lnSpc>
                        <a:spcBef>
                          <a:spcPts val="0"/>
                        </a:spcBef>
                        <a:spcAft>
                          <a:spcPts val="0"/>
                        </a:spcAft>
                      </a:pPr>
                      <a:r>
                        <a:rPr lang="en-US" sz="1200" dirty="0">
                          <a:effectLst/>
                        </a:rPr>
                        <a:t>Draft procedures</a:t>
                      </a:r>
                      <a:endParaRPr lang="en-US" sz="1200" dirty="0">
                        <a:solidFill>
                          <a:srgbClr val="000000"/>
                        </a:solidFill>
                        <a:effectLst/>
                        <a:latin typeface="Arial"/>
                        <a:ea typeface="Arial"/>
                      </a:endParaRPr>
                    </a:p>
                  </a:txBody>
                  <a:tcPr marL="63500" marR="63500" marT="63500" marB="63500"/>
                </a:tc>
                <a:tc>
                  <a:txBody>
                    <a:bodyPr/>
                    <a:lstStyle/>
                    <a:p>
                      <a:pPr marL="0" marR="0">
                        <a:lnSpc>
                          <a:spcPct val="115000"/>
                        </a:lnSpc>
                        <a:spcBef>
                          <a:spcPts val="0"/>
                        </a:spcBef>
                        <a:spcAft>
                          <a:spcPts val="0"/>
                        </a:spcAft>
                      </a:pPr>
                      <a:r>
                        <a:rPr lang="en-US" sz="1200" dirty="0">
                          <a:effectLst/>
                        </a:rPr>
                        <a:t>Q1 FY14</a:t>
                      </a:r>
                      <a:endParaRPr lang="en-US" sz="1200" dirty="0">
                        <a:solidFill>
                          <a:srgbClr val="000000"/>
                        </a:solidFill>
                        <a:effectLst/>
                        <a:latin typeface="Arial"/>
                        <a:ea typeface="Arial"/>
                      </a:endParaRPr>
                    </a:p>
                  </a:txBody>
                  <a:tcPr marL="63500" marR="63500" marT="63500" marB="63500"/>
                </a:tc>
              </a:tr>
              <a:tr h="370840">
                <a:tc>
                  <a:txBody>
                    <a:bodyPr/>
                    <a:lstStyle/>
                    <a:p>
                      <a:pPr marL="0" marR="0">
                        <a:lnSpc>
                          <a:spcPct val="115000"/>
                        </a:lnSpc>
                        <a:spcBef>
                          <a:spcPts val="0"/>
                        </a:spcBef>
                        <a:spcAft>
                          <a:spcPts val="0"/>
                        </a:spcAft>
                      </a:pPr>
                      <a:r>
                        <a:rPr lang="en-US" sz="1200" dirty="0">
                          <a:effectLst/>
                        </a:rPr>
                        <a:t>First set of DEMs</a:t>
                      </a:r>
                      <a:endParaRPr lang="en-US" sz="1200" dirty="0">
                        <a:solidFill>
                          <a:srgbClr val="000000"/>
                        </a:solidFill>
                        <a:effectLst/>
                        <a:latin typeface="Arial"/>
                        <a:ea typeface="Arial"/>
                      </a:endParaRPr>
                    </a:p>
                  </a:txBody>
                  <a:tcPr marL="63500" marR="63500" marT="63500" marB="63500"/>
                </a:tc>
                <a:tc>
                  <a:txBody>
                    <a:bodyPr/>
                    <a:lstStyle/>
                    <a:p>
                      <a:pPr marL="0" marR="0">
                        <a:lnSpc>
                          <a:spcPct val="115000"/>
                        </a:lnSpc>
                        <a:spcBef>
                          <a:spcPts val="0"/>
                        </a:spcBef>
                        <a:spcAft>
                          <a:spcPts val="0"/>
                        </a:spcAft>
                      </a:pPr>
                      <a:r>
                        <a:rPr lang="en-US" sz="1200" dirty="0">
                          <a:effectLst/>
                        </a:rPr>
                        <a:t>Q3 FY14</a:t>
                      </a:r>
                      <a:endParaRPr lang="en-US" sz="1200" dirty="0">
                        <a:solidFill>
                          <a:srgbClr val="000000"/>
                        </a:solidFill>
                        <a:effectLst/>
                        <a:latin typeface="Arial"/>
                        <a:ea typeface="Arial"/>
                      </a:endParaRPr>
                    </a:p>
                  </a:txBody>
                  <a:tcPr marL="63500" marR="63500" marT="63500" marB="63500"/>
                </a:tc>
              </a:tr>
              <a:tr h="370840">
                <a:tc>
                  <a:txBody>
                    <a:bodyPr/>
                    <a:lstStyle/>
                    <a:p>
                      <a:pPr marL="0" marR="0">
                        <a:lnSpc>
                          <a:spcPct val="115000"/>
                        </a:lnSpc>
                        <a:spcBef>
                          <a:spcPts val="0"/>
                        </a:spcBef>
                        <a:spcAft>
                          <a:spcPts val="0"/>
                        </a:spcAft>
                      </a:pPr>
                      <a:r>
                        <a:rPr lang="en-US" sz="1200" dirty="0">
                          <a:solidFill>
                            <a:srgbClr val="000000"/>
                          </a:solidFill>
                          <a:effectLst/>
                          <a:latin typeface="Arial"/>
                          <a:ea typeface="Arial"/>
                        </a:rPr>
                        <a:t>Second set of DEMs</a:t>
                      </a:r>
                    </a:p>
                  </a:txBody>
                  <a:tcPr marL="63500" marR="63500" marT="63500" marB="63500"/>
                </a:tc>
                <a:tc>
                  <a:txBody>
                    <a:bodyPr/>
                    <a:lstStyle/>
                    <a:p>
                      <a:pPr marL="0" marR="0">
                        <a:lnSpc>
                          <a:spcPct val="115000"/>
                        </a:lnSpc>
                        <a:spcBef>
                          <a:spcPts val="0"/>
                        </a:spcBef>
                        <a:spcAft>
                          <a:spcPts val="0"/>
                        </a:spcAft>
                      </a:pPr>
                      <a:r>
                        <a:rPr lang="en-US" sz="1200" dirty="0">
                          <a:solidFill>
                            <a:srgbClr val="000000"/>
                          </a:solidFill>
                          <a:effectLst/>
                          <a:latin typeface="Arial"/>
                          <a:ea typeface="Arial"/>
                        </a:rPr>
                        <a:t>Q2 FY15</a:t>
                      </a:r>
                    </a:p>
                  </a:txBody>
                  <a:tcPr marL="63500" marR="63500" marT="63500" marB="63500"/>
                </a:tc>
              </a:tr>
              <a:tr h="370840">
                <a:tc>
                  <a:txBody>
                    <a:bodyPr/>
                    <a:lstStyle/>
                    <a:p>
                      <a:pPr marL="0" marR="0">
                        <a:lnSpc>
                          <a:spcPct val="115000"/>
                        </a:lnSpc>
                        <a:spcBef>
                          <a:spcPts val="0"/>
                        </a:spcBef>
                        <a:spcAft>
                          <a:spcPts val="0"/>
                        </a:spcAft>
                      </a:pPr>
                      <a:r>
                        <a:rPr lang="en-US" sz="1200" dirty="0">
                          <a:solidFill>
                            <a:srgbClr val="000000"/>
                          </a:solidFill>
                          <a:effectLst/>
                          <a:latin typeface="Arial"/>
                          <a:ea typeface="Arial"/>
                        </a:rPr>
                        <a:t>Third set of DEMs</a:t>
                      </a:r>
                    </a:p>
                  </a:txBody>
                  <a:tcPr marL="63500" marR="63500" marT="63500" marB="63500"/>
                </a:tc>
                <a:tc>
                  <a:txBody>
                    <a:bodyPr/>
                    <a:lstStyle/>
                    <a:p>
                      <a:pPr marL="0" marR="0">
                        <a:lnSpc>
                          <a:spcPct val="115000"/>
                        </a:lnSpc>
                        <a:spcBef>
                          <a:spcPts val="0"/>
                        </a:spcBef>
                        <a:spcAft>
                          <a:spcPts val="0"/>
                        </a:spcAft>
                      </a:pPr>
                      <a:r>
                        <a:rPr lang="en-US" sz="1200" dirty="0">
                          <a:solidFill>
                            <a:srgbClr val="000000"/>
                          </a:solidFill>
                          <a:effectLst/>
                          <a:latin typeface="Arial"/>
                          <a:ea typeface="Arial"/>
                        </a:rPr>
                        <a:t>Q4 FY15</a:t>
                      </a:r>
                    </a:p>
                  </a:txBody>
                  <a:tcPr marL="63500" marR="63500" marT="63500" marB="63500"/>
                </a:tc>
              </a:tr>
            </a:tbl>
          </a:graphicData>
        </a:graphic>
      </p:graphicFrame>
      <p:sp>
        <p:nvSpPr>
          <p:cNvPr id="13" name="TextBox 12"/>
          <p:cNvSpPr txBox="1"/>
          <p:nvPr/>
        </p:nvSpPr>
        <p:spPr>
          <a:xfrm>
            <a:off x="254726" y="914400"/>
            <a:ext cx="8127274" cy="1569660"/>
          </a:xfrm>
          <a:prstGeom prst="rect">
            <a:avLst/>
          </a:prstGeom>
          <a:noFill/>
        </p:spPr>
        <p:txBody>
          <a:bodyPr wrap="square" rtlCol="0">
            <a:spAutoFit/>
          </a:bodyPr>
          <a:lstStyle/>
          <a:p>
            <a:r>
              <a:rPr lang="en-US" sz="1600" dirty="0"/>
              <a:t>NOAA’s National Geophysical Data Center (NGDC) will work collaboratively with USGS’s Earth Resources Observation &amp; Science (EROS) Center to develop draft procedures for building seamless bathymetric-topographic digital elevation models (DEMs) of the Nation. These procedures will be tested and implemented by building DEMs of the New York-New Jersey shoreline that were impacted by storm-surge from Hurricane Sandy in 2012 </a:t>
            </a:r>
            <a:r>
              <a:rPr lang="en-US" sz="1600" dirty="0" smtClean="0"/>
              <a:t>that </a:t>
            </a:r>
            <a:r>
              <a:rPr lang="en-US" sz="1600" dirty="0"/>
              <a:t>accurately reflect the post-storm morphology.</a:t>
            </a:r>
          </a:p>
        </p:txBody>
      </p:sp>
      <p:sp>
        <p:nvSpPr>
          <p:cNvPr id="14" name="TextBox 13"/>
          <p:cNvSpPr txBox="1"/>
          <p:nvPr/>
        </p:nvSpPr>
        <p:spPr>
          <a:xfrm>
            <a:off x="152401" y="6324601"/>
            <a:ext cx="416596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i="1" dirty="0" smtClean="0"/>
              <a:t>Separate web discovery and access.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47756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Title 1"/>
          <p:cNvSpPr>
            <a:spLocks noGrp="1"/>
          </p:cNvSpPr>
          <p:nvPr>
            <p:ph type="title"/>
          </p:nvPr>
        </p:nvSpPr>
        <p:spPr>
          <a:xfrm>
            <a:off x="990600" y="46038"/>
            <a:ext cx="7086600" cy="563562"/>
          </a:xfrm>
        </p:spPr>
        <p:txBody>
          <a:bodyPr/>
          <a:lstStyle/>
          <a:p>
            <a:r>
              <a:rPr lang="en-US" dirty="0" smtClean="0"/>
              <a:t>Questions?</a:t>
            </a:r>
          </a:p>
        </p:txBody>
      </p:sp>
      <p:pic>
        <p:nvPicPr>
          <p:cNvPr id="36866" name="Picture 7" descr="DEM cartoon.gif"/>
          <p:cNvPicPr>
            <a:picLocks noChangeAspect="1"/>
          </p:cNvPicPr>
          <p:nvPr/>
        </p:nvPicPr>
        <p:blipFill>
          <a:blip r:embed="rId2"/>
          <a:srcRect/>
          <a:stretch>
            <a:fillRect/>
          </a:stretch>
        </p:blipFill>
        <p:spPr bwMode="auto">
          <a:xfrm>
            <a:off x="1981200" y="990600"/>
            <a:ext cx="5334000" cy="5283200"/>
          </a:xfrm>
          <a:prstGeom prst="rect">
            <a:avLst/>
          </a:prstGeom>
          <a:noFill/>
          <a:ln w="9525">
            <a:noFill/>
            <a:miter lim="800000"/>
            <a:headEnd/>
            <a:tailEnd/>
          </a:ln>
        </p:spPr>
      </p:pic>
      <p:sp>
        <p:nvSpPr>
          <p:cNvPr id="36868" name="TextBox 5"/>
          <p:cNvSpPr txBox="1">
            <a:spLocks noChangeArrowheads="1"/>
          </p:cNvSpPr>
          <p:nvPr/>
        </p:nvSpPr>
        <p:spPr bwMode="auto">
          <a:xfrm>
            <a:off x="5867400" y="5983069"/>
            <a:ext cx="3276600" cy="646331"/>
          </a:xfrm>
          <a:prstGeom prst="rect">
            <a:avLst/>
          </a:prstGeom>
          <a:noFill/>
          <a:ln w="9525">
            <a:noFill/>
            <a:miter lim="800000"/>
            <a:headEnd/>
            <a:tailEnd/>
          </a:ln>
        </p:spPr>
        <p:txBody>
          <a:bodyPr>
            <a:spAutoFit/>
          </a:bodyPr>
          <a:lstStyle/>
          <a:p>
            <a:pPr algn="ctr"/>
            <a:r>
              <a:rPr lang="en-US" dirty="0">
                <a:solidFill>
                  <a:srgbClr val="333399"/>
                </a:solidFill>
                <a:hlinkClick r:id="rId3"/>
              </a:rPr>
              <a:t>barry.eakins@noaa.</a:t>
            </a:r>
            <a:r>
              <a:rPr lang="en-US" dirty="0" smtClean="0">
                <a:solidFill>
                  <a:srgbClr val="333399"/>
                </a:solidFill>
                <a:hlinkClick r:id="rId3"/>
              </a:rPr>
              <a:t>gov</a:t>
            </a:r>
            <a:endParaRPr lang="en-US" dirty="0" smtClean="0">
              <a:solidFill>
                <a:srgbClr val="333399"/>
              </a:solidFill>
            </a:endParaRPr>
          </a:p>
          <a:p>
            <a:pPr algn="ctr"/>
            <a:r>
              <a:rPr lang="en-US" dirty="0" smtClean="0">
                <a:solidFill>
                  <a:srgbClr val="333399"/>
                </a:solidFill>
                <a:hlinkClick r:id="rId4"/>
              </a:rPr>
              <a:t>daniels@usgs.gov</a:t>
            </a:r>
            <a:r>
              <a:rPr lang="en-US" dirty="0" smtClean="0">
                <a:solidFill>
                  <a:srgbClr val="333399"/>
                </a:solidFill>
              </a:rPr>
              <a:t> </a:t>
            </a:r>
            <a:endParaRPr lang="en-US" dirty="0">
              <a:solidFill>
                <a:srgbClr val="333399"/>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Coastal DEM Framework Goal</a:t>
            </a:r>
            <a:endParaRPr lang="en-US" dirty="0"/>
          </a:p>
        </p:txBody>
      </p:sp>
      <p:sp>
        <p:nvSpPr>
          <p:cNvPr id="4" name="Content Placeholder 2"/>
          <p:cNvSpPr>
            <a:spLocks noGrp="1"/>
          </p:cNvSpPr>
          <p:nvPr>
            <p:ph idx="1"/>
          </p:nvPr>
        </p:nvSpPr>
        <p:spPr>
          <a:xfrm>
            <a:off x="304800" y="1143000"/>
            <a:ext cx="8229600" cy="3429000"/>
          </a:xfrm>
        </p:spPr>
        <p:txBody>
          <a:bodyPr/>
          <a:lstStyle/>
          <a:p>
            <a:pPr marL="0">
              <a:buNone/>
            </a:pPr>
            <a:r>
              <a:rPr lang="en-US" sz="2000" u="sng" dirty="0" smtClean="0"/>
              <a:t>Goal:</a:t>
            </a:r>
            <a:r>
              <a:rPr lang="en-US" sz="2000" dirty="0" smtClean="0"/>
              <a:t> For </a:t>
            </a:r>
            <a:r>
              <a:rPr lang="en-US" sz="2000" dirty="0"/>
              <a:t>users to discover and access </a:t>
            </a:r>
            <a:r>
              <a:rPr lang="en-US" sz="2000" dirty="0" smtClean="0"/>
              <a:t>publicly </a:t>
            </a:r>
            <a:r>
              <a:rPr lang="en-US" sz="2000" dirty="0"/>
              <a:t>available integrated </a:t>
            </a:r>
            <a:r>
              <a:rPr lang="en-US" sz="2000" dirty="0" smtClean="0"/>
              <a:t>bathymetric-topographic </a:t>
            </a:r>
            <a:r>
              <a:rPr lang="en-US" sz="2000" dirty="0"/>
              <a:t>DEMs and color, shaded-relief </a:t>
            </a:r>
            <a:r>
              <a:rPr lang="en-US" sz="2000" dirty="0" err="1"/>
              <a:t>hillshade</a:t>
            </a:r>
            <a:r>
              <a:rPr lang="en-US" sz="2000" dirty="0"/>
              <a:t> images (e.g., </a:t>
            </a:r>
            <a:r>
              <a:rPr lang="en-US" sz="2000" dirty="0" err="1"/>
              <a:t>geotiffs</a:t>
            </a:r>
            <a:r>
              <a:rPr lang="en-US" sz="2000" dirty="0"/>
              <a:t>) of U.S. coasts and Great Lakes </a:t>
            </a:r>
            <a:endParaRPr lang="en-US" sz="2000" dirty="0" smtClean="0"/>
          </a:p>
          <a:p>
            <a:r>
              <a:rPr lang="en-US" sz="1800" dirty="0"/>
              <a:t>A</a:t>
            </a:r>
            <a:r>
              <a:rPr lang="en-US" sz="1800" dirty="0" smtClean="0"/>
              <a:t>t </a:t>
            </a:r>
            <a:r>
              <a:rPr lang="en-US" sz="1800" dirty="0"/>
              <a:t>a range of pre-determined cell sizes (e.g., ⅓ arc-seconds, 3 arc-seconds</a:t>
            </a:r>
            <a:r>
              <a:rPr lang="en-US" sz="1800" dirty="0" smtClean="0"/>
              <a:t>)</a:t>
            </a:r>
          </a:p>
          <a:p>
            <a:r>
              <a:rPr lang="en-US" sz="1800" dirty="0" smtClean="0"/>
              <a:t>In different vertical datums (e.g., NAVD 88, MHW) and coordinate systems (e.g., geographic, UTM zone)</a:t>
            </a:r>
          </a:p>
          <a:p>
            <a:r>
              <a:rPr lang="en-US" sz="1800" dirty="0" smtClean="0"/>
              <a:t>Models built by different Federal / State agencies, universities, private sector</a:t>
            </a:r>
          </a:p>
          <a:p>
            <a:r>
              <a:rPr lang="en-US" sz="1800" dirty="0" smtClean="0"/>
              <a:t>Models covering different temporal ranges (e.g., morphologic change analysis)</a:t>
            </a:r>
          </a:p>
        </p:txBody>
      </p:sp>
      <p:sp>
        <p:nvSpPr>
          <p:cNvPr id="6" name="TextBox 5"/>
          <p:cNvSpPr txBox="1"/>
          <p:nvPr/>
        </p:nvSpPr>
        <p:spPr>
          <a:xfrm>
            <a:off x="3927974" y="5943600"/>
            <a:ext cx="1532792" cy="461665"/>
          </a:xfrm>
          <a:prstGeom prst="rect">
            <a:avLst/>
          </a:prstGeom>
          <a:noFill/>
        </p:spPr>
        <p:txBody>
          <a:bodyPr wrap="none" rtlCol="0">
            <a:spAutoFit/>
          </a:bodyPr>
          <a:lstStyle/>
          <a:p>
            <a:pPr algn="ctr"/>
            <a:r>
              <a:rPr lang="en-US" sz="1200" b="1" i="1" dirty="0" smtClean="0"/>
              <a:t>Santa Barbara, CA</a:t>
            </a:r>
          </a:p>
          <a:p>
            <a:pPr algn="ctr"/>
            <a:r>
              <a:rPr lang="en-US" sz="1200" b="1" i="1" dirty="0" smtClean="0"/>
              <a:t>coastal DEM</a:t>
            </a:r>
            <a:endParaRPr lang="en-US" sz="1200" b="1" i="1" dirty="0"/>
          </a:p>
        </p:txBody>
      </p:sp>
      <p:pic>
        <p:nvPicPr>
          <p:cNvPr id="7" name="Picture 6"/>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191000" y="4118458"/>
            <a:ext cx="4876800" cy="266334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173115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descr="Figure 3.jpg"/>
          <p:cNvPicPr>
            <a:picLocks noChangeAspect="1"/>
          </p:cNvPicPr>
          <p:nvPr/>
        </p:nvPicPr>
        <p:blipFill>
          <a:blip r:embed="rId3"/>
          <a:stretch>
            <a:fillRect/>
          </a:stretch>
        </p:blipFill>
        <p:spPr>
          <a:xfrm>
            <a:off x="1905000" y="4038600"/>
            <a:ext cx="4066032" cy="1606767"/>
          </a:xfrm>
          <a:prstGeom prst="rect">
            <a:avLst/>
          </a:prstGeom>
        </p:spPr>
      </p:pic>
      <p:pic>
        <p:nvPicPr>
          <p:cNvPr id="18" name="Picture 17" descr="article-sea-level-rise_16648_600x450.jpg"/>
          <p:cNvPicPr>
            <a:picLocks noChangeAspect="1"/>
          </p:cNvPicPr>
          <p:nvPr/>
        </p:nvPicPr>
        <p:blipFill>
          <a:blip r:embed="rId4"/>
          <a:stretch>
            <a:fillRect/>
          </a:stretch>
        </p:blipFill>
        <p:spPr>
          <a:xfrm>
            <a:off x="228600" y="1371600"/>
            <a:ext cx="2971800" cy="2228850"/>
          </a:xfrm>
          <a:prstGeom prst="rect">
            <a:avLst/>
          </a:prstGeom>
        </p:spPr>
      </p:pic>
      <p:pic>
        <p:nvPicPr>
          <p:cNvPr id="16" name="Picture 15" descr="saltmarsh.jpg"/>
          <p:cNvPicPr>
            <a:picLocks noChangeAspect="1"/>
          </p:cNvPicPr>
          <p:nvPr/>
        </p:nvPicPr>
        <p:blipFill>
          <a:blip r:embed="rId5"/>
          <a:stretch>
            <a:fillRect/>
          </a:stretch>
        </p:blipFill>
        <p:spPr>
          <a:xfrm>
            <a:off x="3581400" y="838200"/>
            <a:ext cx="2743200" cy="1780032"/>
          </a:xfrm>
          <a:prstGeom prst="rect">
            <a:avLst/>
          </a:prstGeom>
        </p:spPr>
      </p:pic>
      <p:pic>
        <p:nvPicPr>
          <p:cNvPr id="14" name="Picture 13" descr="WindTurbine_Siemens.jpg"/>
          <p:cNvPicPr>
            <a:picLocks noChangeAspect="1"/>
          </p:cNvPicPr>
          <p:nvPr/>
        </p:nvPicPr>
        <p:blipFill>
          <a:blip r:embed="rId6"/>
          <a:stretch>
            <a:fillRect/>
          </a:stretch>
        </p:blipFill>
        <p:spPr>
          <a:xfrm>
            <a:off x="6781800" y="1447800"/>
            <a:ext cx="2209800" cy="2209800"/>
          </a:xfrm>
          <a:prstGeom prst="rect">
            <a:avLst/>
          </a:prstGeom>
        </p:spPr>
      </p:pic>
      <p:pic>
        <p:nvPicPr>
          <p:cNvPr id="13" name="Picture 12" descr="beach.jpg"/>
          <p:cNvPicPr>
            <a:picLocks noChangeAspect="1"/>
          </p:cNvPicPr>
          <p:nvPr/>
        </p:nvPicPr>
        <p:blipFill>
          <a:blip r:embed="rId7"/>
          <a:stretch>
            <a:fillRect/>
          </a:stretch>
        </p:blipFill>
        <p:spPr>
          <a:xfrm>
            <a:off x="6248400" y="4648200"/>
            <a:ext cx="2667000" cy="1785938"/>
          </a:xfrm>
          <a:prstGeom prst="rect">
            <a:avLst/>
          </a:prstGeom>
        </p:spPr>
      </p:pic>
      <p:sp>
        <p:nvSpPr>
          <p:cNvPr id="2" name="Title 1"/>
          <p:cNvSpPr>
            <a:spLocks noGrp="1"/>
          </p:cNvSpPr>
          <p:nvPr>
            <p:ph type="title"/>
          </p:nvPr>
        </p:nvSpPr>
        <p:spPr>
          <a:xfrm>
            <a:off x="1066800" y="46038"/>
            <a:ext cx="7086600" cy="563562"/>
          </a:xfrm>
        </p:spPr>
        <p:txBody>
          <a:bodyPr/>
          <a:lstStyle/>
          <a:p>
            <a:r>
              <a:rPr lang="en-US" dirty="0" smtClean="0"/>
              <a:t>Coastal Zone</a:t>
            </a:r>
            <a:endParaRPr lang="en-US" dirty="0"/>
          </a:p>
        </p:txBody>
      </p:sp>
      <p:sp>
        <p:nvSpPr>
          <p:cNvPr id="4" name="TextBox 3"/>
          <p:cNvSpPr txBox="1"/>
          <p:nvPr/>
        </p:nvSpPr>
        <p:spPr>
          <a:xfrm>
            <a:off x="1079358" y="1066800"/>
            <a:ext cx="1206642" cy="276999"/>
          </a:xfrm>
          <a:prstGeom prst="rect">
            <a:avLst/>
          </a:prstGeom>
          <a:noFill/>
        </p:spPr>
        <p:txBody>
          <a:bodyPr wrap="none" rtlCol="0">
            <a:spAutoFit/>
          </a:bodyPr>
          <a:lstStyle/>
          <a:p>
            <a:pPr algn="ctr"/>
            <a:r>
              <a:rPr lang="en-US" sz="1200" b="1" i="1" dirty="0" smtClean="0"/>
              <a:t>Sea-level rise</a:t>
            </a:r>
            <a:endParaRPr lang="en-US" sz="1200" b="1" i="1" dirty="0"/>
          </a:p>
        </p:txBody>
      </p:sp>
      <p:sp>
        <p:nvSpPr>
          <p:cNvPr id="5" name="TextBox 4"/>
          <p:cNvSpPr txBox="1"/>
          <p:nvPr/>
        </p:nvSpPr>
        <p:spPr>
          <a:xfrm>
            <a:off x="3124200" y="5715000"/>
            <a:ext cx="1727443" cy="276999"/>
          </a:xfrm>
          <a:prstGeom prst="rect">
            <a:avLst/>
          </a:prstGeom>
          <a:noFill/>
        </p:spPr>
        <p:txBody>
          <a:bodyPr wrap="none" rtlCol="0">
            <a:spAutoFit/>
          </a:bodyPr>
          <a:lstStyle/>
          <a:p>
            <a:pPr algn="ctr"/>
            <a:r>
              <a:rPr lang="en-US" sz="1200" b="1" i="1" dirty="0" smtClean="0"/>
              <a:t>Morphologic change</a:t>
            </a:r>
            <a:endParaRPr lang="en-US" sz="1200" b="1" i="1" dirty="0"/>
          </a:p>
        </p:txBody>
      </p:sp>
      <p:sp>
        <p:nvSpPr>
          <p:cNvPr id="6" name="TextBox 5"/>
          <p:cNvSpPr txBox="1"/>
          <p:nvPr/>
        </p:nvSpPr>
        <p:spPr>
          <a:xfrm>
            <a:off x="88619" y="6172200"/>
            <a:ext cx="2121181" cy="461665"/>
          </a:xfrm>
          <a:prstGeom prst="rect">
            <a:avLst/>
          </a:prstGeom>
          <a:noFill/>
        </p:spPr>
        <p:txBody>
          <a:bodyPr wrap="none" rtlCol="0">
            <a:spAutoFit/>
          </a:bodyPr>
          <a:lstStyle/>
          <a:p>
            <a:pPr algn="ctr"/>
            <a:r>
              <a:rPr lang="en-US" sz="1200" b="1" i="1" dirty="0" smtClean="0"/>
              <a:t>Hazard mitigation and</a:t>
            </a:r>
          </a:p>
          <a:p>
            <a:pPr algn="ctr"/>
            <a:r>
              <a:rPr lang="en-US" sz="1200" b="1" i="1" dirty="0" smtClean="0"/>
              <a:t>Community preparedness</a:t>
            </a:r>
            <a:endParaRPr lang="en-US" sz="1200" b="1" i="1" dirty="0"/>
          </a:p>
        </p:txBody>
      </p:sp>
      <p:sp>
        <p:nvSpPr>
          <p:cNvPr id="7" name="TextBox 6"/>
          <p:cNvSpPr txBox="1"/>
          <p:nvPr/>
        </p:nvSpPr>
        <p:spPr>
          <a:xfrm>
            <a:off x="3962400" y="2667000"/>
            <a:ext cx="2032068" cy="461665"/>
          </a:xfrm>
          <a:prstGeom prst="rect">
            <a:avLst/>
          </a:prstGeom>
          <a:noFill/>
        </p:spPr>
        <p:txBody>
          <a:bodyPr wrap="none" rtlCol="0">
            <a:spAutoFit/>
          </a:bodyPr>
          <a:lstStyle/>
          <a:p>
            <a:pPr algn="ctr"/>
            <a:r>
              <a:rPr lang="en-US" sz="1200" b="1" i="1" dirty="0" smtClean="0"/>
              <a:t>Ecosystem management</a:t>
            </a:r>
          </a:p>
          <a:p>
            <a:pPr algn="ctr"/>
            <a:r>
              <a:rPr lang="en-US" sz="1200" b="1" i="1" dirty="0" smtClean="0"/>
              <a:t>and habitat research</a:t>
            </a:r>
            <a:endParaRPr lang="en-US" sz="1200" b="1" i="1" dirty="0"/>
          </a:p>
        </p:txBody>
      </p:sp>
      <p:sp>
        <p:nvSpPr>
          <p:cNvPr id="8" name="TextBox 7"/>
          <p:cNvSpPr txBox="1"/>
          <p:nvPr/>
        </p:nvSpPr>
        <p:spPr>
          <a:xfrm>
            <a:off x="7162800" y="3733800"/>
            <a:ext cx="1411176" cy="276999"/>
          </a:xfrm>
          <a:prstGeom prst="rect">
            <a:avLst/>
          </a:prstGeom>
          <a:noFill/>
        </p:spPr>
        <p:txBody>
          <a:bodyPr wrap="none" rtlCol="0">
            <a:spAutoFit/>
          </a:bodyPr>
          <a:lstStyle/>
          <a:p>
            <a:pPr algn="ctr"/>
            <a:r>
              <a:rPr lang="en-US" sz="1200" b="1" i="1" dirty="0" smtClean="0"/>
              <a:t>Spatial planning</a:t>
            </a:r>
            <a:endParaRPr lang="en-US" sz="1200" b="1" i="1" dirty="0"/>
          </a:p>
        </p:txBody>
      </p:sp>
      <p:sp>
        <p:nvSpPr>
          <p:cNvPr id="10" name="TextBox 9"/>
          <p:cNvSpPr txBox="1"/>
          <p:nvPr/>
        </p:nvSpPr>
        <p:spPr>
          <a:xfrm>
            <a:off x="6705600" y="5867400"/>
            <a:ext cx="1607894" cy="276999"/>
          </a:xfrm>
          <a:prstGeom prst="rect">
            <a:avLst/>
          </a:prstGeom>
          <a:noFill/>
        </p:spPr>
        <p:txBody>
          <a:bodyPr wrap="none" rtlCol="0">
            <a:spAutoFit/>
          </a:bodyPr>
          <a:lstStyle/>
          <a:p>
            <a:pPr algn="ctr"/>
            <a:r>
              <a:rPr lang="en-US" sz="1200" b="1" i="1" dirty="0" smtClean="0"/>
              <a:t>Shoreline mapping</a:t>
            </a:r>
            <a:endParaRPr lang="en-US" sz="1200" b="1" i="1" dirty="0"/>
          </a:p>
        </p:txBody>
      </p:sp>
      <p:pic>
        <p:nvPicPr>
          <p:cNvPr id="15" name="Picture 14" descr="tsunami-sign.jpg"/>
          <p:cNvPicPr>
            <a:picLocks noChangeAspect="1"/>
          </p:cNvPicPr>
          <p:nvPr/>
        </p:nvPicPr>
        <p:blipFill>
          <a:blip r:embed="rId8"/>
          <a:stretch>
            <a:fillRect/>
          </a:stretch>
        </p:blipFill>
        <p:spPr>
          <a:xfrm>
            <a:off x="457200" y="4381500"/>
            <a:ext cx="1143000" cy="17145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National Ocean Policy</a:t>
            </a:r>
            <a:endParaRPr lang="en-US" dirty="0"/>
          </a:p>
        </p:txBody>
      </p:sp>
      <p:pic>
        <p:nvPicPr>
          <p:cNvPr id="5" name="Picture 3"/>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343400" y="838200"/>
            <a:ext cx="3297055" cy="176994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3" name="TextBox 2"/>
          <p:cNvSpPr txBox="1"/>
          <p:nvPr/>
        </p:nvSpPr>
        <p:spPr>
          <a:xfrm>
            <a:off x="304800" y="4876800"/>
            <a:ext cx="8534400" cy="1908215"/>
          </a:xfrm>
          <a:prstGeom prst="rect">
            <a:avLst/>
          </a:prstGeom>
          <a:noFill/>
        </p:spPr>
        <p:txBody>
          <a:bodyPr wrap="square" rtlCol="0">
            <a:spAutoFit/>
          </a:bodyPr>
          <a:lstStyle/>
          <a:p>
            <a:r>
              <a:rPr lang="en-US" b="1" dirty="0" smtClean="0">
                <a:solidFill>
                  <a:srgbClr val="0066B1"/>
                </a:solidFill>
                <a:latin typeface="Myriad Pro"/>
              </a:rPr>
              <a:t>I. The Ocean Economy: Supporting </a:t>
            </a:r>
            <a:r>
              <a:rPr lang="en-US" b="1" dirty="0">
                <a:solidFill>
                  <a:srgbClr val="0066B1"/>
                </a:solidFill>
                <a:latin typeface="Myriad Pro"/>
              </a:rPr>
              <a:t>Economic </a:t>
            </a:r>
            <a:r>
              <a:rPr lang="en-US" b="1" dirty="0" smtClean="0">
                <a:solidFill>
                  <a:srgbClr val="0066B1"/>
                </a:solidFill>
                <a:latin typeface="Myriad Pro"/>
              </a:rPr>
              <a:t>Growth (Appendix p. 2) </a:t>
            </a:r>
            <a:endParaRPr lang="en-US" dirty="0">
              <a:solidFill>
                <a:srgbClr val="0066B1"/>
              </a:solidFill>
              <a:latin typeface="Myriad Pro"/>
            </a:endParaRPr>
          </a:p>
          <a:p>
            <a:pPr algn="just"/>
            <a:r>
              <a:rPr lang="en-US" sz="1400" b="1" i="1" dirty="0">
                <a:solidFill>
                  <a:srgbClr val="221E1F"/>
                </a:solidFill>
                <a:latin typeface="Myriad Pro"/>
              </a:rPr>
              <a:t>Advance our mapping and charting capabilities and products to support a range of economic activities. </a:t>
            </a:r>
            <a:endParaRPr lang="en-US" sz="1400" dirty="0">
              <a:solidFill>
                <a:srgbClr val="221E1F"/>
              </a:solidFill>
              <a:latin typeface="Myriad Pro"/>
            </a:endParaRPr>
          </a:p>
          <a:p>
            <a:r>
              <a:rPr lang="en-US" sz="1400" b="1" dirty="0" smtClean="0">
                <a:solidFill>
                  <a:srgbClr val="221E1F"/>
                </a:solidFill>
                <a:latin typeface="Myriad Pro"/>
              </a:rPr>
              <a:t>2017</a:t>
            </a:r>
            <a:endParaRPr lang="en-US" sz="1400" dirty="0">
              <a:solidFill>
                <a:srgbClr val="221E1F"/>
              </a:solidFill>
              <a:latin typeface="Myriad Pro"/>
            </a:endParaRPr>
          </a:p>
          <a:p>
            <a:pPr marL="285750" indent="-285750">
              <a:buFont typeface="Arial" panose="020B0604020202020204" pitchFamily="34" charset="0"/>
              <a:buChar char="•"/>
            </a:pPr>
            <a:r>
              <a:rPr lang="en-US" sz="1400" dirty="0" smtClean="0">
                <a:solidFill>
                  <a:srgbClr val="221E1F"/>
                </a:solidFill>
                <a:latin typeface="Myriad Pro"/>
              </a:rPr>
              <a:t>Improve </a:t>
            </a:r>
            <a:r>
              <a:rPr lang="en-US" sz="1400" dirty="0">
                <a:solidFill>
                  <a:srgbClr val="221E1F"/>
                </a:solidFill>
                <a:latin typeface="Myriad Pro"/>
              </a:rPr>
              <a:t>and implement coastal change analysis products and a sustained and seamless description of coastal and marine elevation extending from on-shore coastal areas (Coastal National Elevation Dataset) through the U.S. Exclusive Economic Zone (EEZ) and extended continental shelf, including elevation models and derived map products, for local, State, and Federal managers. [IWG-OCM, DOI (USGS), USACE, NOAA] [OMI] </a:t>
            </a:r>
          </a:p>
        </p:txBody>
      </p:sp>
      <p:sp>
        <p:nvSpPr>
          <p:cNvPr id="9" name="Oval 8"/>
          <p:cNvSpPr/>
          <p:nvPr/>
        </p:nvSpPr>
        <p:spPr bwMode="auto">
          <a:xfrm>
            <a:off x="5562600" y="5796419"/>
            <a:ext cx="2997115" cy="375781"/>
          </a:xfrm>
          <a:prstGeom prst="ellipse">
            <a:avLst/>
          </a:prstGeom>
          <a:noFill/>
          <a:ln w="25400" cap="flat" cmpd="sng" algn="ctr">
            <a:solidFill>
              <a:srgbClr val="FF0000"/>
            </a:solid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dirty="0">
              <a:ln>
                <a:noFill/>
              </a:ln>
              <a:solidFill>
                <a:schemeClr val="tx1"/>
              </a:solidFill>
              <a:effectLst/>
              <a:latin typeface="Arial" pitchFamily="-107" charset="0"/>
            </a:endParaRPr>
          </a:p>
        </p:txBody>
      </p:sp>
      <p:sp>
        <p:nvSpPr>
          <p:cNvPr id="11" name="TextBox 10"/>
          <p:cNvSpPr txBox="1"/>
          <p:nvPr/>
        </p:nvSpPr>
        <p:spPr>
          <a:xfrm>
            <a:off x="1066800" y="3124200"/>
            <a:ext cx="2971800" cy="646331"/>
          </a:xfrm>
          <a:prstGeom prst="rect">
            <a:avLst/>
          </a:prstGeom>
          <a:noFill/>
        </p:spPr>
        <p:txBody>
          <a:bodyPr wrap="square" rtlCol="0">
            <a:spAutoFit/>
          </a:bodyPr>
          <a:lstStyle/>
          <a:p>
            <a:pPr algn="ctr"/>
            <a:r>
              <a:rPr lang="en-US" b="1" dirty="0" smtClean="0"/>
              <a:t>National </a:t>
            </a:r>
            <a:r>
              <a:rPr lang="en-US" b="1" dirty="0"/>
              <a:t>Ocean Policy </a:t>
            </a:r>
            <a:endParaRPr lang="en-US" dirty="0"/>
          </a:p>
          <a:p>
            <a:pPr algn="ctr"/>
            <a:r>
              <a:rPr lang="en-US" b="1" i="1" dirty="0"/>
              <a:t>Implementation Plan </a:t>
            </a:r>
            <a:endParaRPr lang="en-US" dirty="0"/>
          </a:p>
        </p:txBody>
      </p:sp>
      <p:sp>
        <p:nvSpPr>
          <p:cNvPr id="12" name="TextBox 11"/>
          <p:cNvSpPr txBox="1"/>
          <p:nvPr/>
        </p:nvSpPr>
        <p:spPr>
          <a:xfrm>
            <a:off x="152400" y="3770293"/>
            <a:ext cx="4876800" cy="954107"/>
          </a:xfrm>
          <a:prstGeom prst="rect">
            <a:avLst/>
          </a:prstGeom>
          <a:noFill/>
        </p:spPr>
        <p:txBody>
          <a:bodyPr wrap="square" rtlCol="0">
            <a:spAutoFit/>
          </a:bodyPr>
          <a:lstStyle/>
          <a:p>
            <a:r>
              <a:rPr lang="en-US" sz="1400" dirty="0" smtClean="0"/>
              <a:t>The </a:t>
            </a:r>
            <a:r>
              <a:rPr lang="en-US" sz="1400" dirty="0"/>
              <a:t>National Ocean Policy Implementation Plan translates the National Ocean Policy into on-the-ground actions that will help Americans all across the Nation sustain and enjoy our ocean resources. </a:t>
            </a:r>
          </a:p>
        </p:txBody>
      </p:sp>
      <p:pic>
        <p:nvPicPr>
          <p:cNvPr id="14" name="Picture 13"/>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016137" y="3329339"/>
            <a:ext cx="1795275" cy="1547461"/>
          </a:xfrm>
          <a:prstGeom prst="rect">
            <a:avLst/>
          </a:prstGeom>
        </p:spPr>
      </p:pic>
      <p:pic>
        <p:nvPicPr>
          <p:cNvPr id="13" name="Picture 12"/>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629400" y="2895600"/>
            <a:ext cx="2284516" cy="1558595"/>
          </a:xfrm>
          <a:prstGeom prst="rect">
            <a:avLst/>
          </a:prstGeom>
        </p:spPr>
      </p:pic>
      <p:pic>
        <p:nvPicPr>
          <p:cNvPr id="15" name="Picture 14"/>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685800"/>
            <a:ext cx="3635829" cy="2240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6038"/>
            <a:ext cx="7086600" cy="563562"/>
          </a:xfrm>
        </p:spPr>
        <p:txBody>
          <a:bodyPr/>
          <a:lstStyle/>
          <a:p>
            <a:r>
              <a:rPr lang="en-US" dirty="0" smtClean="0"/>
              <a:t>USGS EROS Data Center</a:t>
            </a:r>
            <a:endParaRPr lang="en-US" dirty="0"/>
          </a:p>
        </p:txBody>
      </p:sp>
      <p:sp>
        <p:nvSpPr>
          <p:cNvPr id="7" name="Content Placeholder 6"/>
          <p:cNvSpPr>
            <a:spLocks noGrp="1"/>
          </p:cNvSpPr>
          <p:nvPr>
            <p:ph idx="1"/>
          </p:nvPr>
        </p:nvSpPr>
        <p:spPr>
          <a:xfrm>
            <a:off x="4953000" y="1295400"/>
            <a:ext cx="4191000" cy="2514600"/>
          </a:xfrm>
        </p:spPr>
        <p:txBody>
          <a:bodyPr/>
          <a:lstStyle/>
          <a:p>
            <a:pPr>
              <a:buNone/>
            </a:pPr>
            <a:r>
              <a:rPr lang="en-US" sz="2000" u="sng" dirty="0" smtClean="0"/>
              <a:t>National Elevation Dataset</a:t>
            </a:r>
          </a:p>
          <a:p>
            <a:r>
              <a:rPr lang="en-US" sz="2000" dirty="0" smtClean="0"/>
              <a:t>Topography only</a:t>
            </a:r>
          </a:p>
          <a:p>
            <a:r>
              <a:rPr lang="en-US" sz="2000" dirty="0" smtClean="0"/>
              <a:t>1, 1/3 and 1/9 arc-second</a:t>
            </a:r>
          </a:p>
          <a:p>
            <a:r>
              <a:rPr lang="en-US" sz="2000" dirty="0" smtClean="0"/>
              <a:t>NAD 83 geographic</a:t>
            </a:r>
          </a:p>
          <a:p>
            <a:r>
              <a:rPr lang="en-US" sz="2000" dirty="0" smtClean="0"/>
              <a:t>NAVD 88</a:t>
            </a:r>
          </a:p>
          <a:p>
            <a:r>
              <a:rPr lang="en-US" sz="2000" dirty="0" smtClean="0"/>
              <a:t>Updated bi-monthly</a:t>
            </a:r>
            <a:endParaRPr lang="en-US" sz="2000" dirty="0"/>
          </a:p>
        </p:txBody>
      </p:sp>
      <p:pic>
        <p:nvPicPr>
          <p:cNvPr id="8" name="Picture 2" descr="E:\Barry Home\Tsunami gridding\bathymetry models\nedus2.gif"/>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92754" y="825495"/>
            <a:ext cx="4379246" cy="275590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9" name="TextBox 8"/>
          <p:cNvSpPr txBox="1"/>
          <p:nvPr/>
        </p:nvSpPr>
        <p:spPr>
          <a:xfrm>
            <a:off x="7315200" y="3962400"/>
            <a:ext cx="1311539" cy="461665"/>
          </a:xfrm>
          <a:prstGeom prst="rect">
            <a:avLst/>
          </a:prstGeom>
          <a:noFill/>
        </p:spPr>
        <p:txBody>
          <a:bodyPr wrap="none" rtlCol="0">
            <a:spAutoFit/>
          </a:bodyPr>
          <a:lstStyle/>
          <a:p>
            <a:pPr algn="ctr"/>
            <a:r>
              <a:rPr lang="en-US" sz="1200" b="1" i="1" dirty="0" smtClean="0"/>
              <a:t>Mobile Bay, AL</a:t>
            </a:r>
          </a:p>
          <a:p>
            <a:pPr algn="ctr"/>
            <a:r>
              <a:rPr lang="en-US" sz="1200" b="1" i="1" dirty="0" smtClean="0"/>
              <a:t>coastal DEM</a:t>
            </a:r>
            <a:endParaRPr lang="en-US" sz="1200" b="1" i="1" dirty="0"/>
          </a:p>
        </p:txBody>
      </p:sp>
      <p:pic>
        <p:nvPicPr>
          <p:cNvPr id="10" name="Picture 2"/>
          <p:cNvPicPr preferRelativeResize="0">
            <a:picLocks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019430" y="4495800"/>
            <a:ext cx="3667370" cy="21336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11" name="TextBox 10"/>
          <p:cNvSpPr txBox="1"/>
          <p:nvPr/>
        </p:nvSpPr>
        <p:spPr>
          <a:xfrm>
            <a:off x="228600" y="2971800"/>
            <a:ext cx="1026530" cy="276999"/>
          </a:xfrm>
          <a:prstGeom prst="rect">
            <a:avLst/>
          </a:prstGeom>
          <a:noFill/>
        </p:spPr>
        <p:txBody>
          <a:bodyPr wrap="none" rtlCol="0">
            <a:spAutoFit/>
          </a:bodyPr>
          <a:lstStyle/>
          <a:p>
            <a:r>
              <a:rPr lang="en-US" sz="1200" b="1" i="1" dirty="0" smtClean="0"/>
              <a:t>USGS NED</a:t>
            </a:r>
            <a:endParaRPr lang="en-US" sz="1200" b="1" i="1" dirty="0"/>
          </a:p>
        </p:txBody>
      </p:sp>
      <p:sp>
        <p:nvSpPr>
          <p:cNvPr id="13" name="Content Placeholder 6"/>
          <p:cNvSpPr txBox="1">
            <a:spLocks/>
          </p:cNvSpPr>
          <p:nvPr/>
        </p:nvSpPr>
        <p:spPr bwMode="auto">
          <a:xfrm>
            <a:off x="228600" y="3886200"/>
            <a:ext cx="4191000" cy="2514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0" i="0" u="sng" strike="noStrike" kern="0" cap="none" spc="0" normalizeH="0" baseline="0" noProof="0" dirty="0" smtClean="0">
                <a:ln>
                  <a:noFill/>
                </a:ln>
                <a:solidFill>
                  <a:schemeClr val="tx1"/>
                </a:solidFill>
                <a:effectLst/>
                <a:uLnTx/>
                <a:uFillTx/>
                <a:latin typeface="+mn-lt"/>
                <a:ea typeface="+mn-ea"/>
                <a:cs typeface="+mn-cs"/>
              </a:rPr>
              <a:t>Coastal</a:t>
            </a:r>
            <a:r>
              <a:rPr kumimoji="0" lang="en-US" sz="2000" b="0" i="0" u="sng" strike="noStrike" kern="0" cap="none" spc="0" normalizeH="0" noProof="0" dirty="0" smtClean="0">
                <a:ln>
                  <a:noFill/>
                </a:ln>
                <a:solidFill>
                  <a:schemeClr val="tx1"/>
                </a:solidFill>
                <a:effectLst/>
                <a:uLnTx/>
                <a:uFillTx/>
                <a:latin typeface="+mn-lt"/>
                <a:ea typeface="+mn-ea"/>
                <a:cs typeface="+mn-cs"/>
              </a:rPr>
              <a:t> NED</a:t>
            </a:r>
            <a:endParaRPr kumimoji="0" lang="en-US" sz="2000" b="0" i="0" u="sng"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Integrated bathy-</a:t>
            </a:r>
            <a:r>
              <a:rPr kumimoji="0" lang="en-US" sz="2000" b="0" i="0" u="none" strike="noStrike" kern="0" cap="none" spc="0" normalizeH="0" baseline="0" noProof="0" dirty="0" err="1" smtClean="0">
                <a:ln>
                  <a:noFill/>
                </a:ln>
                <a:solidFill>
                  <a:schemeClr val="tx1"/>
                </a:solidFill>
                <a:effectLst/>
                <a:uLnTx/>
                <a:uFillTx/>
                <a:latin typeface="+mn-lt"/>
                <a:ea typeface="+mn-ea"/>
                <a:cs typeface="+mn-cs"/>
              </a:rPr>
              <a:t>topo</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1/9 arc-second and 2</a:t>
            </a:r>
            <a:r>
              <a:rPr kumimoji="0" lang="en-US" sz="2000" b="0" i="0" u="none" strike="noStrike" kern="0" cap="none" spc="0" normalizeH="0" noProof="0" dirty="0" smtClean="0">
                <a:ln>
                  <a:noFill/>
                </a:ln>
                <a:solidFill>
                  <a:schemeClr val="tx1"/>
                </a:solidFill>
                <a:effectLst/>
                <a:uLnTx/>
                <a:uFillTx/>
                <a:latin typeface="+mn-lt"/>
                <a:ea typeface="+mn-ea"/>
                <a:cs typeface="+mn-cs"/>
              </a:rPr>
              <a:t> </a:t>
            </a:r>
            <a:r>
              <a:rPr kumimoji="0" lang="en-US" sz="2000" b="0" i="0" u="none" strike="noStrike" kern="0" cap="none" spc="0" normalizeH="0" baseline="0" noProof="0" dirty="0" smtClean="0">
                <a:ln>
                  <a:noFill/>
                </a:ln>
                <a:solidFill>
                  <a:schemeClr val="tx1"/>
                </a:solidFill>
                <a:effectLst/>
                <a:uLnTx/>
                <a:uFillTx/>
                <a:latin typeface="+mn-lt"/>
                <a:ea typeface="+mn-ea"/>
                <a:cs typeface="+mn-cs"/>
              </a:rPr>
              <a:t>meter</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NAD 83 geographic and UTM</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NAVD 88</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000" kern="0" noProof="0" dirty="0" smtClean="0">
                <a:latin typeface="+mn-lt"/>
              </a:rPr>
              <a:t>Limited coverage</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6038"/>
            <a:ext cx="7086600" cy="563562"/>
          </a:xfrm>
        </p:spPr>
        <p:txBody>
          <a:bodyPr/>
          <a:lstStyle/>
          <a:p>
            <a:r>
              <a:rPr lang="en-US" dirty="0" smtClean="0"/>
              <a:t>NOAA NGDC</a:t>
            </a:r>
            <a:endParaRPr lang="en-US" dirty="0"/>
          </a:p>
        </p:txBody>
      </p:sp>
      <p:sp>
        <p:nvSpPr>
          <p:cNvPr id="3" name="Content Placeholder 2"/>
          <p:cNvSpPr>
            <a:spLocks noGrp="1"/>
          </p:cNvSpPr>
          <p:nvPr>
            <p:ph idx="1"/>
          </p:nvPr>
        </p:nvSpPr>
        <p:spPr>
          <a:xfrm>
            <a:off x="4953000" y="1066800"/>
            <a:ext cx="4267200" cy="2514600"/>
          </a:xfrm>
        </p:spPr>
        <p:txBody>
          <a:bodyPr/>
          <a:lstStyle/>
          <a:p>
            <a:pPr>
              <a:buNone/>
            </a:pPr>
            <a:r>
              <a:rPr lang="en-US" sz="2000" u="sng" dirty="0" smtClean="0"/>
              <a:t>US Coastal Relief Model</a:t>
            </a:r>
          </a:p>
          <a:p>
            <a:r>
              <a:rPr lang="en-US" sz="2000" dirty="0" smtClean="0"/>
              <a:t>Integrated bathy-</a:t>
            </a:r>
            <a:r>
              <a:rPr lang="en-US" sz="2000" dirty="0" err="1" smtClean="0"/>
              <a:t>topo</a:t>
            </a:r>
            <a:endParaRPr lang="en-US" sz="2000" dirty="0" smtClean="0"/>
          </a:p>
          <a:p>
            <a:r>
              <a:rPr lang="en-US" sz="2000" dirty="0" smtClean="0"/>
              <a:t>3 arc-second</a:t>
            </a:r>
          </a:p>
          <a:p>
            <a:r>
              <a:rPr lang="en-US" sz="2000" dirty="0" smtClean="0"/>
              <a:t>NAD 83 geographic</a:t>
            </a:r>
          </a:p>
          <a:p>
            <a:r>
              <a:rPr lang="en-US" sz="2000" dirty="0" smtClean="0"/>
              <a:t>“sea level”</a:t>
            </a:r>
          </a:p>
          <a:p>
            <a:r>
              <a:rPr lang="en-US" sz="2000" dirty="0" smtClean="0"/>
              <a:t>1999-2005</a:t>
            </a:r>
            <a:endParaRPr lang="en-US" sz="2000" dirty="0"/>
          </a:p>
        </p:txBody>
      </p:sp>
      <p:pic>
        <p:nvPicPr>
          <p:cNvPr id="4" name="Picture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52399" y="762000"/>
            <a:ext cx="4572527" cy="2542401"/>
          </a:xfrm>
          <a:prstGeom prst="rect">
            <a:avLst/>
          </a:prstGeom>
        </p:spPr>
      </p:pic>
      <p:pic>
        <p:nvPicPr>
          <p:cNvPr id="5" name="Picture 4" descr="E:\Barry Home\Tsunami gridding\bathymetry models\Sand_Point_AK_1-3_arc-second_MHW_DEM_full.jpg"/>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057400" y="5475515"/>
            <a:ext cx="2286000" cy="130628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6" name="TextBox 5"/>
          <p:cNvSpPr txBox="1"/>
          <p:nvPr/>
        </p:nvSpPr>
        <p:spPr>
          <a:xfrm>
            <a:off x="1066800" y="6172200"/>
            <a:ext cx="1328446" cy="461665"/>
          </a:xfrm>
          <a:prstGeom prst="rect">
            <a:avLst/>
          </a:prstGeom>
          <a:noFill/>
        </p:spPr>
        <p:txBody>
          <a:bodyPr wrap="none" rtlCol="0">
            <a:spAutoFit/>
          </a:bodyPr>
          <a:lstStyle/>
          <a:p>
            <a:pPr algn="ctr"/>
            <a:r>
              <a:rPr lang="en-US" sz="1200" b="1" i="1" dirty="0" smtClean="0"/>
              <a:t>Sand</a:t>
            </a:r>
            <a:r>
              <a:rPr lang="en-US" sz="1200" b="1" i="1" baseline="0" dirty="0" smtClean="0"/>
              <a:t> Point, AK</a:t>
            </a:r>
          </a:p>
          <a:p>
            <a:pPr algn="ctr"/>
            <a:r>
              <a:rPr lang="en-US" sz="1200" b="1" i="1" baseline="0" dirty="0" smtClean="0"/>
              <a:t>coastal DEM</a:t>
            </a:r>
            <a:endParaRPr lang="en-US" sz="1200" b="1" i="1" dirty="0"/>
          </a:p>
        </p:txBody>
      </p:sp>
      <p:sp>
        <p:nvSpPr>
          <p:cNvPr id="8" name="TextBox 7"/>
          <p:cNvSpPr txBox="1"/>
          <p:nvPr/>
        </p:nvSpPr>
        <p:spPr>
          <a:xfrm>
            <a:off x="994772" y="3304401"/>
            <a:ext cx="834028" cy="276999"/>
          </a:xfrm>
          <a:prstGeom prst="rect">
            <a:avLst/>
          </a:prstGeom>
          <a:noFill/>
        </p:spPr>
        <p:txBody>
          <a:bodyPr wrap="none" rtlCol="0">
            <a:spAutoFit/>
          </a:bodyPr>
          <a:lstStyle/>
          <a:p>
            <a:pPr algn="ctr"/>
            <a:r>
              <a:rPr lang="en-US" sz="1200" b="1" i="1" dirty="0" smtClean="0"/>
              <a:t>US CRM</a:t>
            </a:r>
            <a:endParaRPr lang="en-US" sz="1200" b="1" i="1" baseline="0" dirty="0" smtClean="0"/>
          </a:p>
        </p:txBody>
      </p:sp>
      <p:sp>
        <p:nvSpPr>
          <p:cNvPr id="9" name="Content Placeholder 2"/>
          <p:cNvSpPr txBox="1">
            <a:spLocks/>
          </p:cNvSpPr>
          <p:nvPr/>
        </p:nvSpPr>
        <p:spPr bwMode="auto">
          <a:xfrm>
            <a:off x="152400" y="3810000"/>
            <a:ext cx="3352800"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0" i="0" u="sng" strike="noStrike" kern="0" cap="none" spc="0" normalizeH="0" baseline="0" noProof="0" dirty="0" smtClean="0">
                <a:ln>
                  <a:noFill/>
                </a:ln>
                <a:solidFill>
                  <a:schemeClr val="tx1"/>
                </a:solidFill>
                <a:effectLst/>
                <a:uLnTx/>
                <a:uFillTx/>
                <a:latin typeface="+mn-lt"/>
                <a:ea typeface="+mn-ea"/>
                <a:cs typeface="+mn-cs"/>
              </a:rPr>
              <a:t>Tsunami</a:t>
            </a:r>
            <a:r>
              <a:rPr kumimoji="0" lang="en-US" sz="2000" b="0" i="0" u="sng" strike="noStrike" kern="0" cap="none" spc="0" normalizeH="0" noProof="0" dirty="0" smtClean="0">
                <a:ln>
                  <a:noFill/>
                </a:ln>
                <a:solidFill>
                  <a:schemeClr val="tx1"/>
                </a:solidFill>
                <a:effectLst/>
                <a:uLnTx/>
                <a:uFillTx/>
                <a:latin typeface="+mn-lt"/>
                <a:ea typeface="+mn-ea"/>
                <a:cs typeface="+mn-cs"/>
              </a:rPr>
              <a:t> inundation DEMs</a:t>
            </a:r>
            <a:endParaRPr kumimoji="0" lang="en-US" sz="2000" b="0" i="0" u="sng"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Integrated bathy-</a:t>
            </a:r>
            <a:r>
              <a:rPr kumimoji="0" lang="en-US" sz="2000" b="0" i="0" u="none" strike="noStrike" kern="0" cap="none" spc="0" normalizeH="0" baseline="0" noProof="0" dirty="0" err="1" smtClean="0">
                <a:ln>
                  <a:noFill/>
                </a:ln>
                <a:solidFill>
                  <a:schemeClr val="tx1"/>
                </a:solidFill>
                <a:effectLst/>
                <a:uLnTx/>
                <a:uFillTx/>
                <a:latin typeface="+mn-lt"/>
                <a:ea typeface="+mn-ea"/>
                <a:cs typeface="+mn-cs"/>
              </a:rPr>
              <a:t>topo</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1/3 arc-second</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WGS 84 geographic</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000" kern="0" dirty="0" smtClean="0">
                <a:latin typeface="+mn-lt"/>
              </a:rPr>
              <a:t>NAVD 88, MHW</a:t>
            </a: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sp>
        <p:nvSpPr>
          <p:cNvPr id="10" name="Content Placeholder 2"/>
          <p:cNvSpPr txBox="1">
            <a:spLocks/>
          </p:cNvSpPr>
          <p:nvPr/>
        </p:nvSpPr>
        <p:spPr bwMode="auto">
          <a:xfrm>
            <a:off x="5486400" y="4724400"/>
            <a:ext cx="3048000"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0" i="0" u="sng" strike="noStrike" kern="0" cap="none" spc="0" normalizeH="0" baseline="0" noProof="0" dirty="0" smtClean="0">
                <a:ln>
                  <a:noFill/>
                </a:ln>
                <a:solidFill>
                  <a:schemeClr val="tx1"/>
                </a:solidFill>
                <a:effectLst/>
                <a:uLnTx/>
                <a:uFillTx/>
                <a:latin typeface="+mn-lt"/>
                <a:ea typeface="+mn-ea"/>
                <a:cs typeface="+mn-cs"/>
              </a:rPr>
              <a:t>Global relief</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Integrated bathy-</a:t>
            </a:r>
            <a:r>
              <a:rPr kumimoji="0" lang="en-US" sz="2000" b="0" i="0" u="none" strike="noStrike" kern="0" cap="none" spc="0" normalizeH="0" baseline="0" noProof="0" dirty="0" err="1" smtClean="0">
                <a:ln>
                  <a:noFill/>
                </a:ln>
                <a:solidFill>
                  <a:schemeClr val="tx1"/>
                </a:solidFill>
                <a:effectLst/>
                <a:uLnTx/>
                <a:uFillTx/>
                <a:latin typeface="+mn-lt"/>
                <a:ea typeface="+mn-ea"/>
                <a:cs typeface="+mn-cs"/>
              </a:rPr>
              <a:t>topo</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1 arc-</a:t>
            </a:r>
            <a:r>
              <a:rPr lang="en-US" sz="2000" kern="0" dirty="0" smtClean="0">
                <a:latin typeface="+mn-lt"/>
              </a:rPr>
              <a:t>minute</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WGS 84 geographic</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000" kern="0" dirty="0" smtClean="0">
                <a:latin typeface="+mn-lt"/>
              </a:rPr>
              <a:t>“</a:t>
            </a:r>
            <a:r>
              <a:rPr lang="en-US" sz="2000" kern="0" dirty="0" err="1" smtClean="0">
                <a:latin typeface="+mn-lt"/>
              </a:rPr>
              <a:t>s</a:t>
            </a:r>
            <a:r>
              <a:rPr lang="en-US" sz="2000" kern="0" noProof="0" dirty="0" smtClean="0">
                <a:latin typeface="+mn-lt"/>
              </a:rPr>
              <a:t>ea level”</a:t>
            </a: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pic>
        <p:nvPicPr>
          <p:cNvPr id="11" name="Picture 10"/>
          <p:cNvPicPr>
            <a:picLocks noChangeAspect="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086600" y="3429000"/>
            <a:ext cx="1600200" cy="1589077"/>
          </a:xfrm>
          <a:prstGeom prst="rect">
            <a:avLst/>
          </a:prstGeom>
        </p:spPr>
      </p:pic>
      <p:sp>
        <p:nvSpPr>
          <p:cNvPr id="12" name="TextBox 11"/>
          <p:cNvSpPr txBox="1"/>
          <p:nvPr/>
        </p:nvSpPr>
        <p:spPr>
          <a:xfrm>
            <a:off x="6400800" y="3581400"/>
            <a:ext cx="848902" cy="276999"/>
          </a:xfrm>
          <a:prstGeom prst="rect">
            <a:avLst/>
          </a:prstGeom>
          <a:noFill/>
        </p:spPr>
        <p:txBody>
          <a:bodyPr wrap="none" rtlCol="0">
            <a:spAutoFit/>
          </a:bodyPr>
          <a:lstStyle/>
          <a:p>
            <a:r>
              <a:rPr lang="en-US" sz="1200" b="1" i="1" dirty="0" smtClean="0"/>
              <a:t>ETOPO1</a:t>
            </a:r>
            <a:endParaRPr lang="en-US" sz="1200" b="1"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 Time-Length Scales</a:t>
            </a:r>
            <a:endParaRPr lang="en-US" dirty="0"/>
          </a:p>
        </p:txBody>
      </p:sp>
      <p:sp>
        <p:nvSpPr>
          <p:cNvPr id="10" name="TextBox 9"/>
          <p:cNvSpPr txBox="1"/>
          <p:nvPr/>
        </p:nvSpPr>
        <p:spPr>
          <a:xfrm>
            <a:off x="152400" y="6336268"/>
            <a:ext cx="890929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i="1" dirty="0" smtClean="0"/>
              <a:t>DEM cell size needs to be three times smaller than the features they can resolve.</a:t>
            </a:r>
          </a:p>
        </p:txBody>
      </p:sp>
      <p:sp>
        <p:nvSpPr>
          <p:cNvPr id="11" name="TextBox 10"/>
          <p:cNvSpPr txBox="1"/>
          <p:nvPr/>
        </p:nvSpPr>
        <p:spPr>
          <a:xfrm>
            <a:off x="6583646" y="4724400"/>
            <a:ext cx="2026954" cy="461665"/>
          </a:xfrm>
          <a:prstGeom prst="rect">
            <a:avLst/>
          </a:prstGeom>
          <a:noFill/>
        </p:spPr>
        <p:txBody>
          <a:bodyPr wrap="none" rtlCol="0">
            <a:spAutoFit/>
          </a:bodyPr>
          <a:lstStyle/>
          <a:p>
            <a:pPr algn="ctr"/>
            <a:r>
              <a:rPr lang="en-US" sz="1200" b="1" i="1" dirty="0" smtClean="0"/>
              <a:t>Modified after</a:t>
            </a:r>
          </a:p>
          <a:p>
            <a:pPr algn="ctr"/>
            <a:r>
              <a:rPr lang="en-US" sz="1200" b="1" i="1" dirty="0" err="1" smtClean="0"/>
              <a:t>Cowell</a:t>
            </a:r>
            <a:r>
              <a:rPr lang="en-US" sz="1200" b="1" i="1" dirty="0" smtClean="0"/>
              <a:t> and Thom [1997].</a:t>
            </a:r>
            <a:endParaRPr lang="en-US" sz="1200" b="1" i="1" dirty="0"/>
          </a:p>
        </p:txBody>
      </p:sp>
      <p:pic>
        <p:nvPicPr>
          <p:cNvPr id="13" name="Picture 12" descr="time-length scale_processes.png"/>
          <p:cNvPicPr>
            <a:picLocks noChangeAspect="1"/>
          </p:cNvPicPr>
          <p:nvPr/>
        </p:nvPicPr>
        <p:blipFill>
          <a:blip r:embed="rId3"/>
          <a:stretch>
            <a:fillRect/>
          </a:stretch>
        </p:blipFill>
        <p:spPr>
          <a:xfrm>
            <a:off x="1219200" y="838200"/>
            <a:ext cx="5335712" cy="5410199"/>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6477000" cy="5310982"/>
          </a:xfrm>
        </p:spPr>
        <p:txBody>
          <a:bodyPr/>
          <a:lstStyle/>
          <a:p>
            <a:pPr>
              <a:buNone/>
            </a:pPr>
            <a:r>
              <a:rPr lang="en-US" sz="2000" u="sng" dirty="0" smtClean="0"/>
              <a:t>Components</a:t>
            </a:r>
          </a:p>
          <a:p>
            <a:pPr lvl="0"/>
            <a:r>
              <a:rPr lang="en-US" sz="2000" dirty="0" smtClean="0"/>
              <a:t>Comprehensive suite of seamless, integrated, consistent, and regularly updated bathymetric-topographic models of all U.S. coastal and marine areas</a:t>
            </a:r>
          </a:p>
          <a:p>
            <a:pPr lvl="1"/>
            <a:r>
              <a:rPr lang="en-US" sz="1600" dirty="0" err="1" smtClean="0"/>
              <a:t>Topobathy</a:t>
            </a:r>
            <a:r>
              <a:rPr lang="en-US" sz="1600" dirty="0" smtClean="0"/>
              <a:t> digital elevation models</a:t>
            </a:r>
          </a:p>
          <a:p>
            <a:pPr lvl="1"/>
            <a:r>
              <a:rPr lang="en-US" sz="1600" dirty="0" smtClean="0"/>
              <a:t>Color images for map visualization</a:t>
            </a:r>
          </a:p>
          <a:p>
            <a:r>
              <a:rPr lang="en-US" sz="2000" dirty="0" smtClean="0"/>
              <a:t>Standardized, robust procedures and tools </a:t>
            </a:r>
          </a:p>
          <a:p>
            <a:pPr lvl="1"/>
            <a:r>
              <a:rPr lang="en-US" sz="1600" dirty="0" smtClean="0"/>
              <a:t>Data processing</a:t>
            </a:r>
          </a:p>
          <a:p>
            <a:pPr lvl="1"/>
            <a:r>
              <a:rPr lang="en-US" sz="1600" dirty="0" smtClean="0"/>
              <a:t>DEM development and evaluation</a:t>
            </a:r>
          </a:p>
          <a:p>
            <a:pPr lvl="1"/>
            <a:r>
              <a:rPr lang="en-US" sz="1600" dirty="0" smtClean="0"/>
              <a:t>DEM updating as new data are collected</a:t>
            </a:r>
          </a:p>
          <a:p>
            <a:pPr lvl="0"/>
            <a:r>
              <a:rPr lang="en-US" sz="2000" dirty="0" smtClean="0"/>
              <a:t>Thorough documentation on source data and model development</a:t>
            </a:r>
          </a:p>
          <a:p>
            <a:pPr lvl="1"/>
            <a:r>
              <a:rPr lang="en-US" sz="1600" dirty="0" smtClean="0"/>
              <a:t>Spatially referenced metadata</a:t>
            </a:r>
          </a:p>
          <a:p>
            <a:pPr lvl="1"/>
            <a:r>
              <a:rPr lang="en-US" sz="1600" dirty="0" smtClean="0"/>
              <a:t>ISO/FGDC-compliant xml</a:t>
            </a:r>
          </a:p>
          <a:p>
            <a:pPr lvl="1"/>
            <a:r>
              <a:rPr lang="en-US" sz="1600" dirty="0" smtClean="0"/>
              <a:t>Technical reports</a:t>
            </a:r>
          </a:p>
          <a:p>
            <a:r>
              <a:rPr lang="en-US" sz="2000" dirty="0"/>
              <a:t>Online tools for public search, discovery, transformation, and retrieval</a:t>
            </a:r>
          </a:p>
          <a:p>
            <a:pPr lvl="1"/>
            <a:endParaRPr lang="en-US" sz="1600" dirty="0" smtClean="0"/>
          </a:p>
        </p:txBody>
      </p:sp>
      <p:pic>
        <p:nvPicPr>
          <p:cNvPr id="5" name="Picture 4"/>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85884" y="1524000"/>
            <a:ext cx="1305716" cy="1371600"/>
          </a:xfrm>
          <a:prstGeom prst="rect">
            <a:avLst/>
          </a:prstGeom>
        </p:spPr>
      </p:pic>
      <p:pic>
        <p:nvPicPr>
          <p:cNvPr id="12" name="Picture 11"/>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633920" y="2286000"/>
            <a:ext cx="654050" cy="1981200"/>
          </a:xfrm>
          <a:prstGeom prst="rect">
            <a:avLst/>
          </a:prstGeom>
        </p:spPr>
      </p:pic>
      <p:pic>
        <p:nvPicPr>
          <p:cNvPr id="10" name="Picture 9"/>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172200" y="4701950"/>
            <a:ext cx="1616635" cy="1089250"/>
          </a:xfrm>
          <a:prstGeom prst="rect">
            <a:avLst/>
          </a:prstGeom>
        </p:spPr>
      </p:pic>
      <p:pic>
        <p:nvPicPr>
          <p:cNvPr id="9" name="Picture 8"/>
          <p:cNvPicPr>
            <a:picLocks noChangeAspect="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010400" y="5849833"/>
            <a:ext cx="1752600" cy="832576"/>
          </a:xfrm>
          <a:prstGeom prst="rect">
            <a:avLst/>
          </a:prstGeom>
        </p:spPr>
      </p:pic>
      <p:sp>
        <p:nvSpPr>
          <p:cNvPr id="2" name="Title 1"/>
          <p:cNvSpPr>
            <a:spLocks noGrp="1"/>
          </p:cNvSpPr>
          <p:nvPr>
            <p:ph type="title"/>
          </p:nvPr>
        </p:nvSpPr>
        <p:spPr/>
        <p:txBody>
          <a:bodyPr/>
          <a:lstStyle/>
          <a:p>
            <a:r>
              <a:rPr lang="en-US" dirty="0" smtClean="0"/>
              <a:t>Coastal DEM Framework</a:t>
            </a:r>
            <a:endParaRPr lang="en-US" dirty="0"/>
          </a:p>
        </p:txBody>
      </p:sp>
      <p:pic>
        <p:nvPicPr>
          <p:cNvPr id="6" name="Picture 5"/>
          <p:cNvPicPr>
            <a:picLocks noChangeAspect="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440370" y="4017035"/>
            <a:ext cx="1703630" cy="1170140"/>
          </a:xfrm>
          <a:prstGeom prst="rect">
            <a:avLst/>
          </a:prstGeom>
        </p:spPr>
      </p:pic>
      <p:pic>
        <p:nvPicPr>
          <p:cNvPr id="7" name="Picture 6"/>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494580" y="5645368"/>
            <a:ext cx="806952" cy="1212632"/>
          </a:xfrm>
          <a:prstGeom prst="rect">
            <a:avLst/>
          </a:prstGeom>
        </p:spPr>
      </p:pic>
      <p:pic>
        <p:nvPicPr>
          <p:cNvPr id="8" name="Picture 7"/>
          <p:cNvPicPr>
            <a:picLocks noChangeAspect="1"/>
          </p:cNvPicPr>
          <p:nvPr/>
        </p:nvPicPr>
        <p:blipFill>
          <a:blip r:embed="rId8"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932669" y="5571134"/>
            <a:ext cx="1066800" cy="1066800"/>
          </a:xfrm>
          <a:prstGeom prst="rect">
            <a:avLst/>
          </a:prstGeom>
        </p:spPr>
      </p:pic>
      <p:pic>
        <p:nvPicPr>
          <p:cNvPr id="11" name="Picture 10"/>
          <p:cNvPicPr>
            <a:picLocks noChangeAspect="1"/>
          </p:cNvPicPr>
          <p:nvPr/>
        </p:nvPicPr>
        <p:blipFill>
          <a:blip r:embed="rId9"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898056" y="994954"/>
            <a:ext cx="1440686" cy="91222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multi-temporal.png"/>
          <p:cNvPicPr>
            <a:picLocks noChangeAspect="1"/>
          </p:cNvPicPr>
          <p:nvPr/>
        </p:nvPicPr>
        <p:blipFill>
          <a:blip r:embed="rId2"/>
          <a:stretch>
            <a:fillRect/>
          </a:stretch>
        </p:blipFill>
        <p:spPr>
          <a:xfrm>
            <a:off x="5821829" y="3124200"/>
            <a:ext cx="3169771" cy="3126791"/>
          </a:xfrm>
          <a:prstGeom prst="rect">
            <a:avLst/>
          </a:prstGeom>
        </p:spPr>
      </p:pic>
      <p:sp>
        <p:nvSpPr>
          <p:cNvPr id="2" name="Title 1"/>
          <p:cNvSpPr>
            <a:spLocks noGrp="1"/>
          </p:cNvSpPr>
          <p:nvPr>
            <p:ph type="title"/>
          </p:nvPr>
        </p:nvSpPr>
        <p:spPr/>
        <p:txBody>
          <a:bodyPr/>
          <a:lstStyle/>
          <a:p>
            <a:r>
              <a:rPr lang="en-US" dirty="0" smtClean="0"/>
              <a:t>Tentative Specifications and Plans</a:t>
            </a:r>
            <a:endParaRPr lang="en-US" dirty="0"/>
          </a:p>
        </p:txBody>
      </p:sp>
      <p:sp>
        <p:nvSpPr>
          <p:cNvPr id="3" name="Content Placeholder 2"/>
          <p:cNvSpPr>
            <a:spLocks noGrp="1"/>
          </p:cNvSpPr>
          <p:nvPr>
            <p:ph idx="1"/>
          </p:nvPr>
        </p:nvSpPr>
        <p:spPr>
          <a:xfrm>
            <a:off x="228600" y="914400"/>
            <a:ext cx="8915400" cy="4953000"/>
          </a:xfrm>
        </p:spPr>
        <p:txBody>
          <a:bodyPr/>
          <a:lstStyle/>
          <a:p>
            <a:pPr>
              <a:lnSpc>
                <a:spcPct val="95000"/>
              </a:lnSpc>
              <a:spcBef>
                <a:spcPct val="25000"/>
              </a:spcBef>
              <a:buNone/>
            </a:pPr>
            <a:r>
              <a:rPr lang="en-US" sz="2000" u="sng" dirty="0" smtClean="0"/>
              <a:t>Develop Standardized Procedures (Jan 2014)</a:t>
            </a:r>
          </a:p>
          <a:p>
            <a:pPr>
              <a:lnSpc>
                <a:spcPct val="95000"/>
              </a:lnSpc>
              <a:spcBef>
                <a:spcPct val="25000"/>
              </a:spcBef>
            </a:pPr>
            <a:r>
              <a:rPr lang="en-US" sz="1800" dirty="0" smtClean="0"/>
              <a:t>Data processing</a:t>
            </a:r>
          </a:p>
          <a:p>
            <a:pPr>
              <a:lnSpc>
                <a:spcPct val="95000"/>
              </a:lnSpc>
              <a:spcBef>
                <a:spcPct val="25000"/>
              </a:spcBef>
            </a:pPr>
            <a:r>
              <a:rPr lang="en-US" sz="1800" dirty="0" smtClean="0"/>
              <a:t>Coastal DEM development and assessment – specifications, interpolation, </a:t>
            </a:r>
            <a:r>
              <a:rPr lang="en-US" sz="1800" dirty="0" err="1" smtClean="0"/>
              <a:t>resampling</a:t>
            </a:r>
            <a:endParaRPr lang="en-US" sz="1800" dirty="0" smtClean="0"/>
          </a:p>
          <a:p>
            <a:pPr>
              <a:lnSpc>
                <a:spcPct val="95000"/>
              </a:lnSpc>
              <a:spcBef>
                <a:spcPct val="25000"/>
              </a:spcBef>
            </a:pPr>
            <a:r>
              <a:rPr lang="en-US" sz="1800" dirty="0" smtClean="0"/>
              <a:t>Coastal DEM updating as new data collected</a:t>
            </a:r>
          </a:p>
          <a:p>
            <a:pPr>
              <a:lnSpc>
                <a:spcPct val="95000"/>
              </a:lnSpc>
              <a:spcBef>
                <a:spcPct val="25000"/>
              </a:spcBef>
            </a:pPr>
            <a:r>
              <a:rPr lang="en-US" sz="1800" dirty="0" smtClean="0"/>
              <a:t>Metadata documentation</a:t>
            </a:r>
          </a:p>
          <a:p>
            <a:pPr>
              <a:lnSpc>
                <a:spcPct val="95000"/>
              </a:lnSpc>
              <a:spcBef>
                <a:spcPct val="25000"/>
              </a:spcBef>
            </a:pPr>
            <a:r>
              <a:rPr lang="en-US" sz="1800" dirty="0" smtClean="0"/>
              <a:t>Common access</a:t>
            </a:r>
          </a:p>
          <a:p>
            <a:pPr>
              <a:buNone/>
            </a:pPr>
            <a:endParaRPr lang="en-US" sz="2000" u="sng" dirty="0" smtClean="0"/>
          </a:p>
          <a:p>
            <a:pPr>
              <a:buNone/>
            </a:pPr>
            <a:r>
              <a:rPr lang="en-US" sz="2000" u="sng" dirty="0" smtClean="0"/>
              <a:t>Tentative </a:t>
            </a:r>
            <a:r>
              <a:rPr lang="en-US" sz="2000" u="sng" dirty="0"/>
              <a:t>S</a:t>
            </a:r>
            <a:r>
              <a:rPr lang="en-US" sz="2000" u="sng" dirty="0" smtClean="0"/>
              <a:t>pecifications: UTM Zone Suite</a:t>
            </a:r>
          </a:p>
          <a:p>
            <a:r>
              <a:rPr lang="en-US" sz="1800" dirty="0" smtClean="0"/>
              <a:t>1 and 3 meter cell sizes</a:t>
            </a:r>
          </a:p>
          <a:p>
            <a:r>
              <a:rPr lang="en-US" sz="1800" dirty="0" smtClean="0"/>
              <a:t>Near-shore, Lidar based, hydro-enforced</a:t>
            </a:r>
          </a:p>
          <a:p>
            <a:r>
              <a:rPr lang="en-US" sz="1800" dirty="0" smtClean="0"/>
              <a:t>NAVD 88 vertical datum (MHW via online tools)</a:t>
            </a:r>
          </a:p>
          <a:p>
            <a:r>
              <a:rPr lang="en-US" sz="1800" dirty="0" smtClean="0"/>
              <a:t>NAD 83</a:t>
            </a:r>
          </a:p>
          <a:p>
            <a:pPr>
              <a:lnSpc>
                <a:spcPct val="95000"/>
              </a:lnSpc>
              <a:spcBef>
                <a:spcPct val="25000"/>
              </a:spcBef>
            </a:pPr>
            <a:r>
              <a:rPr lang="en-US" sz="1800" dirty="0" smtClean="0"/>
              <a:t>Nesting – Consistent </a:t>
            </a:r>
            <a:r>
              <a:rPr lang="en-US" sz="1800" dirty="0" err="1" smtClean="0"/>
              <a:t>resampling</a:t>
            </a:r>
            <a:r>
              <a:rPr lang="en-US" sz="1800" dirty="0" smtClean="0"/>
              <a:t> </a:t>
            </a:r>
          </a:p>
          <a:p>
            <a:pPr>
              <a:lnSpc>
                <a:spcPct val="95000"/>
              </a:lnSpc>
              <a:spcBef>
                <a:spcPct val="25000"/>
              </a:spcBef>
            </a:pPr>
            <a:r>
              <a:rPr lang="en-US" sz="1800" dirty="0" smtClean="0"/>
              <a:t>Cell alignment (pixel edge)</a:t>
            </a:r>
          </a:p>
          <a:p>
            <a:pPr>
              <a:lnSpc>
                <a:spcPct val="95000"/>
              </a:lnSpc>
              <a:spcBef>
                <a:spcPct val="25000"/>
              </a:spcBef>
            </a:pPr>
            <a:r>
              <a:rPr lang="en-US" sz="1800" dirty="0" smtClean="0"/>
              <a:t>Multi-temporal (pre- and post-event)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GDC Slide Master">
  <a:themeElements>
    <a:clrScheme name="NGDC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GDC Slide Master">
      <a:majorFont>
        <a:latin typeface="Trajan Pro"/>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GDC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GDC 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GDC 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GDC 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GDC 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GDC 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GDC 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GDC 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GDC 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GDC 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GDC 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GDC 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16425</TotalTime>
  <Words>1117</Words>
  <Application>Microsoft Macintosh PowerPoint</Application>
  <PresentationFormat>On-screen Show (4:3)</PresentationFormat>
  <Paragraphs>163</Paragraphs>
  <Slides>16</Slides>
  <Notes>6</Notes>
  <HiddenSlides>0</HiddenSlides>
  <MMClips>0</MMClips>
  <ScaleCrop>false</ScaleCrop>
  <HeadingPairs>
    <vt:vector size="4" baseType="variant">
      <vt:variant>
        <vt:lpstr>Design Template</vt:lpstr>
      </vt:variant>
      <vt:variant>
        <vt:i4>1</vt:i4>
      </vt:variant>
      <vt:variant>
        <vt:lpstr>Slide Titles</vt:lpstr>
      </vt:variant>
      <vt:variant>
        <vt:i4>16</vt:i4>
      </vt:variant>
    </vt:vector>
  </HeadingPairs>
  <TitlesOfParts>
    <vt:vector size="17" baseType="lpstr">
      <vt:lpstr>NGDC Slide Master</vt:lpstr>
      <vt:lpstr>Creating a framework for integrated U.S. digital elevation models</vt:lpstr>
      <vt:lpstr>Coastal DEM Framework Goal</vt:lpstr>
      <vt:lpstr>Coastal Zone</vt:lpstr>
      <vt:lpstr>U.S. National Ocean Policy</vt:lpstr>
      <vt:lpstr>USGS EROS Data Center</vt:lpstr>
      <vt:lpstr>NOAA NGDC</vt:lpstr>
      <vt:lpstr>DEM Time-Length Scales</vt:lpstr>
      <vt:lpstr>Coastal DEM Framework</vt:lpstr>
      <vt:lpstr>Tentative Specifications and Plans</vt:lpstr>
      <vt:lpstr>Tentative Specifications and Plans</vt:lpstr>
      <vt:lpstr>Web Access Tools</vt:lpstr>
      <vt:lpstr>Test Case: Sandy-Impacted Coasts</vt:lpstr>
      <vt:lpstr>Pre and Post Hurricane Sandy</vt:lpstr>
      <vt:lpstr>Pre- and Post-Sandy Lidar Surveys</vt:lpstr>
      <vt:lpstr>Test Case: DEMs of NY-NJ Coasts</vt:lpstr>
      <vt:lpstr>Questions?</vt:lpstr>
    </vt:vector>
  </TitlesOfParts>
  <Company>NGDC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Title</dc:title>
  <dc:creator>scollins</dc:creator>
  <cp:lastModifiedBy>Barry Eakins</cp:lastModifiedBy>
  <cp:revision>240</cp:revision>
  <dcterms:created xsi:type="dcterms:W3CDTF">2013-10-28T18:50:48Z</dcterms:created>
  <dcterms:modified xsi:type="dcterms:W3CDTF">2013-10-28T19:00:29Z</dcterms:modified>
</cp:coreProperties>
</file>