
<file path=[Content_Types].xml><?xml version="1.0" encoding="utf-8"?>
<Types xmlns="http://schemas.openxmlformats.org/package/2006/content-types">
  <Default Extension="png" ContentType="image/pn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xlsx" ContentType="application/vnd.openxmlformats-officedocument.spreadsheetml.sheet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20104100" cy="11728450"/>
  <p:notesSz cx="20104100" cy="1172845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180" d="100"/>
          <a:sy n="180" d="100"/>
        </p:scale>
        <p:origin x="14472" y="8778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image" Target="../media/image1.emf"/><Relationship Id="rId4" Type="http://schemas.openxmlformats.org/officeDocument/2006/relationships/image" Target="../media/image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1507807" y="3635819"/>
            <a:ext cx="17088485" cy="246297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3015615" y="6567932"/>
            <a:ext cx="14072869" cy="29321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1005205" y="2697543"/>
            <a:ext cx="8745283" cy="7740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10353611" y="2697543"/>
            <a:ext cx="8745283" cy="7740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11/18/2013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11/18/2013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11/18/2013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69805" y="69806"/>
            <a:ext cx="19965035" cy="11588115"/>
          </a:xfrm>
          <a:custGeom>
            <a:avLst/>
            <a:gdLst/>
            <a:ahLst/>
            <a:cxnLst/>
            <a:rect l="l" t="t" r="r" b="b"/>
            <a:pathLst>
              <a:path w="19965035" h="11588115">
                <a:moveTo>
                  <a:pt x="19964487" y="11587779"/>
                </a:moveTo>
                <a:lnTo>
                  <a:pt x="0" y="11587779"/>
                </a:lnTo>
                <a:lnTo>
                  <a:pt x="0" y="0"/>
                </a:lnTo>
                <a:lnTo>
                  <a:pt x="19964487" y="0"/>
                </a:lnTo>
                <a:lnTo>
                  <a:pt x="19964487" y="11587779"/>
                </a:lnTo>
                <a:close/>
              </a:path>
            </a:pathLst>
          </a:custGeom>
          <a:solidFill>
            <a:srgbClr val="EFF9FE"/>
          </a:solid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69805" y="69806"/>
            <a:ext cx="19965035" cy="11588115"/>
          </a:xfrm>
          <a:custGeom>
            <a:avLst/>
            <a:gdLst/>
            <a:ahLst/>
            <a:cxnLst/>
            <a:rect l="l" t="t" r="r" b="b"/>
            <a:pathLst>
              <a:path w="19965035" h="11588115">
                <a:moveTo>
                  <a:pt x="19964487" y="11587779"/>
                </a:moveTo>
                <a:lnTo>
                  <a:pt x="0" y="11587779"/>
                </a:lnTo>
                <a:lnTo>
                  <a:pt x="0" y="0"/>
                </a:lnTo>
                <a:lnTo>
                  <a:pt x="19964487" y="0"/>
                </a:lnTo>
                <a:lnTo>
                  <a:pt x="19964487" y="11587779"/>
                </a:lnTo>
                <a:close/>
              </a:path>
            </a:pathLst>
          </a:custGeom>
          <a:ln w="3878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005205" y="469137"/>
            <a:ext cx="18093689" cy="187655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005205" y="2697543"/>
            <a:ext cx="18093689" cy="77407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6835394" y="10907458"/>
            <a:ext cx="6433311" cy="5864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1005205" y="10907458"/>
            <a:ext cx="4623943" cy="5864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11/18/2013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14474952" y="10907458"/>
            <a:ext cx="4623943" cy="58642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13" Type="http://schemas.openxmlformats.org/officeDocument/2006/relationships/image" Target="../media/image14.jpg"/><Relationship Id="rId18" Type="http://schemas.openxmlformats.org/officeDocument/2006/relationships/image" Target="../media/image19.png"/><Relationship Id="rId26" Type="http://schemas.openxmlformats.org/officeDocument/2006/relationships/package" Target="../embeddings/Microsoft_Excel_Worksheet4.xlsx"/><Relationship Id="rId3" Type="http://schemas.openxmlformats.org/officeDocument/2006/relationships/image" Target="../media/image5.png"/><Relationship Id="rId21" Type="http://schemas.openxmlformats.org/officeDocument/2006/relationships/image" Target="../media/image1.emf"/><Relationship Id="rId7" Type="http://schemas.openxmlformats.org/officeDocument/2006/relationships/image" Target="../media/image8.png"/><Relationship Id="rId12" Type="http://schemas.openxmlformats.org/officeDocument/2006/relationships/image" Target="../media/image13.jpg"/><Relationship Id="rId17" Type="http://schemas.openxmlformats.org/officeDocument/2006/relationships/image" Target="../media/image18.png"/><Relationship Id="rId25" Type="http://schemas.openxmlformats.org/officeDocument/2006/relationships/image" Target="../media/image3.emf"/><Relationship Id="rId2" Type="http://schemas.openxmlformats.org/officeDocument/2006/relationships/slideLayout" Target="../slideLayouts/slideLayout5.xml"/><Relationship Id="rId16" Type="http://schemas.openxmlformats.org/officeDocument/2006/relationships/image" Target="../media/image17.png"/><Relationship Id="rId20" Type="http://schemas.openxmlformats.org/officeDocument/2006/relationships/package" Target="../embeddings/Microsoft_Excel_Worksheet1.xlsx"/><Relationship Id="rId1" Type="http://schemas.openxmlformats.org/officeDocument/2006/relationships/vmlDrawing" Target="../drawings/vmlDrawing1.vml"/><Relationship Id="rId6" Type="http://schemas.openxmlformats.org/officeDocument/2006/relationships/image" Target="../media/image7.png"/><Relationship Id="rId11" Type="http://schemas.openxmlformats.org/officeDocument/2006/relationships/image" Target="../media/image12.jpg"/><Relationship Id="rId24" Type="http://schemas.openxmlformats.org/officeDocument/2006/relationships/package" Target="../embeddings/Microsoft_Excel_Worksheet3.xlsx"/><Relationship Id="rId5" Type="http://schemas.openxmlformats.org/officeDocument/2006/relationships/hyperlink" Target="http://services.usgin.org/track/report/AR" TargetMode="External"/><Relationship Id="rId15" Type="http://schemas.openxmlformats.org/officeDocument/2006/relationships/image" Target="../media/image16.png"/><Relationship Id="rId23" Type="http://schemas.openxmlformats.org/officeDocument/2006/relationships/image" Target="../media/image2.emf"/><Relationship Id="rId10" Type="http://schemas.openxmlformats.org/officeDocument/2006/relationships/image" Target="../media/image11.jpg"/><Relationship Id="rId19" Type="http://schemas.openxmlformats.org/officeDocument/2006/relationships/image" Target="../media/image20.tiff"/><Relationship Id="rId4" Type="http://schemas.openxmlformats.org/officeDocument/2006/relationships/image" Target="../media/image6.png"/><Relationship Id="rId9" Type="http://schemas.openxmlformats.org/officeDocument/2006/relationships/image" Target="../media/image10.jpg"/><Relationship Id="rId14" Type="http://schemas.openxmlformats.org/officeDocument/2006/relationships/image" Target="../media/image15.jpg"/><Relationship Id="rId22" Type="http://schemas.openxmlformats.org/officeDocument/2006/relationships/package" Target="../embeddings/Microsoft_Excel_Worksheet2.xlsx"/><Relationship Id="rId27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488" y="54436"/>
            <a:ext cx="18848070" cy="673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2555"/>
              </a:lnSpc>
            </a:pP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2200" spc="-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CONDUCTIVI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2200" spc="-30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2200" spc="-1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22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2200" spc="-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GRADIEN</a:t>
            </a:r>
            <a:r>
              <a:rPr sz="2200" spc="-17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2200" spc="-1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2200" spc="-1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5" dirty="0">
                <a:solidFill>
                  <a:srgbClr val="231F20"/>
                </a:solidFill>
                <a:latin typeface="Times New Roman"/>
                <a:cs typeface="Times New Roman"/>
              </a:rPr>
              <a:t>AN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22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HE</a:t>
            </a:r>
            <a:r>
              <a:rPr sz="2200" spc="-26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22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FLO</a:t>
            </a:r>
            <a:r>
              <a:rPr sz="2200" spc="-2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22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ESTIM</a:t>
            </a:r>
            <a:r>
              <a:rPr sz="2200" spc="-27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TIONS</a:t>
            </a:r>
            <a:r>
              <a:rPr sz="22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FO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220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22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5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22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5" dirty="0">
                <a:solidFill>
                  <a:srgbClr val="231F20"/>
                </a:solidFill>
                <a:latin typeface="Times New Roman"/>
                <a:cs typeface="Times New Roman"/>
              </a:rPr>
              <a:t>FORM</a:t>
            </a:r>
            <a:r>
              <a:rPr sz="2200" spc="-26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TION,</a:t>
            </a:r>
            <a:r>
              <a:rPr sz="22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2200" spc="-1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2200" spc="-1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200" spc="-20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endParaRPr sz="2200">
              <a:latin typeface="Times New Roman"/>
              <a:cs typeface="Times New Roman"/>
            </a:endParaRPr>
          </a:p>
          <a:p>
            <a:pPr algn="ctr">
              <a:lnSpc>
                <a:spcPts val="1340"/>
              </a:lnSpc>
            </a:pPr>
            <a:r>
              <a:rPr sz="1200" spc="5" dirty="0">
                <a:solidFill>
                  <a:srgbClr val="231F20"/>
                </a:solidFill>
                <a:latin typeface="Times New Roman"/>
                <a:cs typeface="Times New Roman"/>
              </a:rPr>
              <a:t>Lea 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Nondorf,</a:t>
            </a:r>
            <a:r>
              <a:rPr sz="1200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r>
              <a:rPr sz="12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Geological</a:t>
            </a:r>
            <a:r>
              <a:rPr sz="12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1200" spc="-7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12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Little </a:t>
            </a:r>
            <a:r>
              <a:rPr sz="1200" spc="5" dirty="0">
                <a:solidFill>
                  <a:srgbClr val="231F20"/>
                </a:solidFill>
                <a:latin typeface="Times New Roman"/>
                <a:cs typeface="Times New Roman"/>
              </a:rPr>
              <a:t>Rock,</a:t>
            </a:r>
            <a:r>
              <a:rPr sz="1200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dirty="0">
                <a:solidFill>
                  <a:srgbClr val="231F20"/>
                </a:solidFill>
                <a:latin typeface="Times New Roman"/>
                <a:cs typeface="Times New Roman"/>
              </a:rPr>
              <a:t>AR</a:t>
            </a:r>
            <a:endParaRPr sz="1200">
              <a:latin typeface="Times New Roman"/>
              <a:cs typeface="Times New Roman"/>
            </a:endParaRPr>
          </a:p>
          <a:p>
            <a:pPr algn="ctr">
              <a:lnSpc>
                <a:spcPts val="1310"/>
              </a:lnSpc>
            </a:pP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Bekki</a:t>
            </a:r>
            <a:r>
              <a:rPr sz="110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White, 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Directo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1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11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100" spc="-10" dirty="0">
                <a:solidFill>
                  <a:srgbClr val="231F20"/>
                </a:solidFill>
                <a:latin typeface="Times New Roman"/>
                <a:cs typeface="Times New Roman"/>
              </a:rPr>
              <a:t>Geologist</a:t>
            </a:r>
            <a:endParaRPr sz="1100">
              <a:latin typeface="Times New Roman"/>
              <a:cs typeface="Times New Roman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1979425" y="418835"/>
            <a:ext cx="341314" cy="348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12476" y="5260138"/>
            <a:ext cx="597457" cy="19361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6676" y="823020"/>
            <a:ext cx="6448425" cy="443166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Abstract</a:t>
            </a:r>
            <a:endParaRPr sz="120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  <a:spcBef>
                <a:spcPts val="390"/>
              </a:spcBef>
            </a:pP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Subsurfac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conductivit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gradient,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significan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parameters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when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determining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feasibility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 utilizing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geologic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unit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generate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industrial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powe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18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subsurfac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Jurassi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Smackover 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analyzed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wher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conductivit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gradient, and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 flow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 determined.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severa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 was obtained using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 KD2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Pr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Analyze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room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temperature.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borehole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temperatures,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calculated</a:t>
            </a:r>
            <a:r>
              <a:rPr sz="9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values.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verage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9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spc="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Smackover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greatest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northeastern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Lafayette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2.57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atts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meter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Kelvin,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W/m•K,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followed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south- ern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Columbia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western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Calhoun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Counties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2.47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W/m•K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each.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Northwestern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Columbia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northeastern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Lafayette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Counties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exhibit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highest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averaging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3.29°C/100m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63.8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milli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atts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meter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 mete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mW/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825" spc="7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2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respectivel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Interpretation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these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parameters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suggest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that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area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exhibits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highest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potential for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Arkansas.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Investigations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further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characterizing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Formation,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including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sit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u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properties and borehole temperature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measurements,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 recommended for future geothermal feasibility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studies.</a:t>
            </a:r>
            <a:endParaRPr sz="9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15"/>
              </a:spcBef>
            </a:pP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Int</a:t>
            </a:r>
            <a:r>
              <a:rPr sz="12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oduction</a:t>
            </a:r>
            <a:endParaRPr sz="120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  <a:spcBef>
                <a:spcPts val="390"/>
              </a:spcBef>
            </a:pP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orldwide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interest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renewable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resources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has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created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need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more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data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help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determine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feasibility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develop- ing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these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alternatives.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Geotherma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one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potential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resource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whic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currently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being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evaluated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each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par- ticipation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Geotherma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Dat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Project,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collaborative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project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ganized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Associatio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America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o- gists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(AASG)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funded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Departmen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(DOE).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Arizon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under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direction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Lee</a:t>
            </a:r>
            <a:r>
              <a:rPr sz="950" spc="-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Allison, wa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designated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AAS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G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collect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contribute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digitized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legacy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data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all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50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state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Nationa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Geothe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r- mal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Dat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Syste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(NGDS),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publicly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available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database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network.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(AGS)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contributed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 data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primarily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7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form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borehole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temperatures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(BHT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’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s),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driller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logs,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 thermal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measurements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(available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  <a:hlinkClick r:id="rId5"/>
              </a:rPr>
              <a:t>http://services.usgin.o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  <a:hlinkClick r:id="rId5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  <a:hlinkClick r:id="rId5"/>
              </a:rPr>
              <a:t>g/track/report/AR</a:t>
            </a:r>
            <a:r>
              <a:rPr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).</a:t>
            </a:r>
            <a:r>
              <a:rPr lang="en-US"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 smtClean="0">
                <a:solidFill>
                  <a:srgbClr val="231F20"/>
                </a:solidFill>
                <a:latin typeface="Times New Roman"/>
                <a:cs typeface="Times New Roman"/>
              </a:rPr>
              <a:t>Observe</a:t>
            </a:r>
            <a:r>
              <a:rPr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-20" dirty="0" smtClean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high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data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 prompted further investigation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into its potential as a geothermal reservoir for the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state.</a:t>
            </a:r>
            <a:endParaRPr sz="950" dirty="0">
              <a:latin typeface="Times New Roman"/>
              <a:cs typeface="Times New Roman"/>
            </a:endParaRPr>
          </a:p>
          <a:p>
            <a:pPr marL="12700" marR="6350" indent="139065">
              <a:lnSpc>
                <a:spcPct val="102899"/>
              </a:lnSpc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purpose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research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characterize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subsurfac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conductivit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gradient,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11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potential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resource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Arkansas.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data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collected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over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tw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- year period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startin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 in 2010.</a:t>
            </a:r>
            <a:endParaRPr sz="9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5"/>
              </a:spcBef>
            </a:pP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Sout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1200" b="1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endParaRPr sz="1200" dirty="0">
              <a:latin typeface="Times New Roman"/>
              <a:cs typeface="Times New Roman"/>
            </a:endParaRPr>
          </a:p>
          <a:p>
            <a:pPr marL="1386205">
              <a:lnSpc>
                <a:spcPct val="100000"/>
              </a:lnSpc>
              <a:spcBef>
                <a:spcPts val="465"/>
              </a:spcBef>
              <a:tabLst>
                <a:tab pos="2533650" algn="l"/>
              </a:tabLst>
            </a:pPr>
            <a:r>
              <a:rPr sz="600" dirty="0">
                <a:solidFill>
                  <a:srgbClr val="231F20"/>
                </a:solidFill>
                <a:latin typeface="Myriad Pro"/>
                <a:cs typeface="Myriad Pro"/>
              </a:rPr>
              <a:t>	</a:t>
            </a:r>
            <a:endParaRPr sz="600" dirty="0">
              <a:latin typeface="Myriad Pro"/>
              <a:cs typeface="Myriad Pro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652110" y="6526807"/>
            <a:ext cx="76200" cy="965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b="1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6828278" y="818151"/>
            <a:ext cx="6448425" cy="22371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Conductivit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y of the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</a:t>
            </a:r>
            <a:endParaRPr sz="120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  <a:spcBef>
                <a:spcPts val="425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conductivity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ability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through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particular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material,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function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atts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meter•Kelvin,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(W/m•K).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total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83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18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measured for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AG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owned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Norman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70" dirty="0">
                <a:solidFill>
                  <a:srgbClr val="231F20"/>
                </a:solidFill>
                <a:latin typeface="Times New Roman"/>
                <a:cs typeface="Times New Roman"/>
              </a:rPr>
              <a:t>F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illiams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Library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Little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Rock,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Arkansas.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Some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in- clude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lower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section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overlying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Buckner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Formation,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typically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red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gray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shal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(Figure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1).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selecte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analy-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chosen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based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(1)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even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distribution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locations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across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Arkansas,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(2)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competency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drilling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 thermal testing.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measurements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took place over a three month period beginning in mid-February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2012.</a:t>
            </a:r>
            <a:endParaRPr sz="9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434"/>
              </a:spcBef>
            </a:pP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Equipment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Use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d for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Therma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l </a:t>
            </a: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Measu</a:t>
            </a:r>
            <a:r>
              <a:rPr sz="950" i="1" spc="-3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ements</a:t>
            </a:r>
            <a:endParaRPr sz="950" dirty="0">
              <a:latin typeface="Times New Roman"/>
              <a:cs typeface="Times New Roman"/>
            </a:endParaRPr>
          </a:p>
          <a:p>
            <a:pPr marL="86995" indent="-74295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Times New Roman"/>
              <a:buChar char="•"/>
              <a:tabLst>
                <a:tab pos="87630" algn="l"/>
              </a:tabLst>
            </a:pP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KD2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Pro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Analyzer (version 1.08) using beta probe for conducting thermal measurements</a:t>
            </a:r>
            <a:endParaRPr sz="950" dirty="0">
              <a:latin typeface="Times New Roman"/>
              <a:cs typeface="Times New Roman"/>
            </a:endParaRPr>
          </a:p>
          <a:p>
            <a:pPr marL="226695" lvl="1" indent="-74930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Times New Roman"/>
              <a:buChar char="•"/>
              <a:tabLst>
                <a:tab pos="227329" algn="l"/>
              </a:tabLst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Probe dimensions are 6.4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cm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(2.5 in.) long by 0.40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cm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(5/32 in.) in diameter</a:t>
            </a:r>
            <a:endParaRPr sz="950" dirty="0">
              <a:latin typeface="Times New Roman"/>
              <a:cs typeface="Times New Roman"/>
            </a:endParaRPr>
          </a:p>
          <a:p>
            <a:pPr marL="219710" lvl="1" indent="-67945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Times New Roman"/>
              <a:buChar char="•"/>
              <a:tabLst>
                <a:tab pos="220345" algn="l"/>
              </a:tabLst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After cooling to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room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temperature, thermal measurements were set to run for 10 minutes on high power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mode</a:t>
            </a:r>
            <a:endParaRPr sz="950" dirty="0">
              <a:latin typeface="Times New Roman"/>
              <a:cs typeface="Times New Roman"/>
            </a:endParaRPr>
          </a:p>
          <a:p>
            <a:pPr marL="226695" lvl="1" indent="-74930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Times New Roman"/>
              <a:buChar char="•"/>
              <a:tabLst>
                <a:tab pos="227329" algn="l"/>
              </a:tabLst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Results were downloaded into a Microsoft Exce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825" spc="15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®</a:t>
            </a:r>
            <a:r>
              <a:rPr sz="825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825" spc="-52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spreadsheet</a:t>
            </a:r>
            <a:endParaRPr sz="950" dirty="0">
              <a:latin typeface="Times New Roman"/>
              <a:cs typeface="Times New Roman"/>
            </a:endParaRPr>
          </a:p>
          <a:p>
            <a:pPr marL="86995" indent="-74295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Times New Roman"/>
              <a:buChar char="•"/>
              <a:tabLst>
                <a:tab pos="87630" algn="l"/>
              </a:tabLst>
            </a:pP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Hilt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 Rotary Hammer for drilling holes, drilled to depth equal to length of beta probe</a:t>
            </a:r>
            <a:endParaRPr sz="950" dirty="0">
              <a:latin typeface="Times New Roman"/>
              <a:cs typeface="Times New Roman"/>
            </a:endParaRPr>
          </a:p>
          <a:p>
            <a:pPr marL="80010" indent="-67310">
              <a:lnSpc>
                <a:spcPct val="100000"/>
              </a:lnSpc>
              <a:spcBef>
                <a:spcPts val="30"/>
              </a:spcBef>
              <a:buClr>
                <a:srgbClr val="231F20"/>
              </a:buClr>
              <a:buFont typeface="Times New Roman"/>
              <a:buChar char="•"/>
              <a:tabLst>
                <a:tab pos="80645" algn="l"/>
              </a:tabLst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Arctic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Alumina thermal grease applied to drilled hole to improve thermal contact between thermal probe and core</a:t>
            </a:r>
            <a:endParaRPr sz="950" dirty="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466431" y="8780891"/>
            <a:ext cx="5171440" cy="1955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Cor</a:t>
            </a:r>
            <a:r>
              <a:rPr sz="12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ected</a:t>
            </a:r>
            <a:r>
              <a:rPr sz="12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Conductivit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1200" b="1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11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alues for</a:t>
            </a:r>
            <a:r>
              <a:rPr sz="12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the 18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-60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ells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(W/m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•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K)</a:t>
            </a:r>
            <a:endParaRPr sz="1200" dirty="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3463105" y="823020"/>
            <a:ext cx="6448425" cy="14370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653539">
              <a:lnSpc>
                <a:spcPct val="100000"/>
              </a:lnSpc>
            </a:pP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Gradient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of the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</a:t>
            </a:r>
            <a:endParaRPr sz="1200">
              <a:latin typeface="Times New Roman"/>
              <a:cs typeface="Times New Roman"/>
            </a:endParaRPr>
          </a:p>
          <a:p>
            <a:pPr marL="12700" marR="6350" indent="139700" algn="just">
              <a:lnSpc>
                <a:spcPct val="102899"/>
              </a:lnSpc>
              <a:spcBef>
                <a:spcPts val="390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vector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dependent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distributed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three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dimensions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maximum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 the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vertical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direction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withi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upper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crust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Earth;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therefore,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simplifie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∆T=∂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/∂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z,</a:t>
            </a:r>
            <a:r>
              <a:rPr sz="950" i="1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change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tem- perature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change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depth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(Kelvin/meters).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determined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each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first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correcting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BHT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data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sit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u</a:t>
            </a:r>
            <a:r>
              <a:rPr sz="950" i="1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borehole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conditions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using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Harrison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Correction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Equation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(Harrison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et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al.,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1983).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Then,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∂</a:t>
            </a: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i="1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calculated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f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ference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between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corrected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BHT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’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average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surface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south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17.2˚C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(63.1˚F).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∂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z</a:t>
            </a:r>
            <a:r>
              <a:rPr sz="950" i="1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depth,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meters, in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whic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maximum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BHT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’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recorded.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logs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whic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severa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runs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recorded,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consecutive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corrected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BHT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’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depth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were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used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∂</a:t>
            </a: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i="1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∂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z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values,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respectivel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where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∂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/∂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z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averaged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∆T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each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well.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(harmonic)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aver- age thermal gradient estimated for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 is 0.033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K/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(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able 2).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13459854" y="4208609"/>
            <a:ext cx="6447790" cy="1005403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913255">
              <a:lnSpc>
                <a:spcPct val="100000"/>
              </a:lnSpc>
            </a:pP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Heat Flow of the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1200" b="1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Formation</a:t>
            </a:r>
            <a:endParaRPr sz="120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ts val="1170"/>
              </a:lnSpc>
              <a:spcBef>
                <a:spcPts val="434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 (milli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atts per meter per mete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or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mW/m</a:t>
            </a:r>
            <a:r>
              <a:rPr sz="825" spc="7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2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), is the transfer of thermal ene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 from one body to anothe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Heat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within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crust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generated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either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radioactive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deca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primarily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uranium,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thorium,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potassium,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through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conduction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- vection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Earth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’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interio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conveyance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through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crust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primarily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related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rock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type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structur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(Smith and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Fishkin,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1988).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(Q)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product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average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conductivity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950" spc="5" dirty="0" err="1" smtClean="0">
                <a:solidFill>
                  <a:srgbClr val="231F20"/>
                </a:solidFill>
                <a:latin typeface="Times New Roman"/>
                <a:cs typeface="Times New Roman"/>
              </a:rPr>
              <a:t>λ</a:t>
            </a:r>
            <a:r>
              <a:rPr lang="en-US" sz="950" spc="5" baseline="-25000" dirty="0" err="1" smtClean="0">
                <a:solidFill>
                  <a:srgbClr val="231F20"/>
                </a:solidFill>
                <a:latin typeface="Times New Roman"/>
                <a:cs typeface="Times New Roman"/>
              </a:rPr>
              <a:t>avg</a:t>
            </a:r>
            <a:r>
              <a:rPr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)</a:t>
            </a:r>
            <a:r>
              <a:rPr sz="950" spc="-110" dirty="0" smtClean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able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1)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average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gradient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(∆T) (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able 2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).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For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Arkansas,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the (</a:t>
            </a:r>
            <a:r>
              <a:rPr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harmonic)</a:t>
            </a:r>
            <a:r>
              <a:rPr lang="en-US"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average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 flow is around 64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mW/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825" spc="7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2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able 2).</a:t>
            </a:r>
            <a:endParaRPr sz="950" dirty="0">
              <a:latin typeface="Times New Roman"/>
              <a:cs typeface="Times New Roman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68080" y="5423015"/>
            <a:ext cx="198446" cy="95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912476" y="6919738"/>
            <a:ext cx="595312" cy="1867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164465" y="5475615"/>
            <a:ext cx="956882" cy="7211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213723" y="5475625"/>
            <a:ext cx="992556" cy="71813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89954" y="6522701"/>
            <a:ext cx="1156123" cy="551763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95650" y="6465744"/>
            <a:ext cx="1056686" cy="65031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3459219" y="7540124"/>
            <a:ext cx="6448425" cy="40306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Discussio</a:t>
            </a:r>
            <a:r>
              <a:rPr sz="120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n and </a:t>
            </a:r>
            <a:r>
              <a:rPr sz="1200" b="1" dirty="0">
                <a:solidFill>
                  <a:srgbClr val="231F20"/>
                </a:solidFill>
                <a:latin typeface="Times New Roman"/>
                <a:cs typeface="Times New Roman"/>
              </a:rPr>
              <a:t>Conclusion</a:t>
            </a:r>
            <a:endParaRPr sz="120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  <a:spcBef>
                <a:spcPts val="390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comparison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results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measured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AGS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wells,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permit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numbers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21661, an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oolitic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pisolitic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crystalline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limestone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depth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10,839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ft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(southwest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Lafayette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County),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25774,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fine-grained</a:t>
            </a:r>
            <a:r>
              <a:rPr sz="950" spc="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grain-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ston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depth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9,441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ft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(southeast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Columbia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County),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Universit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Nort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Dakot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(UND),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Harol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Hamm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Schoo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Geolog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Engineering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Laborator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testing.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UN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using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Portable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Electronic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Divided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Bar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(PEDB)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isolated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system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with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vertical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constant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temperature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20˚C (68˚F).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Each sample was measured twice and averaged.</a:t>
            </a:r>
            <a:endParaRPr sz="95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</a:pP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UND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results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permit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numbers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21661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25774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2.91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2.47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W/m•K,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respectively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(±3.5%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accuracy).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these</a:t>
            </a:r>
            <a:r>
              <a:rPr sz="95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wells,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able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shows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that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UN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results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comparable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results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measured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AG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at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simila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depths,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helping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verify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6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AG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re-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sult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 (corrected) as reasonable estimations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sit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u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conductivity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 the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Formation.</a:t>
            </a:r>
            <a:endParaRPr sz="95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Formation,</a:t>
            </a:r>
            <a:r>
              <a:rPr sz="950" spc="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northwestern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Columbia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northeastern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Lafayette</a:t>
            </a:r>
            <a:r>
              <a:rPr sz="95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Counties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demonstrate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high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950" spc="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po- tential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exhibiting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greatest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Arkansas,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evidenced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properties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existing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wells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area.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Permi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number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24227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has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highest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(6.3°C/100m)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along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moderate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conductivity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(2.2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W/m•K),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producing the highest heat flow value near 137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mW/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825" spc="7" baseline="35353" dirty="0">
                <a:solidFill>
                  <a:srgbClr val="231F20"/>
                </a:solidFill>
                <a:latin typeface="Times New Roman"/>
                <a:cs typeface="Times New Roman"/>
              </a:rPr>
              <a:t>2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endParaRPr sz="950" dirty="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Based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on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these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estimations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8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Arkansas,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utilizing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resources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north-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wester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Columbia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northeastern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Lafayette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Counties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most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feasible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location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future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industrial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power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plants.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Onl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area;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therefore,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further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in-depth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investigations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characterizing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i="1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sit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u</a:t>
            </a:r>
            <a:r>
              <a:rPr sz="950" i="1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BHT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’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- mal properties of the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 are recommended for future geothermal feasibility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studies.</a:t>
            </a:r>
            <a:endParaRPr sz="95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95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Acknowledgments</a:t>
            </a:r>
            <a:endParaRPr sz="950" dirty="0">
              <a:latin typeface="Times New Roman"/>
              <a:cs typeface="Times New Roman"/>
            </a:endParaRPr>
          </a:p>
          <a:p>
            <a:pPr marL="12700" marR="6350" algn="just">
              <a:lnSpc>
                <a:spcPct val="101800"/>
              </a:lnSpc>
              <a:spcBef>
                <a:spcPts val="370"/>
              </a:spcBef>
            </a:pP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This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publication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wa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writte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provide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results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generated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600" spc="-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Geotherma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Dat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Project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sponsore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U.S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Departmen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Ene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gy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under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prime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award number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DE-EE0002850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awarded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6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under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su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b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award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number</a:t>
            </a:r>
            <a:r>
              <a:rPr sz="6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AR-EE002850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I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woul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like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thank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Corbin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Cannon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helping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collect,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drill,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measure</a:t>
            </a:r>
            <a:r>
              <a:rPr sz="60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samples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60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Jaso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n </a:t>
            </a:r>
            <a:r>
              <a:rPr sz="600" spc="-2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ipton for providing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wel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 log and core information and for assisting me in generating the raster maps, and the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AG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 sta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f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f for the editing of this content.</a:t>
            </a:r>
            <a:endParaRPr sz="600" dirty="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40"/>
              </a:spcBef>
            </a:pPr>
            <a:r>
              <a:rPr sz="950" b="1" dirty="0">
                <a:solidFill>
                  <a:srgbClr val="231F20"/>
                </a:solidFill>
                <a:latin typeface="Times New Roman"/>
                <a:cs typeface="Times New Roman"/>
              </a:rPr>
              <a:t>Refe</a:t>
            </a:r>
            <a:r>
              <a:rPr sz="950" b="1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b="1" spc="5" dirty="0">
                <a:solidFill>
                  <a:srgbClr val="231F20"/>
                </a:solidFill>
                <a:latin typeface="Times New Roman"/>
                <a:cs typeface="Times New Roman"/>
              </a:rPr>
              <a:t>ences</a:t>
            </a:r>
            <a:endParaRPr sz="950" dirty="0">
              <a:latin typeface="Times New Roman"/>
              <a:cs typeface="Times New Roman"/>
            </a:endParaRPr>
          </a:p>
          <a:p>
            <a:pPr marL="12700" marR="901065"/>
            <a:r>
              <a:rPr sz="600" spc="-5" dirty="0" smtClean="0">
                <a:solidFill>
                  <a:srgbClr val="231F20"/>
                </a:solidFill>
                <a:latin typeface="Times New Roman"/>
                <a:cs typeface="Times New Roman"/>
              </a:rPr>
              <a:t>Harrison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.E.,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K.</a:t>
            </a:r>
            <a:r>
              <a:rPr sz="600" spc="-8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Luza, M.L</a:t>
            </a:r>
            <a:r>
              <a:rPr sz="6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Prate</a:t>
            </a:r>
            <a:r>
              <a:rPr sz="600" spc="-2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and </a:t>
            </a:r>
            <a:r>
              <a:rPr sz="600" spc="-70" dirty="0">
                <a:solidFill>
                  <a:srgbClr val="231F20"/>
                </a:solidFill>
                <a:latin typeface="Times New Roman"/>
                <a:cs typeface="Times New Roman"/>
              </a:rPr>
              <a:t>P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.K Cheung, 1983.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Geotherma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Resource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Assessmen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 in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Oklahoma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Specia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Publication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83-1.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Oklahom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600" spc="-4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   </a:t>
            </a:r>
            <a:endParaRPr lang="en-US" sz="600" dirty="0" smtClean="0">
              <a:solidFill>
                <a:srgbClr val="231F20"/>
              </a:solidFill>
              <a:latin typeface="Times New Roman"/>
              <a:cs typeface="Times New Roman"/>
            </a:endParaRPr>
          </a:p>
          <a:p>
            <a:pPr marL="12700" marR="901065"/>
            <a:r>
              <a:rPr sz="600" spc="-5" dirty="0" smtClean="0">
                <a:solidFill>
                  <a:srgbClr val="231F20"/>
                </a:solidFill>
                <a:latin typeface="Times New Roman"/>
                <a:cs typeface="Times New Roman"/>
              </a:rPr>
              <a:t>Nondorf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L.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Thermal Conductivit</a:t>
            </a:r>
            <a:r>
              <a:rPr sz="600" spc="-4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Thermal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Gradient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and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Hea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Flo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w Estimations for the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Formation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Southwes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Misc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Pu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b 23.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Surve</a:t>
            </a:r>
            <a:r>
              <a:rPr sz="600" spc="-4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Sekiguchi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K.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1984.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Metho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d for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Determinin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g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errestrial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Hea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Flo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w in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Oi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 Basinal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Areas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4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ectonophysics,</a:t>
            </a:r>
            <a:r>
              <a:rPr sz="60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8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ol. 103, Issue 1-4, p. 67-79.</a:t>
            </a:r>
            <a:endParaRPr sz="600" dirty="0">
              <a:latin typeface="Times New Roman"/>
              <a:cs typeface="Times New Roman"/>
            </a:endParaRPr>
          </a:p>
          <a:p>
            <a:pPr marL="12700" marR="558800">
              <a:lnSpc>
                <a:spcPct val="101800"/>
              </a:lnSpc>
            </a:pP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Smith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D.L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and L.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Fishkin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1988.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Ne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w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Hea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Flo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w Investigations in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Contributions to the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y of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6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Commission.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Misc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Pu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b 18-C,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8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III, p. 79-84. </a:t>
            </a:r>
            <a:r>
              <a:rPr sz="600" spc="-7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estal,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J.H.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, 1950.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Petroleu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m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y of the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n of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Souther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Arkansas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Information Circular 14,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Geologica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Commission. 37 p.</a:t>
            </a:r>
            <a:endParaRPr sz="600" dirty="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600" spc="-4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eeks,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.B., 1938.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Sout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s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Stratigraph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6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wit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h Emphasis in the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Olde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r Coastal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Plai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n Beds.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60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Asso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c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Pe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t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Geo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l Bull,</a:t>
            </a:r>
            <a:r>
              <a:rPr sz="60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600" spc="-8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ol. 22, </a:t>
            </a:r>
            <a:r>
              <a:rPr sz="600" spc="-5" dirty="0">
                <a:solidFill>
                  <a:srgbClr val="231F20"/>
                </a:solidFill>
                <a:latin typeface="Times New Roman"/>
                <a:cs typeface="Times New Roman"/>
              </a:rPr>
              <a:t>No</a:t>
            </a:r>
            <a:r>
              <a:rPr sz="600" dirty="0">
                <a:solidFill>
                  <a:srgbClr val="231F20"/>
                </a:solidFill>
                <a:latin typeface="Times New Roman"/>
                <a:cs typeface="Times New Roman"/>
              </a:rPr>
              <a:t>. 8, p. 953-983.</a:t>
            </a:r>
            <a:endParaRPr sz="600" dirty="0">
              <a:latin typeface="Times New Roman"/>
              <a:cs typeface="Times New Roman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196772" y="7594543"/>
            <a:ext cx="6447790" cy="21494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66395" marR="3452495">
              <a:lnSpc>
                <a:spcPct val="100000"/>
              </a:lnSpc>
            </a:pP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e 1.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Genera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l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stratigraphi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c chart of the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subsurfac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e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Jurassi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c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sectio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n indicating relative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stratigraphic 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position of the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n in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sout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50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Arkansas.</a:t>
            </a:r>
            <a:endParaRPr sz="50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  <a:spcBef>
                <a:spcPts val="370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Arkansas,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Upper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Jurassi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(Oxfordian,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161-156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Ma)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Formation,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named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after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Field, Unio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Count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(Figure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1),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one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first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major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oil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producing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units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stat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contributing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hundreds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millions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 barrels of oil and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condensate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during 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1930s and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1940s (</a:t>
            </a:r>
            <a:r>
              <a:rPr sz="950" spc="-10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estal,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1950).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 is informally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divided into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 upper and lower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endParaRPr sz="95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upper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Formatio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major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hydrocarbon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producer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souther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spc="-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Arkansas,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primarily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Reynolds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oolite (where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present).</a:t>
            </a:r>
            <a:r>
              <a:rPr sz="9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upper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sectio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consists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mostly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whit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brown,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porous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oolitic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pisolitic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grainstone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wit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local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inclusions of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calcite,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pyrite,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anhydrite,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gypsum,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lignite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(Figure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2).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Sucrosi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texture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also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common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secondar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y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feature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generated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from 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weatherin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oolites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and/or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pisolites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950" spc="-10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estal,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1950).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Bromine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brines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associated</a:t>
            </a:r>
            <a:r>
              <a:rPr sz="950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wit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upper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950" spc="-5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Arka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n-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sas.</a:t>
            </a:r>
            <a:endParaRPr sz="950">
              <a:latin typeface="Times New Roman"/>
              <a:cs typeface="Times New Roman"/>
            </a:endParaRPr>
          </a:p>
          <a:p>
            <a:pPr marL="12700" marR="6350" indent="139065" algn="just">
              <a:lnSpc>
                <a:spcPct val="102899"/>
              </a:lnSpc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informal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lower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sourc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rock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petroleum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present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informal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upper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some</a:t>
            </a:r>
            <a:r>
              <a:rPr sz="950" spc="-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Creta- ceous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reservoirs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(Figure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3).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Due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development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new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drilling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technologies,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severa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</a:t>
            </a:r>
            <a:r>
              <a:rPr sz="950" spc="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oil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gas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companies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are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currently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ex- ploring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economic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potential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lower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950" spc="-3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Brown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dense,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as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commercial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unconventional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reservoi</a:t>
            </a:r>
            <a:r>
              <a:rPr sz="950" spc="-5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950" spc="-4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9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lower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sectio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n is described as an o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ganic-rich, very dense, dark brown, very fine-grained, calcareous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mudstone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950" spc="-70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eeks, 1938).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818281" y="3116170"/>
            <a:ext cx="1205553" cy="1607404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9149384" y="3317066"/>
            <a:ext cx="1506936" cy="113020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10781900" y="3317066"/>
            <a:ext cx="1506936" cy="113020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151770" y="6215340"/>
            <a:ext cx="2047239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8600"/>
              </a:lnSpc>
            </a:pP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65" dirty="0">
                <a:solidFill>
                  <a:srgbClr val="231F20"/>
                </a:solidFill>
                <a:latin typeface="Times New Roman"/>
                <a:cs typeface="Times New Roman"/>
              </a:rPr>
              <a:t>2</a:t>
            </a:r>
            <a:r>
              <a:rPr sz="675" b="1" spc="-375" baseline="30864" dirty="0">
                <a:solidFill>
                  <a:srgbClr val="FFFFFF"/>
                </a:solidFill>
                <a:latin typeface="Times New Roman"/>
                <a:cs typeface="Times New Roman"/>
              </a:rPr>
              <a:t>A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(A)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Ooliti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c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grainstone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sampl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(B)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cry</a:t>
            </a:r>
            <a:r>
              <a:rPr sz="450" spc="-155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675" b="1" spc="-217" baseline="30864" dirty="0">
                <a:solidFill>
                  <a:srgbClr val="FFFFFF"/>
                </a:solidFill>
                <a:latin typeface="Times New Roman"/>
                <a:cs typeface="Times New Roman"/>
              </a:rPr>
              <a:t>B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talline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pisolitic sampl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 upper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Smackover Formation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Reynolds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oolite, southwest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Arkansas.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981589" y="7128714"/>
            <a:ext cx="2384425" cy="825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3.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Informal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lower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Smackover Formatio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samples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or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Brown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dense,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southwest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Arkansas.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6828278" y="4713632"/>
            <a:ext cx="6205220" cy="360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89965" marR="4045585">
              <a:lnSpc>
                <a:spcPct val="106000"/>
              </a:lnSpc>
            </a:pP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6. 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Drillin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g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sampl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wit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Hilti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Rotary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5" dirty="0">
                <a:solidFill>
                  <a:srgbClr val="231F20"/>
                </a:solidFill>
                <a:latin typeface="Times New Roman"/>
                <a:cs typeface="Times New Roman"/>
              </a:rPr>
              <a:t>Hamme</a:t>
            </a:r>
            <a:r>
              <a:rPr sz="500" spc="-25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endParaRPr sz="5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25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conductance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values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wer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 corrected for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in </a:t>
            </a:r>
            <a:r>
              <a:rPr sz="950" i="1" dirty="0">
                <a:solidFill>
                  <a:srgbClr val="231F20"/>
                </a:solidFill>
                <a:latin typeface="Times New Roman"/>
                <a:cs typeface="Times New Roman"/>
              </a:rPr>
              <a:t>sit</a:t>
            </a:r>
            <a:r>
              <a:rPr sz="9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u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conditions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using the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Sekiguch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i Empirical Correction Equation (1984)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9130422" y="4448641"/>
            <a:ext cx="1558290" cy="25590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6000"/>
              </a:lnSpc>
            </a:pP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7. 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Drille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sample,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hole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filled wit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5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Arcti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c</a:t>
            </a:r>
            <a:r>
              <a:rPr sz="5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Alumina</a:t>
            </a:r>
            <a:r>
              <a:rPr sz="50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compound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for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improved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contact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between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probe and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sample.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10758113" y="4448641"/>
            <a:ext cx="1534795" cy="1752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6000"/>
              </a:lnSpc>
            </a:pP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8.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KD2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Pr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o</a:t>
            </a:r>
            <a:r>
              <a:rPr sz="50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5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Analyzer wit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h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beta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probe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in sample.</a:t>
            </a:r>
            <a:r>
              <a:rPr sz="5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Arcti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c</a:t>
            </a:r>
            <a:r>
              <a:rPr sz="50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Alumin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grease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show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in </a:t>
            </a:r>
            <a:r>
              <a:rPr sz="500" spc="10" dirty="0">
                <a:solidFill>
                  <a:srgbClr val="231F20"/>
                </a:solidFill>
                <a:latin typeface="Times New Roman"/>
                <a:cs typeface="Times New Roman"/>
              </a:rPr>
              <a:t>lower</a:t>
            </a:r>
            <a:r>
              <a:rPr sz="500" spc="5" dirty="0">
                <a:solidFill>
                  <a:srgbClr val="231F20"/>
                </a:solidFill>
                <a:latin typeface="Times New Roman"/>
                <a:cs typeface="Times New Roman"/>
              </a:rPr>
              <a:t> right.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6828278" y="5363088"/>
            <a:ext cx="328930" cy="158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where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6828277" y="5512008"/>
            <a:ext cx="2875915" cy="455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λ  </a:t>
            </a:r>
            <a:r>
              <a:rPr sz="950" spc="9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Corrected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Conductivity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λ  </a:t>
            </a:r>
            <a:r>
              <a:rPr sz="950" spc="10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Thermal Conductivity at Laboratory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emperature, </a:t>
            </a: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endParaRPr sz="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30"/>
              </a:spcBef>
            </a:pP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λ  </a:t>
            </a:r>
            <a:r>
              <a:rPr sz="950" spc="8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95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1.05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W/m•K,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Calibration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Coe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f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ficient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6888449" y="5753053"/>
            <a:ext cx="61594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9678685" y="5753053"/>
            <a:ext cx="61594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888449" y="5901970"/>
            <a:ext cx="78105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6828321" y="5958767"/>
            <a:ext cx="5709285" cy="1581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T  </a:t>
            </a:r>
            <a:r>
              <a:rPr sz="950" i="1" spc="-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emperature (K) at which λ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was measured (equal to initial temperature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of core </a:t>
            </a:r>
            <a:r>
              <a:rPr sz="950" dirty="0">
                <a:solidFill>
                  <a:srgbClr val="231F20"/>
                </a:solidFill>
                <a:latin typeface="Times New Roman"/>
                <a:cs typeface="Times New Roman"/>
              </a:rPr>
              <a:t>sampl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 recorded by analyzer)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6897296" y="6050891"/>
            <a:ext cx="1621790" cy="971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1572260" algn="l"/>
              </a:tabLst>
            </a:pPr>
            <a:r>
              <a:rPr sz="550" i="1" spc="5" dirty="0">
                <a:solidFill>
                  <a:srgbClr val="231F20"/>
                </a:solidFill>
                <a:latin typeface="Times New Roman"/>
                <a:cs typeface="Times New Roman"/>
              </a:rPr>
              <a:t>0	0</a:t>
            </a:r>
            <a:endParaRPr sz="550">
              <a:latin typeface="Times New Roman"/>
              <a:cs typeface="Times New Roman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6828264" y="6107684"/>
            <a:ext cx="1903095" cy="30670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935"/>
              </a:lnSpc>
            </a:pP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T  </a:t>
            </a:r>
            <a:r>
              <a:rPr sz="950" i="1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95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1473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K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(Calibration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Coe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f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ficient)</a:t>
            </a:r>
            <a:endParaRPr sz="950">
              <a:latin typeface="Times New Roman"/>
              <a:cs typeface="Times New Roman"/>
            </a:endParaRPr>
          </a:p>
          <a:p>
            <a:pPr marL="81280">
              <a:lnSpc>
                <a:spcPts val="345"/>
              </a:lnSpc>
            </a:pPr>
            <a:r>
              <a:rPr sz="5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endParaRPr sz="550">
              <a:latin typeface="Times New Roman"/>
              <a:cs typeface="Times New Roman"/>
            </a:endParaRPr>
          </a:p>
          <a:p>
            <a:pPr marL="12700">
              <a:lnSpc>
                <a:spcPts val="1035"/>
              </a:lnSpc>
            </a:pPr>
            <a:r>
              <a:rPr sz="95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T  </a:t>
            </a:r>
            <a:r>
              <a:rPr sz="950" i="1" spc="-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10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 Borehole</a:t>
            </a:r>
            <a:r>
              <a:rPr sz="950" spc="-1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50" spc="-6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950" spc="5" dirty="0">
                <a:solidFill>
                  <a:srgbClr val="231F20"/>
                </a:solidFill>
                <a:latin typeface="Times New Roman"/>
                <a:cs typeface="Times New Roman"/>
              </a:rPr>
              <a:t>emperature</a:t>
            </a:r>
            <a:endParaRPr sz="950">
              <a:latin typeface="Times New Roman"/>
              <a:cs typeface="Times New Roman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9334284" y="5226073"/>
            <a:ext cx="326390" cy="0"/>
          </a:xfrm>
          <a:custGeom>
            <a:avLst/>
            <a:gdLst/>
            <a:ahLst/>
            <a:cxnLst/>
            <a:rect l="l" t="t" r="r" b="b"/>
            <a:pathLst>
              <a:path w="326390">
                <a:moveTo>
                  <a:pt x="0" y="0"/>
                </a:moveTo>
                <a:lnTo>
                  <a:pt x="326389" y="0"/>
                </a:lnTo>
              </a:path>
            </a:pathLst>
          </a:custGeom>
          <a:ln w="7756">
            <a:solidFill>
              <a:srgbClr val="231F2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10217725" y="5218900"/>
            <a:ext cx="97155" cy="0"/>
          </a:xfrm>
          <a:custGeom>
            <a:avLst/>
            <a:gdLst/>
            <a:ahLst/>
            <a:cxnLst/>
            <a:rect l="l" t="t" r="r" b="b"/>
            <a:pathLst>
              <a:path w="97154">
                <a:moveTo>
                  <a:pt x="0" y="0"/>
                </a:moveTo>
                <a:lnTo>
                  <a:pt x="96847" y="0"/>
                </a:lnTo>
              </a:path>
            </a:pathLst>
          </a:custGeom>
          <a:ln w="7756">
            <a:solidFill>
              <a:srgbClr val="323332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9096970" y="5016838"/>
            <a:ext cx="1814195" cy="337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350" baseline="-6172" dirty="0">
                <a:solidFill>
                  <a:srgbClr val="231F20"/>
                </a:solidFill>
                <a:latin typeface="Times New Roman"/>
                <a:cs typeface="Times New Roman"/>
              </a:rPr>
              <a:t>λ</a:t>
            </a:r>
            <a:r>
              <a:rPr sz="1350" i="1" baseline="-6172" dirty="0">
                <a:solidFill>
                  <a:srgbClr val="231F20"/>
                </a:solidFill>
                <a:latin typeface="Times New Roman"/>
                <a:cs typeface="Times New Roman"/>
              </a:rPr>
              <a:t>=</a:t>
            </a:r>
            <a:r>
              <a:rPr sz="1350" i="1" spc="-150" baseline="-6172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baseline="-7716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2700" spc="-97" baseline="-7716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50" i="1" baseline="30864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750" i="1" spc="15" baseline="22222" dirty="0">
                <a:solidFill>
                  <a:srgbClr val="231F20"/>
                </a:solidFill>
                <a:latin typeface="Times New Roman"/>
                <a:cs typeface="Times New Roman"/>
              </a:rPr>
              <a:t>0</a:t>
            </a:r>
            <a:r>
              <a:rPr sz="1350" i="1" baseline="30864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750" i="1" spc="22" baseline="22222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750" i="1" baseline="22222" dirty="0">
                <a:solidFill>
                  <a:srgbClr val="231F20"/>
                </a:solidFill>
                <a:latin typeface="Times New Roman"/>
                <a:cs typeface="Times New Roman"/>
              </a:rPr>
              <a:t>    </a:t>
            </a:r>
            <a:r>
              <a:rPr sz="750" i="1" spc="-67" baseline="22222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spc="209" baseline="-7716" dirty="0">
                <a:solidFill>
                  <a:srgbClr val="231F20"/>
                </a:solidFill>
                <a:latin typeface="Times New Roman"/>
                <a:cs typeface="Times New Roman"/>
              </a:rPr>
              <a:t>)</a:t>
            </a:r>
            <a:r>
              <a:rPr sz="900" dirty="0">
                <a:solidFill>
                  <a:srgbClr val="231F20"/>
                </a:solidFill>
                <a:latin typeface="Times New Roman"/>
                <a:cs typeface="Times New Roman"/>
              </a:rPr>
              <a:t>(λ </a:t>
            </a:r>
            <a:r>
              <a:rPr sz="900" spc="3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Times New Roman"/>
                <a:cs typeface="Times New Roman"/>
              </a:rPr>
              <a:t>– λ </a:t>
            </a:r>
            <a:r>
              <a:rPr sz="900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Times New Roman"/>
                <a:cs typeface="Times New Roman"/>
              </a:rPr>
              <a:t>)</a:t>
            </a:r>
            <a:r>
              <a:rPr sz="900" spc="-14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spc="22" baseline="-7716" dirty="0">
                <a:solidFill>
                  <a:srgbClr val="231F20"/>
                </a:solidFill>
                <a:latin typeface="Times New Roman"/>
                <a:cs typeface="Times New Roman"/>
              </a:rPr>
              <a:t>(</a:t>
            </a:r>
            <a:r>
              <a:rPr sz="1350" baseline="21604" dirty="0">
                <a:solidFill>
                  <a:srgbClr val="231F20"/>
                </a:solidFill>
                <a:latin typeface="Times New Roman"/>
                <a:cs typeface="Times New Roman"/>
              </a:rPr>
              <a:t>1 </a:t>
            </a:r>
            <a:r>
              <a:rPr sz="1350" spc="127" baseline="21604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dirty="0">
                <a:solidFill>
                  <a:srgbClr val="231F20"/>
                </a:solidFill>
                <a:latin typeface="Times New Roman"/>
                <a:cs typeface="Times New Roman"/>
              </a:rPr>
              <a:t>– </a:t>
            </a:r>
            <a:r>
              <a:rPr sz="900" spc="3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1350" u="sng" baseline="18518" dirty="0">
                <a:solidFill>
                  <a:srgbClr val="231F20"/>
                </a:solidFill>
                <a:latin typeface="Times New Roman"/>
                <a:cs typeface="Times New Roman"/>
              </a:rPr>
              <a:t>  1 </a:t>
            </a:r>
            <a:r>
              <a:rPr sz="1350" u="sng" spc="37" baseline="18518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2700" spc="157" baseline="-12345" dirty="0">
                <a:solidFill>
                  <a:srgbClr val="231F20"/>
                </a:solidFill>
                <a:latin typeface="Times New Roman"/>
                <a:cs typeface="Times New Roman"/>
              </a:rPr>
              <a:t>)</a:t>
            </a:r>
            <a:r>
              <a:rPr sz="1350" baseline="-6172" dirty="0">
                <a:solidFill>
                  <a:srgbClr val="231F20"/>
                </a:solidFill>
                <a:latin typeface="Times New Roman"/>
                <a:cs typeface="Times New Roman"/>
              </a:rPr>
              <a:t>+ λ</a:t>
            </a:r>
            <a:endParaRPr sz="1350" baseline="-6172">
              <a:latin typeface="Times New Roman"/>
              <a:cs typeface="Times New Roman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9314409" y="5210045"/>
            <a:ext cx="316230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dirty="0">
                <a:solidFill>
                  <a:srgbClr val="231F20"/>
                </a:solidFill>
                <a:latin typeface="Times New Roman"/>
                <a:cs typeface="Times New Roman"/>
              </a:rPr>
              <a:t>T  </a:t>
            </a:r>
            <a:r>
              <a:rPr sz="900" i="1" spc="-7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900" i="1" dirty="0">
                <a:solidFill>
                  <a:srgbClr val="231F20"/>
                </a:solidFill>
                <a:latin typeface="Times New Roman"/>
                <a:cs typeface="Times New Roman"/>
              </a:rPr>
              <a:t>– 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9378240" y="5299066"/>
            <a:ext cx="286385" cy="8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39395" algn="l"/>
              </a:tabLst>
            </a:pPr>
            <a:r>
              <a:rPr sz="50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m	</a:t>
            </a:r>
            <a:r>
              <a:rPr sz="50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0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9843389" y="5220159"/>
            <a:ext cx="278130" cy="8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215900" algn="l"/>
              </a:tabLst>
            </a:pPr>
            <a:r>
              <a:rPr sz="500" i="1" spc="10" dirty="0">
                <a:solidFill>
                  <a:srgbClr val="231F20"/>
                </a:solidFill>
                <a:latin typeface="Times New Roman"/>
                <a:cs typeface="Times New Roman"/>
              </a:rPr>
              <a:t>0	</a:t>
            </a:r>
            <a:r>
              <a:rPr sz="50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0215877" y="5190706"/>
            <a:ext cx="8953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10484761" y="5206460"/>
            <a:ext cx="89535" cy="1498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900" i="1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endParaRPr sz="900">
              <a:latin typeface="Times New Roman"/>
              <a:cs typeface="Times New Roman"/>
            </a:endParaRPr>
          </a:p>
        </p:txBody>
      </p:sp>
      <p:sp>
        <p:nvSpPr>
          <p:cNvPr id="80" name="object 80"/>
          <p:cNvSpPr txBox="1"/>
          <p:nvPr/>
        </p:nvSpPr>
        <p:spPr>
          <a:xfrm>
            <a:off x="10548622" y="5295479"/>
            <a:ext cx="74295" cy="8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0885161" y="5234505"/>
            <a:ext cx="74295" cy="895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500" i="1" spc="15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endParaRPr sz="500">
              <a:latin typeface="Times New Roman"/>
              <a:cs typeface="Times New Roman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7783358" y="418909"/>
            <a:ext cx="341315" cy="348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7036523" y="8480313"/>
            <a:ext cx="2664460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8600"/>
              </a:lnSpc>
            </a:pP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9.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15" dirty="0">
                <a:solidFill>
                  <a:srgbClr val="231F20"/>
                </a:solidFill>
                <a:latin typeface="Times New Roman"/>
                <a:cs typeface="Times New Roman"/>
              </a:rPr>
              <a:t>W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ell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locations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measured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core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samples,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labeled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according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permit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number</a:t>
            </a:r>
            <a:r>
              <a:rPr sz="450" spc="5" dirty="0">
                <a:solidFill>
                  <a:srgbClr val="231F20"/>
                </a:solidFill>
                <a:latin typeface="Myriad Pro"/>
                <a:cs typeface="Myriad Pro"/>
              </a:rPr>
              <a:t>.</a:t>
            </a:r>
            <a:r>
              <a:rPr sz="450" dirty="0">
                <a:solidFill>
                  <a:srgbClr val="231F20"/>
                </a:solidFill>
                <a:latin typeface="Myriad Pro"/>
                <a:cs typeface="Myriad Pro"/>
              </a:rPr>
              <a:t> </a:t>
            </a:r>
            <a:r>
              <a:rPr sz="450" spc="25" dirty="0">
                <a:solidFill>
                  <a:srgbClr val="231F20"/>
                </a:solidFill>
                <a:latin typeface="Times New Roman"/>
                <a:cs typeface="Times New Roman"/>
              </a:rPr>
              <a:t>A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permit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number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is a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numeric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identifier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assigned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each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drilled well in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stat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Arkansas Oil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Ga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Commission.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0074253" y="8556016"/>
            <a:ext cx="2848610" cy="819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10.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Corrected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conductivity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values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per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well.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Refer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9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permit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numbers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well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locations.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042715" y="6472813"/>
            <a:ext cx="6053736" cy="1997859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11518122" y="7810996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1.90</a:t>
            </a:r>
            <a:endParaRPr sz="45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0582510" y="7600208"/>
            <a:ext cx="443865" cy="2019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97790" algn="ctr">
              <a:lnSpc>
                <a:spcPct val="100000"/>
              </a:lnSpc>
            </a:pPr>
            <a:r>
              <a:rPr sz="675" b="1" baseline="-12345" dirty="0">
                <a:latin typeface="Arial"/>
                <a:cs typeface="Arial"/>
              </a:rPr>
              <a:t>2.47 </a:t>
            </a:r>
            <a:r>
              <a:rPr sz="675" b="1" spc="82" baseline="-12345" dirty="0">
                <a:latin typeface="Arial"/>
                <a:cs typeface="Arial"/>
              </a:rPr>
              <a:t> </a:t>
            </a:r>
            <a:r>
              <a:rPr sz="450" b="1" dirty="0">
                <a:latin typeface="Arial"/>
                <a:cs typeface="Arial"/>
              </a:rPr>
              <a:t>2.57</a:t>
            </a:r>
            <a:endParaRPr sz="4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9"/>
              </a:spcBef>
            </a:pPr>
            <a:r>
              <a:rPr sz="450" spc="15" baseline="9259" dirty="0">
                <a:latin typeface="Arial"/>
                <a:cs typeface="Arial"/>
              </a:rPr>
              <a:t>LA</a:t>
            </a:r>
            <a:r>
              <a:rPr sz="450" spc="-15" baseline="9259" dirty="0">
                <a:latin typeface="Arial"/>
                <a:cs typeface="Arial"/>
              </a:rPr>
              <a:t>FA</a:t>
            </a:r>
            <a:r>
              <a:rPr sz="450" spc="22" baseline="9259" dirty="0">
                <a:latin typeface="Arial"/>
                <a:cs typeface="Arial"/>
              </a:rPr>
              <a:t>YETTE</a:t>
            </a:r>
            <a:r>
              <a:rPr sz="450" baseline="9259" dirty="0">
                <a:latin typeface="Arial"/>
                <a:cs typeface="Arial"/>
              </a:rPr>
              <a:t>      </a:t>
            </a:r>
            <a:r>
              <a:rPr sz="450" spc="7" baseline="9259" dirty="0">
                <a:latin typeface="Arial"/>
                <a:cs typeface="Arial"/>
              </a:rPr>
              <a:t> </a:t>
            </a:r>
            <a:r>
              <a:rPr sz="450" b="1" dirty="0">
                <a:latin typeface="Arial"/>
                <a:cs typeface="Arial"/>
              </a:rPr>
              <a:t>1.86</a:t>
            </a:r>
            <a:endParaRPr sz="450">
              <a:latin typeface="Arial"/>
              <a:cs typeface="Arial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11201188" y="7606465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1.58</a:t>
            </a:r>
            <a:endParaRPr sz="450">
              <a:latin typeface="Arial"/>
              <a:cs typeface="Arial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259129" y="7963205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2.47</a:t>
            </a:r>
            <a:endParaRPr sz="450">
              <a:latin typeface="Arial"/>
              <a:cs typeface="Arial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11262605" y="7272787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2.18</a:t>
            </a:r>
            <a:endParaRPr sz="450">
              <a:latin typeface="Arial"/>
              <a:cs typeface="Arial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11800119" y="7326555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1.55</a:t>
            </a:r>
            <a:endParaRPr sz="450">
              <a:latin typeface="Arial"/>
              <a:cs typeface="Arial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11895083" y="7788688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1.86</a:t>
            </a:r>
            <a:endParaRPr sz="450">
              <a:latin typeface="Arial"/>
              <a:cs typeface="Arial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10924754" y="7980645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2.28</a:t>
            </a:r>
            <a:endParaRPr sz="450">
              <a:latin typeface="Arial"/>
              <a:cs typeface="Arial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12079392" y="7290227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2.47</a:t>
            </a:r>
            <a:endParaRPr sz="450">
              <a:latin typeface="Arial"/>
              <a:cs typeface="Arial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11071344" y="7540124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2.17</a:t>
            </a:r>
            <a:endParaRPr sz="450">
              <a:latin typeface="Arial"/>
              <a:cs typeface="Arial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10715995" y="7227361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1.37</a:t>
            </a:r>
            <a:endParaRPr sz="450">
              <a:latin typeface="Arial"/>
              <a:cs typeface="Arial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11111786" y="7348109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1.81</a:t>
            </a:r>
            <a:endParaRPr sz="450">
              <a:latin typeface="Arial"/>
              <a:cs typeface="Arial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10649653" y="7390000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1.69</a:t>
            </a:r>
            <a:endParaRPr sz="450">
              <a:latin typeface="Arial"/>
              <a:cs typeface="Arial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10218229" y="7288778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1.73</a:t>
            </a:r>
            <a:endParaRPr sz="450">
              <a:latin typeface="Arial"/>
              <a:cs typeface="Arial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11515283" y="7942173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2.31</a:t>
            </a:r>
            <a:endParaRPr sz="450">
              <a:latin typeface="Arial"/>
              <a:cs typeface="Arial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10373219" y="7943563"/>
            <a:ext cx="138430" cy="812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" b="1" dirty="0">
                <a:latin typeface="Arial"/>
                <a:cs typeface="Arial"/>
              </a:rPr>
              <a:t>1.79</a:t>
            </a:r>
            <a:endParaRPr sz="450">
              <a:latin typeface="Arial"/>
              <a:cs typeface="Arial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12197850" y="7843367"/>
            <a:ext cx="158115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5" dirty="0">
                <a:latin typeface="Arial"/>
                <a:cs typeface="Arial"/>
              </a:rPr>
              <a:t>UNION</a:t>
            </a:r>
            <a:endParaRPr sz="300">
              <a:latin typeface="Arial"/>
              <a:cs typeface="Arial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10198898" y="7636734"/>
            <a:ext cx="174625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0" dirty="0">
                <a:latin typeface="Arial"/>
                <a:cs typeface="Arial"/>
              </a:rPr>
              <a:t>MILLER</a:t>
            </a:r>
            <a:endParaRPr sz="300">
              <a:latin typeface="Arial"/>
              <a:cs typeface="Arial"/>
            </a:endParaRPr>
          </a:p>
        </p:txBody>
      </p:sp>
      <p:sp>
        <p:nvSpPr>
          <p:cNvPr id="104" name="object 104"/>
          <p:cNvSpPr txBox="1"/>
          <p:nvPr/>
        </p:nvSpPr>
        <p:spPr>
          <a:xfrm>
            <a:off x="11088982" y="7070582"/>
            <a:ext cx="191770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5" dirty="0">
                <a:latin typeface="Arial"/>
                <a:cs typeface="Arial"/>
              </a:rPr>
              <a:t>NE</a:t>
            </a:r>
            <a:r>
              <a:rPr sz="300" spc="-10" dirty="0">
                <a:latin typeface="Arial"/>
                <a:cs typeface="Arial"/>
              </a:rPr>
              <a:t>V</a:t>
            </a:r>
            <a:r>
              <a:rPr sz="300" spc="15" dirty="0">
                <a:latin typeface="Arial"/>
                <a:cs typeface="Arial"/>
              </a:rPr>
              <a:t>ADA</a:t>
            </a:r>
            <a:endParaRPr sz="300">
              <a:latin typeface="Arial"/>
              <a:cs typeface="Arial"/>
            </a:endParaRPr>
          </a:p>
        </p:txBody>
      </p:sp>
      <p:sp>
        <p:nvSpPr>
          <p:cNvPr id="105" name="object 105"/>
          <p:cNvSpPr txBox="1"/>
          <p:nvPr/>
        </p:nvSpPr>
        <p:spPr>
          <a:xfrm>
            <a:off x="11157435" y="7785417"/>
            <a:ext cx="240665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5" dirty="0">
                <a:latin typeface="Arial"/>
                <a:cs typeface="Arial"/>
              </a:rPr>
              <a:t>COLUMBIA</a:t>
            </a:r>
            <a:endParaRPr sz="300">
              <a:latin typeface="Arial"/>
              <a:cs typeface="Arial"/>
            </a:endParaRPr>
          </a:p>
        </p:txBody>
      </p:sp>
      <p:sp>
        <p:nvSpPr>
          <p:cNvPr id="106" name="object 106"/>
          <p:cNvSpPr txBox="1"/>
          <p:nvPr/>
        </p:nvSpPr>
        <p:spPr>
          <a:xfrm>
            <a:off x="11661353" y="7180880"/>
            <a:ext cx="235585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5" dirty="0">
                <a:latin typeface="Arial"/>
                <a:cs typeface="Arial"/>
              </a:rPr>
              <a:t>OUACHI</a:t>
            </a:r>
            <a:r>
              <a:rPr sz="300" spc="-15" dirty="0">
                <a:latin typeface="Arial"/>
                <a:cs typeface="Arial"/>
              </a:rPr>
              <a:t>T</a:t>
            </a:r>
            <a:r>
              <a:rPr sz="300" spc="15" dirty="0">
                <a:latin typeface="Arial"/>
                <a:cs typeface="Arial"/>
              </a:rPr>
              <a:t>A</a:t>
            </a:r>
            <a:endParaRPr sz="300">
              <a:latin typeface="Arial"/>
              <a:cs typeface="Arial"/>
            </a:endParaRPr>
          </a:p>
        </p:txBody>
      </p:sp>
      <p:sp>
        <p:nvSpPr>
          <p:cNvPr id="107" name="object 107"/>
          <p:cNvSpPr txBox="1"/>
          <p:nvPr/>
        </p:nvSpPr>
        <p:spPr>
          <a:xfrm>
            <a:off x="12280800" y="7236029"/>
            <a:ext cx="227329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5" dirty="0">
                <a:latin typeface="Arial"/>
                <a:cs typeface="Arial"/>
              </a:rPr>
              <a:t>CALHOUN</a:t>
            </a:r>
            <a:endParaRPr sz="300">
              <a:latin typeface="Arial"/>
              <a:cs typeface="Arial"/>
            </a:endParaRPr>
          </a:p>
        </p:txBody>
      </p:sp>
      <p:sp>
        <p:nvSpPr>
          <p:cNvPr id="108" name="object 108"/>
          <p:cNvSpPr txBox="1"/>
          <p:nvPr/>
        </p:nvSpPr>
        <p:spPr>
          <a:xfrm>
            <a:off x="10385967" y="6964485"/>
            <a:ext cx="281940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5" dirty="0">
                <a:latin typeface="Arial"/>
                <a:cs typeface="Arial"/>
              </a:rPr>
              <a:t>HEMPSTEAD</a:t>
            </a:r>
            <a:endParaRPr sz="300">
              <a:latin typeface="Arial"/>
              <a:cs typeface="Arial"/>
            </a:endParaRPr>
          </a:p>
        </p:txBody>
      </p:sp>
      <p:sp>
        <p:nvSpPr>
          <p:cNvPr id="109" name="object 109"/>
          <p:cNvSpPr txBox="1"/>
          <p:nvPr/>
        </p:nvSpPr>
        <p:spPr>
          <a:xfrm>
            <a:off x="10566317" y="8249367"/>
            <a:ext cx="42545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11010123" y="8249367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20</a:t>
            </a:r>
            <a:endParaRPr sz="250">
              <a:latin typeface="Arial"/>
              <a:cs typeface="Arial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11462468" y="8249367"/>
            <a:ext cx="121920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0"/>
              </a:lnSpc>
            </a:pPr>
            <a:r>
              <a:rPr sz="250" spc="-10" dirty="0">
                <a:latin typeface="Arial"/>
                <a:cs typeface="Arial"/>
              </a:rPr>
              <a:t>40</a:t>
            </a:r>
            <a:endParaRPr sz="250">
              <a:latin typeface="Arial"/>
              <a:cs typeface="Arial"/>
            </a:endParaRPr>
          </a:p>
          <a:p>
            <a:pPr marL="36830">
              <a:lnSpc>
                <a:spcPts val="270"/>
              </a:lnSpc>
            </a:pPr>
            <a:r>
              <a:rPr sz="250" spc="-5" dirty="0">
                <a:latin typeface="Arial"/>
                <a:cs typeface="Arial"/>
              </a:rPr>
              <a:t>Miles</a:t>
            </a:r>
            <a:endParaRPr sz="25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10783935" y="8249367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10</a:t>
            </a:r>
            <a:endParaRPr sz="250">
              <a:latin typeface="Arial"/>
              <a:cs typeface="Arial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12021976" y="8228358"/>
            <a:ext cx="276860" cy="25971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10" dirty="0">
                <a:latin typeface="Arial"/>
                <a:cs typeface="Arial"/>
              </a:rPr>
              <a:t>1.37</a:t>
            </a:r>
            <a:r>
              <a:rPr sz="300" spc="15" dirty="0">
                <a:latin typeface="Arial"/>
                <a:cs typeface="Arial"/>
              </a:rPr>
              <a:t>0</a:t>
            </a:r>
            <a:r>
              <a:rPr sz="300" spc="10" dirty="0">
                <a:latin typeface="Arial"/>
                <a:cs typeface="Arial"/>
              </a:rPr>
              <a:t> -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300" spc="15" dirty="0">
                <a:latin typeface="Arial"/>
                <a:cs typeface="Arial"/>
              </a:rPr>
              <a:t>1.580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0"/>
              </a:spcBef>
            </a:pPr>
            <a:r>
              <a:rPr sz="300" spc="10" dirty="0">
                <a:latin typeface="Arial"/>
                <a:cs typeface="Arial"/>
              </a:rPr>
              <a:t>1.58</a:t>
            </a:r>
            <a:r>
              <a:rPr sz="300" spc="15" dirty="0">
                <a:latin typeface="Arial"/>
                <a:cs typeface="Arial"/>
              </a:rPr>
              <a:t>1</a:t>
            </a:r>
            <a:r>
              <a:rPr sz="300" spc="10" dirty="0">
                <a:latin typeface="Arial"/>
                <a:cs typeface="Arial"/>
              </a:rPr>
              <a:t> -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300" spc="15" dirty="0">
                <a:latin typeface="Arial"/>
                <a:cs typeface="Arial"/>
              </a:rPr>
              <a:t>1.900</a:t>
            </a:r>
            <a:endParaRPr sz="3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65"/>
              </a:spcBef>
            </a:pPr>
            <a:r>
              <a:rPr sz="300" spc="10" dirty="0">
                <a:latin typeface="Arial"/>
                <a:cs typeface="Arial"/>
              </a:rPr>
              <a:t>1.90</a:t>
            </a:r>
            <a:r>
              <a:rPr sz="300" spc="15" dirty="0">
                <a:latin typeface="Arial"/>
                <a:cs typeface="Arial"/>
              </a:rPr>
              <a:t>1</a:t>
            </a:r>
            <a:r>
              <a:rPr sz="300" spc="10" dirty="0">
                <a:latin typeface="Arial"/>
                <a:cs typeface="Arial"/>
              </a:rPr>
              <a:t> -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300" spc="15" dirty="0">
                <a:latin typeface="Arial"/>
                <a:cs typeface="Arial"/>
              </a:rPr>
              <a:t>2.310</a:t>
            </a:r>
            <a:endParaRPr sz="300">
              <a:latin typeface="Arial"/>
              <a:cs typeface="Arial"/>
            </a:endParaRPr>
          </a:p>
          <a:p>
            <a:pPr marL="14604">
              <a:lnSpc>
                <a:spcPct val="100000"/>
              </a:lnSpc>
              <a:spcBef>
                <a:spcPts val="165"/>
              </a:spcBef>
            </a:pPr>
            <a:r>
              <a:rPr sz="300" spc="15" dirty="0">
                <a:latin typeface="Arial"/>
                <a:cs typeface="Arial"/>
              </a:rPr>
              <a:t>2.3</a:t>
            </a:r>
            <a:r>
              <a:rPr sz="300" spc="-10" dirty="0">
                <a:latin typeface="Arial"/>
                <a:cs typeface="Arial"/>
              </a:rPr>
              <a:t>1</a:t>
            </a:r>
            <a:r>
              <a:rPr sz="300" spc="15" dirty="0">
                <a:latin typeface="Arial"/>
                <a:cs typeface="Arial"/>
              </a:rPr>
              <a:t>1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300" spc="10" dirty="0">
                <a:latin typeface="Arial"/>
                <a:cs typeface="Arial"/>
              </a:rPr>
              <a:t>-</a:t>
            </a:r>
            <a:r>
              <a:rPr sz="300" spc="5" dirty="0">
                <a:latin typeface="Arial"/>
                <a:cs typeface="Arial"/>
              </a:rPr>
              <a:t> </a:t>
            </a:r>
            <a:r>
              <a:rPr sz="300" spc="15" dirty="0">
                <a:latin typeface="Arial"/>
                <a:cs typeface="Arial"/>
              </a:rPr>
              <a:t>2.570</a:t>
            </a:r>
            <a:endParaRPr sz="300">
              <a:latin typeface="Arial"/>
              <a:cs typeface="Arial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11589164" y="8138173"/>
            <a:ext cx="953769" cy="7302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-25" dirty="0">
                <a:latin typeface="Arial"/>
                <a:cs typeface="Arial"/>
              </a:rPr>
              <a:t>A</a:t>
            </a:r>
            <a:r>
              <a:rPr sz="400" b="1" spc="-10" dirty="0">
                <a:latin typeface="Arial"/>
                <a:cs typeface="Arial"/>
              </a:rPr>
              <a:t>verag</a:t>
            </a:r>
            <a:r>
              <a:rPr sz="400" b="1" spc="-5" dirty="0">
                <a:latin typeface="Arial"/>
                <a:cs typeface="Arial"/>
              </a:rPr>
              <a:t>e Thermal </a:t>
            </a:r>
            <a:r>
              <a:rPr sz="400" b="1" spc="-10" dirty="0">
                <a:latin typeface="Arial"/>
                <a:cs typeface="Arial"/>
              </a:rPr>
              <a:t>Conductivit</a:t>
            </a:r>
            <a:r>
              <a:rPr sz="400" b="1" spc="-5" dirty="0">
                <a:latin typeface="Arial"/>
                <a:cs typeface="Arial"/>
              </a:rPr>
              <a:t>y</a:t>
            </a:r>
            <a:r>
              <a:rPr sz="400" b="1" dirty="0">
                <a:latin typeface="Arial"/>
                <a:cs typeface="Arial"/>
              </a:rPr>
              <a:t> </a:t>
            </a:r>
            <a:r>
              <a:rPr sz="400" b="1" spc="-5" dirty="0">
                <a:latin typeface="Arial"/>
                <a:cs typeface="Arial"/>
              </a:rPr>
              <a:t>(W/m K)</a:t>
            </a:r>
            <a:endParaRPr sz="400">
              <a:latin typeface="Arial"/>
              <a:cs typeface="Arial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8831168" y="7258079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26424</a:t>
            </a:r>
            <a:endParaRPr sz="400">
              <a:latin typeface="Arial"/>
              <a:cs typeface="Arial"/>
            </a:endParaRPr>
          </a:p>
        </p:txBody>
      </p:sp>
      <p:sp>
        <p:nvSpPr>
          <p:cNvPr id="116" name="object 116"/>
          <p:cNvSpPr txBox="1"/>
          <p:nvPr/>
        </p:nvSpPr>
        <p:spPr>
          <a:xfrm>
            <a:off x="8691533" y="7770457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26489</a:t>
            </a:r>
            <a:endParaRPr sz="400">
              <a:latin typeface="Arial"/>
              <a:cs typeface="Arial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838500" y="7521851"/>
            <a:ext cx="661035" cy="3479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6845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24227</a:t>
            </a:r>
            <a:endParaRPr sz="400">
              <a:latin typeface="Arial"/>
              <a:cs typeface="Arial"/>
            </a:endParaRPr>
          </a:p>
          <a:p>
            <a:pPr marL="46355" algn="ctr">
              <a:lnSpc>
                <a:spcPct val="100000"/>
              </a:lnSpc>
              <a:spcBef>
                <a:spcPts val="155"/>
              </a:spcBef>
            </a:pPr>
            <a:r>
              <a:rPr sz="400" b="1" spc="15" dirty="0">
                <a:latin typeface="Arial"/>
                <a:cs typeface="Arial"/>
              </a:rPr>
              <a:t>29667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400" b="1" spc="15" dirty="0">
                <a:latin typeface="Arial"/>
                <a:cs typeface="Arial"/>
              </a:rPr>
              <a:t>29766</a:t>
            </a:r>
            <a:endParaRPr sz="400">
              <a:latin typeface="Arial"/>
              <a:cs typeface="Arial"/>
            </a:endParaRPr>
          </a:p>
          <a:p>
            <a:pPr marL="16510" algn="ctr">
              <a:lnSpc>
                <a:spcPts val="310"/>
              </a:lnSpc>
              <a:spcBef>
                <a:spcPts val="105"/>
              </a:spcBef>
            </a:pPr>
            <a:r>
              <a:rPr sz="300" dirty="0">
                <a:latin typeface="Arial"/>
                <a:cs typeface="Arial"/>
              </a:rPr>
              <a:t>COLUMBIA</a:t>
            </a:r>
            <a:endParaRPr sz="300">
              <a:latin typeface="Arial"/>
              <a:cs typeface="Arial"/>
            </a:endParaRPr>
          </a:p>
          <a:p>
            <a:pPr marR="6350" algn="r">
              <a:lnSpc>
                <a:spcPts val="430"/>
              </a:lnSpc>
            </a:pPr>
            <a:r>
              <a:rPr sz="400" b="1" spc="15" dirty="0">
                <a:latin typeface="Arial"/>
                <a:cs typeface="Arial"/>
              </a:rPr>
              <a:t>28603</a:t>
            </a:r>
            <a:endParaRPr sz="4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587796" y="7544958"/>
            <a:ext cx="317500" cy="1358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50495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28591</a:t>
            </a:r>
            <a:endParaRPr sz="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26150</a:t>
            </a:r>
            <a:endParaRPr sz="400">
              <a:latin typeface="Arial"/>
              <a:cs typeface="Arial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7824547" y="7960276"/>
            <a:ext cx="497205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  <a:tabLst>
                <a:tab pos="330835" algn="l"/>
              </a:tabLst>
            </a:pPr>
            <a:r>
              <a:rPr sz="400" b="1" spc="15" dirty="0">
                <a:latin typeface="Arial"/>
                <a:cs typeface="Arial"/>
              </a:rPr>
              <a:t>30929	</a:t>
            </a:r>
            <a:r>
              <a:rPr sz="600" b="1" spc="22" baseline="13888" dirty="0">
                <a:latin typeface="Arial"/>
                <a:cs typeface="Arial"/>
              </a:rPr>
              <a:t>21807</a:t>
            </a:r>
            <a:endParaRPr sz="600" baseline="13888">
              <a:latin typeface="Arial"/>
              <a:cs typeface="Arial"/>
            </a:endParaRPr>
          </a:p>
        </p:txBody>
      </p:sp>
      <p:sp>
        <p:nvSpPr>
          <p:cNvPr id="120" name="object 120"/>
          <p:cNvSpPr txBox="1"/>
          <p:nvPr/>
        </p:nvSpPr>
        <p:spPr>
          <a:xfrm>
            <a:off x="8105859" y="7234255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28301</a:t>
            </a:r>
            <a:endParaRPr sz="400">
              <a:latin typeface="Arial"/>
              <a:cs typeface="Arial"/>
            </a:endParaRPr>
          </a:p>
        </p:txBody>
      </p:sp>
      <p:sp>
        <p:nvSpPr>
          <p:cNvPr id="121" name="object 121"/>
          <p:cNvSpPr txBox="1"/>
          <p:nvPr/>
        </p:nvSpPr>
        <p:spPr>
          <a:xfrm>
            <a:off x="8506566" y="7294973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26677</a:t>
            </a:r>
            <a:endParaRPr sz="400">
              <a:latin typeface="Arial"/>
              <a:cs typeface="Arial"/>
            </a:endParaRPr>
          </a:p>
        </p:txBody>
      </p:sp>
      <p:sp>
        <p:nvSpPr>
          <p:cNvPr id="122" name="object 122"/>
          <p:cNvSpPr txBox="1"/>
          <p:nvPr/>
        </p:nvSpPr>
        <p:spPr>
          <a:xfrm>
            <a:off x="7609525" y="7195872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24087</a:t>
            </a:r>
            <a:endParaRPr sz="400">
              <a:latin typeface="Arial"/>
              <a:cs typeface="Arial"/>
            </a:endParaRPr>
          </a:p>
        </p:txBody>
      </p:sp>
      <p:sp>
        <p:nvSpPr>
          <p:cNvPr id="123" name="object 123"/>
          <p:cNvSpPr txBox="1"/>
          <p:nvPr/>
        </p:nvSpPr>
        <p:spPr>
          <a:xfrm>
            <a:off x="7942509" y="7317308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28258</a:t>
            </a:r>
            <a:endParaRPr sz="400">
              <a:latin typeface="Arial"/>
              <a:cs typeface="Arial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7545277" y="7348742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18345</a:t>
            </a:r>
            <a:endParaRPr sz="400">
              <a:latin typeface="Arial"/>
              <a:cs typeface="Arial"/>
            </a:endParaRPr>
          </a:p>
        </p:txBody>
      </p:sp>
      <p:sp>
        <p:nvSpPr>
          <p:cNvPr id="125" name="object 125"/>
          <p:cNvSpPr txBox="1"/>
          <p:nvPr/>
        </p:nvSpPr>
        <p:spPr>
          <a:xfrm>
            <a:off x="7203192" y="7242637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27575</a:t>
            </a:r>
            <a:endParaRPr sz="400">
              <a:latin typeface="Arial"/>
              <a:cs typeface="Arial"/>
            </a:endParaRPr>
          </a:p>
        </p:txBody>
      </p:sp>
      <p:sp>
        <p:nvSpPr>
          <p:cNvPr id="126" name="object 126"/>
          <p:cNvSpPr txBox="1"/>
          <p:nvPr/>
        </p:nvSpPr>
        <p:spPr>
          <a:xfrm>
            <a:off x="8417832" y="7926746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25774</a:t>
            </a:r>
            <a:endParaRPr sz="400">
              <a:latin typeface="Arial"/>
              <a:cs typeface="Arial"/>
            </a:endParaRPr>
          </a:p>
        </p:txBody>
      </p:sp>
      <p:sp>
        <p:nvSpPr>
          <p:cNvPr id="127" name="object 127"/>
          <p:cNvSpPr txBox="1"/>
          <p:nvPr/>
        </p:nvSpPr>
        <p:spPr>
          <a:xfrm>
            <a:off x="7337865" y="7930221"/>
            <a:ext cx="17907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21661</a:t>
            </a:r>
            <a:endParaRPr sz="400">
              <a:latin typeface="Arial"/>
              <a:cs typeface="Arial"/>
            </a:endParaRPr>
          </a:p>
        </p:txBody>
      </p:sp>
      <p:sp>
        <p:nvSpPr>
          <p:cNvPr id="128" name="object 128"/>
          <p:cNvSpPr txBox="1"/>
          <p:nvPr/>
        </p:nvSpPr>
        <p:spPr>
          <a:xfrm>
            <a:off x="8993982" y="7841167"/>
            <a:ext cx="14922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UNION</a:t>
            </a:r>
            <a:endParaRPr sz="300">
              <a:latin typeface="Arial"/>
              <a:cs typeface="Arial"/>
            </a:endParaRPr>
          </a:p>
        </p:txBody>
      </p:sp>
      <p:sp>
        <p:nvSpPr>
          <p:cNvPr id="129" name="object 129"/>
          <p:cNvSpPr txBox="1"/>
          <p:nvPr/>
        </p:nvSpPr>
        <p:spPr>
          <a:xfrm>
            <a:off x="7181958" y="7606618"/>
            <a:ext cx="1644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MILLER</a:t>
            </a:r>
            <a:endParaRPr sz="300">
              <a:latin typeface="Arial"/>
              <a:cs typeface="Arial"/>
            </a:endParaRPr>
          </a:p>
        </p:txBody>
      </p:sp>
      <p:sp>
        <p:nvSpPr>
          <p:cNvPr id="130" name="object 130"/>
          <p:cNvSpPr txBox="1"/>
          <p:nvPr/>
        </p:nvSpPr>
        <p:spPr>
          <a:xfrm>
            <a:off x="7983902" y="7021647"/>
            <a:ext cx="1809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NE</a:t>
            </a:r>
            <a:r>
              <a:rPr sz="300" spc="-25" dirty="0">
                <a:latin typeface="Arial"/>
                <a:cs typeface="Arial"/>
              </a:rPr>
              <a:t>V</a:t>
            </a:r>
            <a:r>
              <a:rPr sz="300" dirty="0">
                <a:latin typeface="Arial"/>
                <a:cs typeface="Arial"/>
              </a:rPr>
              <a:t>ADA</a:t>
            </a:r>
            <a:endParaRPr sz="300">
              <a:latin typeface="Arial"/>
              <a:cs typeface="Arial"/>
            </a:endParaRPr>
          </a:p>
        </p:txBody>
      </p:sp>
      <p:sp>
        <p:nvSpPr>
          <p:cNvPr id="131" name="object 131"/>
          <p:cNvSpPr txBox="1"/>
          <p:nvPr/>
        </p:nvSpPr>
        <p:spPr>
          <a:xfrm>
            <a:off x="8471857" y="7137520"/>
            <a:ext cx="22097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OUACHI</a:t>
            </a:r>
            <a:r>
              <a:rPr sz="300" spc="-25" dirty="0">
                <a:latin typeface="Arial"/>
                <a:cs typeface="Arial"/>
              </a:rPr>
              <a:t>T</a:t>
            </a:r>
            <a:r>
              <a:rPr sz="300" dirty="0">
                <a:latin typeface="Arial"/>
                <a:cs typeface="Arial"/>
              </a:rPr>
              <a:t>A</a:t>
            </a:r>
            <a:endParaRPr sz="300">
              <a:latin typeface="Arial"/>
              <a:cs typeface="Arial"/>
            </a:endParaRPr>
          </a:p>
        </p:txBody>
      </p:sp>
      <p:sp>
        <p:nvSpPr>
          <p:cNvPr id="132" name="object 132"/>
          <p:cNvSpPr txBox="1"/>
          <p:nvPr/>
        </p:nvSpPr>
        <p:spPr>
          <a:xfrm>
            <a:off x="9019207" y="7192654"/>
            <a:ext cx="21336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CALHOUN</a:t>
            </a:r>
            <a:endParaRPr sz="300">
              <a:latin typeface="Arial"/>
              <a:cs typeface="Arial"/>
            </a:endParaRPr>
          </a:p>
        </p:txBody>
      </p:sp>
      <p:sp>
        <p:nvSpPr>
          <p:cNvPr id="133" name="object 133"/>
          <p:cNvSpPr txBox="1"/>
          <p:nvPr/>
        </p:nvSpPr>
        <p:spPr>
          <a:xfrm>
            <a:off x="7451563" y="6909230"/>
            <a:ext cx="26479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HEMPSTEAD</a:t>
            </a:r>
            <a:endParaRPr sz="300">
              <a:latin typeface="Arial"/>
              <a:cs typeface="Arial"/>
            </a:endParaRPr>
          </a:p>
        </p:txBody>
      </p:sp>
      <p:sp>
        <p:nvSpPr>
          <p:cNvPr id="134" name="object 134"/>
          <p:cNvSpPr txBox="1"/>
          <p:nvPr/>
        </p:nvSpPr>
        <p:spPr>
          <a:xfrm>
            <a:off x="7537644" y="7781119"/>
            <a:ext cx="2406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LA</a:t>
            </a:r>
            <a:r>
              <a:rPr sz="300" spc="-20" dirty="0">
                <a:latin typeface="Arial"/>
                <a:cs typeface="Arial"/>
              </a:rPr>
              <a:t>F</a:t>
            </a:r>
            <a:r>
              <a:rPr sz="300" spc="-25" dirty="0">
                <a:latin typeface="Arial"/>
                <a:cs typeface="Arial"/>
              </a:rPr>
              <a:t>A</a:t>
            </a:r>
            <a:r>
              <a:rPr sz="300" dirty="0">
                <a:latin typeface="Arial"/>
                <a:cs typeface="Arial"/>
              </a:rPr>
              <a:t>YETTE</a:t>
            </a:r>
            <a:endParaRPr sz="300">
              <a:latin typeface="Arial"/>
              <a:cs typeface="Arial"/>
            </a:endParaRPr>
          </a:p>
        </p:txBody>
      </p:sp>
      <p:sp>
        <p:nvSpPr>
          <p:cNvPr id="135" name="object 135"/>
          <p:cNvSpPr txBox="1"/>
          <p:nvPr/>
        </p:nvSpPr>
        <p:spPr>
          <a:xfrm>
            <a:off x="7260216" y="8141165"/>
            <a:ext cx="42545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7723589" y="8141165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20</a:t>
            </a:r>
            <a:endParaRPr sz="250">
              <a:latin typeface="Arial"/>
              <a:cs typeface="Arial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8194793" y="8141165"/>
            <a:ext cx="122555" cy="8064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270"/>
              </a:lnSpc>
            </a:pPr>
            <a:r>
              <a:rPr sz="250" spc="-10" dirty="0">
                <a:latin typeface="Arial"/>
                <a:cs typeface="Arial"/>
              </a:rPr>
              <a:t>40</a:t>
            </a:r>
            <a:endParaRPr sz="250">
              <a:latin typeface="Arial"/>
              <a:cs typeface="Arial"/>
            </a:endParaRPr>
          </a:p>
          <a:p>
            <a:pPr marL="38100">
              <a:lnSpc>
                <a:spcPts val="270"/>
              </a:lnSpc>
            </a:pPr>
            <a:r>
              <a:rPr sz="250" spc="-5" dirty="0">
                <a:latin typeface="Arial"/>
                <a:cs typeface="Arial"/>
              </a:rPr>
              <a:t>Miles</a:t>
            </a:r>
            <a:endParaRPr sz="250">
              <a:latin typeface="Arial"/>
              <a:cs typeface="Arial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7487633" y="8141165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10</a:t>
            </a:r>
            <a:endParaRPr sz="250">
              <a:latin typeface="Arial"/>
              <a:cs typeface="Arial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662821" y="8158417"/>
            <a:ext cx="697230" cy="742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00" b="1" spc="15" dirty="0">
                <a:latin typeface="Arial"/>
                <a:cs typeface="Arial"/>
              </a:rPr>
              <a:t>Smackover</a:t>
            </a:r>
            <a:r>
              <a:rPr sz="400" b="1" spc="5" dirty="0">
                <a:latin typeface="Arial"/>
                <a:cs typeface="Arial"/>
              </a:rPr>
              <a:t> </a:t>
            </a:r>
            <a:r>
              <a:rPr sz="400" b="1" spc="15" dirty="0">
                <a:latin typeface="Arial"/>
                <a:cs typeface="Arial"/>
              </a:rPr>
              <a:t>Sampled</a:t>
            </a:r>
            <a:r>
              <a:rPr sz="400" b="1" spc="5" dirty="0">
                <a:latin typeface="Arial"/>
                <a:cs typeface="Arial"/>
              </a:rPr>
              <a:t> </a:t>
            </a:r>
            <a:r>
              <a:rPr sz="400" b="1" spc="15" dirty="0">
                <a:latin typeface="Arial"/>
                <a:cs typeface="Arial"/>
              </a:rPr>
              <a:t>Core</a:t>
            </a:r>
            <a:endParaRPr sz="400">
              <a:latin typeface="Arial"/>
              <a:cs typeface="Arial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650456" y="11447176"/>
            <a:ext cx="2236470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6000"/>
              </a:lnSpc>
            </a:pP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4.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Structura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l contours of top of Smackover Formatio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(modified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4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estal, 1950).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Contour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digitization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Jaso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1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ipton,</a:t>
            </a:r>
            <a:r>
              <a:rPr sz="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AGS.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3826652" y="11447176"/>
            <a:ext cx="2186305" cy="15875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6000"/>
              </a:lnSpc>
            </a:pP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5.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Isopach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contours of top of Smackover Formatio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(modified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from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40" dirty="0">
                <a:solidFill>
                  <a:srgbClr val="231F20"/>
                </a:solidFill>
                <a:latin typeface="Times New Roman"/>
                <a:cs typeface="Times New Roman"/>
              </a:rPr>
              <a:t>V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estal, 1950).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Contour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digitization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by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Jaso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10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ipton,</a:t>
            </a:r>
            <a:r>
              <a:rPr sz="450" spc="-2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AGS.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94582" y="9841932"/>
            <a:ext cx="6229531" cy="146447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 rot="1080000">
            <a:off x="1410344" y="11094593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9000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44" name="object 144"/>
          <p:cNvSpPr txBox="1"/>
          <p:nvPr/>
        </p:nvSpPr>
        <p:spPr>
          <a:xfrm rot="1080000">
            <a:off x="1318760" y="11122286"/>
            <a:ext cx="97455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9000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45" name="object 145"/>
          <p:cNvSpPr txBox="1"/>
          <p:nvPr/>
        </p:nvSpPr>
        <p:spPr>
          <a:xfrm rot="1320000">
            <a:off x="2198263" y="10657622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4000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46" name="object 146"/>
          <p:cNvSpPr txBox="1"/>
          <p:nvPr/>
        </p:nvSpPr>
        <p:spPr>
          <a:xfrm rot="180000">
            <a:off x="1473497" y="10501966"/>
            <a:ext cx="99967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3000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47" name="object 147"/>
          <p:cNvSpPr txBox="1"/>
          <p:nvPr/>
        </p:nvSpPr>
        <p:spPr>
          <a:xfrm rot="1140000">
            <a:off x="1885466" y="11138857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8000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48" name="object 148"/>
          <p:cNvSpPr txBox="1"/>
          <p:nvPr/>
        </p:nvSpPr>
        <p:spPr>
          <a:xfrm rot="20880000">
            <a:off x="694875" y="10889181"/>
            <a:ext cx="100532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9000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49" name="object 149"/>
          <p:cNvSpPr txBox="1"/>
          <p:nvPr/>
        </p:nvSpPr>
        <p:spPr>
          <a:xfrm rot="1680000">
            <a:off x="1762574" y="10882406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6000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0" name="object 150"/>
          <p:cNvSpPr txBox="1"/>
          <p:nvPr/>
        </p:nvSpPr>
        <p:spPr>
          <a:xfrm rot="1560000">
            <a:off x="1736568" y="10974031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7000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1" name="object 151"/>
          <p:cNvSpPr txBox="1"/>
          <p:nvPr/>
        </p:nvSpPr>
        <p:spPr>
          <a:xfrm rot="1080000">
            <a:off x="992572" y="11008262"/>
            <a:ext cx="120405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10000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2" name="object 152"/>
          <p:cNvSpPr txBox="1"/>
          <p:nvPr/>
        </p:nvSpPr>
        <p:spPr>
          <a:xfrm rot="1020000">
            <a:off x="1159916" y="10631753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5000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3" name="object 153"/>
          <p:cNvSpPr txBox="1"/>
          <p:nvPr/>
        </p:nvSpPr>
        <p:spPr>
          <a:xfrm rot="2040000">
            <a:off x="915454" y="11086278"/>
            <a:ext cx="118065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-25" dirty="0">
                <a:latin typeface="Arial"/>
                <a:cs typeface="Arial"/>
              </a:rPr>
              <a:t>1</a:t>
            </a:r>
            <a:r>
              <a:rPr sz="300" spc="5" dirty="0">
                <a:latin typeface="Arial"/>
                <a:cs typeface="Arial"/>
              </a:rPr>
              <a:t>1000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4" name="object 154"/>
          <p:cNvSpPr txBox="1"/>
          <p:nvPr/>
        </p:nvSpPr>
        <p:spPr>
          <a:xfrm rot="240000">
            <a:off x="1228186" y="10425927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2000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5" name="object 155"/>
          <p:cNvSpPr txBox="1"/>
          <p:nvPr/>
        </p:nvSpPr>
        <p:spPr>
          <a:xfrm rot="20760000">
            <a:off x="2885438" y="11023386"/>
            <a:ext cx="99967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latin typeface="Arial"/>
                <a:cs typeface="Arial"/>
              </a:rPr>
              <a:t>4000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6" name="object 156"/>
          <p:cNvSpPr txBox="1"/>
          <p:nvPr/>
        </p:nvSpPr>
        <p:spPr>
          <a:xfrm rot="20640000">
            <a:off x="676205" y="10842076"/>
            <a:ext cx="100245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8000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7" name="object 157"/>
          <p:cNvSpPr txBox="1"/>
          <p:nvPr/>
        </p:nvSpPr>
        <p:spPr>
          <a:xfrm rot="19980000">
            <a:off x="2902275" y="11082034"/>
            <a:ext cx="99967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5000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8" name="object 158"/>
          <p:cNvSpPr txBox="1"/>
          <p:nvPr/>
        </p:nvSpPr>
        <p:spPr>
          <a:xfrm rot="21540000">
            <a:off x="1707969" y="10468960"/>
            <a:ext cx="99967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latin typeface="Arial"/>
                <a:cs typeface="Arial"/>
              </a:rPr>
              <a:t>2000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59" name="object 159"/>
          <p:cNvSpPr txBox="1"/>
          <p:nvPr/>
        </p:nvSpPr>
        <p:spPr>
          <a:xfrm rot="18600000">
            <a:off x="3018534" y="11117757"/>
            <a:ext cx="99967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6000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0" name="object 160"/>
          <p:cNvSpPr txBox="1"/>
          <p:nvPr/>
        </p:nvSpPr>
        <p:spPr>
          <a:xfrm rot="1320000">
            <a:off x="2106222" y="11123051"/>
            <a:ext cx="100823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7000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1" name="object 161"/>
          <p:cNvSpPr txBox="1"/>
          <p:nvPr/>
        </p:nvSpPr>
        <p:spPr>
          <a:xfrm rot="1140000">
            <a:off x="2190564" y="11051479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6000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2" name="object 162"/>
          <p:cNvSpPr txBox="1"/>
          <p:nvPr/>
        </p:nvSpPr>
        <p:spPr>
          <a:xfrm rot="19800000">
            <a:off x="2641442" y="11127530"/>
            <a:ext cx="99967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latin typeface="Arial"/>
                <a:cs typeface="Arial"/>
              </a:rPr>
              <a:t>4000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3" name="object 163"/>
          <p:cNvSpPr txBox="1"/>
          <p:nvPr/>
        </p:nvSpPr>
        <p:spPr>
          <a:xfrm rot="18480000">
            <a:off x="2983468" y="10794288"/>
            <a:ext cx="100532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6000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4" name="object 164"/>
          <p:cNvSpPr txBox="1"/>
          <p:nvPr/>
        </p:nvSpPr>
        <p:spPr>
          <a:xfrm>
            <a:off x="952462" y="10664097"/>
            <a:ext cx="114300" cy="5905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6000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5" name="object 165"/>
          <p:cNvSpPr txBox="1"/>
          <p:nvPr/>
        </p:nvSpPr>
        <p:spPr>
          <a:xfrm rot="720000">
            <a:off x="1340348" y="10330316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1000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6" name="object 166"/>
          <p:cNvSpPr txBox="1"/>
          <p:nvPr/>
        </p:nvSpPr>
        <p:spPr>
          <a:xfrm rot="19140000">
            <a:off x="3021419" y="10866192"/>
            <a:ext cx="99967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6000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7" name="object 167"/>
          <p:cNvSpPr txBox="1"/>
          <p:nvPr/>
        </p:nvSpPr>
        <p:spPr>
          <a:xfrm rot="20700000">
            <a:off x="740204" y="10751887"/>
            <a:ext cx="100245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latin typeface="Arial"/>
                <a:cs typeface="Arial"/>
              </a:rPr>
              <a:t>7000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8" name="object 168"/>
          <p:cNvSpPr txBox="1"/>
          <p:nvPr/>
        </p:nvSpPr>
        <p:spPr>
          <a:xfrm rot="2940000">
            <a:off x="2498379" y="11027007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5000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69" name="object 169"/>
          <p:cNvSpPr txBox="1"/>
          <p:nvPr/>
        </p:nvSpPr>
        <p:spPr>
          <a:xfrm rot="660000">
            <a:off x="1560475" y="10720900"/>
            <a:ext cx="101116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5000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0" name="object 170"/>
          <p:cNvSpPr txBox="1"/>
          <p:nvPr/>
        </p:nvSpPr>
        <p:spPr>
          <a:xfrm rot="19980000">
            <a:off x="659778" y="11118408"/>
            <a:ext cx="117572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-25" dirty="0">
                <a:latin typeface="Arial"/>
                <a:cs typeface="Arial"/>
              </a:rPr>
              <a:t>1</a:t>
            </a:r>
            <a:r>
              <a:rPr sz="300" spc="5" dirty="0">
                <a:latin typeface="Arial"/>
                <a:cs typeface="Arial"/>
              </a:rPr>
              <a:t>1000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1" name="object 171"/>
          <p:cNvSpPr txBox="1"/>
          <p:nvPr/>
        </p:nvSpPr>
        <p:spPr>
          <a:xfrm rot="60000">
            <a:off x="3136553" y="10875553"/>
            <a:ext cx="100259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5000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172" name="object 172"/>
          <p:cNvSpPr txBox="1"/>
          <p:nvPr/>
        </p:nvSpPr>
        <p:spPr>
          <a:xfrm>
            <a:off x="1871493" y="11049799"/>
            <a:ext cx="15367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UNION</a:t>
            </a:r>
            <a:endParaRPr sz="300">
              <a:latin typeface="Arial"/>
              <a:cs typeface="Arial"/>
            </a:endParaRPr>
          </a:p>
        </p:txBody>
      </p:sp>
      <p:sp>
        <p:nvSpPr>
          <p:cNvPr id="173" name="object 173"/>
          <p:cNvSpPr txBox="1"/>
          <p:nvPr/>
        </p:nvSpPr>
        <p:spPr>
          <a:xfrm>
            <a:off x="2577085" y="10592585"/>
            <a:ext cx="14732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DREW</a:t>
            </a:r>
            <a:endParaRPr sz="300">
              <a:latin typeface="Arial"/>
              <a:cs typeface="Arial"/>
            </a:endParaRPr>
          </a:p>
        </p:txBody>
      </p:sp>
      <p:sp>
        <p:nvSpPr>
          <p:cNvPr id="174" name="object 174"/>
          <p:cNvSpPr txBox="1"/>
          <p:nvPr/>
        </p:nvSpPr>
        <p:spPr>
          <a:xfrm>
            <a:off x="960467" y="10013894"/>
            <a:ext cx="11620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PIKE</a:t>
            </a:r>
            <a:endParaRPr sz="300">
              <a:latin typeface="Arial"/>
              <a:cs typeface="Arial"/>
            </a:endParaRPr>
          </a:p>
        </p:txBody>
      </p:sp>
      <p:sp>
        <p:nvSpPr>
          <p:cNvPr id="175" name="object 175"/>
          <p:cNvSpPr txBox="1"/>
          <p:nvPr/>
        </p:nvSpPr>
        <p:spPr>
          <a:xfrm>
            <a:off x="1349929" y="10130476"/>
            <a:ext cx="15811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CLARK</a:t>
            </a:r>
            <a:endParaRPr sz="300">
              <a:latin typeface="Arial"/>
              <a:cs typeface="Arial"/>
            </a:endParaRPr>
          </a:p>
        </p:txBody>
      </p:sp>
      <p:sp>
        <p:nvSpPr>
          <p:cNvPr id="176" name="object 176"/>
          <p:cNvSpPr txBox="1"/>
          <p:nvPr/>
        </p:nvSpPr>
        <p:spPr>
          <a:xfrm>
            <a:off x="2579989" y="10945791"/>
            <a:ext cx="18288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ASHLEY</a:t>
            </a:r>
            <a:endParaRPr sz="300">
              <a:latin typeface="Arial"/>
              <a:cs typeface="Arial"/>
            </a:endParaRPr>
          </a:p>
        </p:txBody>
      </p:sp>
      <p:sp>
        <p:nvSpPr>
          <p:cNvPr id="177" name="object 177"/>
          <p:cNvSpPr txBox="1"/>
          <p:nvPr/>
        </p:nvSpPr>
        <p:spPr>
          <a:xfrm>
            <a:off x="2906902" y="10340561"/>
            <a:ext cx="16256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DESHA</a:t>
            </a:r>
            <a:endParaRPr sz="300">
              <a:latin typeface="Arial"/>
              <a:cs typeface="Arial"/>
            </a:endParaRPr>
          </a:p>
        </p:txBody>
      </p:sp>
      <p:sp>
        <p:nvSpPr>
          <p:cNvPr id="178" name="object 178"/>
          <p:cNvSpPr txBox="1"/>
          <p:nvPr/>
        </p:nvSpPr>
        <p:spPr>
          <a:xfrm>
            <a:off x="2871927" y="10919928"/>
            <a:ext cx="17843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CHICOT</a:t>
            </a:r>
            <a:endParaRPr sz="300">
              <a:latin typeface="Arial"/>
              <a:cs typeface="Arial"/>
            </a:endParaRPr>
          </a:p>
        </p:txBody>
      </p:sp>
      <p:sp>
        <p:nvSpPr>
          <p:cNvPr id="179" name="object 179"/>
          <p:cNvSpPr txBox="1"/>
          <p:nvPr/>
        </p:nvSpPr>
        <p:spPr>
          <a:xfrm>
            <a:off x="729408" y="10933894"/>
            <a:ext cx="16954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MILLER</a:t>
            </a:r>
            <a:endParaRPr sz="300">
              <a:latin typeface="Arial"/>
              <a:cs typeface="Arial"/>
            </a:endParaRPr>
          </a:p>
        </p:txBody>
      </p:sp>
      <p:sp>
        <p:nvSpPr>
          <p:cNvPr id="180" name="object 180"/>
          <p:cNvSpPr txBox="1"/>
          <p:nvPr/>
        </p:nvSpPr>
        <p:spPr>
          <a:xfrm>
            <a:off x="1735770" y="10212123"/>
            <a:ext cx="17843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DALLAS</a:t>
            </a:r>
            <a:endParaRPr sz="300">
              <a:latin typeface="Arial"/>
              <a:cs typeface="Arial"/>
            </a:endParaRPr>
          </a:p>
        </p:txBody>
      </p:sp>
      <p:sp>
        <p:nvSpPr>
          <p:cNvPr id="181" name="object 181"/>
          <p:cNvSpPr txBox="1"/>
          <p:nvPr/>
        </p:nvSpPr>
        <p:spPr>
          <a:xfrm>
            <a:off x="391832" y="10178620"/>
            <a:ext cx="1714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SEVIER</a:t>
            </a:r>
            <a:endParaRPr sz="300">
              <a:latin typeface="Arial"/>
              <a:cs typeface="Arial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1243385" y="10559515"/>
            <a:ext cx="15240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5" dirty="0">
                <a:latin typeface="Arial"/>
                <a:cs typeface="Arial"/>
              </a:rPr>
              <a:t>NE</a:t>
            </a:r>
            <a:r>
              <a:rPr sz="250" spc="-25" dirty="0">
                <a:latin typeface="Arial"/>
                <a:cs typeface="Arial"/>
              </a:rPr>
              <a:t>V</a:t>
            </a:r>
            <a:r>
              <a:rPr sz="250" spc="-5" dirty="0">
                <a:latin typeface="Arial"/>
                <a:cs typeface="Arial"/>
              </a:rPr>
              <a:t>ADA</a:t>
            </a:r>
            <a:endParaRPr sz="250">
              <a:latin typeface="Arial"/>
              <a:cs typeface="Arial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1264557" y="10908095"/>
            <a:ext cx="23367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COLUMBIA</a:t>
            </a:r>
            <a:endParaRPr sz="300">
              <a:latin typeface="Arial"/>
              <a:cs typeface="Arial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1513561" y="10610712"/>
            <a:ext cx="22860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OUACHI</a:t>
            </a:r>
            <a:r>
              <a:rPr sz="300" spc="-20" dirty="0">
                <a:latin typeface="Arial"/>
                <a:cs typeface="Arial"/>
              </a:rPr>
              <a:t>T</a:t>
            </a:r>
            <a:r>
              <a:rPr sz="300" spc="5" dirty="0">
                <a:latin typeface="Arial"/>
                <a:cs typeface="Arial"/>
              </a:rPr>
              <a:t>A</a:t>
            </a:r>
            <a:endParaRPr sz="300">
              <a:latin typeface="Arial"/>
              <a:cs typeface="Arial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2164164" y="10755903"/>
            <a:ext cx="21145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BRADLEY</a:t>
            </a:r>
            <a:endParaRPr sz="300">
              <a:latin typeface="Arial"/>
              <a:cs typeface="Arial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652710" y="10087885"/>
            <a:ext cx="20574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HO</a:t>
            </a:r>
            <a:r>
              <a:rPr sz="300" spc="-5" dirty="0">
                <a:latin typeface="Arial"/>
                <a:cs typeface="Arial"/>
              </a:rPr>
              <a:t>W</a:t>
            </a:r>
            <a:r>
              <a:rPr sz="300" spc="5" dirty="0">
                <a:latin typeface="Arial"/>
                <a:cs typeface="Arial"/>
              </a:rPr>
              <a:t>ARD</a:t>
            </a:r>
            <a:endParaRPr sz="300">
              <a:latin typeface="Arial"/>
              <a:cs typeface="Arial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2505520" y="10219109"/>
            <a:ext cx="19812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LINCOLN</a:t>
            </a:r>
            <a:endParaRPr sz="300">
              <a:latin typeface="Arial"/>
              <a:cs typeface="Arial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1857146" y="10630249"/>
            <a:ext cx="22034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CALHOUN</a:t>
            </a:r>
            <a:endParaRPr sz="300">
              <a:latin typeface="Arial"/>
              <a:cs typeface="Arial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863079" y="10452949"/>
            <a:ext cx="27305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HEMPSTEAD</a:t>
            </a:r>
            <a:endParaRPr sz="300">
              <a:latin typeface="Arial"/>
              <a:cs typeface="Arial"/>
            </a:endParaRPr>
          </a:p>
        </p:txBody>
      </p:sp>
      <p:sp>
        <p:nvSpPr>
          <p:cNvPr id="190" name="object 190"/>
          <p:cNvSpPr txBox="1"/>
          <p:nvPr/>
        </p:nvSpPr>
        <p:spPr>
          <a:xfrm>
            <a:off x="2118803" y="10282612"/>
            <a:ext cx="26225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CLEVELAND</a:t>
            </a:r>
            <a:endParaRPr sz="300">
              <a:latin typeface="Arial"/>
              <a:cs typeface="Arial"/>
            </a:endParaRPr>
          </a:p>
        </p:txBody>
      </p:sp>
      <p:sp>
        <p:nvSpPr>
          <p:cNvPr id="191" name="object 191"/>
          <p:cNvSpPr txBox="1"/>
          <p:nvPr/>
        </p:nvSpPr>
        <p:spPr>
          <a:xfrm>
            <a:off x="964940" y="10780333"/>
            <a:ext cx="24828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LA</a:t>
            </a:r>
            <a:r>
              <a:rPr sz="300" spc="-15" dirty="0">
                <a:latin typeface="Arial"/>
                <a:cs typeface="Arial"/>
              </a:rPr>
              <a:t>F</a:t>
            </a:r>
            <a:r>
              <a:rPr sz="300" spc="-20" dirty="0">
                <a:latin typeface="Arial"/>
                <a:cs typeface="Arial"/>
              </a:rPr>
              <a:t>A</a:t>
            </a:r>
            <a:r>
              <a:rPr sz="300" spc="5" dirty="0">
                <a:latin typeface="Arial"/>
                <a:cs typeface="Arial"/>
              </a:rPr>
              <a:t>YETTE</a:t>
            </a:r>
            <a:endParaRPr sz="300">
              <a:latin typeface="Arial"/>
              <a:cs typeface="Arial"/>
            </a:endParaRPr>
          </a:p>
        </p:txBody>
      </p:sp>
      <p:sp>
        <p:nvSpPr>
          <p:cNvPr id="192" name="object 192"/>
          <p:cNvSpPr txBox="1"/>
          <p:nvPr/>
        </p:nvSpPr>
        <p:spPr>
          <a:xfrm>
            <a:off x="372948" y="10479489"/>
            <a:ext cx="28892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spc="5" dirty="0">
                <a:latin typeface="Arial"/>
                <a:cs typeface="Arial"/>
              </a:rPr>
              <a:t>LITTLE RIVER</a:t>
            </a:r>
            <a:endParaRPr sz="300">
              <a:latin typeface="Arial"/>
              <a:cs typeface="Arial"/>
            </a:endParaRPr>
          </a:p>
        </p:txBody>
      </p:sp>
      <p:sp>
        <p:nvSpPr>
          <p:cNvPr id="193" name="object 193"/>
          <p:cNvSpPr txBox="1"/>
          <p:nvPr/>
        </p:nvSpPr>
        <p:spPr>
          <a:xfrm>
            <a:off x="1480821" y="11235918"/>
            <a:ext cx="577215" cy="157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154305">
              <a:lnSpc>
                <a:spcPct val="135800"/>
              </a:lnSpc>
            </a:pPr>
            <a:r>
              <a:rPr sz="350" dirty="0">
                <a:latin typeface="Arial"/>
                <a:cs typeface="Arial"/>
              </a:rPr>
              <a:t>Structural </a:t>
            </a:r>
            <a:r>
              <a:rPr sz="350" spc="5" dirty="0">
                <a:latin typeface="Arial"/>
                <a:cs typeface="Arial"/>
              </a:rPr>
              <a:t>Contours</a:t>
            </a:r>
            <a:r>
              <a:rPr sz="350" dirty="0">
                <a:latin typeface="Arial"/>
                <a:cs typeface="Arial"/>
              </a:rPr>
              <a:t> Contour Interval </a:t>
            </a:r>
            <a:r>
              <a:rPr sz="350" spc="5" dirty="0">
                <a:latin typeface="Arial"/>
                <a:cs typeface="Arial"/>
              </a:rPr>
              <a:t>=</a:t>
            </a:r>
            <a:r>
              <a:rPr sz="350" dirty="0">
                <a:latin typeface="Arial"/>
                <a:cs typeface="Arial"/>
              </a:rPr>
              <a:t> 1,00</a:t>
            </a:r>
            <a:r>
              <a:rPr sz="350" spc="5" dirty="0">
                <a:latin typeface="Arial"/>
                <a:cs typeface="Arial"/>
              </a:rPr>
              <a:t>0</a:t>
            </a:r>
            <a:r>
              <a:rPr sz="350" dirty="0">
                <a:latin typeface="Arial"/>
                <a:cs typeface="Arial"/>
              </a:rPr>
              <a:t> ft</a:t>
            </a:r>
            <a:endParaRPr sz="350">
              <a:latin typeface="Arial"/>
              <a:cs typeface="Arial"/>
            </a:endParaRPr>
          </a:p>
        </p:txBody>
      </p:sp>
      <p:sp>
        <p:nvSpPr>
          <p:cNvPr id="194" name="object 194"/>
          <p:cNvSpPr/>
          <p:nvPr/>
        </p:nvSpPr>
        <p:spPr>
          <a:xfrm>
            <a:off x="3835861" y="10668424"/>
            <a:ext cx="2278380" cy="481965"/>
          </a:xfrm>
          <a:custGeom>
            <a:avLst/>
            <a:gdLst/>
            <a:ahLst/>
            <a:cxnLst/>
            <a:rect l="l" t="t" r="r" b="b"/>
            <a:pathLst>
              <a:path w="2278379" h="481965">
                <a:moveTo>
                  <a:pt x="2277785" y="455828"/>
                </a:moveTo>
                <a:lnTo>
                  <a:pt x="2235204" y="469091"/>
                </a:lnTo>
                <a:lnTo>
                  <a:pt x="2196113" y="478864"/>
                </a:lnTo>
                <a:lnTo>
                  <a:pt x="2166794" y="481656"/>
                </a:lnTo>
                <a:lnTo>
                  <a:pt x="2150041" y="481656"/>
                </a:lnTo>
                <a:lnTo>
                  <a:pt x="2134683" y="480260"/>
                </a:lnTo>
                <a:lnTo>
                  <a:pt x="2120024" y="478166"/>
                </a:lnTo>
                <a:lnTo>
                  <a:pt x="2117232" y="476770"/>
                </a:lnTo>
                <a:lnTo>
                  <a:pt x="2104667" y="473280"/>
                </a:lnTo>
                <a:lnTo>
                  <a:pt x="2063481" y="456526"/>
                </a:lnTo>
                <a:lnTo>
                  <a:pt x="2024390" y="422321"/>
                </a:lnTo>
                <a:lnTo>
                  <a:pt x="2011127" y="411850"/>
                </a:lnTo>
                <a:lnTo>
                  <a:pt x="1998562" y="402776"/>
                </a:lnTo>
                <a:lnTo>
                  <a:pt x="1979012" y="393003"/>
                </a:lnTo>
                <a:lnTo>
                  <a:pt x="1963659" y="385324"/>
                </a:lnTo>
                <a:lnTo>
                  <a:pt x="1939227" y="376951"/>
                </a:lnTo>
                <a:lnTo>
                  <a:pt x="1925960" y="372763"/>
                </a:lnTo>
                <a:lnTo>
                  <a:pt x="1912697" y="369273"/>
                </a:lnTo>
                <a:lnTo>
                  <a:pt x="1890363" y="363684"/>
                </a:lnTo>
                <a:lnTo>
                  <a:pt x="1870115" y="357406"/>
                </a:lnTo>
                <a:lnTo>
                  <a:pt x="1851271" y="352515"/>
                </a:lnTo>
                <a:lnTo>
                  <a:pt x="1831024" y="346237"/>
                </a:lnTo>
                <a:lnTo>
                  <a:pt x="1823345" y="344143"/>
                </a:lnTo>
                <a:lnTo>
                  <a:pt x="1770991" y="314824"/>
                </a:lnTo>
                <a:lnTo>
                  <a:pt x="1727711" y="279219"/>
                </a:lnTo>
                <a:lnTo>
                  <a:pt x="1694902" y="236642"/>
                </a:lnTo>
                <a:lnTo>
                  <a:pt x="1687224" y="226869"/>
                </a:lnTo>
                <a:lnTo>
                  <a:pt x="1680243" y="212209"/>
                </a:lnTo>
                <a:lnTo>
                  <a:pt x="1669772" y="182193"/>
                </a:lnTo>
                <a:lnTo>
                  <a:pt x="1662792" y="166138"/>
                </a:lnTo>
                <a:lnTo>
                  <a:pt x="1639756" y="134027"/>
                </a:lnTo>
                <a:lnTo>
                  <a:pt x="1611135" y="116575"/>
                </a:lnTo>
                <a:lnTo>
                  <a:pt x="1594382" y="106803"/>
                </a:lnTo>
                <a:lnTo>
                  <a:pt x="1585307" y="101218"/>
                </a:lnTo>
                <a:lnTo>
                  <a:pt x="1555290" y="84465"/>
                </a:lnTo>
                <a:lnTo>
                  <a:pt x="1523878" y="69107"/>
                </a:lnTo>
                <a:lnTo>
                  <a:pt x="1484787" y="49562"/>
                </a:lnTo>
                <a:lnTo>
                  <a:pt x="1431032" y="25130"/>
                </a:lnTo>
                <a:lnTo>
                  <a:pt x="1389149" y="8380"/>
                </a:lnTo>
                <a:lnTo>
                  <a:pt x="1339586" y="1396"/>
                </a:lnTo>
                <a:lnTo>
                  <a:pt x="1324927" y="4886"/>
                </a:lnTo>
                <a:lnTo>
                  <a:pt x="1317248" y="8380"/>
                </a:lnTo>
                <a:lnTo>
                  <a:pt x="1306080" y="15357"/>
                </a:lnTo>
                <a:lnTo>
                  <a:pt x="1297005" y="23737"/>
                </a:lnTo>
                <a:lnTo>
                  <a:pt x="1276063" y="40487"/>
                </a:lnTo>
                <a:lnTo>
                  <a:pt x="1234878" y="67013"/>
                </a:lnTo>
                <a:lnTo>
                  <a:pt x="1197880" y="78182"/>
                </a:lnTo>
                <a:lnTo>
                  <a:pt x="1172750" y="82370"/>
                </a:lnTo>
                <a:lnTo>
                  <a:pt x="1158091" y="82370"/>
                </a:lnTo>
                <a:lnTo>
                  <a:pt x="1144130" y="82370"/>
                </a:lnTo>
                <a:lnTo>
                  <a:pt x="1122490" y="78182"/>
                </a:lnTo>
                <a:lnTo>
                  <a:pt x="1099454" y="72598"/>
                </a:lnTo>
                <a:lnTo>
                  <a:pt x="1090379" y="70503"/>
                </a:lnTo>
                <a:lnTo>
                  <a:pt x="1038723" y="54448"/>
                </a:lnTo>
                <a:lnTo>
                  <a:pt x="1004518" y="40487"/>
                </a:lnTo>
                <a:lnTo>
                  <a:pt x="992651" y="37695"/>
                </a:lnTo>
                <a:lnTo>
                  <a:pt x="984972" y="36997"/>
                </a:lnTo>
                <a:lnTo>
                  <a:pt x="967521" y="35601"/>
                </a:lnTo>
                <a:lnTo>
                  <a:pt x="958442" y="35601"/>
                </a:lnTo>
                <a:lnTo>
                  <a:pt x="951466" y="36299"/>
                </a:lnTo>
                <a:lnTo>
                  <a:pt x="936108" y="38393"/>
                </a:lnTo>
                <a:lnTo>
                  <a:pt x="928430" y="39789"/>
                </a:lnTo>
                <a:lnTo>
                  <a:pt x="902598" y="39789"/>
                </a:lnTo>
                <a:lnTo>
                  <a:pt x="850243" y="25832"/>
                </a:lnTo>
                <a:lnTo>
                  <a:pt x="829999" y="15357"/>
                </a:lnTo>
                <a:lnTo>
                  <a:pt x="822321" y="11867"/>
                </a:lnTo>
                <a:lnTo>
                  <a:pt x="814642" y="9772"/>
                </a:lnTo>
                <a:lnTo>
                  <a:pt x="804869" y="9772"/>
                </a:lnTo>
                <a:lnTo>
                  <a:pt x="776947" y="11168"/>
                </a:lnTo>
                <a:lnTo>
                  <a:pt x="764382" y="11168"/>
                </a:lnTo>
                <a:lnTo>
                  <a:pt x="750421" y="9772"/>
                </a:lnTo>
                <a:lnTo>
                  <a:pt x="732969" y="6980"/>
                </a:lnTo>
                <a:lnTo>
                  <a:pt x="712027" y="4886"/>
                </a:lnTo>
                <a:lnTo>
                  <a:pt x="693878" y="3490"/>
                </a:lnTo>
                <a:lnTo>
                  <a:pt x="671540" y="2094"/>
                </a:lnTo>
                <a:lnTo>
                  <a:pt x="665257" y="1396"/>
                </a:lnTo>
                <a:lnTo>
                  <a:pt x="645014" y="701"/>
                </a:lnTo>
                <a:lnTo>
                  <a:pt x="623374" y="1396"/>
                </a:lnTo>
                <a:lnTo>
                  <a:pt x="601036" y="1396"/>
                </a:lnTo>
                <a:lnTo>
                  <a:pt x="585679" y="0"/>
                </a:lnTo>
                <a:lnTo>
                  <a:pt x="574510" y="1396"/>
                </a:lnTo>
                <a:lnTo>
                  <a:pt x="566133" y="2796"/>
                </a:lnTo>
                <a:lnTo>
                  <a:pt x="558454" y="4192"/>
                </a:lnTo>
                <a:lnTo>
                  <a:pt x="543097" y="7678"/>
                </a:lnTo>
                <a:lnTo>
                  <a:pt x="531924" y="11867"/>
                </a:lnTo>
                <a:lnTo>
                  <a:pt x="517967" y="18153"/>
                </a:lnTo>
                <a:lnTo>
                  <a:pt x="497021" y="27224"/>
                </a:lnTo>
                <a:lnTo>
                  <a:pt x="488645" y="32110"/>
                </a:lnTo>
                <a:lnTo>
                  <a:pt x="469099" y="39095"/>
                </a:lnTo>
                <a:lnTo>
                  <a:pt x="450953" y="46071"/>
                </a:lnTo>
                <a:lnTo>
                  <a:pt x="435596" y="48868"/>
                </a:lnTo>
                <a:lnTo>
                  <a:pt x="425823" y="50958"/>
                </a:lnTo>
                <a:lnTo>
                  <a:pt x="411858" y="50958"/>
                </a:lnTo>
                <a:lnTo>
                  <a:pt x="385336" y="54448"/>
                </a:lnTo>
                <a:lnTo>
                  <a:pt x="368579" y="59335"/>
                </a:lnTo>
                <a:lnTo>
                  <a:pt x="349033" y="69107"/>
                </a:lnTo>
                <a:lnTo>
                  <a:pt x="330185" y="77484"/>
                </a:lnTo>
                <a:lnTo>
                  <a:pt x="284811" y="98426"/>
                </a:lnTo>
                <a:lnTo>
                  <a:pt x="253399" y="127046"/>
                </a:lnTo>
                <a:lnTo>
                  <a:pt x="253399" y="133329"/>
                </a:lnTo>
                <a:lnTo>
                  <a:pt x="256889" y="141705"/>
                </a:lnTo>
                <a:lnTo>
                  <a:pt x="261776" y="149384"/>
                </a:lnTo>
                <a:lnTo>
                  <a:pt x="268756" y="158459"/>
                </a:lnTo>
                <a:lnTo>
                  <a:pt x="277831" y="164741"/>
                </a:lnTo>
                <a:lnTo>
                  <a:pt x="285510" y="170326"/>
                </a:lnTo>
                <a:lnTo>
                  <a:pt x="289698" y="176608"/>
                </a:lnTo>
                <a:lnTo>
                  <a:pt x="290396" y="182891"/>
                </a:lnTo>
                <a:lnTo>
                  <a:pt x="287604" y="187079"/>
                </a:lnTo>
                <a:lnTo>
                  <a:pt x="282019" y="191966"/>
                </a:lnTo>
                <a:lnTo>
                  <a:pt x="268058" y="198248"/>
                </a:lnTo>
                <a:lnTo>
                  <a:pt x="253399" y="201739"/>
                </a:lnTo>
                <a:lnTo>
                  <a:pt x="239438" y="204531"/>
                </a:lnTo>
                <a:lnTo>
                  <a:pt x="218496" y="208719"/>
                </a:lnTo>
                <a:lnTo>
                  <a:pt x="194064" y="215002"/>
                </a:lnTo>
                <a:lnTo>
                  <a:pt x="168934" y="221284"/>
                </a:lnTo>
                <a:lnTo>
                  <a:pt x="134031" y="228963"/>
                </a:lnTo>
                <a:lnTo>
                  <a:pt x="87959" y="238038"/>
                </a:lnTo>
                <a:lnTo>
                  <a:pt x="66319" y="243622"/>
                </a:lnTo>
                <a:lnTo>
                  <a:pt x="37695" y="251999"/>
                </a:lnTo>
                <a:lnTo>
                  <a:pt x="12568" y="259677"/>
                </a:lnTo>
                <a:lnTo>
                  <a:pt x="0" y="264564"/>
                </a:lnTo>
              </a:path>
            </a:pathLst>
          </a:custGeom>
          <a:ln w="558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3834467" y="10738927"/>
            <a:ext cx="2083435" cy="474980"/>
          </a:xfrm>
          <a:custGeom>
            <a:avLst/>
            <a:gdLst/>
            <a:ahLst/>
            <a:cxnLst/>
            <a:rect l="l" t="t" r="r" b="b"/>
            <a:pathLst>
              <a:path w="2083435" h="474979">
                <a:moveTo>
                  <a:pt x="0" y="238736"/>
                </a:moveTo>
                <a:lnTo>
                  <a:pt x="36997" y="227567"/>
                </a:lnTo>
                <a:lnTo>
                  <a:pt x="77484" y="215700"/>
                </a:lnTo>
                <a:lnTo>
                  <a:pt x="123556" y="205229"/>
                </a:lnTo>
                <a:lnTo>
                  <a:pt x="150082" y="198946"/>
                </a:lnTo>
                <a:lnTo>
                  <a:pt x="178706" y="191966"/>
                </a:lnTo>
                <a:lnTo>
                  <a:pt x="205229" y="183589"/>
                </a:lnTo>
                <a:lnTo>
                  <a:pt x="238038" y="172420"/>
                </a:lnTo>
                <a:lnTo>
                  <a:pt x="252701" y="168232"/>
                </a:lnTo>
                <a:lnTo>
                  <a:pt x="306451" y="154271"/>
                </a:lnTo>
                <a:lnTo>
                  <a:pt x="356712" y="131933"/>
                </a:lnTo>
                <a:lnTo>
                  <a:pt x="384634" y="110293"/>
                </a:lnTo>
                <a:lnTo>
                  <a:pt x="404878" y="97728"/>
                </a:lnTo>
                <a:lnTo>
                  <a:pt x="430706" y="87955"/>
                </a:lnTo>
                <a:lnTo>
                  <a:pt x="462118" y="73998"/>
                </a:lnTo>
                <a:lnTo>
                  <a:pt x="492135" y="60033"/>
                </a:lnTo>
                <a:lnTo>
                  <a:pt x="520755" y="48166"/>
                </a:lnTo>
                <a:lnTo>
                  <a:pt x="563337" y="32808"/>
                </a:lnTo>
                <a:lnTo>
                  <a:pt x="578694" y="27926"/>
                </a:lnTo>
                <a:lnTo>
                  <a:pt x="623370" y="18153"/>
                </a:lnTo>
                <a:lnTo>
                  <a:pt x="665257" y="8380"/>
                </a:lnTo>
                <a:lnTo>
                  <a:pt x="686195" y="3490"/>
                </a:lnTo>
                <a:lnTo>
                  <a:pt x="710631" y="2094"/>
                </a:lnTo>
                <a:lnTo>
                  <a:pt x="730177" y="2094"/>
                </a:lnTo>
                <a:lnTo>
                  <a:pt x="770664" y="4192"/>
                </a:lnTo>
                <a:lnTo>
                  <a:pt x="844659" y="11168"/>
                </a:lnTo>
                <a:lnTo>
                  <a:pt x="924935" y="23035"/>
                </a:lnTo>
                <a:lnTo>
                  <a:pt x="950764" y="26526"/>
                </a:lnTo>
                <a:lnTo>
                  <a:pt x="964725" y="27224"/>
                </a:lnTo>
                <a:lnTo>
                  <a:pt x="994741" y="30714"/>
                </a:lnTo>
                <a:lnTo>
                  <a:pt x="1028248" y="34902"/>
                </a:lnTo>
                <a:lnTo>
                  <a:pt x="1066641" y="39793"/>
                </a:lnTo>
                <a:lnTo>
                  <a:pt x="1116204" y="46071"/>
                </a:lnTo>
                <a:lnTo>
                  <a:pt x="1132259" y="48868"/>
                </a:lnTo>
                <a:lnTo>
                  <a:pt x="1158091" y="50260"/>
                </a:lnTo>
                <a:lnTo>
                  <a:pt x="1181825" y="50962"/>
                </a:lnTo>
                <a:lnTo>
                  <a:pt x="1202065" y="49562"/>
                </a:lnTo>
                <a:lnTo>
                  <a:pt x="1228595" y="44675"/>
                </a:lnTo>
                <a:lnTo>
                  <a:pt x="1253027" y="37699"/>
                </a:lnTo>
                <a:lnTo>
                  <a:pt x="1273965" y="32808"/>
                </a:lnTo>
                <a:lnTo>
                  <a:pt x="1283742" y="27224"/>
                </a:lnTo>
                <a:lnTo>
                  <a:pt x="1304683" y="16059"/>
                </a:lnTo>
                <a:lnTo>
                  <a:pt x="1317248" y="8380"/>
                </a:lnTo>
                <a:lnTo>
                  <a:pt x="1333304" y="2796"/>
                </a:lnTo>
                <a:lnTo>
                  <a:pt x="1347963" y="0"/>
                </a:lnTo>
                <a:lnTo>
                  <a:pt x="1359132" y="0"/>
                </a:lnTo>
                <a:lnTo>
                  <a:pt x="1370999" y="2796"/>
                </a:lnTo>
                <a:lnTo>
                  <a:pt x="1394035" y="11867"/>
                </a:lnTo>
                <a:lnTo>
                  <a:pt x="1410090" y="23035"/>
                </a:lnTo>
                <a:lnTo>
                  <a:pt x="1447785" y="48166"/>
                </a:lnTo>
                <a:lnTo>
                  <a:pt x="1489669" y="80276"/>
                </a:lnTo>
                <a:lnTo>
                  <a:pt x="1528760" y="113783"/>
                </a:lnTo>
                <a:lnTo>
                  <a:pt x="1559479" y="151478"/>
                </a:lnTo>
                <a:lnTo>
                  <a:pt x="1572040" y="173118"/>
                </a:lnTo>
                <a:lnTo>
                  <a:pt x="1594382" y="204531"/>
                </a:lnTo>
                <a:lnTo>
                  <a:pt x="1626489" y="249207"/>
                </a:lnTo>
                <a:lnTo>
                  <a:pt x="1672564" y="290392"/>
                </a:lnTo>
                <a:lnTo>
                  <a:pt x="1685827" y="299467"/>
                </a:lnTo>
                <a:lnTo>
                  <a:pt x="1713052" y="319012"/>
                </a:lnTo>
                <a:lnTo>
                  <a:pt x="1757030" y="344841"/>
                </a:lnTo>
                <a:lnTo>
                  <a:pt x="1810082" y="366477"/>
                </a:lnTo>
                <a:lnTo>
                  <a:pt x="1854060" y="378347"/>
                </a:lnTo>
                <a:lnTo>
                  <a:pt x="1879190" y="383928"/>
                </a:lnTo>
                <a:lnTo>
                  <a:pt x="1914791" y="390214"/>
                </a:lnTo>
                <a:lnTo>
                  <a:pt x="1933638" y="392309"/>
                </a:lnTo>
                <a:lnTo>
                  <a:pt x="1950392" y="395799"/>
                </a:lnTo>
                <a:lnTo>
                  <a:pt x="1964353" y="400681"/>
                </a:lnTo>
                <a:lnTo>
                  <a:pt x="1971334" y="404870"/>
                </a:lnTo>
                <a:lnTo>
                  <a:pt x="1978314" y="411152"/>
                </a:lnTo>
                <a:lnTo>
                  <a:pt x="1999954" y="425812"/>
                </a:lnTo>
                <a:lnTo>
                  <a:pt x="2022990" y="441867"/>
                </a:lnTo>
                <a:lnTo>
                  <a:pt x="2042536" y="453036"/>
                </a:lnTo>
                <a:lnTo>
                  <a:pt x="2062081" y="465605"/>
                </a:lnTo>
                <a:lnTo>
                  <a:pt x="2074646" y="471884"/>
                </a:lnTo>
                <a:lnTo>
                  <a:pt x="2083027" y="474676"/>
                </a:lnTo>
              </a:path>
            </a:pathLst>
          </a:custGeom>
          <a:ln w="558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3833072" y="10817111"/>
            <a:ext cx="1993900" cy="395605"/>
          </a:xfrm>
          <a:custGeom>
            <a:avLst/>
            <a:gdLst/>
            <a:ahLst/>
            <a:cxnLst/>
            <a:rect l="l" t="t" r="r" b="b"/>
            <a:pathLst>
              <a:path w="1993900" h="395604">
                <a:moveTo>
                  <a:pt x="1993672" y="395097"/>
                </a:moveTo>
                <a:lnTo>
                  <a:pt x="1950392" y="369967"/>
                </a:lnTo>
                <a:lnTo>
                  <a:pt x="1900830" y="360194"/>
                </a:lnTo>
                <a:lnTo>
                  <a:pt x="1868021" y="359496"/>
                </a:lnTo>
                <a:lnTo>
                  <a:pt x="1842891" y="358798"/>
                </a:lnTo>
                <a:lnTo>
                  <a:pt x="1814968" y="355308"/>
                </a:lnTo>
                <a:lnTo>
                  <a:pt x="1798215" y="353912"/>
                </a:lnTo>
                <a:lnTo>
                  <a:pt x="1785646" y="352515"/>
                </a:lnTo>
                <a:lnTo>
                  <a:pt x="1742370" y="342743"/>
                </a:lnTo>
                <a:lnTo>
                  <a:pt x="1672560" y="315518"/>
                </a:lnTo>
                <a:lnTo>
                  <a:pt x="1610433" y="275031"/>
                </a:lnTo>
                <a:lnTo>
                  <a:pt x="1578323" y="249203"/>
                </a:lnTo>
                <a:lnTo>
                  <a:pt x="1535043" y="207319"/>
                </a:lnTo>
                <a:lnTo>
                  <a:pt x="1500140" y="171718"/>
                </a:lnTo>
                <a:lnTo>
                  <a:pt x="1469425" y="139611"/>
                </a:lnTo>
                <a:lnTo>
                  <a:pt x="1446389" y="116575"/>
                </a:lnTo>
                <a:lnTo>
                  <a:pt x="1422655" y="91445"/>
                </a:lnTo>
                <a:lnTo>
                  <a:pt x="1396129" y="61429"/>
                </a:lnTo>
                <a:lnTo>
                  <a:pt x="1365415" y="34902"/>
                </a:lnTo>
                <a:lnTo>
                  <a:pt x="1342379" y="20243"/>
                </a:lnTo>
                <a:lnTo>
                  <a:pt x="1327719" y="10470"/>
                </a:lnTo>
                <a:lnTo>
                  <a:pt x="1309570" y="2792"/>
                </a:lnTo>
                <a:lnTo>
                  <a:pt x="1294213" y="0"/>
                </a:lnTo>
                <a:lnTo>
                  <a:pt x="1275361" y="0"/>
                </a:lnTo>
                <a:lnTo>
                  <a:pt x="1256513" y="2792"/>
                </a:lnTo>
                <a:lnTo>
                  <a:pt x="1228595" y="11168"/>
                </a:lnTo>
                <a:lnTo>
                  <a:pt x="1195782" y="20941"/>
                </a:lnTo>
                <a:lnTo>
                  <a:pt x="1155295" y="41185"/>
                </a:lnTo>
                <a:lnTo>
                  <a:pt x="1115506" y="47468"/>
                </a:lnTo>
                <a:lnTo>
                  <a:pt x="1102242" y="49562"/>
                </a:lnTo>
                <a:lnTo>
                  <a:pt x="1062453" y="48166"/>
                </a:lnTo>
                <a:lnTo>
                  <a:pt x="1041511" y="45373"/>
                </a:lnTo>
                <a:lnTo>
                  <a:pt x="1017079" y="43279"/>
                </a:lnTo>
                <a:lnTo>
                  <a:pt x="998232" y="39789"/>
                </a:lnTo>
                <a:lnTo>
                  <a:pt x="973800" y="34204"/>
                </a:lnTo>
                <a:lnTo>
                  <a:pt x="946575" y="30016"/>
                </a:lnTo>
                <a:lnTo>
                  <a:pt x="918653" y="27224"/>
                </a:lnTo>
                <a:lnTo>
                  <a:pt x="908182" y="25828"/>
                </a:lnTo>
                <a:lnTo>
                  <a:pt x="892127" y="24432"/>
                </a:lnTo>
                <a:lnTo>
                  <a:pt x="872581" y="20941"/>
                </a:lnTo>
                <a:lnTo>
                  <a:pt x="851639" y="17451"/>
                </a:lnTo>
                <a:lnTo>
                  <a:pt x="827901" y="14659"/>
                </a:lnTo>
                <a:lnTo>
                  <a:pt x="792998" y="13263"/>
                </a:lnTo>
                <a:lnTo>
                  <a:pt x="769966" y="13263"/>
                </a:lnTo>
                <a:lnTo>
                  <a:pt x="760892" y="13263"/>
                </a:lnTo>
                <a:lnTo>
                  <a:pt x="738550" y="13263"/>
                </a:lnTo>
                <a:lnTo>
                  <a:pt x="712722" y="14659"/>
                </a:lnTo>
                <a:lnTo>
                  <a:pt x="661767" y="22337"/>
                </a:lnTo>
                <a:lnTo>
                  <a:pt x="612201" y="33506"/>
                </a:lnTo>
                <a:lnTo>
                  <a:pt x="520057" y="58636"/>
                </a:lnTo>
                <a:lnTo>
                  <a:pt x="494927" y="64221"/>
                </a:lnTo>
                <a:lnTo>
                  <a:pt x="466307" y="73296"/>
                </a:lnTo>
                <a:lnTo>
                  <a:pt x="450251" y="78182"/>
                </a:lnTo>
                <a:lnTo>
                  <a:pt x="445365" y="78876"/>
                </a:lnTo>
                <a:lnTo>
                  <a:pt x="428612" y="82370"/>
                </a:lnTo>
                <a:lnTo>
                  <a:pt x="406972" y="88649"/>
                </a:lnTo>
                <a:lnTo>
                  <a:pt x="337864" y="110293"/>
                </a:lnTo>
                <a:lnTo>
                  <a:pt x="318318" y="117270"/>
                </a:lnTo>
                <a:lnTo>
                  <a:pt x="308545" y="120066"/>
                </a:lnTo>
                <a:lnTo>
                  <a:pt x="268058" y="131231"/>
                </a:lnTo>
                <a:lnTo>
                  <a:pt x="242928" y="136121"/>
                </a:lnTo>
                <a:lnTo>
                  <a:pt x="220586" y="143102"/>
                </a:lnTo>
                <a:lnTo>
                  <a:pt x="168232" y="159157"/>
                </a:lnTo>
                <a:lnTo>
                  <a:pt x="136121" y="168228"/>
                </a:lnTo>
                <a:lnTo>
                  <a:pt x="109595" y="175208"/>
                </a:lnTo>
                <a:lnTo>
                  <a:pt x="83767" y="182887"/>
                </a:lnTo>
                <a:lnTo>
                  <a:pt x="43279" y="194754"/>
                </a:lnTo>
                <a:lnTo>
                  <a:pt x="20243" y="202433"/>
                </a:lnTo>
                <a:lnTo>
                  <a:pt x="0" y="210809"/>
                </a:lnTo>
              </a:path>
            </a:pathLst>
          </a:custGeom>
          <a:ln w="558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3833071" y="10900876"/>
            <a:ext cx="1675764" cy="314960"/>
          </a:xfrm>
          <a:custGeom>
            <a:avLst/>
            <a:gdLst/>
            <a:ahLst/>
            <a:cxnLst/>
            <a:rect l="l" t="t" r="r" b="b"/>
            <a:pathLst>
              <a:path w="1675764" h="314959">
                <a:moveTo>
                  <a:pt x="0" y="163345"/>
                </a:moveTo>
                <a:lnTo>
                  <a:pt x="29318" y="159157"/>
                </a:lnTo>
                <a:lnTo>
                  <a:pt x="65617" y="149384"/>
                </a:lnTo>
                <a:lnTo>
                  <a:pt x="105406" y="139611"/>
                </a:lnTo>
                <a:lnTo>
                  <a:pt x="125650" y="135423"/>
                </a:lnTo>
                <a:lnTo>
                  <a:pt x="152176" y="127046"/>
                </a:lnTo>
                <a:lnTo>
                  <a:pt x="213609" y="108897"/>
                </a:lnTo>
                <a:lnTo>
                  <a:pt x="281321" y="90049"/>
                </a:lnTo>
                <a:lnTo>
                  <a:pt x="345543" y="70503"/>
                </a:lnTo>
                <a:lnTo>
                  <a:pt x="435592" y="43977"/>
                </a:lnTo>
                <a:lnTo>
                  <a:pt x="472589" y="31412"/>
                </a:lnTo>
                <a:lnTo>
                  <a:pt x="490041" y="27224"/>
                </a:lnTo>
                <a:lnTo>
                  <a:pt x="521453" y="20243"/>
                </a:lnTo>
                <a:lnTo>
                  <a:pt x="547282" y="13961"/>
                </a:lnTo>
                <a:lnTo>
                  <a:pt x="563337" y="10470"/>
                </a:lnTo>
                <a:lnTo>
                  <a:pt x="582883" y="8380"/>
                </a:lnTo>
                <a:lnTo>
                  <a:pt x="621974" y="4886"/>
                </a:lnTo>
                <a:lnTo>
                  <a:pt x="647104" y="3490"/>
                </a:lnTo>
                <a:lnTo>
                  <a:pt x="676423" y="4188"/>
                </a:lnTo>
                <a:lnTo>
                  <a:pt x="704349" y="6282"/>
                </a:lnTo>
                <a:lnTo>
                  <a:pt x="722498" y="6980"/>
                </a:lnTo>
                <a:lnTo>
                  <a:pt x="739252" y="9074"/>
                </a:lnTo>
                <a:lnTo>
                  <a:pt x="772759" y="12565"/>
                </a:lnTo>
                <a:lnTo>
                  <a:pt x="818830" y="18149"/>
                </a:lnTo>
                <a:lnTo>
                  <a:pt x="876071" y="25828"/>
                </a:lnTo>
                <a:lnTo>
                  <a:pt x="912370" y="30714"/>
                </a:lnTo>
                <a:lnTo>
                  <a:pt x="946575" y="35601"/>
                </a:lnTo>
                <a:lnTo>
                  <a:pt x="969611" y="39789"/>
                </a:lnTo>
                <a:lnTo>
                  <a:pt x="998930" y="42581"/>
                </a:lnTo>
                <a:lnTo>
                  <a:pt x="1025456" y="43977"/>
                </a:lnTo>
                <a:lnTo>
                  <a:pt x="1045002" y="43977"/>
                </a:lnTo>
                <a:lnTo>
                  <a:pt x="1062453" y="42581"/>
                </a:lnTo>
                <a:lnTo>
                  <a:pt x="1093168" y="38393"/>
                </a:lnTo>
                <a:lnTo>
                  <a:pt x="1125976" y="32808"/>
                </a:lnTo>
                <a:lnTo>
                  <a:pt x="1136447" y="32110"/>
                </a:lnTo>
                <a:lnTo>
                  <a:pt x="1149012" y="30016"/>
                </a:lnTo>
                <a:lnTo>
                  <a:pt x="1170652" y="22337"/>
                </a:lnTo>
                <a:lnTo>
                  <a:pt x="1191598" y="13263"/>
                </a:lnTo>
                <a:lnTo>
                  <a:pt x="1211143" y="6282"/>
                </a:lnTo>
                <a:lnTo>
                  <a:pt x="1238364" y="698"/>
                </a:lnTo>
                <a:lnTo>
                  <a:pt x="1257910" y="0"/>
                </a:lnTo>
                <a:lnTo>
                  <a:pt x="1278855" y="2792"/>
                </a:lnTo>
                <a:lnTo>
                  <a:pt x="1297703" y="9074"/>
                </a:lnTo>
                <a:lnTo>
                  <a:pt x="1310966" y="16753"/>
                </a:lnTo>
                <a:lnTo>
                  <a:pt x="1328417" y="30016"/>
                </a:lnTo>
                <a:lnTo>
                  <a:pt x="1348661" y="50260"/>
                </a:lnTo>
                <a:lnTo>
                  <a:pt x="1359830" y="61429"/>
                </a:lnTo>
                <a:lnTo>
                  <a:pt x="1380772" y="84465"/>
                </a:lnTo>
                <a:lnTo>
                  <a:pt x="1404506" y="107501"/>
                </a:lnTo>
                <a:lnTo>
                  <a:pt x="1428240" y="129140"/>
                </a:lnTo>
                <a:lnTo>
                  <a:pt x="1449880" y="149384"/>
                </a:lnTo>
                <a:lnTo>
                  <a:pt x="1460351" y="159855"/>
                </a:lnTo>
                <a:lnTo>
                  <a:pt x="1493159" y="193362"/>
                </a:lnTo>
                <a:lnTo>
                  <a:pt x="1510611" y="211511"/>
                </a:lnTo>
                <a:lnTo>
                  <a:pt x="1521780" y="221284"/>
                </a:lnTo>
                <a:lnTo>
                  <a:pt x="1554589" y="248505"/>
                </a:lnTo>
                <a:lnTo>
                  <a:pt x="1589491" y="271541"/>
                </a:lnTo>
                <a:lnTo>
                  <a:pt x="1643246" y="301561"/>
                </a:lnTo>
                <a:lnTo>
                  <a:pt x="1666278" y="310632"/>
                </a:lnTo>
                <a:lnTo>
                  <a:pt x="1675353" y="314824"/>
                </a:lnTo>
              </a:path>
            </a:pathLst>
          </a:custGeom>
          <a:ln w="558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3833768" y="10965097"/>
            <a:ext cx="1509395" cy="249554"/>
          </a:xfrm>
          <a:custGeom>
            <a:avLst/>
            <a:gdLst/>
            <a:ahLst/>
            <a:cxnLst/>
            <a:rect l="l" t="t" r="r" b="b"/>
            <a:pathLst>
              <a:path w="1509395" h="249554">
                <a:moveTo>
                  <a:pt x="0" y="139611"/>
                </a:moveTo>
                <a:lnTo>
                  <a:pt x="40487" y="132631"/>
                </a:lnTo>
                <a:lnTo>
                  <a:pt x="85865" y="123556"/>
                </a:lnTo>
                <a:lnTo>
                  <a:pt x="104708" y="120764"/>
                </a:lnTo>
                <a:lnTo>
                  <a:pt x="133329" y="114481"/>
                </a:lnTo>
                <a:lnTo>
                  <a:pt x="161953" y="108199"/>
                </a:lnTo>
                <a:lnTo>
                  <a:pt x="204535" y="95634"/>
                </a:lnTo>
                <a:lnTo>
                  <a:pt x="244324" y="81672"/>
                </a:lnTo>
                <a:lnTo>
                  <a:pt x="275039" y="71202"/>
                </a:lnTo>
                <a:lnTo>
                  <a:pt x="295282" y="65617"/>
                </a:lnTo>
                <a:lnTo>
                  <a:pt x="340656" y="53052"/>
                </a:lnTo>
                <a:lnTo>
                  <a:pt x="379747" y="41185"/>
                </a:lnTo>
                <a:lnTo>
                  <a:pt x="408368" y="31412"/>
                </a:lnTo>
                <a:lnTo>
                  <a:pt x="432102" y="23734"/>
                </a:lnTo>
                <a:lnTo>
                  <a:pt x="459326" y="16055"/>
                </a:lnTo>
                <a:lnTo>
                  <a:pt x="501210" y="5584"/>
                </a:lnTo>
                <a:lnTo>
                  <a:pt x="529830" y="1396"/>
                </a:lnTo>
                <a:lnTo>
                  <a:pt x="555658" y="0"/>
                </a:lnTo>
                <a:lnTo>
                  <a:pt x="594055" y="0"/>
                </a:lnTo>
                <a:lnTo>
                  <a:pt x="626162" y="0"/>
                </a:lnTo>
                <a:lnTo>
                  <a:pt x="650598" y="2792"/>
                </a:lnTo>
                <a:lnTo>
                  <a:pt x="679219" y="8376"/>
                </a:lnTo>
                <a:lnTo>
                  <a:pt x="709933" y="16055"/>
                </a:lnTo>
                <a:lnTo>
                  <a:pt x="735063" y="22337"/>
                </a:lnTo>
                <a:lnTo>
                  <a:pt x="766476" y="31412"/>
                </a:lnTo>
                <a:lnTo>
                  <a:pt x="788814" y="37695"/>
                </a:lnTo>
                <a:lnTo>
                  <a:pt x="802775" y="42581"/>
                </a:lnTo>
                <a:lnTo>
                  <a:pt x="844659" y="50260"/>
                </a:lnTo>
                <a:lnTo>
                  <a:pt x="899107" y="57938"/>
                </a:lnTo>
                <a:lnTo>
                  <a:pt x="951462" y="64919"/>
                </a:lnTo>
                <a:lnTo>
                  <a:pt x="975196" y="68409"/>
                </a:lnTo>
                <a:lnTo>
                  <a:pt x="996836" y="69805"/>
                </a:lnTo>
                <a:lnTo>
                  <a:pt x="1021268" y="71900"/>
                </a:lnTo>
                <a:lnTo>
                  <a:pt x="1046398" y="73296"/>
                </a:lnTo>
                <a:lnTo>
                  <a:pt x="1069438" y="75390"/>
                </a:lnTo>
                <a:lnTo>
                  <a:pt x="1085489" y="74692"/>
                </a:lnTo>
                <a:lnTo>
                  <a:pt x="1098752" y="73994"/>
                </a:lnTo>
                <a:lnTo>
                  <a:pt x="1119698" y="68409"/>
                </a:lnTo>
                <a:lnTo>
                  <a:pt x="1139938" y="61429"/>
                </a:lnTo>
                <a:lnTo>
                  <a:pt x="1157389" y="53750"/>
                </a:lnTo>
                <a:lnTo>
                  <a:pt x="1185315" y="42581"/>
                </a:lnTo>
                <a:lnTo>
                  <a:pt x="1210445" y="33506"/>
                </a:lnTo>
                <a:lnTo>
                  <a:pt x="1232783" y="28620"/>
                </a:lnTo>
                <a:lnTo>
                  <a:pt x="1247443" y="27922"/>
                </a:lnTo>
                <a:lnTo>
                  <a:pt x="1259310" y="28620"/>
                </a:lnTo>
                <a:lnTo>
                  <a:pt x="1309570" y="55146"/>
                </a:lnTo>
                <a:lnTo>
                  <a:pt x="1362622" y="108199"/>
                </a:lnTo>
                <a:lnTo>
                  <a:pt x="1382866" y="129838"/>
                </a:lnTo>
                <a:lnTo>
                  <a:pt x="1403110" y="150780"/>
                </a:lnTo>
                <a:lnTo>
                  <a:pt x="1424051" y="173816"/>
                </a:lnTo>
                <a:lnTo>
                  <a:pt x="1444997" y="196852"/>
                </a:lnTo>
                <a:lnTo>
                  <a:pt x="1466637" y="217794"/>
                </a:lnTo>
                <a:lnTo>
                  <a:pt x="1479900" y="226869"/>
                </a:lnTo>
                <a:lnTo>
                  <a:pt x="1509219" y="249207"/>
                </a:lnTo>
              </a:path>
            </a:pathLst>
          </a:custGeom>
          <a:ln w="558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3833071" y="11030713"/>
            <a:ext cx="1337945" cy="182880"/>
          </a:xfrm>
          <a:custGeom>
            <a:avLst/>
            <a:gdLst/>
            <a:ahLst/>
            <a:cxnLst/>
            <a:rect l="l" t="t" r="r" b="b"/>
            <a:pathLst>
              <a:path w="1337945" h="182879">
                <a:moveTo>
                  <a:pt x="1337492" y="182891"/>
                </a:moveTo>
                <a:lnTo>
                  <a:pt x="1308174" y="152176"/>
                </a:lnTo>
                <a:lnTo>
                  <a:pt x="1299797" y="143800"/>
                </a:lnTo>
                <a:lnTo>
                  <a:pt x="1286534" y="130537"/>
                </a:lnTo>
                <a:lnTo>
                  <a:pt x="1238364" y="94936"/>
                </a:lnTo>
                <a:lnTo>
                  <a:pt x="1199975" y="82370"/>
                </a:lnTo>
                <a:lnTo>
                  <a:pt x="1180429" y="81672"/>
                </a:lnTo>
                <a:lnTo>
                  <a:pt x="1156691" y="84465"/>
                </a:lnTo>
                <a:lnTo>
                  <a:pt x="1137145" y="87955"/>
                </a:lnTo>
                <a:lnTo>
                  <a:pt x="1112015" y="92841"/>
                </a:lnTo>
                <a:lnTo>
                  <a:pt x="1087587" y="97030"/>
                </a:lnTo>
                <a:lnTo>
                  <a:pt x="1070136" y="99124"/>
                </a:lnTo>
                <a:lnTo>
                  <a:pt x="1045002" y="100520"/>
                </a:lnTo>
                <a:lnTo>
                  <a:pt x="1013589" y="99822"/>
                </a:lnTo>
                <a:lnTo>
                  <a:pt x="1005212" y="99822"/>
                </a:lnTo>
                <a:lnTo>
                  <a:pt x="938199" y="96332"/>
                </a:lnTo>
                <a:lnTo>
                  <a:pt x="871883" y="89351"/>
                </a:lnTo>
                <a:lnTo>
                  <a:pt x="823019" y="80276"/>
                </a:lnTo>
                <a:lnTo>
                  <a:pt x="771362" y="64221"/>
                </a:lnTo>
                <a:lnTo>
                  <a:pt x="717612" y="45377"/>
                </a:lnTo>
                <a:lnTo>
                  <a:pt x="683407" y="34204"/>
                </a:lnTo>
                <a:lnTo>
                  <a:pt x="619880" y="15357"/>
                </a:lnTo>
                <a:lnTo>
                  <a:pt x="579396" y="6984"/>
                </a:lnTo>
                <a:lnTo>
                  <a:pt x="566827" y="6282"/>
                </a:lnTo>
                <a:lnTo>
                  <a:pt x="536811" y="3490"/>
                </a:lnTo>
                <a:lnTo>
                  <a:pt x="527038" y="3490"/>
                </a:lnTo>
                <a:lnTo>
                  <a:pt x="515171" y="1396"/>
                </a:lnTo>
                <a:lnTo>
                  <a:pt x="482362" y="0"/>
                </a:lnTo>
                <a:lnTo>
                  <a:pt x="463515" y="0"/>
                </a:lnTo>
                <a:lnTo>
                  <a:pt x="434196" y="4890"/>
                </a:lnTo>
                <a:lnTo>
                  <a:pt x="404180" y="10474"/>
                </a:lnTo>
                <a:lnTo>
                  <a:pt x="360900" y="25130"/>
                </a:lnTo>
                <a:lnTo>
                  <a:pt x="337166" y="32808"/>
                </a:lnTo>
                <a:lnTo>
                  <a:pt x="299471" y="43977"/>
                </a:lnTo>
                <a:lnTo>
                  <a:pt x="180797" y="81672"/>
                </a:lnTo>
                <a:lnTo>
                  <a:pt x="146592" y="91445"/>
                </a:lnTo>
                <a:lnTo>
                  <a:pt x="106108" y="101218"/>
                </a:lnTo>
                <a:lnTo>
                  <a:pt x="70503" y="106104"/>
                </a:lnTo>
                <a:lnTo>
                  <a:pt x="40487" y="109595"/>
                </a:lnTo>
                <a:lnTo>
                  <a:pt x="6282" y="113783"/>
                </a:lnTo>
                <a:lnTo>
                  <a:pt x="0" y="114481"/>
                </a:lnTo>
              </a:path>
            </a:pathLst>
          </a:custGeom>
          <a:ln w="5584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00" name="object 200"/>
          <p:cNvSpPr txBox="1"/>
          <p:nvPr/>
        </p:nvSpPr>
        <p:spPr>
          <a:xfrm rot="2460000">
            <a:off x="5688227" y="10862914"/>
            <a:ext cx="79280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dirty="0">
                <a:solidFill>
                  <a:srgbClr val="005CE6"/>
                </a:solidFill>
                <a:latin typeface="Arial"/>
                <a:cs typeface="Arial"/>
              </a:rPr>
              <a:t>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1" name="object 201"/>
          <p:cNvSpPr txBox="1"/>
          <p:nvPr/>
        </p:nvSpPr>
        <p:spPr>
          <a:xfrm rot="420000">
            <a:off x="4653136" y="10882150"/>
            <a:ext cx="79280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dirty="0">
                <a:solidFill>
                  <a:srgbClr val="005CE6"/>
                </a:solidFill>
                <a:latin typeface="Arial"/>
                <a:cs typeface="Arial"/>
              </a:rPr>
              <a:t>800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2" name="object 202"/>
          <p:cNvSpPr txBox="1"/>
          <p:nvPr/>
        </p:nvSpPr>
        <p:spPr>
          <a:xfrm rot="2100000">
            <a:off x="5715488" y="10662829"/>
            <a:ext cx="51116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3" name="object 203"/>
          <p:cNvSpPr txBox="1"/>
          <p:nvPr/>
        </p:nvSpPr>
        <p:spPr>
          <a:xfrm rot="20880000">
            <a:off x="3981951" y="10847030"/>
            <a:ext cx="8136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500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4" name="object 204"/>
          <p:cNvSpPr txBox="1"/>
          <p:nvPr/>
        </p:nvSpPr>
        <p:spPr>
          <a:xfrm rot="18720000">
            <a:off x="4233420" y="10463135"/>
            <a:ext cx="80844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100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5" name="object 205"/>
          <p:cNvSpPr txBox="1"/>
          <p:nvPr/>
        </p:nvSpPr>
        <p:spPr>
          <a:xfrm rot="420000">
            <a:off x="4767173" y="10723582"/>
            <a:ext cx="81205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600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6" name="object 206"/>
          <p:cNvSpPr txBox="1"/>
          <p:nvPr/>
        </p:nvSpPr>
        <p:spPr>
          <a:xfrm rot="20640000">
            <a:off x="4412199" y="10811473"/>
            <a:ext cx="80844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700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7" name="object 207"/>
          <p:cNvSpPr txBox="1"/>
          <p:nvPr/>
        </p:nvSpPr>
        <p:spPr>
          <a:xfrm rot="60000">
            <a:off x="4553442" y="10446703"/>
            <a:ext cx="81727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8" name="object 208"/>
          <p:cNvSpPr txBox="1"/>
          <p:nvPr/>
        </p:nvSpPr>
        <p:spPr>
          <a:xfrm rot="2100000">
            <a:off x="5690599" y="10773946"/>
            <a:ext cx="81727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09" name="object 209"/>
          <p:cNvSpPr txBox="1"/>
          <p:nvPr/>
        </p:nvSpPr>
        <p:spPr>
          <a:xfrm rot="21240000">
            <a:off x="4888056" y="10996742"/>
            <a:ext cx="8136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900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0" name="object 210"/>
          <p:cNvSpPr txBox="1"/>
          <p:nvPr/>
        </p:nvSpPr>
        <p:spPr>
          <a:xfrm rot="20580000">
            <a:off x="4173182" y="11006837"/>
            <a:ext cx="99967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1000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1" name="object 211"/>
          <p:cNvSpPr txBox="1"/>
          <p:nvPr/>
        </p:nvSpPr>
        <p:spPr>
          <a:xfrm rot="20640000">
            <a:off x="4131779" y="11068402"/>
            <a:ext cx="97715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-20" dirty="0">
                <a:solidFill>
                  <a:srgbClr val="005CE6"/>
                </a:solidFill>
                <a:latin typeface="Arial"/>
                <a:cs typeface="Arial"/>
              </a:rPr>
              <a:t>1</a:t>
            </a: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100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2" name="object 212"/>
          <p:cNvSpPr txBox="1"/>
          <p:nvPr/>
        </p:nvSpPr>
        <p:spPr>
          <a:xfrm rot="20520000">
            <a:off x="4063112" y="11136828"/>
            <a:ext cx="99967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1200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3" name="object 213"/>
          <p:cNvSpPr txBox="1"/>
          <p:nvPr/>
        </p:nvSpPr>
        <p:spPr>
          <a:xfrm rot="19860000">
            <a:off x="6192489" y="10874796"/>
            <a:ext cx="80844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4" name="object 214"/>
          <p:cNvSpPr txBox="1"/>
          <p:nvPr/>
        </p:nvSpPr>
        <p:spPr>
          <a:xfrm rot="20520000">
            <a:off x="4006848" y="10557851"/>
            <a:ext cx="51116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5" name="object 215"/>
          <p:cNvSpPr txBox="1"/>
          <p:nvPr/>
        </p:nvSpPr>
        <p:spPr>
          <a:xfrm rot="19740000">
            <a:off x="6239209" y="11147390"/>
            <a:ext cx="80844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800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6" name="object 216"/>
          <p:cNvSpPr txBox="1"/>
          <p:nvPr/>
        </p:nvSpPr>
        <p:spPr>
          <a:xfrm rot="18720000">
            <a:off x="4305464" y="10552985"/>
            <a:ext cx="51116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7" name="object 217"/>
          <p:cNvSpPr txBox="1"/>
          <p:nvPr/>
        </p:nvSpPr>
        <p:spPr>
          <a:xfrm rot="19380000">
            <a:off x="4135598" y="10582882"/>
            <a:ext cx="80844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8" name="object 218"/>
          <p:cNvSpPr txBox="1"/>
          <p:nvPr/>
        </p:nvSpPr>
        <p:spPr>
          <a:xfrm rot="1920000">
            <a:off x="5692737" y="10708238"/>
            <a:ext cx="81205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200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19" name="object 219"/>
          <p:cNvSpPr txBox="1"/>
          <p:nvPr/>
        </p:nvSpPr>
        <p:spPr>
          <a:xfrm rot="20220000">
            <a:off x="6090270" y="11121880"/>
            <a:ext cx="8136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600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0" name="object 220"/>
          <p:cNvSpPr txBox="1"/>
          <p:nvPr/>
        </p:nvSpPr>
        <p:spPr>
          <a:xfrm rot="19560000">
            <a:off x="4239276" y="10509343"/>
            <a:ext cx="8136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100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1" name="object 221"/>
          <p:cNvSpPr txBox="1"/>
          <p:nvPr/>
        </p:nvSpPr>
        <p:spPr>
          <a:xfrm rot="19620000">
            <a:off x="6210911" y="10938520"/>
            <a:ext cx="81369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400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2" name="object 222"/>
          <p:cNvSpPr txBox="1"/>
          <p:nvPr/>
        </p:nvSpPr>
        <p:spPr>
          <a:xfrm rot="21480000">
            <a:off x="3816837" y="10601505"/>
            <a:ext cx="80844" cy="45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6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200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3" name="object 223"/>
          <p:cNvSpPr txBox="1"/>
          <p:nvPr/>
        </p:nvSpPr>
        <p:spPr>
          <a:xfrm rot="300000">
            <a:off x="4964097" y="10606941"/>
            <a:ext cx="51685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4" name="object 224"/>
          <p:cNvSpPr txBox="1"/>
          <p:nvPr/>
        </p:nvSpPr>
        <p:spPr>
          <a:xfrm rot="20340000">
            <a:off x="4764216" y="10554504"/>
            <a:ext cx="81014" cy="450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55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5" name="object 225"/>
          <p:cNvSpPr txBox="1"/>
          <p:nvPr/>
        </p:nvSpPr>
        <p:spPr>
          <a:xfrm rot="1140000">
            <a:off x="3840569" y="10756216"/>
            <a:ext cx="81727" cy="381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r>
              <a:rPr sz="300" spc="5" dirty="0">
                <a:solidFill>
                  <a:srgbClr val="005CE6"/>
                </a:solidFill>
                <a:latin typeface="Arial"/>
                <a:cs typeface="Arial"/>
              </a:rPr>
              <a:t>300</a:t>
            </a:r>
            <a:endParaRPr sz="300">
              <a:latin typeface="Arial"/>
              <a:cs typeface="Arial"/>
            </a:endParaRPr>
          </a:p>
        </p:txBody>
      </p:sp>
      <p:sp>
        <p:nvSpPr>
          <p:cNvPr id="226" name="object 226"/>
          <p:cNvSpPr txBox="1"/>
          <p:nvPr/>
        </p:nvSpPr>
        <p:spPr>
          <a:xfrm>
            <a:off x="5013636" y="11041020"/>
            <a:ext cx="14922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UNION</a:t>
            </a:r>
            <a:endParaRPr sz="300">
              <a:latin typeface="Arial"/>
              <a:cs typeface="Arial"/>
            </a:endParaRPr>
          </a:p>
        </p:txBody>
      </p:sp>
      <p:sp>
        <p:nvSpPr>
          <p:cNvPr id="227" name="object 227"/>
          <p:cNvSpPr txBox="1"/>
          <p:nvPr/>
        </p:nvSpPr>
        <p:spPr>
          <a:xfrm>
            <a:off x="5744919" y="10587294"/>
            <a:ext cx="1428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DREW</a:t>
            </a:r>
            <a:endParaRPr sz="300">
              <a:latin typeface="Arial"/>
              <a:cs typeface="Arial"/>
            </a:endParaRPr>
          </a:p>
        </p:txBody>
      </p:sp>
      <p:sp>
        <p:nvSpPr>
          <p:cNvPr id="228" name="object 228"/>
          <p:cNvSpPr txBox="1"/>
          <p:nvPr/>
        </p:nvSpPr>
        <p:spPr>
          <a:xfrm>
            <a:off x="4128432" y="10008598"/>
            <a:ext cx="11303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PIKE</a:t>
            </a:r>
            <a:endParaRPr sz="300">
              <a:latin typeface="Arial"/>
              <a:cs typeface="Arial"/>
            </a:endParaRPr>
          </a:p>
        </p:txBody>
      </p:sp>
      <p:sp>
        <p:nvSpPr>
          <p:cNvPr id="229" name="object 229"/>
          <p:cNvSpPr txBox="1"/>
          <p:nvPr/>
        </p:nvSpPr>
        <p:spPr>
          <a:xfrm>
            <a:off x="4516554" y="10125159"/>
            <a:ext cx="15367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CLARK</a:t>
            </a:r>
            <a:endParaRPr sz="300">
              <a:latin typeface="Arial"/>
              <a:cs typeface="Arial"/>
            </a:endParaRPr>
          </a:p>
        </p:txBody>
      </p:sp>
      <p:sp>
        <p:nvSpPr>
          <p:cNvPr id="230" name="object 230"/>
          <p:cNvSpPr txBox="1"/>
          <p:nvPr/>
        </p:nvSpPr>
        <p:spPr>
          <a:xfrm>
            <a:off x="5758895" y="10978863"/>
            <a:ext cx="1771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ASHLEY</a:t>
            </a:r>
            <a:endParaRPr sz="300">
              <a:latin typeface="Arial"/>
              <a:cs typeface="Arial"/>
            </a:endParaRPr>
          </a:p>
        </p:txBody>
      </p:sp>
      <p:sp>
        <p:nvSpPr>
          <p:cNvPr id="231" name="object 231"/>
          <p:cNvSpPr txBox="1"/>
          <p:nvPr/>
        </p:nvSpPr>
        <p:spPr>
          <a:xfrm>
            <a:off x="6077063" y="10372946"/>
            <a:ext cx="15811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DESHA</a:t>
            </a:r>
            <a:endParaRPr sz="300">
              <a:latin typeface="Arial"/>
              <a:cs typeface="Arial"/>
            </a:endParaRPr>
          </a:p>
        </p:txBody>
      </p:sp>
      <p:sp>
        <p:nvSpPr>
          <p:cNvPr id="232" name="object 232"/>
          <p:cNvSpPr txBox="1"/>
          <p:nvPr/>
        </p:nvSpPr>
        <p:spPr>
          <a:xfrm>
            <a:off x="6076602" y="10804328"/>
            <a:ext cx="17272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CHICOT</a:t>
            </a:r>
            <a:endParaRPr sz="300">
              <a:latin typeface="Arial"/>
              <a:cs typeface="Arial"/>
            </a:endParaRPr>
          </a:p>
        </p:txBody>
      </p:sp>
      <p:sp>
        <p:nvSpPr>
          <p:cNvPr id="233" name="object 233"/>
          <p:cNvSpPr txBox="1"/>
          <p:nvPr/>
        </p:nvSpPr>
        <p:spPr>
          <a:xfrm>
            <a:off x="3839021" y="10682162"/>
            <a:ext cx="1644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MILLER</a:t>
            </a:r>
            <a:endParaRPr sz="300">
              <a:latin typeface="Arial"/>
              <a:cs typeface="Arial"/>
            </a:endParaRPr>
          </a:p>
        </p:txBody>
      </p:sp>
      <p:sp>
        <p:nvSpPr>
          <p:cNvPr id="234" name="object 234"/>
          <p:cNvSpPr txBox="1"/>
          <p:nvPr/>
        </p:nvSpPr>
        <p:spPr>
          <a:xfrm>
            <a:off x="4886016" y="10206782"/>
            <a:ext cx="17272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DALLAS</a:t>
            </a:r>
            <a:endParaRPr sz="300">
              <a:latin typeface="Arial"/>
              <a:cs typeface="Arial"/>
            </a:endParaRPr>
          </a:p>
        </p:txBody>
      </p:sp>
      <p:sp>
        <p:nvSpPr>
          <p:cNvPr id="235" name="object 235"/>
          <p:cNvSpPr txBox="1"/>
          <p:nvPr/>
        </p:nvSpPr>
        <p:spPr>
          <a:xfrm>
            <a:off x="3561512" y="10173265"/>
            <a:ext cx="16637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SEVIER</a:t>
            </a:r>
            <a:endParaRPr sz="300">
              <a:latin typeface="Arial"/>
              <a:cs typeface="Arial"/>
            </a:endParaRPr>
          </a:p>
        </p:txBody>
      </p:sp>
      <p:sp>
        <p:nvSpPr>
          <p:cNvPr id="236" name="object 236"/>
          <p:cNvSpPr txBox="1"/>
          <p:nvPr/>
        </p:nvSpPr>
        <p:spPr>
          <a:xfrm>
            <a:off x="4384057" y="10430843"/>
            <a:ext cx="18097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NE</a:t>
            </a:r>
            <a:r>
              <a:rPr sz="300" spc="-25" dirty="0">
                <a:latin typeface="Arial"/>
                <a:cs typeface="Arial"/>
              </a:rPr>
              <a:t>V</a:t>
            </a:r>
            <a:r>
              <a:rPr sz="300" dirty="0">
                <a:latin typeface="Arial"/>
                <a:cs typeface="Arial"/>
              </a:rPr>
              <a:t>ADA</a:t>
            </a:r>
            <a:endParaRPr sz="300">
              <a:latin typeface="Arial"/>
              <a:cs typeface="Arial"/>
            </a:endParaRPr>
          </a:p>
        </p:txBody>
      </p:sp>
      <p:sp>
        <p:nvSpPr>
          <p:cNvPr id="237" name="object 237"/>
          <p:cNvSpPr txBox="1"/>
          <p:nvPr/>
        </p:nvSpPr>
        <p:spPr>
          <a:xfrm>
            <a:off x="4463916" y="11017217"/>
            <a:ext cx="22606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COLUMBIA</a:t>
            </a:r>
            <a:endParaRPr sz="300">
              <a:latin typeface="Arial"/>
              <a:cs typeface="Arial"/>
            </a:endParaRPr>
          </a:p>
        </p:txBody>
      </p:sp>
      <p:sp>
        <p:nvSpPr>
          <p:cNvPr id="238" name="object 238"/>
          <p:cNvSpPr txBox="1"/>
          <p:nvPr/>
        </p:nvSpPr>
        <p:spPr>
          <a:xfrm>
            <a:off x="4860829" y="10422473"/>
            <a:ext cx="220979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OUACHI</a:t>
            </a:r>
            <a:r>
              <a:rPr sz="300" spc="-25" dirty="0">
                <a:latin typeface="Arial"/>
                <a:cs typeface="Arial"/>
              </a:rPr>
              <a:t>T</a:t>
            </a:r>
            <a:r>
              <a:rPr sz="300" dirty="0">
                <a:latin typeface="Arial"/>
                <a:cs typeface="Arial"/>
              </a:rPr>
              <a:t>A</a:t>
            </a:r>
            <a:endParaRPr sz="300">
              <a:latin typeface="Arial"/>
              <a:cs typeface="Arial"/>
            </a:endParaRPr>
          </a:p>
        </p:txBody>
      </p:sp>
      <p:sp>
        <p:nvSpPr>
          <p:cNvPr id="239" name="object 239"/>
          <p:cNvSpPr txBox="1"/>
          <p:nvPr/>
        </p:nvSpPr>
        <p:spPr>
          <a:xfrm>
            <a:off x="5365974" y="10527170"/>
            <a:ext cx="205104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BRADLEY</a:t>
            </a:r>
            <a:endParaRPr sz="300">
              <a:latin typeface="Arial"/>
              <a:cs typeface="Arial"/>
            </a:endParaRPr>
          </a:p>
        </p:txBody>
      </p:sp>
      <p:sp>
        <p:nvSpPr>
          <p:cNvPr id="240" name="object 240"/>
          <p:cNvSpPr txBox="1"/>
          <p:nvPr/>
        </p:nvSpPr>
        <p:spPr>
          <a:xfrm>
            <a:off x="3818788" y="10082504"/>
            <a:ext cx="19939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HO</a:t>
            </a:r>
            <a:r>
              <a:rPr sz="300" spc="-15" dirty="0">
                <a:latin typeface="Arial"/>
                <a:cs typeface="Arial"/>
              </a:rPr>
              <a:t>W</a:t>
            </a:r>
            <a:r>
              <a:rPr sz="300" dirty="0">
                <a:latin typeface="Arial"/>
                <a:cs typeface="Arial"/>
              </a:rPr>
              <a:t>ARD</a:t>
            </a:r>
            <a:endParaRPr sz="300">
              <a:latin typeface="Arial"/>
              <a:cs typeface="Arial"/>
            </a:endParaRPr>
          </a:p>
        </p:txBody>
      </p:sp>
      <p:sp>
        <p:nvSpPr>
          <p:cNvPr id="241" name="object 241"/>
          <p:cNvSpPr txBox="1"/>
          <p:nvPr/>
        </p:nvSpPr>
        <p:spPr>
          <a:xfrm>
            <a:off x="5674966" y="10238878"/>
            <a:ext cx="19177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LINCOLN</a:t>
            </a:r>
            <a:endParaRPr sz="300">
              <a:latin typeface="Arial"/>
              <a:cs typeface="Arial"/>
            </a:endParaRPr>
          </a:p>
        </p:txBody>
      </p:sp>
      <p:sp>
        <p:nvSpPr>
          <p:cNvPr id="242" name="object 242"/>
          <p:cNvSpPr txBox="1"/>
          <p:nvPr/>
        </p:nvSpPr>
        <p:spPr>
          <a:xfrm>
            <a:off x="5082821" y="10479026"/>
            <a:ext cx="21336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CALHOUN</a:t>
            </a:r>
            <a:endParaRPr sz="300">
              <a:latin typeface="Arial"/>
              <a:cs typeface="Arial"/>
            </a:endParaRPr>
          </a:p>
        </p:txBody>
      </p:sp>
      <p:sp>
        <p:nvSpPr>
          <p:cNvPr id="243" name="object 243"/>
          <p:cNvSpPr txBox="1"/>
          <p:nvPr/>
        </p:nvSpPr>
        <p:spPr>
          <a:xfrm>
            <a:off x="4019894" y="10405043"/>
            <a:ext cx="26479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HEMPSTEAD</a:t>
            </a:r>
            <a:endParaRPr sz="300">
              <a:latin typeface="Arial"/>
              <a:cs typeface="Arial"/>
            </a:endParaRPr>
          </a:p>
        </p:txBody>
      </p:sp>
      <p:sp>
        <p:nvSpPr>
          <p:cNvPr id="244" name="object 244"/>
          <p:cNvSpPr txBox="1"/>
          <p:nvPr/>
        </p:nvSpPr>
        <p:spPr>
          <a:xfrm>
            <a:off x="5287306" y="10277309"/>
            <a:ext cx="25400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CLEVELAND</a:t>
            </a:r>
            <a:endParaRPr sz="300">
              <a:latin typeface="Arial"/>
              <a:cs typeface="Arial"/>
            </a:endParaRPr>
          </a:p>
        </p:txBody>
      </p:sp>
      <p:sp>
        <p:nvSpPr>
          <p:cNvPr id="245" name="object 245"/>
          <p:cNvSpPr txBox="1"/>
          <p:nvPr/>
        </p:nvSpPr>
        <p:spPr>
          <a:xfrm>
            <a:off x="4113651" y="10775725"/>
            <a:ext cx="240665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LA</a:t>
            </a:r>
            <a:r>
              <a:rPr sz="300" spc="-20" dirty="0">
                <a:latin typeface="Arial"/>
                <a:cs typeface="Arial"/>
              </a:rPr>
              <a:t>F</a:t>
            </a:r>
            <a:r>
              <a:rPr sz="300" spc="-25" dirty="0">
                <a:latin typeface="Arial"/>
                <a:cs typeface="Arial"/>
              </a:rPr>
              <a:t>A</a:t>
            </a:r>
            <a:r>
              <a:rPr sz="300" dirty="0">
                <a:latin typeface="Arial"/>
                <a:cs typeface="Arial"/>
              </a:rPr>
              <a:t>YETTE</a:t>
            </a:r>
            <a:endParaRPr sz="300">
              <a:latin typeface="Arial"/>
              <a:cs typeface="Arial"/>
            </a:endParaRPr>
          </a:p>
        </p:txBody>
      </p:sp>
      <p:sp>
        <p:nvSpPr>
          <p:cNvPr id="246" name="object 246"/>
          <p:cNvSpPr txBox="1"/>
          <p:nvPr/>
        </p:nvSpPr>
        <p:spPr>
          <a:xfrm>
            <a:off x="3544004" y="10474188"/>
            <a:ext cx="279400" cy="5841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300" dirty="0">
                <a:latin typeface="Arial"/>
                <a:cs typeface="Arial"/>
              </a:rPr>
              <a:t>LITTLE RIVER</a:t>
            </a:r>
            <a:endParaRPr sz="300">
              <a:latin typeface="Arial"/>
              <a:cs typeface="Arial"/>
            </a:endParaRPr>
          </a:p>
        </p:txBody>
      </p:sp>
      <p:sp>
        <p:nvSpPr>
          <p:cNvPr id="247" name="object 247"/>
          <p:cNvSpPr txBox="1"/>
          <p:nvPr/>
        </p:nvSpPr>
        <p:spPr>
          <a:xfrm>
            <a:off x="4800483" y="11238043"/>
            <a:ext cx="528955" cy="15049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21590">
              <a:lnSpc>
                <a:spcPct val="129200"/>
              </a:lnSpc>
            </a:pPr>
            <a:r>
              <a:rPr sz="350" u="sng" dirty="0">
                <a:latin typeface="Arial"/>
                <a:cs typeface="Arial"/>
              </a:rPr>
              <a:t>       </a:t>
            </a:r>
            <a:r>
              <a:rPr sz="350" u="sng" spc="25" dirty="0">
                <a:latin typeface="Arial"/>
                <a:cs typeface="Arial"/>
              </a:rPr>
              <a:t> </a:t>
            </a:r>
            <a:r>
              <a:rPr sz="350" spc="45" dirty="0">
                <a:latin typeface="Arial"/>
                <a:cs typeface="Arial"/>
              </a:rPr>
              <a:t> </a:t>
            </a:r>
            <a:r>
              <a:rPr sz="350" spc="5" dirty="0">
                <a:latin typeface="Arial"/>
                <a:cs typeface="Arial"/>
              </a:rPr>
              <a:t>Isopach</a:t>
            </a:r>
            <a:r>
              <a:rPr sz="350" dirty="0">
                <a:latin typeface="Arial"/>
                <a:cs typeface="Arial"/>
              </a:rPr>
              <a:t> </a:t>
            </a:r>
            <a:r>
              <a:rPr sz="350" spc="5" dirty="0">
                <a:latin typeface="Arial"/>
                <a:cs typeface="Arial"/>
              </a:rPr>
              <a:t>Contours</a:t>
            </a:r>
            <a:r>
              <a:rPr sz="350" dirty="0">
                <a:latin typeface="Arial"/>
                <a:cs typeface="Arial"/>
              </a:rPr>
              <a:t> Contour Interval </a:t>
            </a:r>
            <a:r>
              <a:rPr sz="350" spc="5" dirty="0">
                <a:latin typeface="Arial"/>
                <a:cs typeface="Arial"/>
              </a:rPr>
              <a:t>=</a:t>
            </a:r>
            <a:r>
              <a:rPr sz="350" dirty="0">
                <a:latin typeface="Arial"/>
                <a:cs typeface="Arial"/>
              </a:rPr>
              <a:t> 10</a:t>
            </a:r>
            <a:r>
              <a:rPr sz="350" spc="5" dirty="0">
                <a:latin typeface="Arial"/>
                <a:cs typeface="Arial"/>
              </a:rPr>
              <a:t>0</a:t>
            </a:r>
            <a:r>
              <a:rPr sz="350" dirty="0">
                <a:latin typeface="Arial"/>
                <a:cs typeface="Arial"/>
              </a:rPr>
              <a:t> ft</a:t>
            </a:r>
            <a:endParaRPr sz="350">
              <a:latin typeface="Arial"/>
              <a:cs typeface="Arial"/>
            </a:endParaRPr>
          </a:p>
        </p:txBody>
      </p:sp>
      <p:sp>
        <p:nvSpPr>
          <p:cNvPr id="248" name="object 248"/>
          <p:cNvSpPr/>
          <p:nvPr/>
        </p:nvSpPr>
        <p:spPr>
          <a:xfrm>
            <a:off x="3152457" y="11355310"/>
            <a:ext cx="147320" cy="0"/>
          </a:xfrm>
          <a:custGeom>
            <a:avLst/>
            <a:gdLst/>
            <a:ahLst/>
            <a:cxnLst/>
            <a:rect l="l" t="t" r="r" b="b"/>
            <a:pathLst>
              <a:path w="147320">
                <a:moveTo>
                  <a:pt x="0" y="0"/>
                </a:moveTo>
                <a:lnTo>
                  <a:pt x="147290" y="0"/>
                </a:lnTo>
              </a:path>
            </a:pathLst>
          </a:custGeom>
          <a:ln w="16627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3150363" y="11355310"/>
            <a:ext cx="593725" cy="0"/>
          </a:xfrm>
          <a:custGeom>
            <a:avLst/>
            <a:gdLst/>
            <a:ahLst/>
            <a:cxnLst/>
            <a:rect l="l" t="t" r="r" b="b"/>
            <a:pathLst>
              <a:path w="593725">
                <a:moveTo>
                  <a:pt x="0" y="0"/>
                </a:moveTo>
                <a:lnTo>
                  <a:pt x="593357" y="0"/>
                </a:lnTo>
              </a:path>
            </a:pathLst>
          </a:custGeom>
          <a:ln w="6356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3447042" y="11355310"/>
            <a:ext cx="294640" cy="0"/>
          </a:xfrm>
          <a:custGeom>
            <a:avLst/>
            <a:gdLst/>
            <a:ahLst/>
            <a:cxnLst/>
            <a:rect l="l" t="t" r="r" b="b"/>
            <a:pathLst>
              <a:path w="294639">
                <a:moveTo>
                  <a:pt x="0" y="0"/>
                </a:moveTo>
                <a:lnTo>
                  <a:pt x="294584" y="0"/>
                </a:lnTo>
              </a:path>
            </a:pathLst>
          </a:custGeom>
          <a:ln w="16627">
            <a:solidFill>
              <a:srgbClr val="000000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1" name="object 251"/>
          <p:cNvSpPr txBox="1"/>
          <p:nvPr/>
        </p:nvSpPr>
        <p:spPr>
          <a:xfrm>
            <a:off x="3131218" y="11301222"/>
            <a:ext cx="42545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0</a:t>
            </a:r>
            <a:endParaRPr sz="250">
              <a:latin typeface="Arial"/>
              <a:cs typeface="Arial"/>
            </a:endParaRPr>
          </a:p>
        </p:txBody>
      </p:sp>
      <p:sp>
        <p:nvSpPr>
          <p:cNvPr id="252" name="object 252"/>
          <p:cNvSpPr txBox="1"/>
          <p:nvPr/>
        </p:nvSpPr>
        <p:spPr>
          <a:xfrm>
            <a:off x="3417267" y="11301222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20</a:t>
            </a:r>
            <a:endParaRPr sz="250">
              <a:latin typeface="Arial"/>
              <a:cs typeface="Arial"/>
            </a:endParaRPr>
          </a:p>
        </p:txBody>
      </p:sp>
      <p:sp>
        <p:nvSpPr>
          <p:cNvPr id="253" name="object 253"/>
          <p:cNvSpPr txBox="1"/>
          <p:nvPr/>
        </p:nvSpPr>
        <p:spPr>
          <a:xfrm>
            <a:off x="3711854" y="11301222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40</a:t>
            </a:r>
            <a:endParaRPr sz="250">
              <a:latin typeface="Arial"/>
              <a:cs typeface="Arial"/>
            </a:endParaRPr>
          </a:p>
        </p:txBody>
      </p:sp>
      <p:sp>
        <p:nvSpPr>
          <p:cNvPr id="254" name="object 254"/>
          <p:cNvSpPr txBox="1"/>
          <p:nvPr/>
        </p:nvSpPr>
        <p:spPr>
          <a:xfrm>
            <a:off x="3269988" y="11301222"/>
            <a:ext cx="59690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10" dirty="0">
                <a:latin typeface="Arial"/>
                <a:cs typeface="Arial"/>
              </a:rPr>
              <a:t>10</a:t>
            </a:r>
            <a:endParaRPr sz="250">
              <a:latin typeface="Arial"/>
              <a:cs typeface="Arial"/>
            </a:endParaRPr>
          </a:p>
        </p:txBody>
      </p:sp>
      <p:sp>
        <p:nvSpPr>
          <p:cNvPr id="255" name="object 255"/>
          <p:cNvSpPr txBox="1"/>
          <p:nvPr/>
        </p:nvSpPr>
        <p:spPr>
          <a:xfrm>
            <a:off x="3736641" y="11331230"/>
            <a:ext cx="97155" cy="50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50" spc="-5" dirty="0">
                <a:latin typeface="Arial"/>
                <a:cs typeface="Arial"/>
              </a:rPr>
              <a:t>Miles</a:t>
            </a:r>
            <a:endParaRPr sz="250">
              <a:latin typeface="Arial"/>
              <a:cs typeface="Arial"/>
            </a:endParaRPr>
          </a:p>
        </p:txBody>
      </p:sp>
      <p:sp>
        <p:nvSpPr>
          <p:cNvPr id="256" name="object 256"/>
          <p:cNvSpPr txBox="1"/>
          <p:nvPr/>
        </p:nvSpPr>
        <p:spPr>
          <a:xfrm>
            <a:off x="15287040" y="3985694"/>
            <a:ext cx="2061845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8600"/>
              </a:lnSpc>
            </a:pP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1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1.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Geothermal gradient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values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each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well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Smackover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Formation.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Refer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to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9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permit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numbers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well locations.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57" name="object 257"/>
          <p:cNvSpPr txBox="1"/>
          <p:nvPr/>
        </p:nvSpPr>
        <p:spPr>
          <a:xfrm>
            <a:off x="17730246" y="3985694"/>
            <a:ext cx="2120900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8600"/>
              </a:lnSpc>
            </a:pP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12.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geothermal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gradient raster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image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Smackover Formation. Generate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using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Natural Neighbor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method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Spatial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Analyst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ArcGI</a:t>
            </a:r>
            <a:r>
              <a:rPr sz="450" spc="2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10.1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58" name="object 258"/>
          <p:cNvSpPr/>
          <p:nvPr/>
        </p:nvSpPr>
        <p:spPr>
          <a:xfrm>
            <a:off x="15290431" y="2233788"/>
            <a:ext cx="4604251" cy="1726249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59" name="object 259"/>
          <p:cNvSpPr txBox="1"/>
          <p:nvPr/>
        </p:nvSpPr>
        <p:spPr>
          <a:xfrm>
            <a:off x="13808868" y="7336377"/>
            <a:ext cx="2620645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 indent="-635">
              <a:lnSpc>
                <a:spcPct val="108600"/>
              </a:lnSpc>
            </a:pP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13.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heat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for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each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Smackover Formatio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well in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mW/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m</a:t>
            </a:r>
            <a:r>
              <a:rPr sz="375" spc="15" baseline="33333" dirty="0">
                <a:solidFill>
                  <a:srgbClr val="231F20"/>
                </a:solidFill>
                <a:latin typeface="Times New Roman"/>
                <a:cs typeface="Times New Roman"/>
              </a:rPr>
              <a:t>2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.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Labeled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according to actual heat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values.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Refer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to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9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for permit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numbers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well locations.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60" name="object 260"/>
          <p:cNvSpPr txBox="1"/>
          <p:nvPr/>
        </p:nvSpPr>
        <p:spPr>
          <a:xfrm>
            <a:off x="16810522" y="7336377"/>
            <a:ext cx="2569210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8600"/>
              </a:lnSpc>
            </a:pP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Figur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14.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raster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image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of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Smackover Formation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.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Generate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d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using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Natural Neighbor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method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in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Spatial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Analyst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,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ArcGI</a:t>
            </a:r>
            <a:r>
              <a:rPr sz="450" spc="20" dirty="0">
                <a:solidFill>
                  <a:srgbClr val="231F20"/>
                </a:solidFill>
                <a:latin typeface="Times New Roman"/>
                <a:cs typeface="Times New Roman"/>
              </a:rPr>
              <a:t>S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10.1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61" name="object 261"/>
          <p:cNvSpPr/>
          <p:nvPr/>
        </p:nvSpPr>
        <p:spPr>
          <a:xfrm>
            <a:off x="13751762" y="5235442"/>
            <a:ext cx="5867418" cy="2087661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262" name="object 262"/>
          <p:cNvSpPr txBox="1"/>
          <p:nvPr/>
        </p:nvSpPr>
        <p:spPr>
          <a:xfrm>
            <a:off x="7072599" y="11420023"/>
            <a:ext cx="5942965" cy="1625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6350">
              <a:lnSpc>
                <a:spcPct val="108600"/>
              </a:lnSpc>
            </a:pPr>
            <a:r>
              <a:rPr sz="450" spc="-35" dirty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able 1. 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Smackove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r thermal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conductance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results 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showin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g measurement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ID numbe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, permit number of core, depth measured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(ft), thermal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conductance,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or λ (initial, corrected,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and average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per 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well)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, error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value recorded by analyze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, measurement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direction </a:t>
            </a:r>
            <a:r>
              <a:rPr sz="450" spc="-5" dirty="0">
                <a:solidFill>
                  <a:srgbClr val="231F20"/>
                </a:solidFill>
                <a:latin typeface="Times New Roman"/>
                <a:cs typeface="Times New Roman"/>
              </a:rPr>
              <a:t>with 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respect to bedding (perp = perpendicula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r</a:t>
            </a:r>
            <a:r>
              <a:rPr sz="450" dirty="0">
                <a:solidFill>
                  <a:srgbClr val="231F20"/>
                </a:solidFill>
                <a:latin typeface="Times New Roman"/>
                <a:cs typeface="Times New Roman"/>
              </a:rPr>
              <a:t>, para = parallel), and lithologic description of each sample. In order of increasing depth per well.</a:t>
            </a:r>
            <a:endParaRPr sz="450">
              <a:latin typeface="Times New Roman"/>
              <a:cs typeface="Times New Roman"/>
            </a:endParaRPr>
          </a:p>
        </p:txBody>
      </p:sp>
      <p:sp>
        <p:nvSpPr>
          <p:cNvPr id="280" name="object 280"/>
          <p:cNvSpPr/>
          <p:nvPr/>
        </p:nvSpPr>
        <p:spPr>
          <a:xfrm>
            <a:off x="13018758" y="9152973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2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59" name="object 359"/>
          <p:cNvSpPr/>
          <p:nvPr/>
        </p:nvSpPr>
        <p:spPr>
          <a:xfrm>
            <a:off x="9246472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0" name="object 360"/>
          <p:cNvSpPr/>
          <p:nvPr/>
        </p:nvSpPr>
        <p:spPr>
          <a:xfrm>
            <a:off x="9399255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1" name="object 361"/>
          <p:cNvSpPr/>
          <p:nvPr/>
        </p:nvSpPr>
        <p:spPr>
          <a:xfrm>
            <a:off x="9552035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2" name="object 362"/>
          <p:cNvSpPr/>
          <p:nvPr/>
        </p:nvSpPr>
        <p:spPr>
          <a:xfrm>
            <a:off x="9908526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3" name="object 363"/>
          <p:cNvSpPr/>
          <p:nvPr/>
        </p:nvSpPr>
        <p:spPr>
          <a:xfrm>
            <a:off x="10010379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4" name="object 364"/>
          <p:cNvSpPr/>
          <p:nvPr/>
        </p:nvSpPr>
        <p:spPr>
          <a:xfrm>
            <a:off x="10139201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5" name="object 365"/>
          <p:cNvSpPr/>
          <p:nvPr/>
        </p:nvSpPr>
        <p:spPr>
          <a:xfrm>
            <a:off x="10936061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6" name="object 366"/>
          <p:cNvSpPr/>
          <p:nvPr/>
        </p:nvSpPr>
        <p:spPr>
          <a:xfrm>
            <a:off x="9668871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7" name="object 367"/>
          <p:cNvSpPr/>
          <p:nvPr/>
        </p:nvSpPr>
        <p:spPr>
          <a:xfrm>
            <a:off x="9794689" y="9095104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8" name="object 368"/>
          <p:cNvSpPr/>
          <p:nvPr/>
        </p:nvSpPr>
        <p:spPr>
          <a:xfrm>
            <a:off x="10939053" y="916191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369" name="object 369"/>
          <p:cNvSpPr/>
          <p:nvPr/>
        </p:nvSpPr>
        <p:spPr>
          <a:xfrm>
            <a:off x="10939053" y="9208395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7" name="object 707"/>
          <p:cNvSpPr/>
          <p:nvPr/>
        </p:nvSpPr>
        <p:spPr>
          <a:xfrm>
            <a:off x="13647106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8" name="object 708"/>
          <p:cNvSpPr/>
          <p:nvPr/>
        </p:nvSpPr>
        <p:spPr>
          <a:xfrm>
            <a:off x="13815956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09" name="object 709"/>
          <p:cNvSpPr/>
          <p:nvPr/>
        </p:nvSpPr>
        <p:spPr>
          <a:xfrm>
            <a:off x="14050627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0" name="object 710"/>
          <p:cNvSpPr/>
          <p:nvPr/>
        </p:nvSpPr>
        <p:spPr>
          <a:xfrm>
            <a:off x="14279571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1" name="object 711"/>
          <p:cNvSpPr/>
          <p:nvPr/>
        </p:nvSpPr>
        <p:spPr>
          <a:xfrm>
            <a:off x="14497071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2" name="object 712"/>
          <p:cNvSpPr/>
          <p:nvPr/>
        </p:nvSpPr>
        <p:spPr>
          <a:xfrm>
            <a:off x="14760357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3" name="object 713"/>
          <p:cNvSpPr/>
          <p:nvPr/>
        </p:nvSpPr>
        <p:spPr>
          <a:xfrm>
            <a:off x="15032231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4" name="object 714"/>
          <p:cNvSpPr/>
          <p:nvPr/>
        </p:nvSpPr>
        <p:spPr>
          <a:xfrm>
            <a:off x="15249731" y="3894851"/>
            <a:ext cx="0" cy="0"/>
          </a:xfrm>
          <a:custGeom>
            <a:avLst/>
            <a:gdLst/>
            <a:ahLst/>
            <a:cxnLst/>
            <a:rect l="l" t="t" r="r" b="b"/>
            <a:pathLst>
              <a:path>
                <a:moveTo>
                  <a:pt x="0" y="0"/>
                </a:moveTo>
                <a:lnTo>
                  <a:pt x="0" y="0"/>
                </a:lnTo>
              </a:path>
            </a:pathLst>
          </a:custGeom>
          <a:ln w="3175">
            <a:solidFill>
              <a:srgbClr val="DADCDD"/>
            </a:solidFill>
          </a:ln>
        </p:spPr>
        <p:txBody>
          <a:bodyPr wrap="square" lIns="0" tIns="0" rIns="0" bIns="0" rtlCol="0">
            <a:spAutoFit/>
          </a:bodyPr>
          <a:lstStyle/>
          <a:p>
            <a:endParaRPr/>
          </a:p>
        </p:txBody>
      </p:sp>
      <p:sp>
        <p:nvSpPr>
          <p:cNvPr id="716" name="object 716"/>
          <p:cNvSpPr txBox="1"/>
          <p:nvPr/>
        </p:nvSpPr>
        <p:spPr>
          <a:xfrm>
            <a:off x="13481050" y="3985205"/>
            <a:ext cx="1797050" cy="202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just">
              <a:lnSpc>
                <a:spcPct val="100000"/>
              </a:lnSpc>
              <a:tabLst>
                <a:tab pos="1214120" algn="l"/>
                <a:tab pos="1440180" algn="l"/>
                <a:tab pos="1703705" algn="l"/>
              </a:tabLst>
            </a:pPr>
            <a:r>
              <a:rPr lang="en-US" sz="450" spc="15" dirty="0" smtClean="0">
                <a:solidFill>
                  <a:srgbClr val="231F20"/>
                </a:solidFill>
                <a:latin typeface="Times New Roman"/>
                <a:cs typeface="Times New Roman"/>
              </a:rPr>
              <a:t>T</a:t>
            </a:r>
            <a:r>
              <a:rPr sz="450" spc="15" dirty="0" smtClean="0">
                <a:solidFill>
                  <a:srgbClr val="231F20"/>
                </a:solidFill>
                <a:latin typeface="Times New Roman"/>
                <a:cs typeface="Times New Roman"/>
              </a:rPr>
              <a:t>able</a:t>
            </a:r>
            <a:r>
              <a:rPr sz="450" spc="5" dirty="0" smtClean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2.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Harriso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n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correction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(T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 ),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corrected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temperature,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 smtClean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endParaRPr sz="250" dirty="0">
              <a:latin typeface="Times New Roman"/>
              <a:cs typeface="Times New Roman"/>
            </a:endParaRPr>
          </a:p>
          <a:p>
            <a:pPr marL="12700" algn="just">
              <a:lnSpc>
                <a:spcPts val="500"/>
              </a:lnSpc>
            </a:pP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average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thermal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gradient,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and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estimated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heat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flow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values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(described</a:t>
            </a:r>
            <a:endParaRPr sz="450" dirty="0">
              <a:latin typeface="Times New Roman"/>
              <a:cs typeface="Times New Roman"/>
            </a:endParaRPr>
          </a:p>
          <a:p>
            <a:pPr marL="12700" algn="just">
              <a:lnSpc>
                <a:spcPct val="100000"/>
              </a:lnSpc>
              <a:spcBef>
                <a:spcPts val="45"/>
              </a:spcBef>
            </a:pP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below)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for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the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18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Smackover wells in</a:t>
            </a:r>
            <a:r>
              <a:rPr sz="450" spc="5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0" dirty="0">
                <a:solidFill>
                  <a:srgbClr val="231F20"/>
                </a:solidFill>
                <a:latin typeface="Times New Roman"/>
                <a:cs typeface="Times New Roman"/>
              </a:rPr>
              <a:t>southwest</a:t>
            </a:r>
            <a:r>
              <a:rPr sz="450" spc="-20" dirty="0">
                <a:solidFill>
                  <a:srgbClr val="231F20"/>
                </a:solidFill>
                <a:latin typeface="Times New Roman"/>
                <a:cs typeface="Times New Roman"/>
              </a:rPr>
              <a:t> </a:t>
            </a:r>
            <a:r>
              <a:rPr sz="450" spc="15" dirty="0">
                <a:solidFill>
                  <a:srgbClr val="231F20"/>
                </a:solidFill>
                <a:latin typeface="Times New Roman"/>
                <a:cs typeface="Times New Roman"/>
              </a:rPr>
              <a:t>Arkansas.</a:t>
            </a:r>
            <a:endParaRPr sz="450" dirty="0">
              <a:latin typeface="Times New Roman"/>
              <a:cs typeface="Times New Roman"/>
            </a:endParaRPr>
          </a:p>
        </p:txBody>
      </p:sp>
      <p:pic>
        <p:nvPicPr>
          <p:cNvPr id="1026" name="Picture 2" descr="C:\Users\lmnondorf\Desktop\Lea's Stuff\GSA\2013\Images\SmackoverStratColumn.tif"/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139" y="5162540"/>
            <a:ext cx="2867844" cy="2396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19" name="Rectangle 4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1" name="Rectangle 6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22" name="Object 7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92897221"/>
              </p:ext>
            </p:extLst>
          </p:nvPr>
        </p:nvGraphicFramePr>
        <p:xfrm>
          <a:off x="7085287" y="8988425"/>
          <a:ext cx="1976163" cy="221089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Worksheet" r:id="rId20" imgW="5276816" imgH="6172327" progId="Excel.Sheet.12">
                  <p:embed/>
                </p:oleObj>
              </mc:Choice>
              <mc:Fallback>
                <p:oleObj name="Worksheet" r:id="rId20" imgW="5276816" imgH="6172327" progId="Excel.Sheet.12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5287" y="8988425"/>
                        <a:ext cx="1976163" cy="2210892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3" name="Rectangle 8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25" name="Rectangle 12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26" name="Object 72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5314754"/>
              </p:ext>
            </p:extLst>
          </p:nvPr>
        </p:nvGraphicFramePr>
        <p:xfrm>
          <a:off x="11140559" y="8982142"/>
          <a:ext cx="2165741" cy="137788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0" name="Worksheet" r:id="rId22" imgW="5867535" imgH="3790935" progId="Excel.Sheet.12">
                  <p:embed/>
                </p:oleObj>
              </mc:Choice>
              <mc:Fallback>
                <p:oleObj name="Worksheet" r:id="rId22" imgW="5867535" imgH="3790935" progId="Excel.Sheet.12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140559" y="8982142"/>
                        <a:ext cx="2165741" cy="137788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7" name="Rectangle 14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28" name="Object 72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1719324"/>
              </p:ext>
            </p:extLst>
          </p:nvPr>
        </p:nvGraphicFramePr>
        <p:xfrm>
          <a:off x="9137650" y="8988425"/>
          <a:ext cx="1914366" cy="240060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1" name="Worksheet" r:id="rId24" imgW="5695984" imgH="7477040" progId="Excel.Sheet.12">
                  <p:embed/>
                </p:oleObj>
              </mc:Choice>
              <mc:Fallback>
                <p:oleObj name="Worksheet" r:id="rId24" imgW="5695984" imgH="7477040" progId="Excel.Sheet.12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137650" y="8988425"/>
                        <a:ext cx="1914366" cy="2400603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729" name="Rectangle 16"/>
          <p:cNvSpPr>
            <a:spLocks noChangeArrowheads="1"/>
          </p:cNvSpPr>
          <p:nvPr/>
        </p:nvSpPr>
        <p:spPr bwMode="auto">
          <a:xfrm>
            <a:off x="0" y="0"/>
            <a:ext cx="201041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30" name="Object 7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36786119"/>
              </p:ext>
            </p:extLst>
          </p:nvPr>
        </p:nvGraphicFramePr>
        <p:xfrm>
          <a:off x="13481050" y="2435225"/>
          <a:ext cx="1730574" cy="1447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52" name="Worksheet" r:id="rId26" imgW="5915008" imgH="4914896" progId="Excel.Sheet.12">
                  <p:embed/>
                </p:oleObj>
              </mc:Choice>
              <mc:Fallback>
                <p:oleObj name="Worksheet" r:id="rId26" imgW="5915008" imgH="4914896" progId="Excel.Sheet.12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3481050" y="2435225"/>
                        <a:ext cx="1730574" cy="1447800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231F20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38</TotalTime>
  <Words>2724</Words>
  <Application>Microsoft Office PowerPoint</Application>
  <PresentationFormat>Custom</PresentationFormat>
  <Paragraphs>248</Paragraphs>
  <Slides>1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3" baseType="lpstr">
      <vt:lpstr>Office Theme</vt:lpstr>
      <vt:lpstr>Microsoft Excel Worksheet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ThermalKPoster</dc:title>
  <cp:lastModifiedBy>Lea M. Nondorf</cp:lastModifiedBy>
  <cp:revision>5</cp:revision>
  <dcterms:created xsi:type="dcterms:W3CDTF">2013-11-18T11:51:57Z</dcterms:created>
  <dcterms:modified xsi:type="dcterms:W3CDTF">2013-11-18T18:30:25Z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2013-10-25T00:00:00Z</vt:filetime>
  </property>
  <property fmtid="{D5CDD505-2E9C-101B-9397-08002B2CF9AE}" pid="3" name="LastSaved">
    <vt:filetime>2013-11-18T00:00:00Z</vt:filetime>
  </property>
</Properties>
</file>