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8" r:id="rId3"/>
    <p:sldId id="259" r:id="rId4"/>
    <p:sldId id="262" r:id="rId5"/>
    <p:sldId id="264" r:id="rId6"/>
    <p:sldId id="260" r:id="rId7"/>
    <p:sldId id="263" r:id="rId8"/>
    <p:sldId id="265" r:id="rId9"/>
    <p:sldId id="266" r:id="rId10"/>
    <p:sldId id="261" r:id="rId11"/>
    <p:sldId id="271" r:id="rId12"/>
    <p:sldId id="267"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3540" autoAdjust="0"/>
  </p:normalViewPr>
  <p:slideViewPr>
    <p:cSldViewPr>
      <p:cViewPr varScale="1">
        <p:scale>
          <a:sx n="49" d="100"/>
          <a:sy n="49" d="100"/>
        </p:scale>
        <p:origin x="-1114" y="-72"/>
      </p:cViewPr>
      <p:guideLst>
        <p:guide orient="horz" pos="2160"/>
        <p:guide pos="2880"/>
      </p:guideLst>
    </p:cSldViewPr>
  </p:slideViewPr>
  <p:notesTextViewPr>
    <p:cViewPr>
      <p:scale>
        <a:sx n="1" d="1"/>
        <a:sy n="1" d="1"/>
      </p:scale>
      <p:origin x="0" y="0"/>
    </p:cViewPr>
  </p:notesTextViewPr>
  <p:sorterViewPr>
    <p:cViewPr>
      <p:scale>
        <a:sx n="47" d="100"/>
        <a:sy n="4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6AC2DD-D224-44A5-8BCA-2B59374EA55E}" type="datetimeFigureOut">
              <a:rPr lang="en-US" smtClean="0"/>
              <a:t>10/27/2013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38FBF8-95DB-4773-A112-B228152BFAB4}" type="slidenum">
              <a:rPr lang="en-US" smtClean="0"/>
              <a:t>‹#›</a:t>
            </a:fld>
            <a:endParaRPr lang="en-US"/>
          </a:p>
        </p:txBody>
      </p:sp>
    </p:spTree>
    <p:extLst>
      <p:ext uri="{BB962C8B-B14F-4D97-AF65-F5344CB8AC3E}">
        <p14:creationId xmlns:p14="http://schemas.microsoft.com/office/powerpoint/2010/main" val="379443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Exxon_Valdez"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6CE2B-847D-4507-A1B8-BCC094DF6AC4}" type="slidenum">
              <a:rPr lang="en-US">
                <a:solidFill>
                  <a:prstClr val="black"/>
                </a:solidFill>
              </a:rPr>
              <a:pPr/>
              <a:t>4</a:t>
            </a:fld>
            <a:endParaRPr lang="en-US">
              <a:solidFill>
                <a:prstClr val="black"/>
              </a:solidFill>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FFFA02-6187-4005-A0FB-5091EF4D9F23}" type="slidenum">
              <a:rPr lang="en-US" smtClean="0"/>
              <a:t>7</a:t>
            </a:fld>
            <a:endParaRPr lang="en-US"/>
          </a:p>
        </p:txBody>
      </p:sp>
    </p:spTree>
    <p:extLst>
      <p:ext uri="{BB962C8B-B14F-4D97-AF65-F5344CB8AC3E}">
        <p14:creationId xmlns:p14="http://schemas.microsoft.com/office/powerpoint/2010/main" val="3432824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Mass Balance, 715A</a:t>
            </a:r>
            <a:r>
              <a:rPr lang="en-US" baseline="0" dirty="0" smtClean="0"/>
              <a:t> only report I know of where Meier </a:t>
            </a:r>
            <a:r>
              <a:rPr lang="en-US" baseline="0" dirty="0" err="1" smtClean="0"/>
              <a:t>Tangborn</a:t>
            </a:r>
            <a:r>
              <a:rPr lang="en-US" baseline="0" dirty="0" smtClean="0"/>
              <a:t> and Post appear together, 4</a:t>
            </a:r>
            <a:r>
              <a:rPr lang="en-US" baseline="30000" dirty="0" smtClean="0"/>
              <a:t>th</a:t>
            </a:r>
            <a:r>
              <a:rPr lang="en-US" baseline="0" dirty="0" smtClean="0"/>
              <a:t> author Mayo.</a:t>
            </a:r>
          </a:p>
          <a:p>
            <a:r>
              <a:rPr lang="en-US" baseline="0" dirty="0" smtClean="0"/>
              <a:t>Anonymous</a:t>
            </a:r>
            <a:endParaRPr lang="en-US" dirty="0"/>
          </a:p>
        </p:txBody>
      </p:sp>
      <p:sp>
        <p:nvSpPr>
          <p:cNvPr id="4" name="Slide Number Placeholder 3"/>
          <p:cNvSpPr>
            <a:spLocks noGrp="1"/>
          </p:cNvSpPr>
          <p:nvPr>
            <p:ph type="sldNum" sz="quarter" idx="10"/>
          </p:nvPr>
        </p:nvSpPr>
        <p:spPr/>
        <p:txBody>
          <a:bodyPr/>
          <a:lstStyle/>
          <a:p>
            <a:fld id="{1838FBF8-95DB-4773-A112-B228152BFAB4}" type="slidenum">
              <a:rPr lang="en-US" smtClean="0"/>
              <a:t>8</a:t>
            </a:fld>
            <a:endParaRPr lang="en-US"/>
          </a:p>
        </p:txBody>
      </p:sp>
    </p:spTree>
    <p:extLst>
      <p:ext uri="{BB962C8B-B14F-4D97-AF65-F5344CB8AC3E}">
        <p14:creationId xmlns:p14="http://schemas.microsoft.com/office/powerpoint/2010/main" val="1998988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a:t>
            </a:r>
            <a:r>
              <a:rPr lang="en-US" baseline="0" dirty="0" smtClean="0"/>
              <a:t> Post 1960-muldrow, black rapids, </a:t>
            </a:r>
            <a:r>
              <a:rPr lang="en-US" baseline="0" dirty="0" err="1" smtClean="0"/>
              <a:t>susitna</a:t>
            </a:r>
            <a:r>
              <a:rPr lang="en-US" baseline="0" dirty="0" smtClean="0"/>
              <a:t>; 1965 – no earthquake effects      Setting the stage for the investigations in the 1970s by Charlie Raymond, Will Harrison, and Barclay </a:t>
            </a:r>
            <a:r>
              <a:rPr lang="en-US" baseline="0" dirty="0" err="1" smtClean="0"/>
              <a:t>Kamb</a:t>
            </a:r>
            <a:endParaRPr lang="en-US" dirty="0"/>
          </a:p>
        </p:txBody>
      </p:sp>
      <p:sp>
        <p:nvSpPr>
          <p:cNvPr id="4" name="Slide Number Placeholder 3"/>
          <p:cNvSpPr>
            <a:spLocks noGrp="1"/>
          </p:cNvSpPr>
          <p:nvPr>
            <p:ph type="sldNum" sz="quarter" idx="10"/>
          </p:nvPr>
        </p:nvSpPr>
        <p:spPr/>
        <p:txBody>
          <a:bodyPr/>
          <a:lstStyle/>
          <a:p>
            <a:fld id="{1838FBF8-95DB-4773-A112-B228152BFAB4}" type="slidenum">
              <a:rPr lang="en-US" smtClean="0"/>
              <a:t>10</a:t>
            </a:fld>
            <a:endParaRPr lang="en-US"/>
          </a:p>
        </p:txBody>
      </p:sp>
    </p:spTree>
    <p:extLst>
      <p:ext uri="{BB962C8B-B14F-4D97-AF65-F5344CB8AC3E}">
        <p14:creationId xmlns:p14="http://schemas.microsoft.com/office/powerpoint/2010/main" val="3314195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0B2A4B-DA80-489B-B55C-BB4566F8AAAF}" type="slidenum">
              <a:rPr lang="en-US" smtClean="0"/>
              <a:pPr eaLnBrk="1" hangingPunct="1"/>
              <a:t>11</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March 24, 1989, when </a:t>
            </a:r>
            <a:r>
              <a:rPr lang="en-US" i="0" dirty="0" smtClean="0">
                <a:hlinkClick r:id="rId3" tooltip="Exxon Valdez"/>
              </a:rPr>
              <a:t>Exxon Valdez</a:t>
            </a:r>
            <a:r>
              <a:rPr lang="en-US" i="0" dirty="0" smtClean="0"/>
              <a:t> </a:t>
            </a:r>
            <a:r>
              <a:rPr lang="en-US" i="0" baseline="0" dirty="0" smtClean="0"/>
              <a:t> ran aground </a:t>
            </a:r>
            <a:r>
              <a:rPr lang="en-US" i="0" baseline="0" dirty="0" err="1" smtClean="0"/>
              <a:t>Vieli</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Pfeffer</a:t>
            </a:r>
            <a:r>
              <a:rPr lang="en-US" dirty="0" smtClean="0"/>
              <a:t>,</a:t>
            </a:r>
            <a:r>
              <a:rPr lang="en-US" baseline="0" dirty="0" smtClean="0"/>
              <a:t> 2009</a:t>
            </a:r>
            <a:endParaRPr lang="en-US" dirty="0"/>
          </a:p>
        </p:txBody>
      </p:sp>
      <p:sp>
        <p:nvSpPr>
          <p:cNvPr id="4" name="Slide Number Placeholder 3"/>
          <p:cNvSpPr>
            <a:spLocks noGrp="1"/>
          </p:cNvSpPr>
          <p:nvPr>
            <p:ph type="sldNum" sz="quarter" idx="10"/>
          </p:nvPr>
        </p:nvSpPr>
        <p:spPr/>
        <p:txBody>
          <a:bodyPr/>
          <a:lstStyle/>
          <a:p>
            <a:fld id="{1838FBF8-95DB-4773-A112-B228152BFAB4}" type="slidenum">
              <a:rPr lang="en-US" smtClean="0"/>
              <a:t>12</a:t>
            </a:fld>
            <a:endParaRPr lang="en-US"/>
          </a:p>
        </p:txBody>
      </p:sp>
    </p:spTree>
    <p:extLst>
      <p:ext uri="{BB962C8B-B14F-4D97-AF65-F5344CB8AC3E}">
        <p14:creationId xmlns:p14="http://schemas.microsoft.com/office/powerpoint/2010/main" val="1993734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we reflect on the sweep of a professional life there is a joy in seeing all the processes discovered and the advance in our understanding.  And there is some frustration, perhaps as we compare our own career and contributions.  But are there any lessons</a:t>
            </a:r>
            <a:r>
              <a:rPr lang="en-US" baseline="0" dirty="0" smtClean="0"/>
              <a:t> or reminders</a:t>
            </a:r>
            <a:r>
              <a:rPr lang="en-US" dirty="0" smtClean="0"/>
              <a:t> for 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Chance favors the prepared mind (</a:t>
            </a:r>
            <a:r>
              <a:rPr lang="en-US" dirty="0" err="1" smtClean="0"/>
              <a:t>pasteur</a:t>
            </a:r>
            <a:r>
              <a:rPr lang="en-US" dirty="0" smtClean="0"/>
              <a:t>)</a:t>
            </a:r>
          </a:p>
          <a:p>
            <a:endParaRPr lang="en-US" dirty="0"/>
          </a:p>
        </p:txBody>
      </p:sp>
      <p:sp>
        <p:nvSpPr>
          <p:cNvPr id="4" name="Slide Number Placeholder 3"/>
          <p:cNvSpPr>
            <a:spLocks noGrp="1"/>
          </p:cNvSpPr>
          <p:nvPr>
            <p:ph type="sldNum" sz="quarter" idx="10"/>
          </p:nvPr>
        </p:nvSpPr>
        <p:spPr/>
        <p:txBody>
          <a:bodyPr/>
          <a:lstStyle/>
          <a:p>
            <a:fld id="{1838FBF8-95DB-4773-A112-B228152BFAB4}" type="slidenum">
              <a:rPr lang="en-US" smtClean="0"/>
              <a:t>13</a:t>
            </a:fld>
            <a:endParaRPr lang="en-US"/>
          </a:p>
        </p:txBody>
      </p:sp>
    </p:spTree>
    <p:extLst>
      <p:ext uri="{BB962C8B-B14F-4D97-AF65-F5344CB8AC3E}">
        <p14:creationId xmlns:p14="http://schemas.microsoft.com/office/powerpoint/2010/main" val="4028355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4CCC9F-E78F-4DE1-BABD-AE8DDE78E150}" type="datetimeFigureOut">
              <a:rPr lang="en-US" smtClean="0"/>
              <a:t>10/27/2013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5A749-75FF-4D9A-9FB0-31BE52CC7C16}" type="slidenum">
              <a:rPr lang="en-US" smtClean="0"/>
              <a:t>‹#›</a:t>
            </a:fld>
            <a:endParaRPr lang="en-US"/>
          </a:p>
        </p:txBody>
      </p:sp>
    </p:spTree>
    <p:extLst>
      <p:ext uri="{BB962C8B-B14F-4D97-AF65-F5344CB8AC3E}">
        <p14:creationId xmlns:p14="http://schemas.microsoft.com/office/powerpoint/2010/main" val="4073979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4CCC9F-E78F-4DE1-BABD-AE8DDE78E150}" type="datetimeFigureOut">
              <a:rPr lang="en-US" smtClean="0"/>
              <a:t>10/27/2013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5A749-75FF-4D9A-9FB0-31BE52CC7C16}" type="slidenum">
              <a:rPr lang="en-US" smtClean="0"/>
              <a:t>‹#›</a:t>
            </a:fld>
            <a:endParaRPr lang="en-US"/>
          </a:p>
        </p:txBody>
      </p:sp>
    </p:spTree>
    <p:extLst>
      <p:ext uri="{BB962C8B-B14F-4D97-AF65-F5344CB8AC3E}">
        <p14:creationId xmlns:p14="http://schemas.microsoft.com/office/powerpoint/2010/main" val="3405143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4CCC9F-E78F-4DE1-BABD-AE8DDE78E150}" type="datetimeFigureOut">
              <a:rPr lang="en-US" smtClean="0"/>
              <a:t>10/27/2013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5A749-75FF-4D9A-9FB0-31BE52CC7C16}" type="slidenum">
              <a:rPr lang="en-US" smtClean="0"/>
              <a:t>‹#›</a:t>
            </a:fld>
            <a:endParaRPr lang="en-US"/>
          </a:p>
        </p:txBody>
      </p:sp>
    </p:spTree>
    <p:extLst>
      <p:ext uri="{BB962C8B-B14F-4D97-AF65-F5344CB8AC3E}">
        <p14:creationId xmlns:p14="http://schemas.microsoft.com/office/powerpoint/2010/main" val="2115401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4CCC9F-E78F-4DE1-BABD-AE8DDE78E150}" type="datetimeFigureOut">
              <a:rPr lang="en-US" smtClean="0"/>
              <a:t>10/27/2013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5A749-75FF-4D9A-9FB0-31BE52CC7C16}" type="slidenum">
              <a:rPr lang="en-US" smtClean="0"/>
              <a:t>‹#›</a:t>
            </a:fld>
            <a:endParaRPr lang="en-US"/>
          </a:p>
        </p:txBody>
      </p:sp>
    </p:spTree>
    <p:extLst>
      <p:ext uri="{BB962C8B-B14F-4D97-AF65-F5344CB8AC3E}">
        <p14:creationId xmlns:p14="http://schemas.microsoft.com/office/powerpoint/2010/main" val="946416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4CCC9F-E78F-4DE1-BABD-AE8DDE78E150}" type="datetimeFigureOut">
              <a:rPr lang="en-US" smtClean="0"/>
              <a:t>10/27/2013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35A749-75FF-4D9A-9FB0-31BE52CC7C16}" type="slidenum">
              <a:rPr lang="en-US" smtClean="0"/>
              <a:t>‹#›</a:t>
            </a:fld>
            <a:endParaRPr lang="en-US"/>
          </a:p>
        </p:txBody>
      </p:sp>
    </p:spTree>
    <p:extLst>
      <p:ext uri="{BB962C8B-B14F-4D97-AF65-F5344CB8AC3E}">
        <p14:creationId xmlns:p14="http://schemas.microsoft.com/office/powerpoint/2010/main" val="358168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4CCC9F-E78F-4DE1-BABD-AE8DDE78E150}" type="datetimeFigureOut">
              <a:rPr lang="en-US" smtClean="0"/>
              <a:t>10/27/2013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35A749-75FF-4D9A-9FB0-31BE52CC7C16}" type="slidenum">
              <a:rPr lang="en-US" smtClean="0"/>
              <a:t>‹#›</a:t>
            </a:fld>
            <a:endParaRPr lang="en-US"/>
          </a:p>
        </p:txBody>
      </p:sp>
    </p:spTree>
    <p:extLst>
      <p:ext uri="{BB962C8B-B14F-4D97-AF65-F5344CB8AC3E}">
        <p14:creationId xmlns:p14="http://schemas.microsoft.com/office/powerpoint/2010/main" val="3215536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4CCC9F-E78F-4DE1-BABD-AE8DDE78E150}" type="datetimeFigureOut">
              <a:rPr lang="en-US" smtClean="0"/>
              <a:t>10/27/2013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35A749-75FF-4D9A-9FB0-31BE52CC7C16}" type="slidenum">
              <a:rPr lang="en-US" smtClean="0"/>
              <a:t>‹#›</a:t>
            </a:fld>
            <a:endParaRPr lang="en-US"/>
          </a:p>
        </p:txBody>
      </p:sp>
    </p:spTree>
    <p:extLst>
      <p:ext uri="{BB962C8B-B14F-4D97-AF65-F5344CB8AC3E}">
        <p14:creationId xmlns:p14="http://schemas.microsoft.com/office/powerpoint/2010/main" val="3137201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4CCC9F-E78F-4DE1-BABD-AE8DDE78E150}" type="datetimeFigureOut">
              <a:rPr lang="en-US" smtClean="0"/>
              <a:t>10/27/2013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35A749-75FF-4D9A-9FB0-31BE52CC7C16}" type="slidenum">
              <a:rPr lang="en-US" smtClean="0"/>
              <a:t>‹#›</a:t>
            </a:fld>
            <a:endParaRPr lang="en-US"/>
          </a:p>
        </p:txBody>
      </p:sp>
    </p:spTree>
    <p:extLst>
      <p:ext uri="{BB962C8B-B14F-4D97-AF65-F5344CB8AC3E}">
        <p14:creationId xmlns:p14="http://schemas.microsoft.com/office/powerpoint/2010/main" val="2053720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4CCC9F-E78F-4DE1-BABD-AE8DDE78E150}" type="datetimeFigureOut">
              <a:rPr lang="en-US" smtClean="0"/>
              <a:t>10/27/2013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35A749-75FF-4D9A-9FB0-31BE52CC7C16}" type="slidenum">
              <a:rPr lang="en-US" smtClean="0"/>
              <a:t>‹#›</a:t>
            </a:fld>
            <a:endParaRPr lang="en-US"/>
          </a:p>
        </p:txBody>
      </p:sp>
    </p:spTree>
    <p:extLst>
      <p:ext uri="{BB962C8B-B14F-4D97-AF65-F5344CB8AC3E}">
        <p14:creationId xmlns:p14="http://schemas.microsoft.com/office/powerpoint/2010/main" val="856949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4CCC9F-E78F-4DE1-BABD-AE8DDE78E150}" type="datetimeFigureOut">
              <a:rPr lang="en-US" smtClean="0"/>
              <a:t>10/27/2013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35A749-75FF-4D9A-9FB0-31BE52CC7C16}" type="slidenum">
              <a:rPr lang="en-US" smtClean="0"/>
              <a:t>‹#›</a:t>
            </a:fld>
            <a:endParaRPr lang="en-US"/>
          </a:p>
        </p:txBody>
      </p:sp>
    </p:spTree>
    <p:extLst>
      <p:ext uri="{BB962C8B-B14F-4D97-AF65-F5344CB8AC3E}">
        <p14:creationId xmlns:p14="http://schemas.microsoft.com/office/powerpoint/2010/main" val="4195465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4CCC9F-E78F-4DE1-BABD-AE8DDE78E150}" type="datetimeFigureOut">
              <a:rPr lang="en-US" smtClean="0"/>
              <a:t>10/27/2013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35A749-75FF-4D9A-9FB0-31BE52CC7C16}" type="slidenum">
              <a:rPr lang="en-US" smtClean="0"/>
              <a:t>‹#›</a:t>
            </a:fld>
            <a:endParaRPr lang="en-US"/>
          </a:p>
        </p:txBody>
      </p:sp>
    </p:spTree>
    <p:extLst>
      <p:ext uri="{BB962C8B-B14F-4D97-AF65-F5344CB8AC3E}">
        <p14:creationId xmlns:p14="http://schemas.microsoft.com/office/powerpoint/2010/main" val="362290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4CCC9F-E78F-4DE1-BABD-AE8DDE78E150}" type="datetimeFigureOut">
              <a:rPr lang="en-US" smtClean="0"/>
              <a:t>10/27/2013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5A749-75FF-4D9A-9FB0-31BE52CC7C16}" type="slidenum">
              <a:rPr lang="en-US" smtClean="0"/>
              <a:t>‹#›</a:t>
            </a:fld>
            <a:endParaRPr lang="en-US"/>
          </a:p>
        </p:txBody>
      </p:sp>
    </p:spTree>
    <p:extLst>
      <p:ext uri="{BB962C8B-B14F-4D97-AF65-F5344CB8AC3E}">
        <p14:creationId xmlns:p14="http://schemas.microsoft.com/office/powerpoint/2010/main" val="4240058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tm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609600"/>
            <a:ext cx="4700107"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609600"/>
            <a:ext cx="3153171" cy="707886"/>
          </a:xfrm>
          <a:prstGeom prst="rect">
            <a:avLst/>
          </a:prstGeom>
          <a:noFill/>
        </p:spPr>
        <p:txBody>
          <a:bodyPr wrap="none" rtlCol="0">
            <a:spAutoFit/>
          </a:bodyPr>
          <a:lstStyle/>
          <a:p>
            <a:r>
              <a:rPr lang="en-US" sz="4000" b="1" dirty="0" smtClean="0"/>
              <a:t>Mark F. Meier</a:t>
            </a:r>
            <a:endParaRPr lang="en-US" sz="4000" b="1" dirty="0"/>
          </a:p>
        </p:txBody>
      </p:sp>
    </p:spTree>
    <p:extLst>
      <p:ext uri="{BB962C8B-B14F-4D97-AF65-F5344CB8AC3E}">
        <p14:creationId xmlns:p14="http://schemas.microsoft.com/office/powerpoint/2010/main" val="14193929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372" y="1146721"/>
            <a:ext cx="4572000" cy="5632311"/>
          </a:xfrm>
          <a:prstGeom prst="rect">
            <a:avLst/>
          </a:prstGeom>
        </p:spPr>
        <p:txBody>
          <a:bodyPr>
            <a:spAutoFit/>
          </a:bodyPr>
          <a:lstStyle/>
          <a:p>
            <a:r>
              <a:rPr lang="en-US" sz="1200" b="1" dirty="0"/>
              <a:t>Meier, M. F., Post, A., 1969:</a:t>
            </a:r>
            <a:r>
              <a:rPr lang="en-US" sz="1200" dirty="0"/>
              <a:t> What are glacier surges? Canadian Journal of Earth Sciences, 6(4P2): 807+.</a:t>
            </a:r>
          </a:p>
          <a:p>
            <a:r>
              <a:rPr lang="en-US" sz="1200" dirty="0"/>
              <a:t> </a:t>
            </a:r>
          </a:p>
          <a:p>
            <a:r>
              <a:rPr lang="en-US" sz="1200" b="1" dirty="0" err="1"/>
              <a:t>Lliboutr</a:t>
            </a:r>
            <a:r>
              <a:rPr lang="en-US" sz="1200" b="1" dirty="0"/>
              <a:t>., L., Meier, M. F., Weeks, W. F., Robin, G. D. Q., </a:t>
            </a:r>
            <a:r>
              <a:rPr lang="en-US" sz="1200" b="1" dirty="0" err="1"/>
              <a:t>Weertman</a:t>
            </a:r>
            <a:r>
              <a:rPr lang="en-US" sz="1200" b="1" dirty="0"/>
              <a:t>, J., Budd, W., 1969:</a:t>
            </a:r>
            <a:r>
              <a:rPr lang="en-US" sz="1200" dirty="0"/>
              <a:t> Discussions of What are glacier surges? Canadian Journal of Earth Sciences, 6(4P2): 816+.</a:t>
            </a:r>
          </a:p>
          <a:p>
            <a:r>
              <a:rPr lang="en-US" sz="1200" dirty="0"/>
              <a:t> </a:t>
            </a:r>
          </a:p>
          <a:p>
            <a:r>
              <a:rPr lang="en-US" sz="1200" b="1" dirty="0"/>
              <a:t>Meier, M. F., 1969:</a:t>
            </a:r>
            <a:r>
              <a:rPr lang="en-US" sz="1200" dirty="0"/>
              <a:t> Seminar on causes and mechanics of glacier surges, St. </a:t>
            </a:r>
            <a:r>
              <a:rPr lang="en-US" sz="1200" dirty="0" err="1"/>
              <a:t>Hilaire</a:t>
            </a:r>
            <a:r>
              <a:rPr lang="en-US" sz="1200" dirty="0"/>
              <a:t>, Canada, September 10-11, 1968: A summary. Canadian Journal of Earth Sciences, 6(4P2): 987+.</a:t>
            </a:r>
          </a:p>
          <a:p>
            <a:r>
              <a:rPr lang="en-US" sz="1200" dirty="0"/>
              <a:t> </a:t>
            </a:r>
          </a:p>
          <a:p>
            <a:r>
              <a:rPr lang="en-US" sz="1200" b="1" dirty="0"/>
              <a:t>Meier, M. F., Field, W. O., 1969:</a:t>
            </a:r>
            <a:r>
              <a:rPr lang="en-US" sz="1200" dirty="0"/>
              <a:t> Discussion of Current observations on 3 surges in Glacier Bay, Alaska, 1965-1968. Canadian Journal of Earth Sciences, 6(4P2): 839+.</a:t>
            </a:r>
          </a:p>
          <a:p>
            <a:r>
              <a:rPr lang="en-US" sz="1200" dirty="0"/>
              <a:t> </a:t>
            </a:r>
          </a:p>
          <a:p>
            <a:r>
              <a:rPr lang="en-US" sz="1200" b="1" dirty="0"/>
              <a:t>Meier, M. F., Roots, E. F., </a:t>
            </a:r>
            <a:r>
              <a:rPr lang="en-US" sz="1200" b="1" dirty="0" err="1"/>
              <a:t>Goldthwait</a:t>
            </a:r>
            <a:r>
              <a:rPr lang="en-US" sz="1200" b="1" dirty="0"/>
              <a:t>, R. P., Field, W. O., 1969:</a:t>
            </a:r>
            <a:r>
              <a:rPr lang="en-US" sz="1200" dirty="0"/>
              <a:t> Discussion of Glacier surges in Iceland, with special reference to surges of </a:t>
            </a:r>
            <a:r>
              <a:rPr lang="en-US" sz="1200" dirty="0" err="1"/>
              <a:t>Bruarjokull</a:t>
            </a:r>
            <a:r>
              <a:rPr lang="en-US" sz="1200" dirty="0"/>
              <a:t>. Canadian Journal of Earth Sciences, 6(4P2): 882+.</a:t>
            </a:r>
          </a:p>
          <a:p>
            <a:r>
              <a:rPr lang="en-US" sz="1200" dirty="0"/>
              <a:t> </a:t>
            </a:r>
          </a:p>
          <a:p>
            <a:r>
              <a:rPr lang="en-US" sz="1200" b="1" dirty="0"/>
              <a:t>Nye, J., </a:t>
            </a:r>
            <a:r>
              <a:rPr lang="en-US" sz="1200" b="1" dirty="0" err="1"/>
              <a:t>Weertman</a:t>
            </a:r>
            <a:r>
              <a:rPr lang="en-US" sz="1200" b="1" dirty="0"/>
              <a:t>, J., </a:t>
            </a:r>
            <a:r>
              <a:rPr lang="en-US" sz="1200" b="1" dirty="0" err="1"/>
              <a:t>Lliboutr</a:t>
            </a:r>
            <a:r>
              <a:rPr lang="en-US" sz="1200" b="1" dirty="0"/>
              <a:t>., L., Meier, M. F., </a:t>
            </a:r>
            <a:r>
              <a:rPr lang="en-US" sz="1200" b="1" dirty="0" err="1"/>
              <a:t>Rothlisb</a:t>
            </a:r>
            <a:r>
              <a:rPr lang="en-US" sz="1200" b="1" dirty="0"/>
              <a:t>., H., Weeks, W. F., 1969:</a:t>
            </a:r>
            <a:r>
              <a:rPr lang="en-US" sz="1200" dirty="0"/>
              <a:t> Discussion of Water lubrication mechanism of glacier surges. Canadian Journal of Earth Sciences, 6(4P2): 939+.</a:t>
            </a:r>
          </a:p>
          <a:p>
            <a:r>
              <a:rPr lang="en-US" sz="1200" dirty="0"/>
              <a:t> </a:t>
            </a:r>
          </a:p>
          <a:p>
            <a:r>
              <a:rPr lang="en-US" sz="1200" b="1" dirty="0"/>
              <a:t>Roots, E. F., </a:t>
            </a:r>
            <a:r>
              <a:rPr lang="en-US" sz="1200" b="1" dirty="0" err="1"/>
              <a:t>Hattersl</a:t>
            </a:r>
            <a:r>
              <a:rPr lang="en-US" sz="1200" b="1" dirty="0"/>
              <a:t>., Blake, W., Meier, M. F., </a:t>
            </a:r>
            <a:r>
              <a:rPr lang="en-US" sz="1200" b="1" dirty="0" err="1"/>
              <a:t>Lliboutr</a:t>
            </a:r>
            <a:r>
              <a:rPr lang="en-US" sz="1200" b="1" dirty="0"/>
              <a:t>., L., 1969:</a:t>
            </a:r>
            <a:r>
              <a:rPr lang="en-US" sz="1200" dirty="0"/>
              <a:t> Discussion of Recent observations of surging Otto Glacier, Ellesmere Island. Canadian Journal of Earth Sciences, 6(4P2): 888+.</a:t>
            </a:r>
          </a:p>
          <a:p>
            <a:r>
              <a:rPr lang="en-US" sz="1200" dirty="0"/>
              <a:t> </a:t>
            </a:r>
          </a:p>
          <a:p>
            <a:r>
              <a:rPr lang="en-US" sz="1200" b="1" dirty="0"/>
              <a:t>Taylor, L. D., Stanley, A. D., Meier, M. F., </a:t>
            </a:r>
            <a:r>
              <a:rPr lang="en-US" sz="1200" b="1" dirty="0" err="1"/>
              <a:t>Lliboutr</a:t>
            </a:r>
            <a:r>
              <a:rPr lang="en-US" sz="1200" b="1" dirty="0"/>
              <a:t>., L., Collins, S. G., 1969:</a:t>
            </a:r>
            <a:r>
              <a:rPr lang="en-US" sz="1200" dirty="0"/>
              <a:t> Discussion of Observations of surge of Steele Glacier, Yukon Territory, Canada. Canadian Journal of Earth Sciences, 6(4P2): 829+.</a:t>
            </a:r>
          </a:p>
        </p:txBody>
      </p:sp>
      <p:sp>
        <p:nvSpPr>
          <p:cNvPr id="3" name="TextBox 2"/>
          <p:cNvSpPr txBox="1"/>
          <p:nvPr/>
        </p:nvSpPr>
        <p:spPr>
          <a:xfrm>
            <a:off x="914400" y="381000"/>
            <a:ext cx="2989216" cy="646331"/>
          </a:xfrm>
          <a:prstGeom prst="rect">
            <a:avLst/>
          </a:prstGeom>
          <a:noFill/>
        </p:spPr>
        <p:txBody>
          <a:bodyPr wrap="none" rtlCol="0">
            <a:spAutoFit/>
          </a:bodyPr>
          <a:lstStyle/>
          <a:p>
            <a:r>
              <a:rPr lang="en-US" sz="3600" b="1" dirty="0" smtClean="0"/>
              <a:t>Glacier Surges </a:t>
            </a:r>
            <a:endParaRPr lang="en-US" sz="3600" b="1"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5964" y="685800"/>
            <a:ext cx="4288886" cy="2885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832365" y="3571002"/>
            <a:ext cx="3222485" cy="369332"/>
          </a:xfrm>
          <a:prstGeom prst="rect">
            <a:avLst/>
          </a:prstGeom>
        </p:spPr>
        <p:txBody>
          <a:bodyPr wrap="none">
            <a:spAutoFit/>
          </a:bodyPr>
          <a:lstStyle/>
          <a:p>
            <a:r>
              <a:rPr lang="en-US" dirty="0" smtClean="0"/>
              <a:t>Black Rapids Glacier       </a:t>
            </a:r>
            <a:r>
              <a:rPr lang="en-US" sz="1400" dirty="0" smtClean="0"/>
              <a:t>Rod </a:t>
            </a:r>
            <a:r>
              <a:rPr lang="en-US" sz="1400" dirty="0"/>
              <a:t>March</a:t>
            </a:r>
            <a:endParaRPr lang="en-US" dirty="0"/>
          </a:p>
        </p:txBody>
      </p:sp>
    </p:spTree>
    <p:extLst>
      <p:ext uri="{BB962C8B-B14F-4D97-AF65-F5344CB8AC3E}">
        <p14:creationId xmlns:p14="http://schemas.microsoft.com/office/powerpoint/2010/main" val="17272970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04800" y="228600"/>
            <a:ext cx="3192669" cy="646331"/>
          </a:xfrm>
          <a:prstGeom prst="rect">
            <a:avLst/>
          </a:prstGeom>
        </p:spPr>
        <p:txBody>
          <a:bodyPr wrap="none">
            <a:spAutoFit/>
          </a:bodyPr>
          <a:lstStyle/>
          <a:p>
            <a:r>
              <a:rPr lang="en-US" sz="3600" b="1" dirty="0" smtClean="0"/>
              <a:t>Calving Glaciers</a:t>
            </a:r>
            <a:endParaRPr lang="en-US" sz="3600" b="1" dirty="0"/>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874930"/>
            <a:ext cx="4267200" cy="3866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06636" y="4611231"/>
            <a:ext cx="4572000" cy="2246769"/>
          </a:xfrm>
          <a:prstGeom prst="rect">
            <a:avLst/>
          </a:prstGeom>
        </p:spPr>
        <p:txBody>
          <a:bodyPr>
            <a:spAutoFit/>
          </a:bodyPr>
          <a:lstStyle/>
          <a:p>
            <a:r>
              <a:rPr lang="en-US" sz="1600" b="1" dirty="0"/>
              <a:t>Meier, M. F., 1979</a:t>
            </a:r>
            <a:r>
              <a:rPr lang="en-US" sz="1600" dirty="0"/>
              <a:t>: Variations in time and space of the velocity of the lower Columbia Glacier, Alaska. Journal of Glaciology, 23(89): 408.</a:t>
            </a:r>
          </a:p>
          <a:p>
            <a:endParaRPr lang="en-US" sz="1050" dirty="0"/>
          </a:p>
          <a:p>
            <a:r>
              <a:rPr lang="en-US" sz="1600" b="1" dirty="0"/>
              <a:t>Meier, M. F., Post, A., Brown, C. S., Frank, D., Hodge, S. M., Mayo, L. R., Rasmussen, L. A., </a:t>
            </a:r>
            <a:r>
              <a:rPr lang="en-US" sz="1600" b="1" dirty="0" err="1"/>
              <a:t>Senear</a:t>
            </a:r>
            <a:r>
              <a:rPr lang="en-US" sz="1600" b="1" dirty="0"/>
              <a:t>, E. A., </a:t>
            </a:r>
            <a:r>
              <a:rPr lang="en-US" sz="1600" b="1" dirty="0" err="1"/>
              <a:t>Sikonia</a:t>
            </a:r>
            <a:r>
              <a:rPr lang="en-US" sz="1600" b="1" dirty="0"/>
              <a:t>, W. G., </a:t>
            </a:r>
            <a:r>
              <a:rPr lang="en-US" sz="1600" b="1" dirty="0" err="1"/>
              <a:t>Trabant</a:t>
            </a:r>
            <a:r>
              <a:rPr lang="en-US" sz="1600" b="1" dirty="0"/>
              <a:t>, D. C., Watts, R. D., 1978</a:t>
            </a:r>
            <a:r>
              <a:rPr lang="en-US" sz="1600" dirty="0"/>
              <a:t>: Columbia Glacier progress report, December 1977. U. S. Geological Survey Open-File Report 78-264.</a:t>
            </a:r>
          </a:p>
        </p:txBody>
      </p:sp>
      <p:sp>
        <p:nvSpPr>
          <p:cNvPr id="3" name="Rectangle 2"/>
          <p:cNvSpPr/>
          <p:nvPr/>
        </p:nvSpPr>
        <p:spPr>
          <a:xfrm>
            <a:off x="4606636" y="150230"/>
            <a:ext cx="4572000" cy="4113014"/>
          </a:xfrm>
          <a:prstGeom prst="rect">
            <a:avLst/>
          </a:prstGeom>
        </p:spPr>
        <p:txBody>
          <a:bodyPr>
            <a:spAutoFit/>
          </a:bodyPr>
          <a:lstStyle/>
          <a:p>
            <a:r>
              <a:rPr lang="en-US" sz="1600" b="1" dirty="0"/>
              <a:t>Meier, M. F., </a:t>
            </a:r>
            <a:r>
              <a:rPr lang="en-US" sz="1600" b="1" dirty="0" err="1"/>
              <a:t>Lundstrom</a:t>
            </a:r>
            <a:r>
              <a:rPr lang="en-US" sz="1600" b="1" dirty="0"/>
              <a:t>, S., Stone, D., </a:t>
            </a:r>
            <a:r>
              <a:rPr lang="en-US" sz="1600" b="1" dirty="0" err="1"/>
              <a:t>Kamb</a:t>
            </a:r>
            <a:r>
              <a:rPr lang="en-US" sz="1600" b="1" dirty="0"/>
              <a:t>, B., </a:t>
            </a:r>
            <a:r>
              <a:rPr lang="en-US" sz="1600" b="1" dirty="0" err="1"/>
              <a:t>Engelhardt</a:t>
            </a:r>
            <a:r>
              <a:rPr lang="en-US" sz="1600" b="1" dirty="0"/>
              <a:t>, H., Humphrey, N., Dunlap, W., </a:t>
            </a:r>
            <a:r>
              <a:rPr lang="en-US" sz="1600" b="1" dirty="0" err="1"/>
              <a:t>Fahnestock</a:t>
            </a:r>
            <a:r>
              <a:rPr lang="en-US" sz="1600" b="1" dirty="0"/>
              <a:t>, M., </a:t>
            </a:r>
            <a:r>
              <a:rPr lang="en-US" sz="1600" b="1" dirty="0" err="1"/>
              <a:t>Krimmel</a:t>
            </a:r>
            <a:r>
              <a:rPr lang="en-US" sz="1600" b="1" dirty="0"/>
              <a:t>, R., Walters, R., 1994:</a:t>
            </a:r>
            <a:r>
              <a:rPr lang="en-US" sz="1600" dirty="0"/>
              <a:t> Mechanical and hydrologic basis for the rapid motion of a large tidewater glacier, 1. Observations. Journal of Geophysical Research, 99(B8): 15,219-15,229. </a:t>
            </a:r>
            <a:endParaRPr lang="en-US" sz="1600" dirty="0" smtClean="0"/>
          </a:p>
          <a:p>
            <a:endParaRPr lang="en-US" sz="1050" b="1" dirty="0"/>
          </a:p>
          <a:p>
            <a:r>
              <a:rPr lang="en-US" sz="1600" b="1" dirty="0" smtClean="0"/>
              <a:t>Meier</a:t>
            </a:r>
            <a:r>
              <a:rPr lang="en-US" sz="1600" b="1" dirty="0"/>
              <a:t>, M. F., Post, A., 1987:</a:t>
            </a:r>
            <a:r>
              <a:rPr lang="en-US" sz="1600" dirty="0"/>
              <a:t> Fast tidewater glaciers. Journal of Geophysical Research, 92(B9): </a:t>
            </a:r>
            <a:r>
              <a:rPr lang="en-US" sz="1600" dirty="0" smtClean="0"/>
              <a:t>9051-9058</a:t>
            </a:r>
          </a:p>
          <a:p>
            <a:endParaRPr lang="en-US" sz="1050" b="1" dirty="0"/>
          </a:p>
          <a:p>
            <a:r>
              <a:rPr lang="en-US" sz="1600" b="1" dirty="0" smtClean="0"/>
              <a:t>Brown</a:t>
            </a:r>
            <a:r>
              <a:rPr lang="en-US" sz="1600" b="1" dirty="0"/>
              <a:t>, C. S., Meier, M. F., Post, A.,</a:t>
            </a:r>
            <a:r>
              <a:rPr lang="en-US" sz="1600" dirty="0"/>
              <a:t> </a:t>
            </a:r>
            <a:r>
              <a:rPr lang="en-US" sz="1600" b="1" dirty="0"/>
              <a:t>1982</a:t>
            </a:r>
            <a:r>
              <a:rPr lang="en-US" sz="1600" dirty="0"/>
              <a:t>: Calving speed of Alaska tidewater glaciers, with application to Columbia Glacier. U. S. Geological Survey Professional Paper 1258-C.</a:t>
            </a:r>
          </a:p>
          <a:p>
            <a:endParaRPr lang="en-US" sz="1050" dirty="0"/>
          </a:p>
          <a:p>
            <a:r>
              <a:rPr lang="en-US" sz="1600" b="1" dirty="0"/>
              <a:t>Rasmussen, L. A., Meier, M. F., 1982</a:t>
            </a:r>
            <a:r>
              <a:rPr lang="en-US" sz="1600" dirty="0"/>
              <a:t>: Continuity equation model of the predicted drastic retreat of Columbia Glacier, Alaska. U. S. Geological Survey Professional Paper 1258-A.</a:t>
            </a: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773435"/>
            <a:ext cx="4217905" cy="2008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78494" y="6587928"/>
            <a:ext cx="453970" cy="276999"/>
          </a:xfrm>
          <a:prstGeom prst="rect">
            <a:avLst/>
          </a:prstGeom>
        </p:spPr>
        <p:txBody>
          <a:bodyPr wrap="none">
            <a:spAutoFit/>
          </a:bodyPr>
          <a:lstStyle/>
          <a:p>
            <a:r>
              <a:rPr lang="en-US" sz="1200" dirty="0" err="1"/>
              <a:t>Vieli</a:t>
            </a:r>
            <a:endParaRPr lang="en-US" sz="1200" dirty="0"/>
          </a:p>
        </p:txBody>
      </p:sp>
    </p:spTree>
    <p:extLst>
      <p:ext uri="{BB962C8B-B14F-4D97-AF65-F5344CB8AC3E}">
        <p14:creationId xmlns:p14="http://schemas.microsoft.com/office/powerpoint/2010/main" val="23784186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985" y="450272"/>
            <a:ext cx="7135823" cy="429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37364" y="48236"/>
            <a:ext cx="4572000" cy="7001917"/>
          </a:xfrm>
          <a:prstGeom prst="rect">
            <a:avLst/>
          </a:prstGeom>
        </p:spPr>
        <p:txBody>
          <a:bodyPr>
            <a:spAutoFit/>
          </a:bodyPr>
          <a:lstStyle/>
          <a:p>
            <a:r>
              <a:rPr lang="en-US" b="1" dirty="0"/>
              <a:t>Mark F. </a:t>
            </a:r>
            <a:r>
              <a:rPr lang="en-US" b="1" dirty="0" smtClean="0"/>
              <a:t>M., </a:t>
            </a:r>
            <a:r>
              <a:rPr lang="en-US" b="1" dirty="0" err="1"/>
              <a:t>Dyurgerov</a:t>
            </a:r>
            <a:r>
              <a:rPr lang="en-US" b="1" dirty="0"/>
              <a:t>, M. B., Rick, U. K., </a:t>
            </a:r>
            <a:r>
              <a:rPr lang="en-US" b="1" dirty="0" smtClean="0"/>
              <a:t> </a:t>
            </a:r>
            <a:r>
              <a:rPr lang="en-US" b="1" dirty="0" err="1"/>
              <a:t>O’Neel</a:t>
            </a:r>
            <a:r>
              <a:rPr lang="en-US" b="1" dirty="0"/>
              <a:t>, </a:t>
            </a:r>
            <a:r>
              <a:rPr lang="en-US" b="1" dirty="0" smtClean="0"/>
              <a:t>S. </a:t>
            </a:r>
            <a:r>
              <a:rPr lang="en-US" b="1" dirty="0" err="1" smtClean="0"/>
              <a:t>Pfeffer</a:t>
            </a:r>
            <a:r>
              <a:rPr lang="en-US" b="1" dirty="0"/>
              <a:t>, </a:t>
            </a:r>
            <a:r>
              <a:rPr lang="en-US" b="1" dirty="0" smtClean="0"/>
              <a:t>W.T., Anderson</a:t>
            </a:r>
            <a:r>
              <a:rPr lang="en-US" b="1" dirty="0"/>
              <a:t>, </a:t>
            </a:r>
            <a:r>
              <a:rPr lang="en-US" b="1" dirty="0" smtClean="0"/>
              <a:t>R.S., Anderson</a:t>
            </a:r>
            <a:r>
              <a:rPr lang="en-US" b="1" dirty="0"/>
              <a:t>, </a:t>
            </a:r>
            <a:r>
              <a:rPr lang="en-US" b="1" dirty="0" smtClean="0"/>
              <a:t>S., </a:t>
            </a:r>
            <a:r>
              <a:rPr lang="en-US" b="1" dirty="0" err="1" smtClean="0"/>
              <a:t>Glazovsky</a:t>
            </a:r>
            <a:r>
              <a:rPr lang="en-US" b="1" dirty="0"/>
              <a:t>, A. F., 2007</a:t>
            </a:r>
            <a:r>
              <a:rPr lang="en-US" dirty="0"/>
              <a:t>: Glaciers dominate </a:t>
            </a:r>
            <a:r>
              <a:rPr lang="en-US" dirty="0" err="1"/>
              <a:t>eustatic</a:t>
            </a:r>
            <a:r>
              <a:rPr lang="en-US" dirty="0"/>
              <a:t> sea-level rise in the 21st century. Science, 317: 1064-1067</a:t>
            </a:r>
            <a:r>
              <a:rPr lang="en-US" dirty="0" smtClean="0"/>
              <a:t>.</a:t>
            </a:r>
            <a:endParaRPr lang="en-US" b="1" dirty="0"/>
          </a:p>
          <a:p>
            <a:endParaRPr lang="en-US" sz="1050" b="1" dirty="0" smtClean="0"/>
          </a:p>
          <a:p>
            <a:r>
              <a:rPr lang="en-US" b="1" dirty="0" err="1" smtClean="0"/>
              <a:t>Dyurgerov</a:t>
            </a:r>
            <a:r>
              <a:rPr lang="en-US" b="1" dirty="0"/>
              <a:t>, M.B., Meier, M. F., 2000:</a:t>
            </a:r>
            <a:r>
              <a:rPr lang="en-US" dirty="0"/>
              <a:t> Twentieth century climate change: Evidence from small glaciers. Proceedings of the National Academy of Science ,97(4): 1406-1411</a:t>
            </a:r>
            <a:r>
              <a:rPr lang="en-US" dirty="0" smtClean="0"/>
              <a:t>.</a:t>
            </a:r>
            <a:endParaRPr lang="en-US" b="1" dirty="0" smtClean="0"/>
          </a:p>
          <a:p>
            <a:endParaRPr lang="en-US" sz="1050" b="1" dirty="0" smtClean="0"/>
          </a:p>
          <a:p>
            <a:r>
              <a:rPr lang="en-US" b="1" dirty="0" err="1" smtClean="0"/>
              <a:t>Trupin</a:t>
            </a:r>
            <a:r>
              <a:rPr lang="en-US" b="1" dirty="0"/>
              <a:t>, A.S., Meier, M. F., </a:t>
            </a:r>
            <a:r>
              <a:rPr lang="en-US" b="1" dirty="0" err="1"/>
              <a:t>Wahr</a:t>
            </a:r>
            <a:r>
              <a:rPr lang="en-US" b="1" dirty="0"/>
              <a:t>, J.M., 1992:</a:t>
            </a:r>
            <a:r>
              <a:rPr lang="en-US" dirty="0"/>
              <a:t> Effect of melting glaciers on the Earth's rotation and gravitational field: 1965-1984. Geophysical Journal International, 108(1): 1-15. </a:t>
            </a:r>
            <a:endParaRPr lang="en-US" dirty="0" smtClean="0"/>
          </a:p>
          <a:p>
            <a:endParaRPr lang="en-US" sz="1050" b="1" dirty="0" smtClean="0"/>
          </a:p>
          <a:p>
            <a:r>
              <a:rPr lang="en-US" b="1" dirty="0" err="1" smtClean="0"/>
              <a:t>Pfeffer</a:t>
            </a:r>
            <a:r>
              <a:rPr lang="en-US" b="1" dirty="0"/>
              <a:t>, W. T., Meier, M. F., 1991:</a:t>
            </a:r>
            <a:r>
              <a:rPr lang="en-US" dirty="0"/>
              <a:t> Retention of Greenland runoff by refreezing: Implications for projected future sea level change. Journal of Geophysical Research, 96(C12): 22,117-22,124</a:t>
            </a:r>
            <a:r>
              <a:rPr lang="en-US" dirty="0" smtClean="0"/>
              <a:t>.</a:t>
            </a:r>
            <a:endParaRPr lang="en-US" dirty="0"/>
          </a:p>
          <a:p>
            <a:endParaRPr lang="en-US" sz="1050" b="1" dirty="0" smtClean="0"/>
          </a:p>
          <a:p>
            <a:r>
              <a:rPr lang="en-US" b="1" dirty="0" smtClean="0"/>
              <a:t>Meier, M. F., 1984:</a:t>
            </a:r>
            <a:r>
              <a:rPr lang="en-US" dirty="0" smtClean="0"/>
              <a:t> Contribution of small glaciers to global sea level. Science, 226(4681): 1418-1421.</a:t>
            </a:r>
            <a:endParaRPr lang="en-US" dirty="0"/>
          </a:p>
        </p:txBody>
      </p:sp>
      <p:sp>
        <p:nvSpPr>
          <p:cNvPr id="4" name="Text Box 717"/>
          <p:cNvSpPr txBox="1">
            <a:spLocks noChangeArrowheads="1"/>
          </p:cNvSpPr>
          <p:nvPr/>
        </p:nvSpPr>
        <p:spPr bwMode="auto">
          <a:xfrm>
            <a:off x="-23813" y="4114800"/>
            <a:ext cx="1471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err="1" smtClean="0">
                <a:solidFill>
                  <a:schemeClr val="bg1">
                    <a:lumMod val="50000"/>
                  </a:schemeClr>
                </a:solidFill>
              </a:rPr>
              <a:t>Pfeffer</a:t>
            </a:r>
            <a:r>
              <a:rPr lang="en-US" sz="1200" dirty="0" smtClean="0">
                <a:solidFill>
                  <a:schemeClr val="bg1">
                    <a:lumMod val="50000"/>
                  </a:schemeClr>
                </a:solidFill>
              </a:rPr>
              <a:t>, et al., 2008</a:t>
            </a:r>
          </a:p>
        </p:txBody>
      </p:sp>
      <p:sp>
        <p:nvSpPr>
          <p:cNvPr id="5" name="Rectangle 4"/>
          <p:cNvSpPr/>
          <p:nvPr/>
        </p:nvSpPr>
        <p:spPr>
          <a:xfrm>
            <a:off x="706508" y="115669"/>
            <a:ext cx="2847126" cy="646331"/>
          </a:xfrm>
          <a:prstGeom prst="rect">
            <a:avLst/>
          </a:prstGeom>
        </p:spPr>
        <p:txBody>
          <a:bodyPr wrap="none">
            <a:spAutoFit/>
          </a:bodyPr>
          <a:lstStyle/>
          <a:p>
            <a:r>
              <a:rPr lang="en-US" sz="3600" b="1" dirty="0" smtClean="0"/>
              <a:t>Sea Level Rise</a:t>
            </a:r>
            <a:endParaRPr lang="en-US" sz="3600" b="1" dirty="0"/>
          </a:p>
        </p:txBody>
      </p:sp>
      <p:grpSp>
        <p:nvGrpSpPr>
          <p:cNvPr id="3" name="Group 2"/>
          <p:cNvGrpSpPr>
            <a:grpSpLocks noChangeAspect="1"/>
          </p:cNvGrpSpPr>
          <p:nvPr/>
        </p:nvGrpSpPr>
        <p:grpSpPr>
          <a:xfrm>
            <a:off x="21034" y="4719014"/>
            <a:ext cx="4398566" cy="2043870"/>
            <a:chOff x="152400" y="4324485"/>
            <a:chExt cx="5247626" cy="2438400"/>
          </a:xfrm>
        </p:grpSpPr>
        <p:pic>
          <p:nvPicPr>
            <p:cNvPr id="6" name="Picture 5" descr="SoCascadeGl092704-04adj"/>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4200" y="4324485"/>
              <a:ext cx="227582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196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 y="4328319"/>
              <a:ext cx="2885681" cy="243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726706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891" y="290800"/>
            <a:ext cx="3685309" cy="5324535"/>
          </a:xfrm>
          <a:prstGeom prst="rect">
            <a:avLst/>
          </a:prstGeom>
        </p:spPr>
        <p:txBody>
          <a:bodyPr wrap="square">
            <a:spAutoFit/>
          </a:bodyPr>
          <a:lstStyle/>
          <a:p>
            <a:endParaRPr lang="en-US" dirty="0"/>
          </a:p>
          <a:p>
            <a:r>
              <a:rPr lang="en-US" sz="2800" b="1" dirty="0" smtClean="0"/>
              <a:t>Lessons from a career</a:t>
            </a:r>
          </a:p>
          <a:p>
            <a:endParaRPr lang="en-US" dirty="0"/>
          </a:p>
          <a:p>
            <a:pPr marL="342900" indent="-342900">
              <a:buFont typeface="Arial" panose="020B0604020202020204" pitchFamily="34" charset="0"/>
              <a:buChar char="•"/>
            </a:pPr>
            <a:r>
              <a:rPr lang="en-US" sz="2400" dirty="0" smtClean="0"/>
              <a:t>Work with talented people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Be lucky – Chance favors the prepared mind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Keep the big picture in mind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Proceed with humor</a:t>
            </a:r>
          </a:p>
          <a:p>
            <a:endParaRPr lang="en-US" dirty="0"/>
          </a:p>
          <a:p>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651091"/>
            <a:ext cx="4481513" cy="554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670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4520" y="76200"/>
            <a:ext cx="536448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72970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228600"/>
            <a:ext cx="4690434" cy="6400800"/>
          </a:xfrm>
          <a:prstGeom prst="rect">
            <a:avLst/>
          </a:prstGeom>
        </p:spPr>
      </p:pic>
    </p:spTree>
    <p:extLst>
      <p:ext uri="{BB962C8B-B14F-4D97-AF65-F5344CB8AC3E}">
        <p14:creationId xmlns:p14="http://schemas.microsoft.com/office/powerpoint/2010/main" val="17272970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Gannet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2863"/>
            <a:ext cx="8610600" cy="6815137"/>
          </a:xfrm>
          <a:prstGeom prst="rect">
            <a:avLst/>
          </a:prstGeom>
          <a:noFill/>
          <a:extLst>
            <a:ext uri="{909E8E84-426E-40DD-AFC4-6F175D3DCCD1}">
              <a14:hiddenFill xmlns:a14="http://schemas.microsoft.com/office/drawing/2010/main">
                <a:solidFill>
                  <a:srgbClr val="FFFFFF"/>
                </a:solidFill>
              </a14:hiddenFill>
            </a:ext>
          </a:extLst>
        </p:spPr>
      </p:pic>
      <p:sp>
        <p:nvSpPr>
          <p:cNvPr id="40963" name="Text Box 3"/>
          <p:cNvSpPr txBox="1">
            <a:spLocks noChangeArrowheads="1"/>
          </p:cNvSpPr>
          <p:nvPr/>
        </p:nvSpPr>
        <p:spPr bwMode="auto">
          <a:xfrm>
            <a:off x="6096000" y="6024563"/>
            <a:ext cx="2438400" cy="61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aseline="0">
                <a:solidFill>
                  <a:srgbClr val="33CCFF"/>
                </a:solidFill>
                <a:latin typeface="Comic Sans MS" pitchFamily="66" charset="0"/>
              </a:rPr>
              <a:t>Gannett Glacier,  WY</a:t>
            </a:r>
          </a:p>
          <a:p>
            <a:r>
              <a:rPr lang="en-US" sz="1600" baseline="0">
                <a:solidFill>
                  <a:srgbClr val="33CCFF"/>
                </a:solidFill>
                <a:latin typeface="Comic Sans MS" pitchFamily="66" charset="0"/>
              </a:rPr>
              <a:t>Meier, 1951</a:t>
            </a:r>
          </a:p>
        </p:txBody>
      </p:sp>
      <p:grpSp>
        <p:nvGrpSpPr>
          <p:cNvPr id="40968" name="Group 8"/>
          <p:cNvGrpSpPr>
            <a:grpSpLocks/>
          </p:cNvGrpSpPr>
          <p:nvPr/>
        </p:nvGrpSpPr>
        <p:grpSpPr bwMode="auto">
          <a:xfrm>
            <a:off x="7467600" y="152400"/>
            <a:ext cx="1335088" cy="1177925"/>
            <a:chOff x="4704" y="96"/>
            <a:chExt cx="841" cy="742"/>
          </a:xfrm>
        </p:grpSpPr>
        <p:pic>
          <p:nvPicPr>
            <p:cNvPr id="40965" name="Picture 5" descr="AdminBdy"/>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04" y="96"/>
              <a:ext cx="836" cy="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Oval 6"/>
            <p:cNvSpPr>
              <a:spLocks noChangeArrowheads="1"/>
            </p:cNvSpPr>
            <p:nvPr/>
          </p:nvSpPr>
          <p:spPr bwMode="auto">
            <a:xfrm>
              <a:off x="5232" y="336"/>
              <a:ext cx="96" cy="96"/>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baseline="0">
                <a:solidFill>
                  <a:srgbClr val="000000"/>
                </a:solidFill>
              </a:endParaRPr>
            </a:p>
          </p:txBody>
        </p:sp>
        <p:sp>
          <p:nvSpPr>
            <p:cNvPr id="40967" name="Rectangle 7"/>
            <p:cNvSpPr>
              <a:spLocks noChangeAspect="1" noChangeArrowheads="1"/>
            </p:cNvSpPr>
            <p:nvPr/>
          </p:nvSpPr>
          <p:spPr bwMode="auto">
            <a:xfrm>
              <a:off x="4704" y="96"/>
              <a:ext cx="841" cy="742"/>
            </a:xfrm>
            <a:prstGeom prst="rect">
              <a:avLst/>
            </a:prstGeom>
            <a:solidFill>
              <a:srgbClr val="DDDDDD">
                <a:alpha val="38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baseline="0">
                <a:solidFill>
                  <a:srgbClr val="000000"/>
                </a:solidFill>
              </a:endParaRPr>
            </a:p>
          </p:txBody>
        </p:sp>
      </p:grpSp>
    </p:spTree>
    <p:extLst>
      <p:ext uri="{BB962C8B-B14F-4D97-AF65-F5344CB8AC3E}">
        <p14:creationId xmlns:p14="http://schemas.microsoft.com/office/powerpoint/2010/main" val="17151359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32000"/>
                    </a14:imgEffect>
                  </a14:imgLayer>
                </a14:imgProps>
              </a:ext>
              <a:ext uri="{28A0092B-C50C-407E-A947-70E740481C1C}">
                <a14:useLocalDpi xmlns:a14="http://schemas.microsoft.com/office/drawing/2010/main" val="0"/>
              </a:ext>
            </a:extLst>
          </a:blip>
          <a:srcRect l="24901" t="4179" r="11542" b="31227"/>
          <a:stretch/>
        </p:blipFill>
        <p:spPr bwMode="auto">
          <a:xfrm>
            <a:off x="221222" y="0"/>
            <a:ext cx="8389378" cy="6830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0407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597535"/>
            <a:ext cx="3994150" cy="50800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45860" r="39934"/>
          <a:stretch/>
        </p:blipFill>
        <p:spPr bwMode="auto">
          <a:xfrm>
            <a:off x="152400" y="1588295"/>
            <a:ext cx="4544291" cy="508959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990600" y="1219200"/>
            <a:ext cx="6592510" cy="369332"/>
          </a:xfrm>
          <a:prstGeom prst="rect">
            <a:avLst/>
          </a:prstGeom>
          <a:noFill/>
        </p:spPr>
        <p:txBody>
          <a:bodyPr wrap="none" rtlCol="0">
            <a:spAutoFit/>
          </a:bodyPr>
          <a:lstStyle/>
          <a:p>
            <a:r>
              <a:rPr lang="en-US" dirty="0" smtClean="0"/>
              <a:t>       Wendell </a:t>
            </a:r>
            <a:r>
              <a:rPr lang="en-US" dirty="0" err="1" smtClean="0"/>
              <a:t>Tangborn</a:t>
            </a:r>
            <a:r>
              <a:rPr lang="en-US" dirty="0" smtClean="0"/>
              <a:t>                                                              Austin Post</a:t>
            </a:r>
            <a:endParaRPr lang="en-US" dirty="0"/>
          </a:p>
        </p:txBody>
      </p:sp>
      <p:sp>
        <p:nvSpPr>
          <p:cNvPr id="3" name="TextBox 2"/>
          <p:cNvSpPr txBox="1"/>
          <p:nvPr/>
        </p:nvSpPr>
        <p:spPr>
          <a:xfrm>
            <a:off x="2204202" y="423831"/>
            <a:ext cx="5378908" cy="523220"/>
          </a:xfrm>
          <a:prstGeom prst="rect">
            <a:avLst/>
          </a:prstGeom>
          <a:noFill/>
        </p:spPr>
        <p:txBody>
          <a:bodyPr wrap="none" rtlCol="0">
            <a:spAutoFit/>
          </a:bodyPr>
          <a:lstStyle/>
          <a:p>
            <a:r>
              <a:rPr lang="en-US" sz="2800" b="1" dirty="0" smtClean="0"/>
              <a:t>The early Meier Glaciological Team</a:t>
            </a:r>
            <a:endParaRPr lang="en-US" sz="2800" b="1" dirty="0"/>
          </a:p>
        </p:txBody>
      </p:sp>
    </p:spTree>
    <p:extLst>
      <p:ext uri="{BB962C8B-B14F-4D97-AF65-F5344CB8AC3E}">
        <p14:creationId xmlns:p14="http://schemas.microsoft.com/office/powerpoint/2010/main" val="17272970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fig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3389110"/>
            <a:ext cx="4592935" cy="346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248400" y="3040212"/>
            <a:ext cx="2625920" cy="261610"/>
          </a:xfrm>
          <a:prstGeom prst="rect">
            <a:avLst/>
          </a:prstGeom>
          <a:noFill/>
        </p:spPr>
        <p:txBody>
          <a:bodyPr wrap="square" rtlCol="0">
            <a:spAutoFit/>
          </a:bodyPr>
          <a:lstStyle/>
          <a:p>
            <a:pPr algn="r"/>
            <a:r>
              <a:rPr lang="en-US" sz="1100" dirty="0" smtClean="0"/>
              <a:t>Photo:  Wendell </a:t>
            </a:r>
            <a:r>
              <a:rPr lang="en-US" sz="1100" dirty="0" err="1" smtClean="0"/>
              <a:t>Tangborn</a:t>
            </a:r>
            <a:endParaRPr lang="en-US" sz="1100" dirty="0"/>
          </a:p>
        </p:txBody>
      </p:sp>
      <p:sp>
        <p:nvSpPr>
          <p:cNvPr id="4" name="TextBox 3"/>
          <p:cNvSpPr txBox="1"/>
          <p:nvPr/>
        </p:nvSpPr>
        <p:spPr>
          <a:xfrm>
            <a:off x="609600" y="4266183"/>
            <a:ext cx="2283702" cy="369332"/>
          </a:xfrm>
          <a:prstGeom prst="rect">
            <a:avLst/>
          </a:prstGeom>
          <a:noFill/>
        </p:spPr>
        <p:txBody>
          <a:bodyPr wrap="none" rtlCol="0">
            <a:spAutoFit/>
          </a:bodyPr>
          <a:lstStyle/>
          <a:p>
            <a:r>
              <a:rPr lang="en-US" dirty="0" smtClean="0">
                <a:solidFill>
                  <a:schemeClr val="bg1"/>
                </a:solidFill>
              </a:rPr>
              <a:t>Mark F. Meier </a:t>
            </a:r>
            <a:r>
              <a:rPr lang="en-US" sz="1100" dirty="0" smtClean="0">
                <a:solidFill>
                  <a:schemeClr val="bg1"/>
                </a:solidFill>
              </a:rPr>
              <a:t>1926 - 2012</a:t>
            </a:r>
            <a:endParaRPr lang="en-US" dirty="0">
              <a:solidFill>
                <a:schemeClr val="bg1"/>
              </a:solidFill>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17383"/>
            <a:ext cx="3543300" cy="282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24" y="473357"/>
            <a:ext cx="5021276" cy="2011210"/>
          </a:xfrm>
          <a:prstGeom prst="rect">
            <a:avLst/>
          </a:prstGeom>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699" y="2550404"/>
            <a:ext cx="428625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96828" y="-4290"/>
            <a:ext cx="2487989" cy="646331"/>
          </a:xfrm>
          <a:prstGeom prst="rect">
            <a:avLst/>
          </a:prstGeom>
          <a:noFill/>
        </p:spPr>
        <p:txBody>
          <a:bodyPr wrap="none" rtlCol="0">
            <a:spAutoFit/>
          </a:bodyPr>
          <a:lstStyle/>
          <a:p>
            <a:r>
              <a:rPr lang="en-US" sz="3600" dirty="0" smtClean="0"/>
              <a:t>Glacier Flow</a:t>
            </a:r>
            <a:endParaRPr lang="en-US" sz="3600" dirty="0"/>
          </a:p>
        </p:txBody>
      </p:sp>
      <p:sp>
        <p:nvSpPr>
          <p:cNvPr id="11" name="Rectangle 10"/>
          <p:cNvSpPr/>
          <p:nvPr/>
        </p:nvSpPr>
        <p:spPr>
          <a:xfrm rot="16200000">
            <a:off x="-554615" y="1934139"/>
            <a:ext cx="1691489" cy="261610"/>
          </a:xfrm>
          <a:prstGeom prst="rect">
            <a:avLst/>
          </a:prstGeom>
        </p:spPr>
        <p:txBody>
          <a:bodyPr wrap="none">
            <a:spAutoFit/>
          </a:bodyPr>
          <a:lstStyle/>
          <a:p>
            <a:r>
              <a:rPr lang="en-US" sz="1100" dirty="0"/>
              <a:t>Journal of Glaciology 1965</a:t>
            </a:r>
          </a:p>
        </p:txBody>
      </p:sp>
      <p:sp>
        <p:nvSpPr>
          <p:cNvPr id="12" name="Rectangle 11"/>
          <p:cNvSpPr/>
          <p:nvPr/>
        </p:nvSpPr>
        <p:spPr>
          <a:xfrm>
            <a:off x="506699" y="6479794"/>
            <a:ext cx="1770036" cy="261610"/>
          </a:xfrm>
          <a:prstGeom prst="rect">
            <a:avLst/>
          </a:prstGeom>
        </p:spPr>
        <p:txBody>
          <a:bodyPr wrap="none">
            <a:spAutoFit/>
          </a:bodyPr>
          <a:lstStyle/>
          <a:p>
            <a:r>
              <a:rPr lang="en-US" sz="1100" dirty="0">
                <a:solidFill>
                  <a:schemeClr val="tx2">
                    <a:lumMod val="40000"/>
                    <a:lumOff val="60000"/>
                  </a:schemeClr>
                </a:solidFill>
              </a:rPr>
              <a:t>South Cascade Glacier 1967</a:t>
            </a:r>
          </a:p>
        </p:txBody>
      </p:sp>
    </p:spTree>
    <p:extLst>
      <p:ext uri="{BB962C8B-B14F-4D97-AF65-F5344CB8AC3E}">
        <p14:creationId xmlns:p14="http://schemas.microsoft.com/office/powerpoint/2010/main" val="34307681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4636"/>
            <a:ext cx="2590800" cy="3382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7138"/>
            <a:ext cx="6019800" cy="342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4763" y="3534476"/>
            <a:ext cx="2202873" cy="3281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152400"/>
            <a:ext cx="2791149" cy="646331"/>
          </a:xfrm>
          <a:prstGeom prst="rect">
            <a:avLst/>
          </a:prstGeom>
        </p:spPr>
        <p:txBody>
          <a:bodyPr wrap="none">
            <a:spAutoFit/>
          </a:bodyPr>
          <a:lstStyle/>
          <a:p>
            <a:r>
              <a:rPr lang="en-US" sz="3600" b="1" dirty="0"/>
              <a:t>Mass Balance</a:t>
            </a:r>
          </a:p>
        </p:txBody>
      </p:sp>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4267200"/>
            <a:ext cx="5280025"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966435" y="6473825"/>
            <a:ext cx="1053365" cy="307777"/>
          </a:xfrm>
          <a:prstGeom prst="rect">
            <a:avLst/>
          </a:prstGeom>
        </p:spPr>
        <p:txBody>
          <a:bodyPr wrap="none">
            <a:spAutoFit/>
          </a:bodyPr>
          <a:lstStyle/>
          <a:p>
            <a:r>
              <a:rPr lang="en-US" sz="1400" dirty="0">
                <a:solidFill>
                  <a:schemeClr val="tx1">
                    <a:lumMod val="65000"/>
                    <a:lumOff val="35000"/>
                  </a:schemeClr>
                </a:solidFill>
                <a:latin typeface="Times New Roman" panose="02020603050405020304" pitchFamily="18" charset="0"/>
                <a:cs typeface="Times New Roman" panose="02020603050405020304" pitchFamily="18" charset="0"/>
              </a:rPr>
              <a:t>Anonymous</a:t>
            </a:r>
          </a:p>
        </p:txBody>
      </p:sp>
    </p:spTree>
    <p:extLst>
      <p:ext uri="{BB962C8B-B14F-4D97-AF65-F5344CB8AC3E}">
        <p14:creationId xmlns:p14="http://schemas.microsoft.com/office/powerpoint/2010/main" val="3872670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06149" y="381000"/>
            <a:ext cx="2143920" cy="646331"/>
          </a:xfrm>
          <a:prstGeom prst="rect">
            <a:avLst/>
          </a:prstGeom>
        </p:spPr>
        <p:txBody>
          <a:bodyPr wrap="none">
            <a:spAutoFit/>
          </a:bodyPr>
          <a:lstStyle/>
          <a:p>
            <a:r>
              <a:rPr lang="en-US" sz="3600" b="1" dirty="0" smtClean="0"/>
              <a:t>Hydrology</a:t>
            </a:r>
            <a:endParaRPr lang="en-US" sz="3600" b="1" dirty="0"/>
          </a:p>
        </p:txBody>
      </p:sp>
      <p:sp>
        <p:nvSpPr>
          <p:cNvPr id="3" name="Rectangle 2"/>
          <p:cNvSpPr/>
          <p:nvPr/>
        </p:nvSpPr>
        <p:spPr>
          <a:xfrm>
            <a:off x="162720" y="6203584"/>
            <a:ext cx="4572000" cy="523220"/>
          </a:xfrm>
          <a:prstGeom prst="rect">
            <a:avLst/>
          </a:prstGeom>
        </p:spPr>
        <p:txBody>
          <a:bodyPr>
            <a:spAutoFit/>
          </a:bodyPr>
          <a:lstStyle/>
          <a:p>
            <a:r>
              <a:rPr lang="en-US" sz="1400" b="1" dirty="0"/>
              <a:t>Meier, M. F., 1969: </a:t>
            </a:r>
            <a:r>
              <a:rPr lang="en-US" sz="1400" dirty="0"/>
              <a:t>Glaciers and water supply. Journal of the American Water Works Association, 61(1</a:t>
            </a:r>
            <a:r>
              <a:rPr lang="en-US" sz="1400" dirty="0" smtClean="0"/>
              <a:t>).</a:t>
            </a:r>
            <a:endParaRPr lang="en-US" dirty="0"/>
          </a:p>
        </p:txBody>
      </p:sp>
      <p:sp>
        <p:nvSpPr>
          <p:cNvPr id="4" name="Rectangle 3"/>
          <p:cNvSpPr/>
          <p:nvPr/>
        </p:nvSpPr>
        <p:spPr>
          <a:xfrm>
            <a:off x="128084" y="4117057"/>
            <a:ext cx="4572000" cy="2031325"/>
          </a:xfrm>
          <a:prstGeom prst="rect">
            <a:avLst/>
          </a:prstGeom>
        </p:spPr>
        <p:txBody>
          <a:bodyPr>
            <a:spAutoFit/>
          </a:bodyPr>
          <a:lstStyle/>
          <a:p>
            <a:r>
              <a:rPr lang="en-US" sz="1400" b="1" dirty="0" smtClean="0"/>
              <a:t>Meier</a:t>
            </a:r>
            <a:r>
              <a:rPr lang="en-US" sz="1400" b="1" dirty="0"/>
              <a:t>, M. F., </a:t>
            </a:r>
            <a:r>
              <a:rPr lang="en-US" sz="1400" b="1" dirty="0" err="1"/>
              <a:t>Tangborn</a:t>
            </a:r>
            <a:r>
              <a:rPr lang="en-US" sz="1400" b="1" dirty="0"/>
              <a:t>, W. V., Mayo, L. R., Post, A., 1971: </a:t>
            </a:r>
            <a:r>
              <a:rPr lang="en-US" sz="1400" dirty="0"/>
              <a:t>Combined ice and water balances of </a:t>
            </a:r>
            <a:r>
              <a:rPr lang="en-US" sz="1400" dirty="0" err="1"/>
              <a:t>Gulkana</a:t>
            </a:r>
            <a:r>
              <a:rPr lang="en-US" sz="1400" dirty="0"/>
              <a:t> and Wolverine Glaciers, Alaska, and South Cascade Glacier, Washington, 1965 and 1966 hydrologic years. U.S. Geological Survey Professional Paper 715A.</a:t>
            </a:r>
          </a:p>
          <a:p>
            <a:r>
              <a:rPr lang="en-US" sz="1400" dirty="0"/>
              <a:t> </a:t>
            </a:r>
          </a:p>
          <a:p>
            <a:r>
              <a:rPr lang="en-US" sz="1400" b="1" dirty="0"/>
              <a:t>Meier, M. F., 1970:</a:t>
            </a:r>
            <a:r>
              <a:rPr lang="en-US" sz="1400" dirty="0"/>
              <a:t> Combined heat, ice and water balances at selected glacier basins.</a:t>
            </a:r>
            <a:r>
              <a:rPr lang="en-US" sz="1400" i="1" dirty="0"/>
              <a:t> </a:t>
            </a:r>
            <a:r>
              <a:rPr lang="en-US" sz="1400" dirty="0"/>
              <a:t>UNESCO Technical Papers in Hydrology, 5, 20 pp.</a:t>
            </a:r>
          </a:p>
        </p:txBody>
      </p:sp>
      <p:sp>
        <p:nvSpPr>
          <p:cNvPr id="5" name="Rectangle 4"/>
          <p:cNvSpPr/>
          <p:nvPr/>
        </p:nvSpPr>
        <p:spPr>
          <a:xfrm>
            <a:off x="128084" y="2819400"/>
            <a:ext cx="4572000" cy="1169551"/>
          </a:xfrm>
          <a:prstGeom prst="rect">
            <a:avLst/>
          </a:prstGeom>
        </p:spPr>
        <p:txBody>
          <a:bodyPr>
            <a:spAutoFit/>
          </a:bodyPr>
          <a:lstStyle/>
          <a:p>
            <a:r>
              <a:rPr lang="en-US" sz="1400" b="1" dirty="0" err="1"/>
              <a:t>Tangborn</a:t>
            </a:r>
            <a:r>
              <a:rPr lang="en-US" sz="1400" b="1" dirty="0"/>
              <a:t> W V, </a:t>
            </a:r>
            <a:r>
              <a:rPr lang="en-US" sz="1400" b="1" dirty="0" err="1"/>
              <a:t>Krimmel</a:t>
            </a:r>
            <a:r>
              <a:rPr lang="en-US" sz="1400" b="1" dirty="0"/>
              <a:t> R M and Meier M F 1975 </a:t>
            </a:r>
            <a:r>
              <a:rPr lang="en-US" sz="1400" dirty="0"/>
              <a:t>A comparison of glacier mass balance by glaciological, hydrological and mapping methods, South Cascade Glacier, Washington Snow and Ice </a:t>
            </a:r>
            <a:r>
              <a:rPr lang="en-US" sz="1400" dirty="0" err="1"/>
              <a:t>Symp</a:t>
            </a:r>
            <a:r>
              <a:rPr lang="en-US" sz="1400" dirty="0"/>
              <a:t>. </a:t>
            </a:r>
            <a:r>
              <a:rPr lang="en-US" sz="1400" dirty="0" smtClean="0"/>
              <a:t>(</a:t>
            </a:r>
            <a:r>
              <a:rPr lang="en-US" sz="1400" dirty="0"/>
              <a:t>Moscow: IAHS-AISH) </a:t>
            </a:r>
            <a:r>
              <a:rPr lang="en-US" sz="1400" dirty="0" err="1"/>
              <a:t>pp</a:t>
            </a:r>
            <a:r>
              <a:rPr lang="en-US" sz="1400" dirty="0"/>
              <a:t> 185–96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48" y="0"/>
            <a:ext cx="4140818" cy="2636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85996"/>
            <a:ext cx="3736975" cy="519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6706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875</TotalTime>
  <Words>857</Words>
  <Application>Microsoft Office PowerPoint</Application>
  <PresentationFormat>On-screen Show (4:3)</PresentationFormat>
  <Paragraphs>83</Paragraphs>
  <Slides>13</Slides>
  <Notes>7</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Portland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G. Fountain</dc:creator>
  <cp:lastModifiedBy>Andrew</cp:lastModifiedBy>
  <cp:revision>34</cp:revision>
  <dcterms:created xsi:type="dcterms:W3CDTF">2013-10-27T02:03:25Z</dcterms:created>
  <dcterms:modified xsi:type="dcterms:W3CDTF">2013-10-28T07:16:37Z</dcterms:modified>
</cp:coreProperties>
</file>