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8"/>
  </p:notesMasterIdLst>
  <p:handoutMasterIdLst>
    <p:handoutMasterId r:id="rId49"/>
  </p:handoutMasterIdLst>
  <p:sldIdLst>
    <p:sldId id="981" r:id="rId2"/>
    <p:sldId id="982" r:id="rId3"/>
    <p:sldId id="935" r:id="rId4"/>
    <p:sldId id="938" r:id="rId5"/>
    <p:sldId id="937" r:id="rId6"/>
    <p:sldId id="722" r:id="rId7"/>
    <p:sldId id="845" r:id="rId8"/>
    <p:sldId id="940" r:id="rId9"/>
    <p:sldId id="941" r:id="rId10"/>
    <p:sldId id="973" r:id="rId11"/>
    <p:sldId id="736" r:id="rId12"/>
    <p:sldId id="971" r:id="rId13"/>
    <p:sldId id="948" r:id="rId14"/>
    <p:sldId id="947" r:id="rId15"/>
    <p:sldId id="589" r:id="rId16"/>
    <p:sldId id="740" r:id="rId17"/>
    <p:sldId id="980" r:id="rId18"/>
    <p:sldId id="953" r:id="rId19"/>
    <p:sldId id="983" r:id="rId20"/>
    <p:sldId id="951" r:id="rId21"/>
    <p:sldId id="936" r:id="rId22"/>
    <p:sldId id="857" r:id="rId23"/>
    <p:sldId id="890" r:id="rId24"/>
    <p:sldId id="785" r:id="rId25"/>
    <p:sldId id="954" r:id="rId26"/>
    <p:sldId id="856" r:id="rId27"/>
    <p:sldId id="876" r:id="rId28"/>
    <p:sldId id="959" r:id="rId29"/>
    <p:sldId id="961" r:id="rId30"/>
    <p:sldId id="858" r:id="rId31"/>
    <p:sldId id="974" r:id="rId32"/>
    <p:sldId id="985" r:id="rId33"/>
    <p:sldId id="888" r:id="rId34"/>
    <p:sldId id="984" r:id="rId35"/>
    <p:sldId id="405" r:id="rId36"/>
    <p:sldId id="949" r:id="rId37"/>
    <p:sldId id="906" r:id="rId38"/>
    <p:sldId id="939" r:id="rId39"/>
    <p:sldId id="925" r:id="rId40"/>
    <p:sldId id="926" r:id="rId41"/>
    <p:sldId id="929" r:id="rId42"/>
    <p:sldId id="837" r:id="rId43"/>
    <p:sldId id="572" r:id="rId44"/>
    <p:sldId id="978" r:id="rId45"/>
    <p:sldId id="769" r:id="rId46"/>
    <p:sldId id="884" r:id="rId4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51E2"/>
    <a:srgbClr val="237F12"/>
    <a:srgbClr val="1DB93B"/>
    <a:srgbClr val="990033"/>
    <a:srgbClr val="CC0000"/>
    <a:srgbClr val="A50021"/>
    <a:srgbClr val="660033"/>
    <a:srgbClr val="966B12"/>
    <a:srgbClr val="8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25" d="100"/>
          <a:sy n="125" d="100"/>
        </p:scale>
        <p:origin x="-904" y="-1104"/>
      </p:cViewPr>
      <p:guideLst>
        <p:guide orient="horz" pos="2160"/>
        <p:guide pos="2880"/>
      </p:guideLst>
    </p:cSldViewPr>
  </p:slideViewPr>
  <p:notesTextViewPr>
    <p:cViewPr>
      <p:scale>
        <a:sx n="100" d="100"/>
        <a:sy n="100" d="100"/>
      </p:scale>
      <p:origin x="0" y="0"/>
    </p:cViewPr>
  </p:notesTextViewPr>
  <p:sorterViewPr>
    <p:cViewPr>
      <p:scale>
        <a:sx n="167" d="100"/>
        <a:sy n="167" d="100"/>
      </p:scale>
      <p:origin x="0" y="122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287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3287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287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A1F4AAA-5EFF-44F6-8BED-88ED6A7D18F2}" type="slidenum">
              <a:rPr lang="en-US"/>
              <a:pPr/>
              <a:t>‹#›</a:t>
            </a:fld>
            <a:endParaRPr lang="en-US"/>
          </a:p>
        </p:txBody>
      </p:sp>
    </p:spTree>
    <p:extLst>
      <p:ext uri="{BB962C8B-B14F-4D97-AF65-F5344CB8AC3E}">
        <p14:creationId xmlns:p14="http://schemas.microsoft.com/office/powerpoint/2010/main" val="3650886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4FA6B19-B038-4E90-9669-6B5BFA8BCA89}" type="slidenum">
              <a:rPr lang="en-US"/>
              <a:pPr/>
              <a:t>‹#›</a:t>
            </a:fld>
            <a:endParaRPr lang="en-US"/>
          </a:p>
        </p:txBody>
      </p:sp>
    </p:spTree>
    <p:extLst>
      <p:ext uri="{BB962C8B-B14F-4D97-AF65-F5344CB8AC3E}">
        <p14:creationId xmlns:p14="http://schemas.microsoft.com/office/powerpoint/2010/main" val="37392250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B5292975-ED80-4103-A5FE-93560AFAC671}" type="slidenum">
              <a:rPr lang="en-US"/>
              <a:pPr/>
              <a:t>1</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p:spPr>
        <p:txBody>
          <a:bodyPr/>
          <a:lstStyle/>
          <a:p>
            <a:fld id="{716946EE-664E-4A83-97BF-8CA26E14F536}" type="slidenum">
              <a:rPr lang="en-US"/>
              <a:pPr/>
              <a:t>35</a:t>
            </a:fld>
            <a:endParaRPr 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p>
            <a:fld id="{21364403-795E-4040-9028-7F968CF0E51E}" type="slidenum">
              <a:rPr lang="en-US"/>
              <a:pPr/>
              <a:t>43</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p>
            <a:fld id="{1EFE6C6E-B048-4740-91E4-77CF996E77E5}" type="slidenum">
              <a:rPr lang="en-US"/>
              <a:pPr/>
              <a:t>6</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fld id="{94A0100F-DEFB-42B3-920C-F7F771B92C91}" type="slidenum">
              <a:rPr lang="en-US"/>
              <a:pPr/>
              <a:t>8</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p:spPr>
        <p:txBody>
          <a:bodyPr/>
          <a:lstStyle/>
          <a:p>
            <a:fld id="{5CF3FA31-5961-4DA2-A817-197BB32CAE14}" type="slidenum">
              <a:rPr lang="en-US"/>
              <a:pPr/>
              <a:t>14</a:t>
            </a:fld>
            <a:endParaRPr lang="en-US"/>
          </a:p>
        </p:txBody>
      </p:sp>
      <p:sp>
        <p:nvSpPr>
          <p:cNvPr id="72706" name="Rectangle 2"/>
          <p:cNvSpPr>
            <a:spLocks noGrp="1" noRot="1" noChangeAspect="1" noChangeArrowheads="1" noTextEdit="1"/>
          </p:cNvSpPr>
          <p:nvPr>
            <p:ph type="sldImg"/>
          </p:nvPr>
        </p:nvSpPr>
        <p:spPr>
          <a:xfrm>
            <a:off x="1144588" y="687388"/>
            <a:ext cx="4572000" cy="3429000"/>
          </a:xfrm>
          <a:ln/>
        </p:spPr>
      </p:sp>
      <p:sp>
        <p:nvSpPr>
          <p:cNvPr id="72707" name="Rectangle 3"/>
          <p:cNvSpPr>
            <a:spLocks noGrp="1" noChangeArrowheads="1"/>
          </p:cNvSpPr>
          <p:nvPr>
            <p:ph type="body" idx="1"/>
          </p:nvPr>
        </p:nvSpPr>
        <p:spPr>
          <a:xfrm>
            <a:off x="685800" y="4341813"/>
            <a:ext cx="5486400" cy="4114800"/>
          </a:xfrm>
          <a:noFill/>
          <a:ln/>
        </p:spPr>
        <p:txBody>
          <a:bodyPr/>
          <a:lstStyle/>
          <a:p>
            <a:pPr eaLnBrk="1" hangingPunct="1"/>
            <a:r>
              <a:rPr lang="en-US" sz="1000" smtClean="0">
                <a:latin typeface="Arial" pitchFamily="34" charset="0"/>
                <a:ea typeface="ＭＳ Ｐゴシック" pitchFamily="34" charset="-128"/>
              </a:rPr>
              <a:t>Oil and Gas Journal July 28, 2003, Rafael Sandrea, </a:t>
            </a:r>
            <a:r>
              <a:rPr lang="ja-JP" altLang="en-US" sz="1000" smtClean="0">
                <a:latin typeface="Arial" pitchFamily="34" charset="0"/>
                <a:ea typeface="ＭＳ Ｐゴシック" pitchFamily="34" charset="-128"/>
              </a:rPr>
              <a:t>“</a:t>
            </a:r>
            <a:r>
              <a:rPr lang="en-US" altLang="ja-JP" sz="1000" smtClean="0">
                <a:latin typeface="Arial" pitchFamily="34" charset="0"/>
                <a:ea typeface="ＭＳ Ｐゴシック" pitchFamily="34" charset="-128"/>
              </a:rPr>
              <a:t>OPECs next challenge, rethinking their quota system</a:t>
            </a:r>
            <a:r>
              <a:rPr lang="ja-JP" altLang="en-US" sz="1000" smtClean="0">
                <a:latin typeface="Arial" pitchFamily="34" charset="0"/>
                <a:ea typeface="ＭＳ Ｐゴシック" pitchFamily="34" charset="-128"/>
              </a:rPr>
              <a:t>”</a:t>
            </a:r>
            <a:r>
              <a:rPr lang="en-US" altLang="ja-JP" sz="1000" smtClean="0">
                <a:latin typeface="Arial" pitchFamily="34" charset="0"/>
                <a:ea typeface="ＭＳ Ｐゴシック" pitchFamily="34" charset="-128"/>
              </a:rPr>
              <a:t>.  There was a discussion of a new quota system, and countries increased their reserves, presumably thinking that it would help them get higher quotas</a:t>
            </a:r>
          </a:p>
          <a:p>
            <a:pPr eaLnBrk="1" hangingPunct="1"/>
            <a:endParaRPr lang="en-US" sz="1000" smtClean="0">
              <a:latin typeface="Arial" pitchFamily="34" charset="0"/>
              <a:ea typeface="ＭＳ Ｐゴシック" pitchFamily="34" charset="-128"/>
            </a:endParaRPr>
          </a:p>
          <a:p>
            <a:pPr eaLnBrk="1" hangingPunct="1"/>
            <a:r>
              <a:rPr lang="en-US" sz="1000" smtClean="0">
                <a:latin typeface="Arial" pitchFamily="34" charset="0"/>
                <a:ea typeface="ＭＳ Ｐゴシック" pitchFamily="34" charset="-128"/>
              </a:rPr>
              <a:t>Proved Reserves from the BP Statistical Review http://www.bp.com/productlanding.do?categoryId=6842&amp;contentId=7021390 They start in 1980 EIA production data at http://www.eia.doe.gov/emeu/international/oilproduction.html</a:t>
            </a:r>
          </a:p>
          <a:p>
            <a:pPr eaLnBrk="1" hangingPunct="1"/>
            <a:endParaRPr lang="en-US" sz="1000" smtClean="0">
              <a:latin typeface="Arial" pitchFamily="34" charset="0"/>
              <a:ea typeface="ＭＳ Ｐゴシック" pitchFamily="34" charset="-128"/>
            </a:endParaRPr>
          </a:p>
          <a:p>
            <a:pPr eaLnBrk="1" hangingPunct="1"/>
            <a:r>
              <a:rPr lang="en-US" sz="1000" smtClean="0">
                <a:latin typeface="Arial" pitchFamily="34" charset="0"/>
                <a:ea typeface="ＭＳ Ｐゴシック" pitchFamily="34" charset="-128"/>
              </a:rPr>
              <a:t>Kuwait leak January 2007 of 2001 documents</a:t>
            </a:r>
          </a:p>
          <a:p>
            <a:pPr eaLnBrk="1" hangingPunct="1"/>
            <a:r>
              <a:rPr lang="en-US" sz="1000" smtClean="0">
                <a:latin typeface="Arial" pitchFamily="34" charset="0"/>
                <a:ea typeface="ＭＳ Ｐゴシック" pitchFamily="34" charset="-128"/>
              </a:rPr>
              <a:t>http://today.reuters.com/news/articlebusiness.aspx?type=tnBusinessNews&amp;storyID=nL20548125&amp;imageid=&amp;cap&amp;from=business</a:t>
            </a:r>
          </a:p>
          <a:p>
            <a:pPr eaLnBrk="1" hangingPunct="1"/>
            <a:r>
              <a:rPr lang="en-US" sz="1000" smtClean="0">
                <a:latin typeface="Arial" pitchFamily="34" charset="0"/>
                <a:ea typeface="ＭＳ Ｐゴシック" pitchFamily="34" charset="-128"/>
              </a:rPr>
              <a:t>24 billion proved, 48 billion probable</a:t>
            </a:r>
          </a:p>
          <a:p>
            <a:pPr eaLnBrk="1" hangingPunct="1"/>
            <a:endParaRPr lang="en-US" sz="1000" smtClean="0">
              <a:latin typeface="Arial" pitchFamily="34" charset="0"/>
              <a:ea typeface="ＭＳ Ｐゴシック" pitchFamily="34" charset="-128"/>
            </a:endParaRPr>
          </a:p>
          <a:p>
            <a:pPr eaLnBrk="1" hangingPunct="1"/>
            <a:r>
              <a:rPr lang="en-US" sz="1000" smtClean="0">
                <a:latin typeface="Arial" pitchFamily="34" charset="0"/>
                <a:ea typeface="ＭＳ Ｐゴシック" pitchFamily="34" charset="-128"/>
              </a:rPr>
              <a:t>Estimate of 2 billion barrels loss for Kuwait in the first Gulf War in the World Energy Council 2007 Survey of Energy Resources page 59</a:t>
            </a:r>
          </a:p>
          <a:p>
            <a:pPr eaLnBrk="1" hangingPunct="1"/>
            <a:r>
              <a:rPr lang="en-US" sz="1000" smtClean="0">
                <a:latin typeface="Arial" pitchFamily="34" charset="0"/>
                <a:ea typeface="ＭＳ Ｐゴシック" pitchFamily="34" charset="-128"/>
              </a:rPr>
              <a:t>http://www.worldenergy.org/publications/survey_of_energy_resources_2007/default.asp</a:t>
            </a:r>
          </a:p>
          <a:p>
            <a:pPr eaLnBrk="1" hangingPunct="1"/>
            <a:endParaRPr lang="en-US" sz="1000" smtClean="0">
              <a:latin typeface="Arial" pitchFamily="34" charset="0"/>
              <a:ea typeface="ＭＳ Ｐゴシック" pitchFamily="34" charset="-128"/>
            </a:endParaRPr>
          </a:p>
          <a:p>
            <a:pPr eaLnBrk="1" hangingPunct="1"/>
            <a:endParaRPr lang="en-US" sz="1000" smtClean="0">
              <a:latin typeface="Arial" pitchFamily="34" charset="0"/>
              <a:ea typeface="ＭＳ Ｐゴシック" pitchFamily="34" charset="-128"/>
            </a:endParaRPr>
          </a:p>
          <a:p>
            <a:pPr eaLnBrk="1" hangingPunct="1"/>
            <a:r>
              <a:rPr lang="en-US" sz="1000" smtClean="0">
                <a:latin typeface="Arial" pitchFamily="34" charset="0"/>
                <a:ea typeface="ＭＳ Ｐゴシック" pitchFamily="34" charset="-128"/>
              </a:rPr>
              <a:t>I include 2 billion barrels for oil burned in the first Gulf War, estimated in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p>
            <a:fld id="{13FB3DAE-4F2C-49F3-9E87-3A27ACB5E000}" type="slidenum">
              <a:rPr lang="en-US"/>
              <a:pPr/>
              <a:t>15</a:t>
            </a:fld>
            <a:endParaRPr 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p>
            <a:fld id="{A79DF0DB-B2CA-4D3D-891D-26F1F795036E}" type="slidenum">
              <a:rPr lang="en-US"/>
              <a:pPr/>
              <a:t>16</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C881B1-2339-414A-9228-32559BDCC74A}" type="slidenum">
              <a:rPr lang="en-US" sz="1200"/>
              <a:pPr eaLnBrk="1" hangingPunct="1"/>
              <a:t>28</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Rot="1" noChangeAspect="1" noChangeArrowheads="1" noTextEdit="1"/>
          </p:cNvSpPr>
          <p:nvPr>
            <p:ph type="sldImg"/>
          </p:nvPr>
        </p:nvSpPr>
        <p:spPr>
          <a:ln/>
        </p:spPr>
      </p:sp>
      <p:sp>
        <p:nvSpPr>
          <p:cNvPr id="1781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968806D-2EB5-4970-90D4-6F17023E730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39167F6-9897-43D5-A70D-C204350AF9C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8366296-8356-4DBF-B9E2-E36AF0431A20}"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0511309-51BF-47E6-A8DF-E113DA74DBF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2909287-9116-4A7E-9F62-4E7872EAE1F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8067675" cy="561975"/>
          </a:xfrm>
          <a:prstGeom prst="rect">
            <a:avLst/>
          </a:prstGeom>
        </p:spPr>
        <p:txBody>
          <a:bodyPr anchor="ctr" anchorCtr="0"/>
          <a:lstStyle>
            <a:lvl1pPr algn="l">
              <a:defRPr sz="2400" b="1">
                <a:solidFill>
                  <a:schemeClr val="accent2"/>
                </a:solidFill>
                <a:latin typeface="Arial Narrow" pitchFamily="34" charset="0"/>
              </a:defRPr>
            </a:lvl1pPr>
          </a:lstStyle>
          <a:p>
            <a:r>
              <a:rPr lang="en-US" dirty="0" smtClean="0"/>
              <a:t>Click to edit Master title style</a:t>
            </a:r>
            <a:endParaRPr lang="en-GB" dirty="0"/>
          </a:p>
        </p:txBody>
      </p:sp>
      <p:sp>
        <p:nvSpPr>
          <p:cNvPr id="6" name="Text Placeholder 5"/>
          <p:cNvSpPr>
            <a:spLocks noGrp="1"/>
          </p:cNvSpPr>
          <p:nvPr>
            <p:ph type="body" sz="quarter" idx="10"/>
          </p:nvPr>
        </p:nvSpPr>
        <p:spPr>
          <a:xfrm>
            <a:off x="457200" y="627321"/>
            <a:ext cx="8210550" cy="706179"/>
          </a:xfrm>
          <a:prstGeom prst="rect">
            <a:avLst/>
          </a:prstGeom>
        </p:spPr>
        <p:txBody>
          <a:bodyPr/>
          <a:lstStyle>
            <a:lvl1pPr marL="0" indent="0" algn="ctr">
              <a:buNone/>
              <a:defRPr sz="1800">
                <a:solidFill>
                  <a:schemeClr val="accent2"/>
                </a:solidFill>
                <a:latin typeface="Arial" pitchFamily="34" charset="0"/>
                <a:cs typeface="Arial" pitchFamily="34" charset="0"/>
              </a:defRPr>
            </a:lvl1pPr>
          </a:lstStyle>
          <a:p>
            <a:pPr lvl="0"/>
            <a:r>
              <a:rPr lang="en-US" dirty="0" smtClean="0"/>
              <a:t>Click to edit Master text styles</a:t>
            </a:r>
          </a:p>
        </p:txBody>
      </p:sp>
      <p:sp>
        <p:nvSpPr>
          <p:cNvPr id="7" name="Text Placeholder 5"/>
          <p:cNvSpPr>
            <a:spLocks noGrp="1"/>
          </p:cNvSpPr>
          <p:nvPr>
            <p:ph type="body" sz="quarter" idx="11"/>
          </p:nvPr>
        </p:nvSpPr>
        <p:spPr>
          <a:xfrm>
            <a:off x="466725" y="6153150"/>
            <a:ext cx="8210550" cy="704850"/>
          </a:xfrm>
          <a:prstGeom prst="rect">
            <a:avLst/>
          </a:prstGeom>
        </p:spPr>
        <p:txBody>
          <a:bodyPr/>
          <a:lstStyle>
            <a:lvl1pPr marL="0" indent="0" algn="ctr">
              <a:buNone/>
              <a:defRPr sz="1400">
                <a:solidFill>
                  <a:schemeClr val="tx1"/>
                </a:solidFill>
                <a:latin typeface="Arial" pitchFamily="34" charset="0"/>
                <a:cs typeface="Arial" pitchFamily="34" charset="0"/>
              </a:defRPr>
            </a:lvl1pPr>
          </a:lstStyle>
          <a:p>
            <a:pPr lvl="0"/>
            <a:r>
              <a:rPr lang="en-US" dirty="0"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A41BC72-C5DB-4B8B-BC1A-089210B163BF}"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2F65150-79CB-4B7C-8870-D1B4E2FC4EE3}"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1C4B0E7-9D48-4186-9C9D-1D99690872A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6F9EA75-5FC7-4B47-AA74-3FB611DE42D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CAB97F6-C94D-4AD1-B760-8367AA920A17}"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D087D46-FD05-435B-A5EB-AB7E15C9F604}"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FD265C7-3094-4B94-B5B4-1D199ADF587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B7FC0EB-FC90-4CF2-9413-87B94D7AF54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1E31E35-53BD-4FF5-A6D1-230CAB94C5B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oleObject" Target="../embeddings/oleObject1.bin"/><Relationship Id="rId5"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9.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http:/www.42international.com/images/dubai1991.jpg" TargetMode="External"/><Relationship Id="rId4" Type="http://schemas.openxmlformats.org/officeDocument/2006/relationships/image" Target="../media/image12.jpeg"/><Relationship Id="rId5" Type="http://schemas.openxmlformats.org/officeDocument/2006/relationships/image" Target="/http:/www.42international.com/images/dubai2005.jpg" TargetMode="External"/><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globalcarbonproject.org/carbonbudget/" TargetMode="External"/><Relationship Id="rId4" Type="http://schemas.openxmlformats.org/officeDocument/2006/relationships/image" Target="../media/image21.png"/><Relationship Id="rId1" Type="http://schemas.openxmlformats.org/officeDocument/2006/relationships/slideLayout" Target="../slideLayouts/slideLayout14.xml"/><Relationship Id="rId2" Type="http://schemas.openxmlformats.org/officeDocument/2006/relationships/hyperlink" Target="Peters%20et%20al.%20201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earth-syst-sci-data-discuss.net/5/1107/2012" TargetMode="External"/><Relationship Id="rId4" Type="http://schemas.openxmlformats.org/officeDocument/2006/relationships/hyperlink" Target="http://www.globalcarbonproject.org/carbonbudget/" TargetMode="External"/><Relationship Id="rId5" Type="http://schemas.openxmlformats.org/officeDocument/2006/relationships/image" Target="../media/image22.png"/><Relationship Id="rId1" Type="http://schemas.openxmlformats.org/officeDocument/2006/relationships/slideLayout" Target="../slideLayouts/slideLayout14.xml"/><Relationship Id="rId2" Type="http://schemas.openxmlformats.org/officeDocument/2006/relationships/hyperlink" Target="http://cdiac.ornl.gov/trends/emis/meth_reg.html"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earth-syst-sci-data-discuss.net/5/1107/2012" TargetMode="External"/><Relationship Id="rId4" Type="http://schemas.openxmlformats.org/officeDocument/2006/relationships/hyperlink" Target="http://www.globalcarbonproject.org/carbonbudget/" TargetMode="External"/><Relationship Id="rId5" Type="http://schemas.openxmlformats.org/officeDocument/2006/relationships/image" Target="../media/image23.png"/><Relationship Id="rId1" Type="http://schemas.openxmlformats.org/officeDocument/2006/relationships/slideLayout" Target="../slideLayouts/slideLayout14.xml"/><Relationship Id="rId2" Type="http://schemas.openxmlformats.org/officeDocument/2006/relationships/hyperlink" Target="http://cdiac.ornl.gov/trends/emis/meth_reg.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hyperlink" Target="http://en.wikipedia.org/wiki/Kerogen" TargetMode="External"/><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noChangeArrowheads="1"/>
          </p:cNvPicPr>
          <p:nvPr/>
        </p:nvPicPr>
        <p:blipFill>
          <a:blip r:embed="rId3" cstate="print"/>
          <a:srcRect/>
          <a:stretch>
            <a:fillRect/>
          </a:stretch>
        </p:blipFill>
        <p:spPr bwMode="auto">
          <a:xfrm>
            <a:off x="228600" y="228600"/>
            <a:ext cx="2239963" cy="3276600"/>
          </a:xfrm>
          <a:prstGeom prst="rect">
            <a:avLst/>
          </a:prstGeom>
          <a:noFill/>
          <a:ln w="9525">
            <a:noFill/>
            <a:miter lim="800000"/>
            <a:headEnd/>
            <a:tailEnd/>
          </a:ln>
        </p:spPr>
      </p:pic>
      <p:pic>
        <p:nvPicPr>
          <p:cNvPr id="17410" name="Picture 7" descr="C:\Documents and Settings\Jim\Desktop\Work\Energy Related Info\Pictures\National Geographic Cover - The End of Cheap Oil  2004-06.jpg"/>
          <p:cNvPicPr>
            <a:picLocks noChangeAspect="1" noChangeArrowheads="1"/>
          </p:cNvPicPr>
          <p:nvPr/>
        </p:nvPicPr>
        <p:blipFill>
          <a:blip r:embed="rId4" cstate="print"/>
          <a:srcRect/>
          <a:stretch>
            <a:fillRect/>
          </a:stretch>
        </p:blipFill>
        <p:spPr bwMode="auto">
          <a:xfrm>
            <a:off x="6629400" y="152400"/>
            <a:ext cx="2327275" cy="3390900"/>
          </a:xfrm>
          <a:prstGeom prst="rect">
            <a:avLst/>
          </a:prstGeom>
          <a:noFill/>
          <a:ln w="9525">
            <a:noFill/>
            <a:miter lim="800000"/>
            <a:headEnd/>
            <a:tailEnd/>
          </a:ln>
        </p:spPr>
      </p:pic>
      <p:sp>
        <p:nvSpPr>
          <p:cNvPr id="17412" name="Text Box 10"/>
          <p:cNvSpPr txBox="1">
            <a:spLocks noChangeArrowheads="1"/>
          </p:cNvSpPr>
          <p:nvPr/>
        </p:nvSpPr>
        <p:spPr bwMode="auto">
          <a:xfrm>
            <a:off x="1066800" y="3581400"/>
            <a:ext cx="692150" cy="366713"/>
          </a:xfrm>
          <a:prstGeom prst="rect">
            <a:avLst/>
          </a:prstGeom>
          <a:noFill/>
          <a:ln w="9525">
            <a:noFill/>
            <a:miter lim="800000"/>
            <a:headEnd/>
            <a:tailEnd/>
          </a:ln>
        </p:spPr>
        <p:txBody>
          <a:bodyPr wrap="none">
            <a:spAutoFit/>
          </a:bodyPr>
          <a:lstStyle/>
          <a:p>
            <a:r>
              <a:rPr lang="en-US" b="1"/>
              <a:t>1999</a:t>
            </a:r>
          </a:p>
        </p:txBody>
      </p:sp>
      <p:sp>
        <p:nvSpPr>
          <p:cNvPr id="17413" name="Text Box 12"/>
          <p:cNvSpPr txBox="1">
            <a:spLocks noChangeArrowheads="1"/>
          </p:cNvSpPr>
          <p:nvPr/>
        </p:nvSpPr>
        <p:spPr bwMode="auto">
          <a:xfrm>
            <a:off x="7162800" y="3581400"/>
            <a:ext cx="692150" cy="366713"/>
          </a:xfrm>
          <a:prstGeom prst="rect">
            <a:avLst/>
          </a:prstGeom>
          <a:noFill/>
          <a:ln w="9525">
            <a:noFill/>
            <a:miter lim="800000"/>
            <a:headEnd/>
            <a:tailEnd/>
          </a:ln>
        </p:spPr>
        <p:txBody>
          <a:bodyPr wrap="none">
            <a:spAutoFit/>
          </a:bodyPr>
          <a:lstStyle/>
          <a:p>
            <a:r>
              <a:rPr lang="en-US" b="1"/>
              <a:t>2004</a:t>
            </a:r>
          </a:p>
        </p:txBody>
      </p:sp>
      <p:sp>
        <p:nvSpPr>
          <p:cNvPr id="17414" name="Text Box 14"/>
          <p:cNvSpPr txBox="1">
            <a:spLocks noChangeArrowheads="1"/>
          </p:cNvSpPr>
          <p:nvPr/>
        </p:nvSpPr>
        <p:spPr bwMode="auto">
          <a:xfrm>
            <a:off x="3048000" y="3048000"/>
            <a:ext cx="2940050" cy="915988"/>
          </a:xfrm>
          <a:prstGeom prst="rect">
            <a:avLst/>
          </a:prstGeom>
          <a:noFill/>
          <a:ln w="9525">
            <a:noFill/>
            <a:miter lim="800000"/>
            <a:headEnd/>
            <a:tailEnd/>
          </a:ln>
        </p:spPr>
        <p:txBody>
          <a:bodyPr wrap="none">
            <a:spAutoFit/>
          </a:bodyPr>
          <a:lstStyle/>
          <a:p>
            <a:pPr algn="ctr"/>
            <a:r>
              <a:rPr lang="en-US" b="1" dirty="0"/>
              <a:t>James W. Murray</a:t>
            </a:r>
          </a:p>
          <a:p>
            <a:pPr algn="ctr"/>
            <a:r>
              <a:rPr lang="en-US" b="1" dirty="0"/>
              <a:t>School of Oceanography</a:t>
            </a:r>
          </a:p>
          <a:p>
            <a:pPr algn="ctr"/>
            <a:r>
              <a:rPr lang="en-US" b="1" dirty="0"/>
              <a:t>University of Washington</a:t>
            </a:r>
          </a:p>
        </p:txBody>
      </p:sp>
      <p:sp>
        <p:nvSpPr>
          <p:cNvPr id="17416" name="Text Box 17"/>
          <p:cNvSpPr txBox="1">
            <a:spLocks noChangeArrowheads="1"/>
          </p:cNvSpPr>
          <p:nvPr/>
        </p:nvSpPr>
        <p:spPr bwMode="auto">
          <a:xfrm>
            <a:off x="3547848" y="2286000"/>
            <a:ext cx="1809835" cy="707886"/>
          </a:xfrm>
          <a:prstGeom prst="rect">
            <a:avLst/>
          </a:prstGeom>
          <a:noFill/>
          <a:ln w="9525">
            <a:noFill/>
            <a:miter lim="800000"/>
            <a:headEnd/>
            <a:tailEnd/>
          </a:ln>
        </p:spPr>
        <p:txBody>
          <a:bodyPr wrap="none">
            <a:spAutoFit/>
          </a:bodyPr>
          <a:lstStyle/>
          <a:p>
            <a:pPr algn="ctr"/>
            <a:r>
              <a:rPr lang="en-US" sz="2000" b="1" dirty="0" smtClean="0"/>
              <a:t>GSA Meeting</a:t>
            </a:r>
          </a:p>
          <a:p>
            <a:pPr algn="ctr"/>
            <a:r>
              <a:rPr lang="en-US" sz="2000" b="1" dirty="0" smtClean="0"/>
              <a:t>October 2013</a:t>
            </a:r>
            <a:endParaRPr lang="en-US" sz="2000" b="1" dirty="0"/>
          </a:p>
        </p:txBody>
      </p:sp>
      <p:sp>
        <p:nvSpPr>
          <p:cNvPr id="350210" name="Rectangle 2"/>
          <p:cNvSpPr>
            <a:spLocks noChangeArrowheads="1"/>
          </p:cNvSpPr>
          <p:nvPr/>
        </p:nvSpPr>
        <p:spPr bwMode="auto">
          <a:xfrm>
            <a:off x="2490880" y="165558"/>
            <a:ext cx="4031873" cy="181588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ja-JP" sz="2800" b="1" dirty="0" smtClean="0">
                <a:latin typeface="Times New Roman" pitchFamily="18" charset="0"/>
                <a:ea typeface="MS Mincho" pitchFamily="49" charset="-128"/>
                <a:cs typeface="Times New Roman" pitchFamily="18" charset="0"/>
              </a:rPr>
              <a:t>OIL PRODUCTION. </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sz="2800" b="1" dirty="0" smtClean="0">
                <a:latin typeface="Times New Roman" pitchFamily="18" charset="0"/>
                <a:ea typeface="MS Mincho" pitchFamily="49" charset="-128"/>
                <a:cs typeface="Times New Roman" pitchFamily="18" charset="0"/>
              </a:rPr>
              <a:t>ECONOMIC GROWTH </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sz="2800" b="1" dirty="0" smtClean="0">
                <a:latin typeface="Times New Roman" pitchFamily="18" charset="0"/>
                <a:ea typeface="MS Mincho" pitchFamily="49" charset="-128"/>
                <a:cs typeface="Times New Roman" pitchFamily="18" charset="0"/>
              </a:rPr>
              <a:t>AND </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sz="2800" b="1" dirty="0" smtClean="0">
                <a:latin typeface="Times New Roman" pitchFamily="18" charset="0"/>
                <a:ea typeface="MS Mincho" pitchFamily="49" charset="-128"/>
                <a:cs typeface="Times New Roman" pitchFamily="18" charset="0"/>
              </a:rPr>
              <a:t>CLIMATE CHANGE</a:t>
            </a:r>
            <a:endParaRPr kumimoji="0" lang="en-US" altLang="ja-JP" sz="28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endParaRPr>
          </a:p>
        </p:txBody>
      </p:sp>
      <p:sp>
        <p:nvSpPr>
          <p:cNvPr id="15" name="Rectangle 14"/>
          <p:cNvSpPr/>
          <p:nvPr/>
        </p:nvSpPr>
        <p:spPr>
          <a:xfrm>
            <a:off x="457200" y="4343400"/>
            <a:ext cx="8382000" cy="369332"/>
          </a:xfrm>
          <a:prstGeom prst="rect">
            <a:avLst/>
          </a:prstGeom>
        </p:spPr>
        <p:txBody>
          <a:bodyPr wrap="square">
            <a:spAutoFit/>
          </a:bodyPr>
          <a:lstStyle/>
          <a:p>
            <a:endParaRPr lang="en-US" b="1" dirty="0">
              <a:latin typeface="Times New Roman" pitchFamily="18" charset="0"/>
            </a:endParaRPr>
          </a:p>
        </p:txBody>
      </p:sp>
      <p:sp>
        <p:nvSpPr>
          <p:cNvPr id="2" name="Rectangle 1"/>
          <p:cNvSpPr/>
          <p:nvPr/>
        </p:nvSpPr>
        <p:spPr>
          <a:xfrm>
            <a:off x="609600" y="4267200"/>
            <a:ext cx="7848600" cy="2031325"/>
          </a:xfrm>
          <a:prstGeom prst="rect">
            <a:avLst/>
          </a:prstGeom>
        </p:spPr>
        <p:txBody>
          <a:bodyPr wrap="square">
            <a:spAutoFit/>
          </a:bodyPr>
          <a:lstStyle/>
          <a:p>
            <a:r>
              <a:rPr lang="en-US" dirty="0" smtClean="0"/>
              <a:t>"</a:t>
            </a:r>
            <a:r>
              <a:rPr lang="en-US" dirty="0"/>
              <a:t>We like to think that the reason we enjoy our high standards of living is because we have been so clever at figuring out how to use the world's available resources. But we should not dismiss the possibility that there may also have been a nontrivial contribution of simply having been quite lucky to have found an incredibly valuable raw material that for a century and a half or so was relatively easy to obtain." </a:t>
            </a:r>
          </a:p>
          <a:p>
            <a:r>
              <a:rPr lang="en-US" dirty="0"/>
              <a:t>- </a:t>
            </a:r>
            <a:r>
              <a:rPr lang="en-US" b="1" dirty="0"/>
              <a:t>James D. Hamilton </a:t>
            </a:r>
          </a:p>
        </p:txBody>
      </p:sp>
    </p:spTree>
    <p:extLst>
      <p:ext uri="{BB962C8B-B14F-4D97-AF65-F5344CB8AC3E}">
        <p14:creationId xmlns:p14="http://schemas.microsoft.com/office/powerpoint/2010/main" val="374897250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609600"/>
            <a:ext cx="5737468" cy="4893647"/>
          </a:xfrm>
          <a:prstGeom prst="rect">
            <a:avLst/>
          </a:prstGeom>
          <a:noFill/>
        </p:spPr>
        <p:txBody>
          <a:bodyPr wrap="none" rtlCol="0">
            <a:spAutoFit/>
          </a:bodyPr>
          <a:lstStyle/>
          <a:p>
            <a:r>
              <a:rPr lang="en-US" sz="2400" b="1" dirty="0" smtClean="0">
                <a:solidFill>
                  <a:srgbClr val="800000"/>
                </a:solidFill>
                <a:latin typeface="Comic Sans MS"/>
                <a:cs typeface="Comic Sans MS"/>
              </a:rPr>
              <a:t>Confusing Factors</a:t>
            </a:r>
          </a:p>
          <a:p>
            <a:endParaRPr lang="en-US" sz="2400" b="1" dirty="0" smtClean="0">
              <a:solidFill>
                <a:srgbClr val="800000"/>
              </a:solidFill>
              <a:latin typeface="Comic Sans MS"/>
              <a:cs typeface="Comic Sans MS"/>
            </a:endParaRPr>
          </a:p>
          <a:p>
            <a:pPr marL="457200" indent="-457200">
              <a:buAutoNum type="arabicPeriod"/>
            </a:pPr>
            <a:r>
              <a:rPr lang="en-US" sz="2400" b="1" dirty="0" smtClean="0">
                <a:solidFill>
                  <a:srgbClr val="800000"/>
                </a:solidFill>
                <a:latin typeface="Comic Sans MS"/>
                <a:cs typeface="Comic Sans MS"/>
              </a:rPr>
              <a:t>Definitions of oil</a:t>
            </a:r>
          </a:p>
          <a:p>
            <a:pPr marL="457200" indent="-457200">
              <a:buAutoNum type="arabicPeriod"/>
            </a:pPr>
            <a:r>
              <a:rPr lang="en-US" sz="2400" b="1" dirty="0" smtClean="0">
                <a:solidFill>
                  <a:srgbClr val="800000"/>
                </a:solidFill>
                <a:latin typeface="Comic Sans MS"/>
                <a:cs typeface="Comic Sans MS"/>
              </a:rPr>
              <a:t>Resources </a:t>
            </a:r>
            <a:r>
              <a:rPr lang="en-US" sz="2400" b="1" dirty="0" err="1" smtClean="0">
                <a:solidFill>
                  <a:srgbClr val="800000"/>
                </a:solidFill>
                <a:latin typeface="Comic Sans MS"/>
                <a:cs typeface="Comic Sans MS"/>
              </a:rPr>
              <a:t>vs</a:t>
            </a:r>
            <a:r>
              <a:rPr lang="en-US" sz="2400" b="1" dirty="0" smtClean="0">
                <a:solidFill>
                  <a:srgbClr val="800000"/>
                </a:solidFill>
                <a:latin typeface="Comic Sans MS"/>
                <a:cs typeface="Comic Sans MS"/>
              </a:rPr>
              <a:t> Reserves </a:t>
            </a:r>
            <a:r>
              <a:rPr lang="en-US" sz="2400" b="1" dirty="0" err="1" smtClean="0">
                <a:solidFill>
                  <a:srgbClr val="800000"/>
                </a:solidFill>
                <a:latin typeface="Comic Sans MS"/>
                <a:cs typeface="Comic Sans MS"/>
              </a:rPr>
              <a:t>vs</a:t>
            </a:r>
            <a:r>
              <a:rPr lang="en-US" sz="2400" b="1" dirty="0" smtClean="0">
                <a:solidFill>
                  <a:srgbClr val="800000"/>
                </a:solidFill>
                <a:latin typeface="Comic Sans MS"/>
                <a:cs typeface="Comic Sans MS"/>
              </a:rPr>
              <a:t> Supply</a:t>
            </a:r>
          </a:p>
          <a:p>
            <a:pPr marL="457200" indent="-457200">
              <a:buAutoNum type="arabicPeriod"/>
            </a:pPr>
            <a:r>
              <a:rPr lang="en-US" sz="2400" b="1" dirty="0" smtClean="0">
                <a:solidFill>
                  <a:srgbClr val="800000"/>
                </a:solidFill>
                <a:latin typeface="Comic Sans MS"/>
                <a:cs typeface="Comic Sans MS"/>
              </a:rPr>
              <a:t>“Proven” Reserves</a:t>
            </a:r>
          </a:p>
          <a:p>
            <a:pPr marL="457200" indent="-457200">
              <a:buAutoNum type="arabicPeriod"/>
            </a:pPr>
            <a:r>
              <a:rPr lang="en-US" sz="2400" b="1" dirty="0" smtClean="0">
                <a:solidFill>
                  <a:srgbClr val="800000"/>
                </a:solidFill>
                <a:latin typeface="Comic Sans MS"/>
                <a:cs typeface="Comic Sans MS"/>
              </a:rPr>
              <a:t>Discoveries </a:t>
            </a:r>
            <a:r>
              <a:rPr lang="en-US" sz="2400" b="1" dirty="0" err="1" smtClean="0">
                <a:solidFill>
                  <a:srgbClr val="800000"/>
                </a:solidFill>
                <a:latin typeface="Comic Sans MS"/>
                <a:cs typeface="Comic Sans MS"/>
              </a:rPr>
              <a:t>vs</a:t>
            </a:r>
            <a:r>
              <a:rPr lang="en-US" sz="2400" b="1" dirty="0" smtClean="0">
                <a:solidFill>
                  <a:srgbClr val="800000"/>
                </a:solidFill>
                <a:latin typeface="Comic Sans MS"/>
                <a:cs typeface="Comic Sans MS"/>
              </a:rPr>
              <a:t> Production</a:t>
            </a:r>
          </a:p>
          <a:p>
            <a:pPr marL="457200" indent="-457200">
              <a:buAutoNum type="arabicPeriod"/>
            </a:pPr>
            <a:r>
              <a:rPr lang="en-US" sz="2400" b="1" dirty="0" smtClean="0">
                <a:solidFill>
                  <a:srgbClr val="800000"/>
                </a:solidFill>
                <a:latin typeface="Comic Sans MS"/>
                <a:cs typeface="Comic Sans MS"/>
              </a:rPr>
              <a:t>Existing oil fields in decline</a:t>
            </a:r>
          </a:p>
          <a:p>
            <a:pPr marL="457200" indent="-457200">
              <a:buAutoNum type="arabicPeriod"/>
            </a:pPr>
            <a:r>
              <a:rPr lang="en-US" sz="2400" b="1" dirty="0" smtClean="0">
                <a:solidFill>
                  <a:srgbClr val="800000"/>
                </a:solidFill>
                <a:latin typeface="Comic Sans MS"/>
                <a:cs typeface="Comic Sans MS"/>
              </a:rPr>
              <a:t>Net Exports</a:t>
            </a:r>
          </a:p>
          <a:p>
            <a:pPr marL="457200" indent="-457200">
              <a:buAutoNum type="arabicPeriod"/>
            </a:pPr>
            <a:r>
              <a:rPr lang="en-US" sz="2400" b="1" dirty="0" smtClean="0">
                <a:solidFill>
                  <a:srgbClr val="800000"/>
                </a:solidFill>
                <a:latin typeface="Comic Sans MS"/>
                <a:cs typeface="Comic Sans MS"/>
              </a:rPr>
              <a:t>Energy Return on Energy Invested</a:t>
            </a:r>
          </a:p>
          <a:p>
            <a:pPr marL="457200" indent="-457200">
              <a:buAutoNum type="arabicPeriod"/>
            </a:pPr>
            <a:r>
              <a:rPr lang="en-US" sz="2400" b="1" dirty="0" smtClean="0">
                <a:solidFill>
                  <a:srgbClr val="800000"/>
                </a:solidFill>
                <a:latin typeface="Comic Sans MS"/>
                <a:cs typeface="Comic Sans MS"/>
              </a:rPr>
              <a:t>Wild Cards</a:t>
            </a:r>
          </a:p>
          <a:p>
            <a:r>
              <a:rPr lang="en-US" sz="2400" b="1" dirty="0">
                <a:solidFill>
                  <a:srgbClr val="800000"/>
                </a:solidFill>
                <a:latin typeface="Comic Sans MS"/>
                <a:cs typeface="Comic Sans MS"/>
              </a:rPr>
              <a:t> </a:t>
            </a:r>
            <a:r>
              <a:rPr lang="en-US" sz="2400" b="1" dirty="0" smtClean="0">
                <a:solidFill>
                  <a:srgbClr val="800000"/>
                </a:solidFill>
                <a:latin typeface="Comic Sans MS"/>
                <a:cs typeface="Comic Sans MS"/>
              </a:rPr>
              <a:t>        Technology</a:t>
            </a:r>
          </a:p>
          <a:p>
            <a:r>
              <a:rPr lang="en-US" sz="2400" b="1" dirty="0">
                <a:solidFill>
                  <a:srgbClr val="800000"/>
                </a:solidFill>
                <a:latin typeface="Comic Sans MS"/>
                <a:cs typeface="Comic Sans MS"/>
              </a:rPr>
              <a:t> </a:t>
            </a:r>
            <a:r>
              <a:rPr lang="en-US" sz="2400" b="1" dirty="0" smtClean="0">
                <a:solidFill>
                  <a:srgbClr val="800000"/>
                </a:solidFill>
                <a:latin typeface="Comic Sans MS"/>
                <a:cs typeface="Comic Sans MS"/>
              </a:rPr>
              <a:t>        Politics</a:t>
            </a:r>
          </a:p>
          <a:p>
            <a:r>
              <a:rPr lang="en-US" sz="2400" b="1" dirty="0">
                <a:solidFill>
                  <a:srgbClr val="800000"/>
                </a:solidFill>
                <a:latin typeface="Comic Sans MS"/>
                <a:cs typeface="Comic Sans MS"/>
              </a:rPr>
              <a:t> </a:t>
            </a:r>
            <a:r>
              <a:rPr lang="en-US" sz="2400" b="1" dirty="0" smtClean="0">
                <a:solidFill>
                  <a:srgbClr val="800000"/>
                </a:solidFill>
                <a:latin typeface="Comic Sans MS"/>
                <a:cs typeface="Comic Sans MS"/>
              </a:rPr>
              <a:t>        Economy</a:t>
            </a:r>
          </a:p>
        </p:txBody>
      </p:sp>
    </p:spTree>
    <p:extLst>
      <p:ext uri="{BB962C8B-B14F-4D97-AF65-F5344CB8AC3E}">
        <p14:creationId xmlns:p14="http://schemas.microsoft.com/office/powerpoint/2010/main" val="3341130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1"/>
          <p:cNvSpPr txBox="1">
            <a:spLocks noChangeArrowheads="1"/>
          </p:cNvSpPr>
          <p:nvPr/>
        </p:nvSpPr>
        <p:spPr bwMode="auto">
          <a:xfrm>
            <a:off x="304800" y="228600"/>
            <a:ext cx="8458200" cy="2554546"/>
          </a:xfrm>
          <a:prstGeom prst="rect">
            <a:avLst/>
          </a:prstGeom>
          <a:noFill/>
          <a:ln w="9525">
            <a:noFill/>
            <a:miter lim="800000"/>
            <a:headEnd/>
            <a:tailEnd/>
          </a:ln>
        </p:spPr>
        <p:txBody>
          <a:bodyPr wrap="square">
            <a:spAutoFit/>
          </a:bodyPr>
          <a:lstStyle/>
          <a:p>
            <a:r>
              <a:rPr lang="en-US" sz="2800" b="1" dirty="0" smtClean="0">
                <a:solidFill>
                  <a:srgbClr val="800000"/>
                </a:solidFill>
                <a:latin typeface="Comic Sans MS"/>
                <a:cs typeface="Comic Sans MS"/>
              </a:rPr>
              <a:t>Definitions of Oil and Price</a:t>
            </a:r>
            <a:endParaRPr lang="en-US" sz="2800" b="1" dirty="0">
              <a:solidFill>
                <a:srgbClr val="800000"/>
              </a:solidFill>
              <a:latin typeface="Comic Sans MS"/>
              <a:cs typeface="Comic Sans MS"/>
            </a:endParaRPr>
          </a:p>
          <a:p>
            <a:endParaRPr lang="en-US" sz="2400" dirty="0"/>
          </a:p>
          <a:p>
            <a:r>
              <a:rPr lang="en-US" sz="2400" b="1" dirty="0"/>
              <a:t>IEA – International Energy Agency (International, Paris)</a:t>
            </a:r>
          </a:p>
          <a:p>
            <a:r>
              <a:rPr lang="en-US" sz="2400" b="1" dirty="0"/>
              <a:t>EIA – Energy Information Agency in US Department of </a:t>
            </a:r>
            <a:r>
              <a:rPr lang="en-US" sz="2400" b="1" dirty="0" smtClean="0"/>
              <a:t>    </a:t>
            </a:r>
          </a:p>
          <a:p>
            <a:r>
              <a:rPr lang="en-US" sz="2400" b="1" dirty="0" smtClean="0"/>
              <a:t>          Energy </a:t>
            </a:r>
            <a:r>
              <a:rPr lang="en-US" sz="2400" b="1" dirty="0"/>
              <a:t>(US DOE</a:t>
            </a:r>
            <a:r>
              <a:rPr lang="en-US" sz="2400" b="1" dirty="0" smtClean="0"/>
              <a:t>)</a:t>
            </a:r>
            <a:endParaRPr lang="en-US" sz="2400" b="1" dirty="0"/>
          </a:p>
          <a:p>
            <a:endParaRPr lang="en-US" dirty="0"/>
          </a:p>
          <a:p>
            <a:endParaRPr lang="en-US" dirty="0"/>
          </a:p>
        </p:txBody>
      </p:sp>
      <p:sp>
        <p:nvSpPr>
          <p:cNvPr id="3" name="TextBox 2"/>
          <p:cNvSpPr txBox="1"/>
          <p:nvPr/>
        </p:nvSpPr>
        <p:spPr>
          <a:xfrm>
            <a:off x="2895600" y="2590800"/>
            <a:ext cx="6248400" cy="2985433"/>
          </a:xfrm>
          <a:prstGeom prst="rect">
            <a:avLst/>
          </a:prstGeom>
          <a:noFill/>
        </p:spPr>
        <p:txBody>
          <a:bodyPr wrap="square" rtlCol="0">
            <a:spAutoFit/>
          </a:bodyPr>
          <a:lstStyle/>
          <a:p>
            <a:r>
              <a:rPr lang="en-GB" sz="2800" b="1" u="sng" dirty="0" smtClean="0"/>
              <a:t>Definitions of Oil</a:t>
            </a:r>
          </a:p>
          <a:p>
            <a:r>
              <a:rPr lang="en-GB" sz="2000" b="1" dirty="0" smtClean="0"/>
              <a:t>IEA reports Crude + condensates + natural gas </a:t>
            </a:r>
          </a:p>
          <a:p>
            <a:r>
              <a:rPr lang="en-GB" sz="2000" b="1" dirty="0" smtClean="0"/>
              <a:t>liquids + biofuels + processing gains = 91 mb/d</a:t>
            </a:r>
          </a:p>
          <a:p>
            <a:endParaRPr lang="en-GB" sz="2000" b="1" dirty="0" smtClean="0"/>
          </a:p>
          <a:p>
            <a:r>
              <a:rPr lang="en-GB" sz="2000" b="1" dirty="0" smtClean="0"/>
              <a:t>EIA reports Crude + condensates = crude oil </a:t>
            </a:r>
          </a:p>
          <a:p>
            <a:r>
              <a:rPr lang="en-GB" sz="2000" b="1" dirty="0" smtClean="0"/>
              <a:t>                                                           = 76 mb/d</a:t>
            </a:r>
          </a:p>
          <a:p>
            <a:r>
              <a:rPr lang="en-GB" sz="2000" b="1" dirty="0" smtClean="0"/>
              <a:t>NGL = propane, butane</a:t>
            </a:r>
          </a:p>
          <a:p>
            <a:r>
              <a:rPr lang="en-GB" sz="2000" b="1" dirty="0" smtClean="0"/>
              <a:t>Condensates = low density HC liquids (C5 to C9)</a:t>
            </a:r>
          </a:p>
          <a:p>
            <a:r>
              <a:rPr lang="en-GB" sz="2000" b="1" dirty="0"/>
              <a:t> </a:t>
            </a:r>
            <a:r>
              <a:rPr lang="en-GB" sz="2000" b="1" dirty="0" smtClean="0"/>
              <a:t>                          (drip gas)</a:t>
            </a:r>
            <a:endParaRPr lang="en-GB" sz="2000" b="1" dirty="0"/>
          </a:p>
        </p:txBody>
      </p:sp>
      <p:sp>
        <p:nvSpPr>
          <p:cNvPr id="5" name="TextBox 4"/>
          <p:cNvSpPr txBox="1"/>
          <p:nvPr/>
        </p:nvSpPr>
        <p:spPr>
          <a:xfrm>
            <a:off x="152400" y="2743200"/>
            <a:ext cx="2614843" cy="1077218"/>
          </a:xfrm>
          <a:prstGeom prst="rect">
            <a:avLst/>
          </a:prstGeom>
          <a:noFill/>
        </p:spPr>
        <p:txBody>
          <a:bodyPr wrap="none" rtlCol="0">
            <a:spAutoFit/>
          </a:bodyPr>
          <a:lstStyle/>
          <a:p>
            <a:r>
              <a:rPr lang="en-US" sz="2400" b="1" u="sng" dirty="0" smtClean="0"/>
              <a:t>Oil Price</a:t>
            </a:r>
          </a:p>
          <a:p>
            <a:r>
              <a:rPr lang="en-US" sz="2000" b="1" dirty="0" smtClean="0"/>
              <a:t>Brent  =  $108</a:t>
            </a:r>
          </a:p>
          <a:p>
            <a:r>
              <a:rPr lang="en-US" sz="2000" b="1" dirty="0" err="1" smtClean="0"/>
              <a:t>NyMeX</a:t>
            </a:r>
            <a:r>
              <a:rPr lang="en-US" sz="2000" b="1" dirty="0" smtClean="0"/>
              <a:t> (WTI) = $102</a:t>
            </a:r>
            <a:endParaRPr lang="en-US" sz="2000" b="1" dirty="0"/>
          </a:p>
        </p:txBody>
      </p:sp>
      <p:sp>
        <p:nvSpPr>
          <p:cNvPr id="2" name="TextBox 1"/>
          <p:cNvSpPr txBox="1"/>
          <p:nvPr/>
        </p:nvSpPr>
        <p:spPr>
          <a:xfrm>
            <a:off x="8534400" y="152400"/>
            <a:ext cx="313044" cy="369332"/>
          </a:xfrm>
          <a:prstGeom prst="rect">
            <a:avLst/>
          </a:prstGeom>
          <a:noFill/>
        </p:spPr>
        <p:txBody>
          <a:bodyPr wrap="none" rtlCol="0">
            <a:spAutoFit/>
          </a:bodyPr>
          <a:lstStyle/>
          <a:p>
            <a:r>
              <a:rPr lang="en-US" b="1" dirty="0" smtClean="0">
                <a:solidFill>
                  <a:srgbClr val="800000"/>
                </a:solidFill>
              </a:rPr>
              <a:t>1</a:t>
            </a:r>
            <a:endParaRPr lang="en-US" b="1" dirty="0">
              <a:solidFill>
                <a:srgbClr val="800000"/>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image003.png"/>
          <p:cNvPicPr>
            <a:picLocks noChangeAspect="1"/>
          </p:cNvPicPr>
          <p:nvPr/>
        </p:nvPicPr>
        <p:blipFill>
          <a:blip r:embed="rId2" cstate="print"/>
          <a:srcRect/>
          <a:stretch>
            <a:fillRect/>
          </a:stretch>
        </p:blipFill>
        <p:spPr bwMode="auto">
          <a:xfrm>
            <a:off x="990600" y="990600"/>
            <a:ext cx="7110874" cy="5347970"/>
          </a:xfrm>
          <a:prstGeom prst="rect">
            <a:avLst/>
          </a:prstGeom>
          <a:noFill/>
          <a:ln w="9525">
            <a:noFill/>
            <a:miter lim="800000"/>
            <a:headEnd/>
            <a:tailEnd/>
          </a:ln>
        </p:spPr>
      </p:pic>
      <p:sp>
        <p:nvSpPr>
          <p:cNvPr id="3" name="TextBox 2"/>
          <p:cNvSpPr txBox="1"/>
          <p:nvPr/>
        </p:nvSpPr>
        <p:spPr>
          <a:xfrm>
            <a:off x="3200400" y="457200"/>
            <a:ext cx="2446311" cy="461665"/>
          </a:xfrm>
          <a:prstGeom prst="rect">
            <a:avLst/>
          </a:prstGeom>
          <a:noFill/>
        </p:spPr>
        <p:txBody>
          <a:bodyPr wrap="none" rtlCol="0">
            <a:spAutoFit/>
          </a:bodyPr>
          <a:lstStyle/>
          <a:p>
            <a:r>
              <a:rPr lang="en-US" sz="2400" b="1" dirty="0" smtClean="0"/>
              <a:t>IEA Predictions</a:t>
            </a:r>
            <a:endParaRPr lang="en-US" sz="2400" b="1" dirty="0"/>
          </a:p>
        </p:txBody>
      </p:sp>
      <p:sp>
        <p:nvSpPr>
          <p:cNvPr id="4" name="Oval 3"/>
          <p:cNvSpPr/>
          <p:nvPr/>
        </p:nvSpPr>
        <p:spPr>
          <a:xfrm>
            <a:off x="7162800" y="2286000"/>
            <a:ext cx="6096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9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50" name="Picture 6"/>
          <p:cNvPicPr>
            <a:picLocks noChangeAspect="1" noChangeArrowheads="1"/>
          </p:cNvPicPr>
          <p:nvPr/>
        </p:nvPicPr>
        <p:blipFill>
          <a:blip r:embed="rId3" cstate="print"/>
          <a:srcRect/>
          <a:stretch>
            <a:fillRect/>
          </a:stretch>
        </p:blipFill>
        <p:spPr bwMode="auto">
          <a:xfrm>
            <a:off x="1635498" y="1143000"/>
            <a:ext cx="5451102" cy="4007296"/>
          </a:xfrm>
          <a:prstGeom prst="rect">
            <a:avLst/>
          </a:prstGeom>
          <a:noFill/>
          <a:ln w="9525">
            <a:noFill/>
            <a:miter lim="800000"/>
            <a:headEnd/>
            <a:tailEnd/>
          </a:ln>
        </p:spPr>
      </p:pic>
      <p:graphicFrame>
        <p:nvGraphicFramePr>
          <p:cNvPr id="390151" name="Object 7"/>
          <p:cNvGraphicFramePr>
            <a:graphicFrameLocks noChangeAspect="1"/>
          </p:cNvGraphicFramePr>
          <p:nvPr>
            <p:extLst>
              <p:ext uri="{D42A27DB-BD31-4B8C-83A1-F6EECF244321}">
                <p14:modId xmlns:p14="http://schemas.microsoft.com/office/powerpoint/2010/main" val="988129263"/>
              </p:ext>
            </p:extLst>
          </p:nvPr>
        </p:nvGraphicFramePr>
        <p:xfrm>
          <a:off x="457200" y="609600"/>
          <a:ext cx="4386263" cy="338137"/>
        </p:xfrm>
        <a:graphic>
          <a:graphicData uri="http://schemas.openxmlformats.org/presentationml/2006/ole">
            <mc:AlternateContent xmlns:mc="http://schemas.openxmlformats.org/markup-compatibility/2006">
              <mc:Choice xmlns:v="urn:schemas-microsoft-com:vml" Requires="v">
                <p:oleObj spid="_x0000_s1088" name="Drawing" r:id="rId4" imgW="4386240" imgH="338040" progId="">
                  <p:embed/>
                </p:oleObj>
              </mc:Choice>
              <mc:Fallback>
                <p:oleObj name="Drawing" r:id="rId4" imgW="4386240" imgH="3380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09600"/>
                        <a:ext cx="4386263"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 name="Rectangle 3"/>
          <p:cNvSpPr>
            <a:spLocks noChangeArrowheads="1"/>
          </p:cNvSpPr>
          <p:nvPr/>
        </p:nvSpPr>
        <p:spPr bwMode="auto">
          <a:xfrm>
            <a:off x="609600" y="5257800"/>
            <a:ext cx="8229600" cy="1200329"/>
          </a:xfrm>
          <a:prstGeom prst="rect">
            <a:avLst/>
          </a:prstGeom>
          <a:noFill/>
          <a:ln w="9525">
            <a:noFill/>
            <a:miter lim="800000"/>
            <a:headEnd/>
            <a:tailEnd/>
          </a:ln>
        </p:spPr>
        <p:txBody>
          <a:bodyPr wrap="square">
            <a:spAutoFit/>
          </a:bodyPr>
          <a:lstStyle/>
          <a:p>
            <a:pPr marL="285750" indent="-285750">
              <a:buFont typeface="Arial"/>
              <a:buChar char="•"/>
            </a:pPr>
            <a:r>
              <a:rPr lang="en-US" sz="1800" dirty="0" smtClean="0">
                <a:cs typeface="Arial" charset="0"/>
              </a:rPr>
              <a:t>Reserves are a very small sub-set of resources (oil in place).</a:t>
            </a:r>
          </a:p>
          <a:p>
            <a:pPr marL="285750" indent="-285750">
              <a:buFont typeface="Arial"/>
              <a:buChar char="•"/>
            </a:pPr>
            <a:r>
              <a:rPr lang="en-US" sz="1800" dirty="0" smtClean="0">
                <a:cs typeface="Arial" charset="0"/>
              </a:rPr>
              <a:t>Reserves take years of development drilling to become supply.</a:t>
            </a:r>
          </a:p>
          <a:p>
            <a:pPr marL="285750" indent="-285750">
              <a:buFont typeface="Arial"/>
              <a:buChar char="•"/>
            </a:pPr>
            <a:r>
              <a:rPr lang="en-US" sz="1800" dirty="0" smtClean="0">
                <a:cs typeface="Arial" charset="0"/>
              </a:rPr>
              <a:t>Proved undeveloped reserves may never be developed.</a:t>
            </a:r>
          </a:p>
          <a:p>
            <a:endParaRPr lang="en-US" sz="1800" dirty="0" smtClean="0">
              <a:cs typeface="Arial" charset="0"/>
            </a:endParaRPr>
          </a:p>
        </p:txBody>
      </p:sp>
      <p:sp>
        <p:nvSpPr>
          <p:cNvPr id="5" name="TextBox 4"/>
          <p:cNvSpPr txBox="1">
            <a:spLocks noChangeArrowheads="1"/>
          </p:cNvSpPr>
          <p:nvPr/>
        </p:nvSpPr>
        <p:spPr bwMode="auto">
          <a:xfrm>
            <a:off x="6705600" y="4343400"/>
            <a:ext cx="19976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i="1" dirty="0" smtClean="0"/>
              <a:t>Modified from Medlock (2010)</a:t>
            </a:r>
            <a:endParaRPr lang="en-US" sz="1000" i="1" dirty="0"/>
          </a:p>
        </p:txBody>
      </p:sp>
      <p:sp>
        <p:nvSpPr>
          <p:cNvPr id="2" name="TextBox 1"/>
          <p:cNvSpPr txBox="1"/>
          <p:nvPr/>
        </p:nvSpPr>
        <p:spPr>
          <a:xfrm>
            <a:off x="8305800" y="457200"/>
            <a:ext cx="313044" cy="369332"/>
          </a:xfrm>
          <a:prstGeom prst="rect">
            <a:avLst/>
          </a:prstGeom>
          <a:noFill/>
        </p:spPr>
        <p:txBody>
          <a:bodyPr wrap="none" rtlCol="0">
            <a:spAutoFit/>
          </a:bodyPr>
          <a:lstStyle/>
          <a:p>
            <a:r>
              <a:rPr lang="en-US" b="1" dirty="0" smtClean="0">
                <a:solidFill>
                  <a:srgbClr val="800000"/>
                </a:solidFill>
              </a:rPr>
              <a:t>2</a:t>
            </a:r>
            <a:endParaRPr lang="en-US" b="1" dirty="0">
              <a:solidFill>
                <a:srgbClr val="800000"/>
              </a:solidFill>
            </a:endParaRPr>
          </a:p>
        </p:txBody>
      </p:sp>
    </p:spTree>
    <p:extLst>
      <p:ext uri="{BB962C8B-B14F-4D97-AF65-F5344CB8AC3E}">
        <p14:creationId xmlns:p14="http://schemas.microsoft.com/office/powerpoint/2010/main" val="2434968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90151"/>
                                        </p:tgtEl>
                                        <p:attrNameLst>
                                          <p:attrName>style.visibility</p:attrName>
                                        </p:attrNameLst>
                                      </p:cBhvr>
                                      <p:to>
                                        <p:strVal val="visible"/>
                                      </p:to>
                                    </p:set>
                                    <p:animEffect transition="in" filter="dissolve">
                                      <p:cBhvr>
                                        <p:cTn id="7" dur="500"/>
                                        <p:tgtEl>
                                          <p:spTgt spid="39015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90150"/>
                                        </p:tgtEl>
                                        <p:attrNameLst>
                                          <p:attrName>style.visibility</p:attrName>
                                        </p:attrNameLst>
                                      </p:cBhvr>
                                      <p:to>
                                        <p:strVal val="visible"/>
                                      </p:to>
                                    </p:set>
                                    <p:animEffect transition="in" filter="dissolve">
                                      <p:cBhvr>
                                        <p:cTn id="11" dur="500"/>
                                        <p:tgtEl>
                                          <p:spTgt spid="390150"/>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dissolv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dissolv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dissolve">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p:cNvPicPr>
            <a:picLocks noGrp="1" noChangeAspect="1" noChangeArrowheads="1"/>
          </p:cNvPicPr>
          <p:nvPr>
            <p:ph sz="half" idx="1"/>
          </p:nvPr>
        </p:nvPicPr>
        <p:blipFill>
          <a:blip r:embed="rId3" cstate="print"/>
          <a:srcRect/>
          <a:stretch>
            <a:fillRect/>
          </a:stretch>
        </p:blipFill>
        <p:spPr>
          <a:xfrm>
            <a:off x="1219200" y="838200"/>
            <a:ext cx="7162800" cy="4137025"/>
          </a:xfrm>
          <a:noFill/>
        </p:spPr>
      </p:pic>
      <p:sp>
        <p:nvSpPr>
          <p:cNvPr id="71682" name="Rectangle 3"/>
          <p:cNvSpPr>
            <a:spLocks noGrp="1" noChangeArrowheads="1"/>
          </p:cNvSpPr>
          <p:nvPr>
            <p:ph type="title"/>
          </p:nvPr>
        </p:nvSpPr>
        <p:spPr>
          <a:xfrm>
            <a:off x="304800" y="152400"/>
            <a:ext cx="6705600" cy="609600"/>
          </a:xfrm>
        </p:spPr>
        <p:txBody>
          <a:bodyPr/>
          <a:lstStyle/>
          <a:p>
            <a:pPr eaLnBrk="1" hangingPunct="1"/>
            <a:r>
              <a:rPr lang="en-US" sz="3200" dirty="0" smtClean="0">
                <a:ea typeface="ＭＳ Ｐゴシック" pitchFamily="34" charset="-128"/>
              </a:rPr>
              <a:t>OPEC Oil </a:t>
            </a:r>
            <a:r>
              <a:rPr lang="ja-JP" altLang="en-US" sz="3200" dirty="0" smtClean="0">
                <a:ea typeface="ＭＳ Ｐゴシック" pitchFamily="34" charset="-128"/>
              </a:rPr>
              <a:t>“</a:t>
            </a:r>
            <a:r>
              <a:rPr lang="en-US" altLang="ja-JP" sz="3200" b="1" dirty="0" smtClean="0">
                <a:solidFill>
                  <a:srgbClr val="A50021"/>
                </a:solidFill>
                <a:ea typeface="ＭＳ Ｐゴシック" pitchFamily="34" charset="-128"/>
              </a:rPr>
              <a:t>Proven</a:t>
            </a:r>
            <a:r>
              <a:rPr lang="ja-JP" altLang="en-US" sz="3200" dirty="0" smtClean="0">
                <a:ea typeface="ＭＳ Ｐゴシック" pitchFamily="34" charset="-128"/>
              </a:rPr>
              <a:t>”</a:t>
            </a:r>
            <a:r>
              <a:rPr lang="en-US" altLang="ja-JP" sz="3200" dirty="0" smtClean="0">
                <a:ea typeface="ＭＳ Ｐゴシック" pitchFamily="34" charset="-128"/>
              </a:rPr>
              <a:t> Reserves!</a:t>
            </a:r>
            <a:endParaRPr lang="en-US" sz="3200" dirty="0" smtClean="0">
              <a:ea typeface="ＭＳ Ｐゴシック" pitchFamily="34" charset="-128"/>
            </a:endParaRPr>
          </a:p>
        </p:txBody>
      </p:sp>
      <p:sp>
        <p:nvSpPr>
          <p:cNvPr id="71683" name="Rectangle 4"/>
          <p:cNvSpPr>
            <a:spLocks noGrp="1" noChangeArrowheads="1"/>
          </p:cNvSpPr>
          <p:nvPr>
            <p:ph type="body" sz="half" idx="2"/>
          </p:nvPr>
        </p:nvSpPr>
        <p:spPr>
          <a:xfrm>
            <a:off x="457200" y="4953000"/>
            <a:ext cx="8382000" cy="1600200"/>
          </a:xfrm>
        </p:spPr>
        <p:txBody>
          <a:bodyPr/>
          <a:lstStyle/>
          <a:p>
            <a:pPr eaLnBrk="1" hangingPunct="1">
              <a:lnSpc>
                <a:spcPct val="80000"/>
              </a:lnSpc>
            </a:pPr>
            <a:r>
              <a:rPr lang="en-US" sz="1600" b="1" dirty="0" smtClean="0">
                <a:solidFill>
                  <a:srgbClr val="0000FF"/>
                </a:solidFill>
                <a:ea typeface="ＭＳ Ｐゴシック" pitchFamily="34" charset="-128"/>
              </a:rPr>
              <a:t>Accurate reserve estimates for OPEC countries are state secrets</a:t>
            </a:r>
          </a:p>
          <a:p>
            <a:pPr eaLnBrk="1" hangingPunct="1">
              <a:lnSpc>
                <a:spcPct val="80000"/>
              </a:lnSpc>
            </a:pPr>
            <a:r>
              <a:rPr lang="en-US" sz="1600" b="1" dirty="0" smtClean="0">
                <a:solidFill>
                  <a:srgbClr val="0000FF"/>
                </a:solidFill>
                <a:ea typeface="ＭＳ Ｐゴシック" pitchFamily="34" charset="-128"/>
              </a:rPr>
              <a:t>Values for 1983 are accurate</a:t>
            </a:r>
          </a:p>
          <a:p>
            <a:pPr eaLnBrk="1" hangingPunct="1">
              <a:lnSpc>
                <a:spcPct val="80000"/>
              </a:lnSpc>
            </a:pPr>
            <a:r>
              <a:rPr lang="en-US" sz="1600" b="1" dirty="0" smtClean="0">
                <a:solidFill>
                  <a:srgbClr val="0000FF"/>
                </a:solidFill>
                <a:ea typeface="ＭＳ Ｐゴシック" pitchFamily="34" charset="-128"/>
              </a:rPr>
              <a:t>No adjustment for 193Gb produced since 1980</a:t>
            </a:r>
          </a:p>
          <a:p>
            <a:pPr eaLnBrk="1" hangingPunct="1">
              <a:lnSpc>
                <a:spcPct val="80000"/>
              </a:lnSpc>
            </a:pPr>
            <a:r>
              <a:rPr lang="en-US" sz="1600" b="1" dirty="0" smtClean="0">
                <a:solidFill>
                  <a:srgbClr val="CC0000"/>
                </a:solidFill>
                <a:ea typeface="ＭＳ Ｐゴシック" pitchFamily="34" charset="-128"/>
              </a:rPr>
              <a:t>Kuwait Example</a:t>
            </a:r>
            <a:r>
              <a:rPr lang="en-US" sz="1600" b="1" dirty="0" smtClean="0">
                <a:solidFill>
                  <a:srgbClr val="0000FF"/>
                </a:solidFill>
                <a:ea typeface="ＭＳ Ｐゴシック" pitchFamily="34" charset="-128"/>
              </a:rPr>
              <a:t>: A recent leak of Kuwait Petroleum Company documents showed the actual reserves are only 48Gb (official reserves are 102Gb).  1980 Kuwait reserves adjusted for production since then are 55Gb</a:t>
            </a:r>
          </a:p>
        </p:txBody>
      </p:sp>
      <p:sp>
        <p:nvSpPr>
          <p:cNvPr id="71684" name="Text Box 5"/>
          <p:cNvSpPr txBox="1">
            <a:spLocks noChangeArrowheads="1"/>
          </p:cNvSpPr>
          <p:nvPr/>
        </p:nvSpPr>
        <p:spPr bwMode="auto">
          <a:xfrm>
            <a:off x="838200" y="6542088"/>
            <a:ext cx="2325688" cy="304800"/>
          </a:xfrm>
          <a:prstGeom prst="rect">
            <a:avLst/>
          </a:prstGeom>
          <a:noFill/>
          <a:ln w="9525">
            <a:noFill/>
            <a:miter lim="800000"/>
            <a:headEnd/>
            <a:tailEnd/>
          </a:ln>
        </p:spPr>
        <p:txBody>
          <a:bodyPr wrap="none">
            <a:spAutoFit/>
          </a:bodyPr>
          <a:lstStyle/>
          <a:p>
            <a:r>
              <a:rPr lang="en-US" sz="1400"/>
              <a:t>From BP Statistical Review</a:t>
            </a:r>
          </a:p>
        </p:txBody>
      </p:sp>
      <p:sp>
        <p:nvSpPr>
          <p:cNvPr id="71685" name="Text Box 6"/>
          <p:cNvSpPr txBox="1">
            <a:spLocks noChangeArrowheads="1"/>
          </p:cNvSpPr>
          <p:nvPr/>
        </p:nvSpPr>
        <p:spPr bwMode="auto">
          <a:xfrm>
            <a:off x="6858000" y="609600"/>
            <a:ext cx="1544188" cy="646331"/>
          </a:xfrm>
          <a:prstGeom prst="rect">
            <a:avLst/>
          </a:prstGeom>
          <a:noFill/>
          <a:ln w="9525">
            <a:noFill/>
            <a:miter lim="800000"/>
            <a:headEnd/>
            <a:tailEnd/>
          </a:ln>
        </p:spPr>
        <p:txBody>
          <a:bodyPr wrap="none">
            <a:spAutoFit/>
          </a:bodyPr>
          <a:lstStyle/>
          <a:p>
            <a:r>
              <a:rPr lang="en-US" b="1" dirty="0">
                <a:solidFill>
                  <a:srgbClr val="CC0000"/>
                </a:solidFill>
              </a:rPr>
              <a:t>Not proven</a:t>
            </a:r>
          </a:p>
          <a:p>
            <a:r>
              <a:rPr lang="en-US" b="1" dirty="0">
                <a:solidFill>
                  <a:srgbClr val="CC0000"/>
                </a:solidFill>
              </a:rPr>
              <a:t>by anybody</a:t>
            </a:r>
            <a:r>
              <a:rPr lang="en-US" b="1" dirty="0" smtClean="0">
                <a:solidFill>
                  <a:srgbClr val="CC0000"/>
                </a:solidFill>
              </a:rPr>
              <a:t>!</a:t>
            </a:r>
          </a:p>
        </p:txBody>
      </p:sp>
      <p:sp>
        <p:nvSpPr>
          <p:cNvPr id="71686" name="Text Box 7"/>
          <p:cNvSpPr txBox="1">
            <a:spLocks noChangeArrowheads="1"/>
          </p:cNvSpPr>
          <p:nvPr/>
        </p:nvSpPr>
        <p:spPr bwMode="auto">
          <a:xfrm>
            <a:off x="3810000" y="6553200"/>
            <a:ext cx="1952625" cy="304800"/>
          </a:xfrm>
          <a:prstGeom prst="rect">
            <a:avLst/>
          </a:prstGeom>
          <a:noFill/>
          <a:ln w="9525">
            <a:noFill/>
            <a:miter lim="800000"/>
            <a:headEnd/>
            <a:tailEnd/>
          </a:ln>
        </p:spPr>
        <p:txBody>
          <a:bodyPr wrap="none">
            <a:spAutoFit/>
          </a:bodyPr>
          <a:lstStyle/>
          <a:p>
            <a:r>
              <a:rPr lang="en-US" sz="1400" dirty="0"/>
              <a:t>Gb = billions of barrels</a:t>
            </a:r>
          </a:p>
        </p:txBody>
      </p:sp>
      <p:sp>
        <p:nvSpPr>
          <p:cNvPr id="8" name="Rectangle 7"/>
          <p:cNvSpPr/>
          <p:nvPr/>
        </p:nvSpPr>
        <p:spPr>
          <a:xfrm>
            <a:off x="6553200" y="3962400"/>
            <a:ext cx="46038" cy="76200"/>
          </a:xfrm>
          <a:prstGeom prst="rect">
            <a:avLst/>
          </a:prstGeom>
          <a:ln>
            <a:solidFill>
              <a:srgbClr val="DD51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cxnSp>
        <p:nvCxnSpPr>
          <p:cNvPr id="10" name="Straight Arrow Connector 9"/>
          <p:cNvCxnSpPr/>
          <p:nvPr/>
        </p:nvCxnSpPr>
        <p:spPr>
          <a:xfrm flipH="1">
            <a:off x="6553200" y="3276601"/>
            <a:ext cx="3175" cy="609601"/>
          </a:xfrm>
          <a:prstGeom prst="straightConnector1">
            <a:avLst/>
          </a:prstGeom>
          <a:ln w="28575">
            <a:solidFill>
              <a:srgbClr val="DD51E2"/>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458200" y="76200"/>
            <a:ext cx="313044" cy="369332"/>
          </a:xfrm>
          <a:prstGeom prst="rect">
            <a:avLst/>
          </a:prstGeom>
          <a:noFill/>
        </p:spPr>
        <p:txBody>
          <a:bodyPr wrap="none" rtlCol="0">
            <a:spAutoFit/>
          </a:bodyPr>
          <a:lstStyle/>
          <a:p>
            <a:r>
              <a:rPr lang="en-US" b="1" dirty="0" smtClean="0">
                <a:solidFill>
                  <a:srgbClr val="800000"/>
                </a:solidFill>
              </a:rPr>
              <a:t>3</a:t>
            </a:r>
            <a:endParaRPr lang="en-US" b="1" dirty="0">
              <a:solidFill>
                <a:srgbClr val="800000"/>
              </a:solidFill>
            </a:endParaRPr>
          </a:p>
        </p:txBody>
      </p:sp>
      <p:sp>
        <p:nvSpPr>
          <p:cNvPr id="3" name="TextBox 2"/>
          <p:cNvSpPr txBox="1"/>
          <p:nvPr/>
        </p:nvSpPr>
        <p:spPr>
          <a:xfrm>
            <a:off x="6629400" y="6550223"/>
            <a:ext cx="1601495" cy="307777"/>
          </a:xfrm>
          <a:prstGeom prst="rect">
            <a:avLst/>
          </a:prstGeom>
          <a:noFill/>
        </p:spPr>
        <p:txBody>
          <a:bodyPr wrap="none" rtlCol="0">
            <a:spAutoFit/>
          </a:bodyPr>
          <a:lstStyle/>
          <a:p>
            <a:r>
              <a:rPr lang="en-US" sz="1400" dirty="0" smtClean="0"/>
              <a:t>From D. Rutledge</a:t>
            </a:r>
            <a:endParaRPr lang="en-US" sz="1400" dirty="0"/>
          </a:p>
        </p:txBody>
      </p:sp>
    </p:spTree>
    <p:extLst>
      <p:ext uri="{BB962C8B-B14F-4D97-AF65-F5344CB8AC3E}">
        <p14:creationId xmlns:p14="http://schemas.microsoft.com/office/powerpoint/2010/main" val="18957494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p:cNvPicPr>
            <a:picLocks noChangeAspect="1" noChangeArrowheads="1"/>
          </p:cNvPicPr>
          <p:nvPr/>
        </p:nvPicPr>
        <p:blipFill>
          <a:blip r:embed="rId3" cstate="print"/>
          <a:srcRect/>
          <a:stretch>
            <a:fillRect/>
          </a:stretch>
        </p:blipFill>
        <p:spPr bwMode="auto">
          <a:xfrm>
            <a:off x="737689" y="1066801"/>
            <a:ext cx="7282204" cy="4484164"/>
          </a:xfrm>
          <a:prstGeom prst="rect">
            <a:avLst/>
          </a:prstGeom>
          <a:noFill/>
          <a:ln w="9525">
            <a:noFill/>
            <a:miter lim="800000"/>
            <a:headEnd/>
            <a:tailEnd/>
          </a:ln>
        </p:spPr>
      </p:pic>
      <p:sp>
        <p:nvSpPr>
          <p:cNvPr id="113666" name="Text Box 3"/>
          <p:cNvSpPr txBox="1">
            <a:spLocks noChangeArrowheads="1"/>
          </p:cNvSpPr>
          <p:nvPr/>
        </p:nvSpPr>
        <p:spPr bwMode="auto">
          <a:xfrm>
            <a:off x="304800" y="5562600"/>
            <a:ext cx="8839200" cy="830997"/>
          </a:xfrm>
          <a:prstGeom prst="rect">
            <a:avLst/>
          </a:prstGeom>
          <a:noFill/>
          <a:ln w="9525">
            <a:noFill/>
            <a:miter lim="800000"/>
            <a:headEnd/>
            <a:tailEnd/>
          </a:ln>
        </p:spPr>
        <p:txBody>
          <a:bodyPr wrap="square">
            <a:spAutoFit/>
          </a:bodyPr>
          <a:lstStyle/>
          <a:p>
            <a:r>
              <a:rPr lang="en-US" sz="2400" b="1" dirty="0"/>
              <a:t>The red box shows the average amount estimated to be discovered by the </a:t>
            </a:r>
            <a:r>
              <a:rPr lang="en-US" sz="2400" b="1" dirty="0">
                <a:solidFill>
                  <a:srgbClr val="A50021"/>
                </a:solidFill>
              </a:rPr>
              <a:t>USGS</a:t>
            </a:r>
            <a:r>
              <a:rPr lang="en-US" sz="2400" b="1" dirty="0"/>
              <a:t> each year between 1995 and 2025. </a:t>
            </a:r>
          </a:p>
        </p:txBody>
      </p:sp>
      <p:sp>
        <p:nvSpPr>
          <p:cNvPr id="113667" name="Text Box 4"/>
          <p:cNvSpPr txBox="1">
            <a:spLocks noChangeArrowheads="1"/>
          </p:cNvSpPr>
          <p:nvPr/>
        </p:nvSpPr>
        <p:spPr bwMode="auto">
          <a:xfrm>
            <a:off x="914400" y="152400"/>
            <a:ext cx="7985125" cy="830997"/>
          </a:xfrm>
          <a:prstGeom prst="rect">
            <a:avLst/>
          </a:prstGeom>
          <a:noFill/>
          <a:ln w="9525">
            <a:noFill/>
            <a:miter lim="800000"/>
            <a:headEnd/>
            <a:tailEnd/>
          </a:ln>
        </p:spPr>
        <p:txBody>
          <a:bodyPr>
            <a:spAutoFit/>
          </a:bodyPr>
          <a:lstStyle/>
          <a:p>
            <a:r>
              <a:rPr lang="en-US" sz="2400" b="1" dirty="0" smtClean="0">
                <a:solidFill>
                  <a:srgbClr val="A50021"/>
                </a:solidFill>
              </a:rPr>
              <a:t>Oil </a:t>
            </a:r>
            <a:r>
              <a:rPr lang="en-US" sz="2400" b="1" dirty="0">
                <a:solidFill>
                  <a:srgbClr val="A50021"/>
                </a:solidFill>
              </a:rPr>
              <a:t>discoveries have been declining since </a:t>
            </a:r>
            <a:r>
              <a:rPr lang="en-US" sz="2400" b="1" dirty="0" smtClean="0">
                <a:solidFill>
                  <a:srgbClr val="A50021"/>
                </a:solidFill>
              </a:rPr>
              <a:t>1964.</a:t>
            </a:r>
          </a:p>
          <a:p>
            <a:r>
              <a:rPr lang="en-US" sz="2400" b="1" dirty="0" smtClean="0">
                <a:solidFill>
                  <a:srgbClr val="A50021"/>
                </a:solidFill>
              </a:rPr>
              <a:t>USGS Forecast is way off base.</a:t>
            </a:r>
            <a:endParaRPr lang="en-US" sz="2400" b="1" dirty="0">
              <a:solidFill>
                <a:srgbClr val="A50021"/>
              </a:solidFill>
            </a:endParaRPr>
          </a:p>
        </p:txBody>
      </p:sp>
      <p:sp>
        <p:nvSpPr>
          <p:cNvPr id="113669" name="TextBox 5"/>
          <p:cNvSpPr txBox="1">
            <a:spLocks noChangeArrowheads="1"/>
          </p:cNvSpPr>
          <p:nvPr/>
        </p:nvSpPr>
        <p:spPr bwMode="auto">
          <a:xfrm>
            <a:off x="1600200" y="2286000"/>
            <a:ext cx="434975" cy="307975"/>
          </a:xfrm>
          <a:prstGeom prst="rect">
            <a:avLst/>
          </a:prstGeom>
          <a:noFill/>
          <a:ln w="9525">
            <a:noFill/>
            <a:miter lim="800000"/>
            <a:headEnd/>
            <a:tailEnd/>
          </a:ln>
        </p:spPr>
        <p:txBody>
          <a:bodyPr wrap="none">
            <a:spAutoFit/>
          </a:bodyPr>
          <a:lstStyle/>
          <a:p>
            <a:r>
              <a:rPr lang="en-US" sz="1400" b="1" dirty="0"/>
              <a:t>US</a:t>
            </a:r>
          </a:p>
        </p:txBody>
      </p:sp>
      <p:sp>
        <p:nvSpPr>
          <p:cNvPr id="113670" name="TextBox 7"/>
          <p:cNvSpPr txBox="1">
            <a:spLocks noChangeArrowheads="1"/>
          </p:cNvSpPr>
          <p:nvPr/>
        </p:nvSpPr>
        <p:spPr bwMode="auto">
          <a:xfrm>
            <a:off x="2438400" y="990600"/>
            <a:ext cx="750888" cy="523875"/>
          </a:xfrm>
          <a:prstGeom prst="rect">
            <a:avLst/>
          </a:prstGeom>
          <a:noFill/>
          <a:ln w="9525">
            <a:noFill/>
            <a:miter lim="800000"/>
            <a:headEnd/>
            <a:tailEnd/>
          </a:ln>
        </p:spPr>
        <p:txBody>
          <a:bodyPr wrap="none">
            <a:spAutoFit/>
          </a:bodyPr>
          <a:lstStyle/>
          <a:p>
            <a:r>
              <a:rPr lang="en-US" sz="1400" b="1" dirty="0"/>
              <a:t>Middle</a:t>
            </a:r>
          </a:p>
          <a:p>
            <a:r>
              <a:rPr lang="en-US" sz="1400" b="1" dirty="0"/>
              <a:t>East</a:t>
            </a:r>
          </a:p>
        </p:txBody>
      </p:sp>
      <p:sp>
        <p:nvSpPr>
          <p:cNvPr id="2" name="TextBox 1"/>
          <p:cNvSpPr txBox="1"/>
          <p:nvPr/>
        </p:nvSpPr>
        <p:spPr>
          <a:xfrm>
            <a:off x="8686800" y="152400"/>
            <a:ext cx="313044" cy="369332"/>
          </a:xfrm>
          <a:prstGeom prst="rect">
            <a:avLst/>
          </a:prstGeom>
          <a:noFill/>
        </p:spPr>
        <p:txBody>
          <a:bodyPr wrap="none" rtlCol="0">
            <a:spAutoFit/>
          </a:bodyPr>
          <a:lstStyle/>
          <a:p>
            <a:r>
              <a:rPr lang="en-US" b="1" dirty="0" smtClean="0">
                <a:solidFill>
                  <a:srgbClr val="800000"/>
                </a:solidFill>
              </a:rPr>
              <a:t>4</a:t>
            </a:r>
            <a:endParaRPr lang="en-US" b="1" dirty="0">
              <a:solidFill>
                <a:srgbClr val="800000"/>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2"/>
          <p:cNvSpPr txBox="1">
            <a:spLocks noChangeArrowheads="1"/>
          </p:cNvSpPr>
          <p:nvPr/>
        </p:nvSpPr>
        <p:spPr bwMode="auto">
          <a:xfrm>
            <a:off x="126788" y="1041023"/>
            <a:ext cx="9017212" cy="5816977"/>
          </a:xfrm>
          <a:prstGeom prst="rect">
            <a:avLst/>
          </a:prstGeom>
          <a:noFill/>
          <a:ln w="9525">
            <a:noFill/>
            <a:miter lim="800000"/>
            <a:headEnd/>
            <a:tailEnd/>
          </a:ln>
        </p:spPr>
        <p:txBody>
          <a:bodyPr wrap="none">
            <a:spAutoFit/>
          </a:bodyPr>
          <a:lstStyle/>
          <a:p>
            <a:r>
              <a:rPr lang="en-US" sz="2400" b="1" dirty="0"/>
              <a:t>Existing oil fields are declining at </a:t>
            </a:r>
            <a:r>
              <a:rPr lang="en-US" sz="2400" b="1" dirty="0" smtClean="0">
                <a:solidFill>
                  <a:srgbClr val="990033"/>
                </a:solidFill>
              </a:rPr>
              <a:t>5%</a:t>
            </a:r>
            <a:r>
              <a:rPr lang="en-US" sz="2400" b="1" dirty="0" smtClean="0">
                <a:solidFill>
                  <a:srgbClr val="A50021"/>
                </a:solidFill>
              </a:rPr>
              <a:t> </a:t>
            </a:r>
            <a:r>
              <a:rPr lang="en-US" sz="2400" b="1" dirty="0"/>
              <a:t>per year </a:t>
            </a:r>
            <a:endParaRPr lang="en-US" sz="2400" b="1" dirty="0" smtClean="0"/>
          </a:p>
          <a:p>
            <a:r>
              <a:rPr lang="en-US" sz="2400" b="1" dirty="0" smtClean="0"/>
              <a:t>(</a:t>
            </a:r>
            <a:r>
              <a:rPr lang="en-US" sz="2400" b="1" dirty="0"/>
              <a:t>IEA </a:t>
            </a:r>
            <a:r>
              <a:rPr lang="en-US" sz="2400" b="1" dirty="0" smtClean="0"/>
              <a:t>2008; Exxon, CERA, ASPO)</a:t>
            </a:r>
            <a:endParaRPr lang="en-US" sz="2400" b="1" dirty="0"/>
          </a:p>
          <a:p>
            <a:endParaRPr lang="en-US" sz="2400" b="1" dirty="0"/>
          </a:p>
          <a:p>
            <a:r>
              <a:rPr lang="en-US" sz="2400" b="1" dirty="0"/>
              <a:t>For </a:t>
            </a:r>
            <a:r>
              <a:rPr lang="en-US" sz="2400" b="1" dirty="0" smtClean="0"/>
              <a:t>2010 </a:t>
            </a:r>
            <a:r>
              <a:rPr lang="en-US" sz="2400" b="1" dirty="0"/>
              <a:t>to 2030 the world needs </a:t>
            </a:r>
            <a:r>
              <a:rPr lang="en-US" sz="2400" b="1" dirty="0" smtClean="0">
                <a:solidFill>
                  <a:srgbClr val="990033"/>
                </a:solidFill>
              </a:rPr>
              <a:t>46 mb/d </a:t>
            </a:r>
            <a:r>
              <a:rPr lang="en-US" sz="2400" b="1" dirty="0"/>
              <a:t>of new production </a:t>
            </a:r>
            <a:endParaRPr lang="en-US" sz="2400" b="1" dirty="0" smtClean="0"/>
          </a:p>
          <a:p>
            <a:r>
              <a:rPr lang="en-US" sz="2400" b="1" dirty="0" smtClean="0"/>
              <a:t>– </a:t>
            </a:r>
            <a:r>
              <a:rPr lang="en-US" sz="2400" b="1" dirty="0"/>
              <a:t> </a:t>
            </a:r>
            <a:r>
              <a:rPr lang="en-US" sz="2400" b="1" dirty="0" smtClean="0"/>
              <a:t>just </a:t>
            </a:r>
            <a:r>
              <a:rPr lang="en-US" sz="2400" b="1" dirty="0"/>
              <a:t>to maintain flat production</a:t>
            </a:r>
          </a:p>
          <a:p>
            <a:endParaRPr lang="en-US" sz="2400" b="1" dirty="0" smtClean="0"/>
          </a:p>
          <a:p>
            <a:r>
              <a:rPr lang="en-US" sz="2400" b="1" dirty="0"/>
              <a:t>The </a:t>
            </a:r>
            <a:r>
              <a:rPr lang="en-US" sz="2400" b="1" dirty="0" smtClean="0"/>
              <a:t>IEA </a:t>
            </a:r>
            <a:r>
              <a:rPr lang="en-US" sz="2400" b="1" dirty="0"/>
              <a:t>forecasts in 2008 projects a </a:t>
            </a:r>
            <a:r>
              <a:rPr lang="en-US" sz="2400" b="1" dirty="0" smtClean="0"/>
              <a:t>10</a:t>
            </a:r>
            <a:r>
              <a:rPr lang="en-US" sz="2400" b="1" dirty="0"/>
              <a:t>% increase in </a:t>
            </a:r>
            <a:endParaRPr lang="en-US" sz="2400" b="1" dirty="0" smtClean="0"/>
          </a:p>
          <a:p>
            <a:r>
              <a:rPr lang="en-US" sz="2400" b="1" dirty="0" smtClean="0"/>
              <a:t>oil </a:t>
            </a:r>
            <a:r>
              <a:rPr lang="en-US" sz="2400" b="1" dirty="0"/>
              <a:t>production </a:t>
            </a:r>
            <a:r>
              <a:rPr lang="en-US" sz="2400" b="1" dirty="0" smtClean="0"/>
              <a:t>between </a:t>
            </a:r>
            <a:r>
              <a:rPr lang="en-US" sz="2400" b="1" dirty="0"/>
              <a:t>now </a:t>
            </a:r>
            <a:r>
              <a:rPr lang="en-US" sz="2400" b="1" dirty="0" smtClean="0"/>
              <a:t>and </a:t>
            </a:r>
            <a:r>
              <a:rPr lang="en-US" sz="2400" b="1" dirty="0"/>
              <a:t>2030 (from 87 to 96 mb/d)</a:t>
            </a:r>
            <a:r>
              <a:rPr lang="en-US" sz="2400" dirty="0"/>
              <a:t> </a:t>
            </a:r>
            <a:endParaRPr lang="en-US" sz="2400" dirty="0" smtClean="0"/>
          </a:p>
          <a:p>
            <a:r>
              <a:rPr lang="en-US" sz="2400" dirty="0" smtClean="0">
                <a:solidFill>
                  <a:srgbClr val="A50021"/>
                </a:solidFill>
              </a:rPr>
              <a:t>(</a:t>
            </a:r>
            <a:r>
              <a:rPr lang="en-US" sz="2400" b="1" dirty="0">
                <a:solidFill>
                  <a:srgbClr val="A50021"/>
                </a:solidFill>
                <a:latin typeface="Symbol" pitchFamily="18" charset="2"/>
              </a:rPr>
              <a:t>D</a:t>
            </a:r>
            <a:r>
              <a:rPr lang="en-US" sz="2400" b="1" dirty="0">
                <a:solidFill>
                  <a:srgbClr val="A50021"/>
                </a:solidFill>
              </a:rPr>
              <a:t> = +9 </a:t>
            </a:r>
            <a:r>
              <a:rPr lang="en-US" sz="2400" b="1" dirty="0" smtClean="0">
                <a:solidFill>
                  <a:srgbClr val="A50021"/>
                </a:solidFill>
              </a:rPr>
              <a:t>mb/d</a:t>
            </a:r>
            <a:r>
              <a:rPr lang="en-US" sz="2400" dirty="0">
                <a:solidFill>
                  <a:srgbClr val="A50021"/>
                </a:solidFill>
              </a:rPr>
              <a:t>).</a:t>
            </a:r>
          </a:p>
          <a:p>
            <a:endParaRPr lang="en-US" b="1" dirty="0"/>
          </a:p>
          <a:p>
            <a:endParaRPr lang="en-US" dirty="0"/>
          </a:p>
          <a:p>
            <a:r>
              <a:rPr lang="en-US" sz="2400" b="1" dirty="0">
                <a:solidFill>
                  <a:srgbClr val="990033"/>
                </a:solidFill>
              </a:rPr>
              <a:t>The projected growth requires </a:t>
            </a:r>
            <a:r>
              <a:rPr lang="en-US" sz="2400" b="1" dirty="0" smtClean="0">
                <a:solidFill>
                  <a:srgbClr val="990033"/>
                </a:solidFill>
              </a:rPr>
              <a:t>discovery and </a:t>
            </a:r>
          </a:p>
          <a:p>
            <a:r>
              <a:rPr lang="en-US" sz="2400" b="1" dirty="0">
                <a:solidFill>
                  <a:srgbClr val="990033"/>
                </a:solidFill>
              </a:rPr>
              <a:t>p</a:t>
            </a:r>
            <a:r>
              <a:rPr lang="en-US" sz="2400" b="1" dirty="0" smtClean="0">
                <a:solidFill>
                  <a:srgbClr val="990033"/>
                </a:solidFill>
              </a:rPr>
              <a:t>roduction of 46 </a:t>
            </a:r>
            <a:r>
              <a:rPr lang="en-US" sz="2400" b="1" dirty="0">
                <a:solidFill>
                  <a:srgbClr val="990033"/>
                </a:solidFill>
              </a:rPr>
              <a:t>+ </a:t>
            </a:r>
            <a:r>
              <a:rPr lang="en-US" sz="2400" b="1" dirty="0" smtClean="0">
                <a:solidFill>
                  <a:srgbClr val="990033"/>
                </a:solidFill>
              </a:rPr>
              <a:t>9 </a:t>
            </a:r>
            <a:r>
              <a:rPr lang="en-US" sz="2400" b="1" dirty="0">
                <a:solidFill>
                  <a:srgbClr val="990033"/>
                </a:solidFill>
              </a:rPr>
              <a:t>= </a:t>
            </a:r>
            <a:r>
              <a:rPr lang="en-US" sz="2400" b="1" dirty="0" smtClean="0">
                <a:solidFill>
                  <a:srgbClr val="990033"/>
                </a:solidFill>
              </a:rPr>
              <a:t>55 mb/d </a:t>
            </a:r>
            <a:r>
              <a:rPr lang="en-US" sz="2400" b="1" dirty="0">
                <a:solidFill>
                  <a:srgbClr val="990033"/>
                </a:solidFill>
              </a:rPr>
              <a:t>of new oil</a:t>
            </a:r>
            <a:r>
              <a:rPr lang="en-US" sz="2400" b="1" dirty="0" smtClean="0">
                <a:solidFill>
                  <a:srgbClr val="990033"/>
                </a:solidFill>
              </a:rPr>
              <a:t>!</a:t>
            </a:r>
          </a:p>
          <a:p>
            <a:endParaRPr lang="en-US" sz="2400" b="1" dirty="0">
              <a:solidFill>
                <a:srgbClr val="990033"/>
              </a:solidFill>
            </a:endParaRPr>
          </a:p>
          <a:p>
            <a:r>
              <a:rPr lang="en-US" sz="2400" b="1" dirty="0">
                <a:solidFill>
                  <a:srgbClr val="990033"/>
                </a:solidFill>
              </a:rPr>
              <a:t>55 </a:t>
            </a:r>
            <a:r>
              <a:rPr lang="en-US" sz="2400" b="1" dirty="0" smtClean="0">
                <a:solidFill>
                  <a:srgbClr val="990033"/>
                </a:solidFill>
              </a:rPr>
              <a:t>mb/d </a:t>
            </a:r>
            <a:r>
              <a:rPr lang="en-US" sz="2400" b="1" dirty="0">
                <a:solidFill>
                  <a:srgbClr val="990033"/>
                </a:solidFill>
                <a:cs typeface="Arial" pitchFamily="34" charset="0"/>
              </a:rPr>
              <a:t>÷ 9 </a:t>
            </a:r>
            <a:r>
              <a:rPr lang="en-US" sz="2400" b="1" dirty="0" smtClean="0">
                <a:solidFill>
                  <a:srgbClr val="990033"/>
                </a:solidFill>
                <a:cs typeface="Arial" pitchFamily="34" charset="0"/>
              </a:rPr>
              <a:t>mb/d </a:t>
            </a:r>
            <a:r>
              <a:rPr lang="en-US" sz="2400" b="1" dirty="0">
                <a:solidFill>
                  <a:srgbClr val="990033"/>
                </a:solidFill>
                <a:cs typeface="Arial" pitchFamily="34" charset="0"/>
              </a:rPr>
              <a:t>=  ~6 new Saudi </a:t>
            </a:r>
            <a:r>
              <a:rPr lang="en-US" sz="2400" b="1" dirty="0" err="1">
                <a:solidFill>
                  <a:srgbClr val="990033"/>
                </a:solidFill>
                <a:cs typeface="Arial" pitchFamily="34" charset="0"/>
              </a:rPr>
              <a:t>Arabias</a:t>
            </a:r>
            <a:endParaRPr lang="en-US" sz="2400" b="1" dirty="0">
              <a:solidFill>
                <a:srgbClr val="990033"/>
              </a:solidFill>
              <a:cs typeface="Arial" pitchFamily="34" charset="0"/>
            </a:endParaRPr>
          </a:p>
          <a:p>
            <a:endParaRPr lang="en-US" sz="2400" b="1" dirty="0">
              <a:solidFill>
                <a:srgbClr val="A50021"/>
              </a:solidFill>
            </a:endParaRPr>
          </a:p>
        </p:txBody>
      </p:sp>
      <p:sp>
        <p:nvSpPr>
          <p:cNvPr id="111618" name="Text Box 3"/>
          <p:cNvSpPr txBox="1">
            <a:spLocks noChangeArrowheads="1"/>
          </p:cNvSpPr>
          <p:nvPr/>
        </p:nvSpPr>
        <p:spPr bwMode="auto">
          <a:xfrm>
            <a:off x="381000" y="228600"/>
            <a:ext cx="6491287" cy="579437"/>
          </a:xfrm>
          <a:prstGeom prst="rect">
            <a:avLst/>
          </a:prstGeom>
          <a:noFill/>
          <a:ln w="9525">
            <a:noFill/>
            <a:miter lim="800000"/>
            <a:headEnd/>
            <a:tailEnd/>
          </a:ln>
        </p:spPr>
        <p:txBody>
          <a:bodyPr>
            <a:spAutoFit/>
          </a:bodyPr>
          <a:lstStyle/>
          <a:p>
            <a:r>
              <a:rPr lang="en-US" sz="3200" b="1" dirty="0">
                <a:solidFill>
                  <a:srgbClr val="A50021"/>
                </a:solidFill>
              </a:rPr>
              <a:t>Existing Oil Fields are in Decline</a:t>
            </a:r>
            <a:r>
              <a:rPr lang="en-US" dirty="0"/>
              <a:t> </a:t>
            </a:r>
          </a:p>
        </p:txBody>
      </p:sp>
      <p:sp>
        <p:nvSpPr>
          <p:cNvPr id="2" name="TextBox 1"/>
          <p:cNvSpPr txBox="1"/>
          <p:nvPr/>
        </p:nvSpPr>
        <p:spPr>
          <a:xfrm>
            <a:off x="8534400" y="152400"/>
            <a:ext cx="313044" cy="369332"/>
          </a:xfrm>
          <a:prstGeom prst="rect">
            <a:avLst/>
          </a:prstGeom>
          <a:noFill/>
        </p:spPr>
        <p:txBody>
          <a:bodyPr wrap="none" rtlCol="0">
            <a:spAutoFit/>
          </a:bodyPr>
          <a:lstStyle/>
          <a:p>
            <a:r>
              <a:rPr lang="en-US" b="1" dirty="0" smtClean="0">
                <a:solidFill>
                  <a:srgbClr val="800000"/>
                </a:solidFill>
              </a:rPr>
              <a:t>5</a:t>
            </a:r>
            <a:endParaRPr lang="en-US" b="1" dirty="0">
              <a:solidFill>
                <a:srgbClr val="800000"/>
              </a:solidFil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762000" y="0"/>
            <a:ext cx="7391400" cy="914400"/>
          </a:xfrm>
        </p:spPr>
        <p:txBody>
          <a:bodyPr/>
          <a:lstStyle/>
          <a:p>
            <a:r>
              <a:rPr lang="en-US" b="1" i="1" dirty="0" smtClean="0">
                <a:solidFill>
                  <a:srgbClr val="A50021"/>
                </a:solidFill>
                <a:latin typeface="Times New Roman" pitchFamily="18" charset="0"/>
                <a:ea typeface="ＭＳ Ｐゴシック" pitchFamily="34" charset="-128"/>
                <a:cs typeface="Times New Roman" pitchFamily="18" charset="0"/>
              </a:rPr>
              <a:t> Net Exports are going down</a:t>
            </a:r>
          </a:p>
        </p:txBody>
      </p:sp>
      <p:pic>
        <p:nvPicPr>
          <p:cNvPr id="165890" name="Picture 2" descr="http://www.42international.com/images/dubai1991.jpg"/>
          <p:cNvPicPr>
            <a:picLocks noChangeAspect="1" noChangeArrowheads="1"/>
          </p:cNvPicPr>
          <p:nvPr/>
        </p:nvPicPr>
        <p:blipFill>
          <a:blip r:embed="rId2" r:link="rId3" cstate="print"/>
          <a:srcRect/>
          <a:stretch>
            <a:fillRect/>
          </a:stretch>
        </p:blipFill>
        <p:spPr bwMode="auto">
          <a:xfrm>
            <a:off x="0" y="1143000"/>
            <a:ext cx="4800600" cy="3205163"/>
          </a:xfrm>
          <a:prstGeom prst="rect">
            <a:avLst/>
          </a:prstGeom>
          <a:noFill/>
          <a:ln w="9525">
            <a:noFill/>
            <a:miter lim="800000"/>
            <a:headEnd/>
            <a:tailEnd/>
          </a:ln>
        </p:spPr>
      </p:pic>
      <p:pic>
        <p:nvPicPr>
          <p:cNvPr id="165892" name="Picture 4" descr="http://www.42international.com/images/dubai2005.jpg"/>
          <p:cNvPicPr>
            <a:picLocks noChangeAspect="1" noChangeArrowheads="1"/>
          </p:cNvPicPr>
          <p:nvPr/>
        </p:nvPicPr>
        <p:blipFill>
          <a:blip r:embed="rId4" r:link="rId5" cstate="print"/>
          <a:srcRect/>
          <a:stretch>
            <a:fillRect/>
          </a:stretch>
        </p:blipFill>
        <p:spPr bwMode="auto">
          <a:xfrm>
            <a:off x="4343400" y="2362200"/>
            <a:ext cx="4800600" cy="3149600"/>
          </a:xfrm>
          <a:prstGeom prst="rect">
            <a:avLst/>
          </a:prstGeom>
          <a:noFill/>
          <a:ln w="9525">
            <a:noFill/>
            <a:miter lim="800000"/>
            <a:headEnd/>
            <a:tailEnd/>
          </a:ln>
        </p:spPr>
      </p:pic>
      <p:cxnSp>
        <p:nvCxnSpPr>
          <p:cNvPr id="6" name="Straight Arrow Connector 5"/>
          <p:cNvCxnSpPr/>
          <p:nvPr/>
        </p:nvCxnSpPr>
        <p:spPr>
          <a:xfrm>
            <a:off x="1143000" y="3810000"/>
            <a:ext cx="4267200" cy="1219200"/>
          </a:xfrm>
          <a:prstGeom prst="straightConnector1">
            <a:avLst/>
          </a:prstGeom>
          <a:ln w="4762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p:nvSpPr>
        <p:spPr bwMode="auto">
          <a:xfrm>
            <a:off x="304800" y="5562600"/>
            <a:ext cx="8610600" cy="830263"/>
          </a:xfrm>
          <a:prstGeom prst="rect">
            <a:avLst/>
          </a:prstGeom>
          <a:noFill/>
          <a:ln w="9525">
            <a:noFill/>
            <a:miter lim="800000"/>
            <a:headEnd/>
            <a:tailEnd/>
          </a:ln>
        </p:spPr>
        <p:txBody>
          <a:bodyPr>
            <a:spAutoFit/>
          </a:bodyPr>
          <a:lstStyle/>
          <a:p>
            <a:pPr algn="ctr"/>
            <a:r>
              <a:rPr lang="en-US" sz="2400" b="1" i="1" dirty="0">
                <a:solidFill>
                  <a:srgbClr val="000000"/>
                </a:solidFill>
                <a:latin typeface="Times New Roman" pitchFamily="18" charset="0"/>
                <a:cs typeface="Times New Roman" pitchFamily="18" charset="0"/>
              </a:rPr>
              <a:t>Over the last three years, consumption inside of OPEC has grown at an astounding </a:t>
            </a:r>
            <a:r>
              <a:rPr lang="en-US" sz="2400" b="1" i="1" dirty="0" smtClean="0">
                <a:solidFill>
                  <a:srgbClr val="000000"/>
                </a:solidFill>
                <a:latin typeface="Times New Roman" pitchFamily="18" charset="0"/>
                <a:cs typeface="Times New Roman" pitchFamily="18" charset="0"/>
              </a:rPr>
              <a:t>&gt;5</a:t>
            </a:r>
            <a:r>
              <a:rPr lang="en-US" sz="2400" b="1" i="1" dirty="0">
                <a:solidFill>
                  <a:srgbClr val="000000"/>
                </a:solidFill>
                <a:latin typeface="Times New Roman" pitchFamily="18" charset="0"/>
                <a:cs typeface="Times New Roman" pitchFamily="18" charset="0"/>
              </a:rPr>
              <a:t>% average annual rate. </a:t>
            </a:r>
          </a:p>
        </p:txBody>
      </p:sp>
      <p:sp>
        <p:nvSpPr>
          <p:cNvPr id="2" name="TextBox 1"/>
          <p:cNvSpPr txBox="1"/>
          <p:nvPr/>
        </p:nvSpPr>
        <p:spPr>
          <a:xfrm>
            <a:off x="8534400" y="152400"/>
            <a:ext cx="304800" cy="369332"/>
          </a:xfrm>
          <a:prstGeom prst="rect">
            <a:avLst/>
          </a:prstGeom>
          <a:noFill/>
        </p:spPr>
        <p:txBody>
          <a:bodyPr wrap="square" rtlCol="0">
            <a:spAutoFit/>
          </a:bodyPr>
          <a:lstStyle/>
          <a:p>
            <a:r>
              <a:rPr lang="en-US" b="1" dirty="0" smtClean="0">
                <a:solidFill>
                  <a:srgbClr val="800000"/>
                </a:solidFill>
              </a:rPr>
              <a:t>6</a:t>
            </a:r>
            <a:endParaRPr lang="en-US" b="1" dirty="0">
              <a:solidFill>
                <a:srgbClr val="800000"/>
              </a:solidFill>
            </a:endParaRPr>
          </a:p>
        </p:txBody>
      </p:sp>
    </p:spTree>
    <p:extLst>
      <p:ext uri="{BB962C8B-B14F-4D97-AF65-F5344CB8AC3E}">
        <p14:creationId xmlns:p14="http://schemas.microsoft.com/office/powerpoint/2010/main" val="2425036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5890"/>
                                        </p:tgtEl>
                                        <p:attrNameLst>
                                          <p:attrName>style.visibility</p:attrName>
                                        </p:attrNameLst>
                                      </p:cBhvr>
                                      <p:to>
                                        <p:strVal val="visible"/>
                                      </p:to>
                                    </p:set>
                                    <p:animEffect transition="in" filter="box(in)">
                                      <p:cBhvr>
                                        <p:cTn id="7" dur="500"/>
                                        <p:tgtEl>
                                          <p:spTgt spid="1658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65892"/>
                                        </p:tgtEl>
                                        <p:attrNameLst>
                                          <p:attrName>style.visibility</p:attrName>
                                        </p:attrNameLst>
                                      </p:cBhvr>
                                      <p:to>
                                        <p:strVal val="visible"/>
                                      </p:to>
                                    </p:set>
                                    <p:animEffect transition="in" filter="box(in)">
                                      <p:cBhvr>
                                        <p:cTn id="12" dur="500"/>
                                        <p:tgtEl>
                                          <p:spTgt spid="1658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p:cNvPicPr>
            <a:picLocks noChangeAspect="1" noChangeArrowheads="1"/>
          </p:cNvPicPr>
          <p:nvPr/>
        </p:nvPicPr>
        <p:blipFill>
          <a:blip r:embed="rId2" cstate="print"/>
          <a:srcRect/>
          <a:stretch>
            <a:fillRect/>
          </a:stretch>
        </p:blipFill>
        <p:spPr bwMode="auto">
          <a:xfrm>
            <a:off x="914400" y="0"/>
            <a:ext cx="7467600" cy="5600700"/>
          </a:xfrm>
          <a:prstGeom prst="rect">
            <a:avLst/>
          </a:prstGeom>
          <a:noFill/>
          <a:ln w="9525">
            <a:noFill/>
            <a:miter lim="800000"/>
            <a:headEnd/>
            <a:tailEnd/>
          </a:ln>
        </p:spPr>
      </p:pic>
      <p:sp>
        <p:nvSpPr>
          <p:cNvPr id="2" name="TextBox 1"/>
          <p:cNvSpPr txBox="1"/>
          <p:nvPr/>
        </p:nvSpPr>
        <p:spPr>
          <a:xfrm>
            <a:off x="1905000" y="5791200"/>
            <a:ext cx="6649384" cy="830997"/>
          </a:xfrm>
          <a:prstGeom prst="rect">
            <a:avLst/>
          </a:prstGeom>
          <a:noFill/>
        </p:spPr>
        <p:txBody>
          <a:bodyPr wrap="none" rtlCol="0">
            <a:spAutoFit/>
          </a:bodyPr>
          <a:lstStyle/>
          <a:p>
            <a:r>
              <a:rPr lang="en-US" sz="2400" b="1" dirty="0" smtClean="0"/>
              <a:t>Citigroup (2012) – Saudi </a:t>
            </a:r>
            <a:r>
              <a:rPr lang="en-US" sz="2400" b="1" dirty="0"/>
              <a:t>A</a:t>
            </a:r>
            <a:r>
              <a:rPr lang="en-US" sz="2400" b="1" dirty="0" smtClean="0"/>
              <a:t>rabia will become </a:t>
            </a:r>
          </a:p>
          <a:p>
            <a:r>
              <a:rPr lang="en-US" sz="2400" b="1" dirty="0" smtClean="0"/>
              <a:t>an oil importer in 2030</a:t>
            </a:r>
            <a:endParaRPr lang="en-US" sz="2400" b="1" dirty="0"/>
          </a:p>
        </p:txBody>
      </p:sp>
      <p:sp>
        <p:nvSpPr>
          <p:cNvPr id="4" name="TextBox 3"/>
          <p:cNvSpPr txBox="1"/>
          <p:nvPr/>
        </p:nvSpPr>
        <p:spPr>
          <a:xfrm>
            <a:off x="6315807" y="6483588"/>
            <a:ext cx="2240743" cy="307777"/>
          </a:xfrm>
          <a:prstGeom prst="rect">
            <a:avLst/>
          </a:prstGeom>
          <a:noFill/>
        </p:spPr>
        <p:txBody>
          <a:bodyPr wrap="none" rtlCol="0">
            <a:spAutoFit/>
          </a:bodyPr>
          <a:lstStyle/>
          <a:p>
            <a:r>
              <a:rPr lang="en-US" sz="1400" dirty="0" smtClean="0"/>
              <a:t>Brown and </a:t>
            </a:r>
            <a:r>
              <a:rPr lang="en-US" sz="1400" dirty="0" err="1" smtClean="0"/>
              <a:t>Foucher</a:t>
            </a:r>
            <a:r>
              <a:rPr lang="en-US" sz="1400" dirty="0" smtClean="0"/>
              <a:t>, 2007</a:t>
            </a:r>
            <a:endParaRPr lang="en-US" sz="1400" dirty="0"/>
          </a:p>
        </p:txBody>
      </p:sp>
      <p:sp>
        <p:nvSpPr>
          <p:cNvPr id="5" name="TextBox 4"/>
          <p:cNvSpPr txBox="1"/>
          <p:nvPr/>
        </p:nvSpPr>
        <p:spPr>
          <a:xfrm>
            <a:off x="1905000" y="5334000"/>
            <a:ext cx="5947462" cy="461665"/>
          </a:xfrm>
          <a:prstGeom prst="rect">
            <a:avLst/>
          </a:prstGeom>
          <a:noFill/>
        </p:spPr>
        <p:txBody>
          <a:bodyPr wrap="none" rtlCol="0">
            <a:spAutoFit/>
          </a:bodyPr>
          <a:lstStyle/>
          <a:p>
            <a:r>
              <a:rPr lang="en-US" sz="2400" b="1" dirty="0" smtClean="0"/>
              <a:t>Peak Oil has come to the export market</a:t>
            </a:r>
            <a:endParaRPr lang="en-US" sz="2400" b="1" dirty="0"/>
          </a:p>
        </p:txBody>
      </p:sp>
      <p:sp>
        <p:nvSpPr>
          <p:cNvPr id="3" name="Oval 2"/>
          <p:cNvSpPr/>
          <p:nvPr/>
        </p:nvSpPr>
        <p:spPr>
          <a:xfrm>
            <a:off x="4114800" y="4419600"/>
            <a:ext cx="533400" cy="685800"/>
          </a:xfrm>
          <a:prstGeom prst="ellipse">
            <a:avLst/>
          </a:prstGeom>
          <a:noFill/>
          <a:ln>
            <a:solidFill>
              <a:srgbClr val="9900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6821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1700" y="673100"/>
            <a:ext cx="7340600" cy="5511800"/>
          </a:xfrm>
          <a:prstGeom prst="rect">
            <a:avLst/>
          </a:prstGeom>
        </p:spPr>
      </p:pic>
      <p:sp>
        <p:nvSpPr>
          <p:cNvPr id="3" name="TextBox 2"/>
          <p:cNvSpPr txBox="1"/>
          <p:nvPr/>
        </p:nvSpPr>
        <p:spPr>
          <a:xfrm>
            <a:off x="2590800" y="152400"/>
            <a:ext cx="4473400" cy="461665"/>
          </a:xfrm>
          <a:prstGeom prst="rect">
            <a:avLst/>
          </a:prstGeom>
          <a:noFill/>
        </p:spPr>
        <p:txBody>
          <a:bodyPr wrap="none" rtlCol="0">
            <a:spAutoFit/>
          </a:bodyPr>
          <a:lstStyle/>
          <a:p>
            <a:r>
              <a:rPr lang="en-US" sz="2400" b="1" dirty="0">
                <a:solidFill>
                  <a:srgbClr val="800000"/>
                </a:solidFill>
                <a:latin typeface="Calibri" pitchFamily="34" charset="0"/>
                <a:cs typeface="Calibri" pitchFamily="34" charset="0"/>
              </a:rPr>
              <a:t>EROI = Energy Return on </a:t>
            </a:r>
            <a:r>
              <a:rPr lang="en-US" sz="2400" b="1" dirty="0" smtClean="0">
                <a:solidFill>
                  <a:srgbClr val="800000"/>
                </a:solidFill>
                <a:latin typeface="Calibri" pitchFamily="34" charset="0"/>
                <a:cs typeface="Calibri" pitchFamily="34" charset="0"/>
              </a:rPr>
              <a:t>Invested</a:t>
            </a:r>
            <a:endParaRPr lang="en-US" sz="2400" b="1" dirty="0">
              <a:solidFill>
                <a:srgbClr val="800000"/>
              </a:solidFill>
              <a:latin typeface="Calibri" pitchFamily="34" charset="0"/>
              <a:cs typeface="Calibri" pitchFamily="34" charset="0"/>
            </a:endParaRPr>
          </a:p>
        </p:txBody>
      </p:sp>
      <p:sp>
        <p:nvSpPr>
          <p:cNvPr id="4" name="TextBox 3"/>
          <p:cNvSpPr txBox="1"/>
          <p:nvPr/>
        </p:nvSpPr>
        <p:spPr>
          <a:xfrm>
            <a:off x="457200" y="6019800"/>
            <a:ext cx="2794943" cy="646331"/>
          </a:xfrm>
          <a:prstGeom prst="rect">
            <a:avLst/>
          </a:prstGeom>
          <a:noFill/>
        </p:spPr>
        <p:txBody>
          <a:bodyPr wrap="none" rtlCol="0">
            <a:spAutoFit/>
          </a:bodyPr>
          <a:lstStyle/>
          <a:p>
            <a:r>
              <a:rPr lang="en-US" b="1" dirty="0"/>
              <a:t>Net Energy = </a:t>
            </a:r>
            <a:r>
              <a:rPr lang="en-US" b="1" dirty="0" err="1"/>
              <a:t>Eout</a:t>
            </a:r>
            <a:r>
              <a:rPr lang="en-US" b="1" dirty="0"/>
              <a:t> – </a:t>
            </a:r>
            <a:r>
              <a:rPr lang="en-US" b="1" dirty="0" err="1"/>
              <a:t>Ein</a:t>
            </a:r>
            <a:r>
              <a:rPr lang="en-US" b="1" dirty="0"/>
              <a:t/>
            </a:r>
            <a:br>
              <a:rPr lang="en-US" b="1" dirty="0"/>
            </a:br>
            <a:r>
              <a:rPr lang="en-US" b="1" dirty="0"/>
              <a:t>EROI = </a:t>
            </a:r>
            <a:r>
              <a:rPr lang="en-US" b="1" dirty="0" err="1"/>
              <a:t>Eout</a:t>
            </a:r>
            <a:r>
              <a:rPr lang="en-US" b="1" dirty="0"/>
              <a:t>/</a:t>
            </a:r>
            <a:r>
              <a:rPr lang="en-US" b="1" dirty="0" err="1" smtClean="0"/>
              <a:t>Ein</a:t>
            </a:r>
            <a:endParaRPr lang="en-US" b="1" dirty="0"/>
          </a:p>
        </p:txBody>
      </p:sp>
      <p:sp>
        <p:nvSpPr>
          <p:cNvPr id="5" name="TextBox 4"/>
          <p:cNvSpPr txBox="1"/>
          <p:nvPr/>
        </p:nvSpPr>
        <p:spPr>
          <a:xfrm>
            <a:off x="8458200" y="304800"/>
            <a:ext cx="313044" cy="369332"/>
          </a:xfrm>
          <a:prstGeom prst="rect">
            <a:avLst/>
          </a:prstGeom>
          <a:noFill/>
        </p:spPr>
        <p:txBody>
          <a:bodyPr wrap="none" rtlCol="0">
            <a:spAutoFit/>
          </a:bodyPr>
          <a:lstStyle/>
          <a:p>
            <a:r>
              <a:rPr lang="en-US" dirty="0" smtClean="0"/>
              <a:t>7</a:t>
            </a:r>
            <a:endParaRPr lang="en-US" dirty="0"/>
          </a:p>
        </p:txBody>
      </p:sp>
    </p:spTree>
    <p:extLst>
      <p:ext uri="{BB962C8B-B14F-4D97-AF65-F5344CB8AC3E}">
        <p14:creationId xmlns:p14="http://schemas.microsoft.com/office/powerpoint/2010/main" val="4148979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59967" cy="6801863"/>
          </a:xfrm>
          <a:prstGeom prst="rect">
            <a:avLst/>
          </a:prstGeom>
          <a:noFill/>
          <a:ln>
            <a:solidFill>
              <a:srgbClr val="000000"/>
            </a:solidFill>
          </a:ln>
        </p:spPr>
        <p:txBody>
          <a:bodyPr wrap="none" rtlCol="0">
            <a:spAutoFit/>
          </a:bodyPr>
          <a:lstStyle/>
          <a:p>
            <a:r>
              <a:rPr lang="en-US" sz="1600" b="1" dirty="0" err="1" smtClean="0"/>
              <a:t>Pardee</a:t>
            </a:r>
            <a:r>
              <a:rPr lang="en-US" sz="1600" b="1" dirty="0" smtClean="0"/>
              <a:t> </a:t>
            </a:r>
            <a:r>
              <a:rPr lang="en-US" sz="1600" b="1" dirty="0"/>
              <a:t>Keynote Session (P8): Fossil Fuel Production, Economic Growth and Climate Change</a:t>
            </a:r>
            <a:endParaRPr lang="en-US" sz="1600" dirty="0"/>
          </a:p>
          <a:p>
            <a:r>
              <a:rPr lang="en-US" sz="1600" b="1" dirty="0" smtClean="0"/>
              <a:t>Session </a:t>
            </a:r>
            <a:r>
              <a:rPr lang="en-US" sz="1600" b="1" dirty="0"/>
              <a:t>Chair: James W. </a:t>
            </a:r>
            <a:r>
              <a:rPr lang="en-US" sz="1600" b="1" dirty="0" smtClean="0"/>
              <a:t>Murray</a:t>
            </a:r>
            <a:endParaRPr lang="en-US" sz="1600" dirty="0"/>
          </a:p>
          <a:p>
            <a:endParaRPr lang="en-US" sz="1600" dirty="0"/>
          </a:p>
          <a:p>
            <a:r>
              <a:rPr lang="en-US" sz="1600" dirty="0"/>
              <a:t>1:00 </a:t>
            </a:r>
            <a:r>
              <a:rPr lang="en-US" sz="2000" b="1" dirty="0">
                <a:solidFill>
                  <a:srgbClr val="A50021"/>
                </a:solidFill>
              </a:rPr>
              <a:t>Murray, James W.</a:t>
            </a:r>
            <a:r>
              <a:rPr lang="en-US" sz="1600" b="1" dirty="0">
                <a:solidFill>
                  <a:srgbClr val="A50021"/>
                </a:solidFill>
              </a:rPr>
              <a:t> </a:t>
            </a:r>
            <a:r>
              <a:rPr lang="en-US" sz="1600" dirty="0"/>
              <a:t>(University of Washington, Seattle, WA, USA)</a:t>
            </a:r>
          </a:p>
          <a:p>
            <a:r>
              <a:rPr lang="en-US" sz="1600" dirty="0"/>
              <a:t>          </a:t>
            </a:r>
            <a:r>
              <a:rPr lang="en-US" dirty="0" smtClean="0"/>
              <a:t>INTRODUCTION</a:t>
            </a:r>
          </a:p>
          <a:p>
            <a:r>
              <a:rPr lang="en-US" dirty="0" smtClean="0"/>
              <a:t>         OIL PRODUCTION, ECONOMIC GROWTH AND CLIMATE CHANGE</a:t>
            </a:r>
            <a:endParaRPr lang="en-US" dirty="0"/>
          </a:p>
          <a:p>
            <a:r>
              <a:rPr lang="en-US" sz="1600" dirty="0" smtClean="0"/>
              <a:t>1</a:t>
            </a:r>
            <a:r>
              <a:rPr lang="en-US" sz="1600" dirty="0"/>
              <a:t>:30 </a:t>
            </a:r>
            <a:r>
              <a:rPr lang="en-US" sz="2000" b="1" dirty="0" err="1">
                <a:solidFill>
                  <a:srgbClr val="A50021"/>
                </a:solidFill>
              </a:rPr>
              <a:t>Aleklett</a:t>
            </a:r>
            <a:r>
              <a:rPr lang="en-US" sz="2000" b="1" dirty="0">
                <a:solidFill>
                  <a:srgbClr val="A50021"/>
                </a:solidFill>
              </a:rPr>
              <a:t>, </a:t>
            </a:r>
            <a:r>
              <a:rPr lang="en-US" sz="2000" b="1" dirty="0" err="1">
                <a:solidFill>
                  <a:srgbClr val="A50021"/>
                </a:solidFill>
              </a:rPr>
              <a:t>Kjell</a:t>
            </a:r>
            <a:r>
              <a:rPr lang="en-US" sz="2000" b="1" dirty="0">
                <a:solidFill>
                  <a:srgbClr val="A50021"/>
                </a:solidFill>
              </a:rPr>
              <a:t> </a:t>
            </a:r>
            <a:r>
              <a:rPr lang="en-US" sz="1600" dirty="0"/>
              <a:t>(Uppsala University, Uppsala, Sweden</a:t>
            </a:r>
            <a:r>
              <a:rPr lang="en-US" sz="1600" dirty="0" smtClean="0"/>
              <a:t>)</a:t>
            </a:r>
          </a:p>
          <a:p>
            <a:r>
              <a:rPr lang="en-US" sz="1600" dirty="0"/>
              <a:t> </a:t>
            </a:r>
            <a:r>
              <a:rPr lang="en-US" sz="1600" dirty="0" smtClean="0"/>
              <a:t>         DARCY’S LAW AND FUTURE FLOW OF CRUSE OIL</a:t>
            </a:r>
            <a:endParaRPr lang="en-US" sz="1600" dirty="0"/>
          </a:p>
          <a:p>
            <a:r>
              <a:rPr lang="en-US" sz="1600" dirty="0" smtClean="0"/>
              <a:t>1:55 </a:t>
            </a:r>
            <a:r>
              <a:rPr lang="en-US" sz="2000" b="1" dirty="0" smtClean="0">
                <a:solidFill>
                  <a:srgbClr val="A50021"/>
                </a:solidFill>
              </a:rPr>
              <a:t>Berman, Art E</a:t>
            </a:r>
            <a:r>
              <a:rPr lang="en-US" sz="2000" dirty="0"/>
              <a:t>.</a:t>
            </a:r>
            <a:r>
              <a:rPr lang="en-US" sz="1600" dirty="0" smtClean="0"/>
              <a:t>( by Jim Hansen and David Hughes)</a:t>
            </a:r>
          </a:p>
          <a:p>
            <a:r>
              <a:rPr lang="en-US" sz="1600" dirty="0" smtClean="0"/>
              <a:t>          LETS BE HONEST ABOUT SHALE GAS</a:t>
            </a:r>
            <a:endParaRPr lang="en-US" sz="1600" dirty="0"/>
          </a:p>
          <a:p>
            <a:r>
              <a:rPr lang="en-US" sz="1600" dirty="0" smtClean="0"/>
              <a:t>2:20 </a:t>
            </a:r>
            <a:r>
              <a:rPr lang="en-US" sz="2000" b="1" dirty="0">
                <a:solidFill>
                  <a:srgbClr val="A50021"/>
                </a:solidFill>
              </a:rPr>
              <a:t>Hughes, David </a:t>
            </a:r>
            <a:r>
              <a:rPr lang="en-US" sz="1600" dirty="0"/>
              <a:t>(Global Sustainability Research, </a:t>
            </a:r>
            <a:r>
              <a:rPr lang="en-US" sz="1600" dirty="0" err="1"/>
              <a:t>Whaletown</a:t>
            </a:r>
            <a:r>
              <a:rPr lang="en-US" sz="1600" dirty="0"/>
              <a:t>, BC, Canada</a:t>
            </a:r>
            <a:r>
              <a:rPr lang="en-US" sz="1600" dirty="0" smtClean="0"/>
              <a:t>)</a:t>
            </a:r>
          </a:p>
          <a:p>
            <a:r>
              <a:rPr lang="en-US" sz="1600" dirty="0"/>
              <a:t> </a:t>
            </a:r>
            <a:r>
              <a:rPr lang="en-US" sz="1600" dirty="0" smtClean="0"/>
              <a:t>         TIGHT OIL: A SOLUTION TO US IMPORT DEPENDENCE?</a:t>
            </a:r>
            <a:endParaRPr lang="en-US" sz="1600" dirty="0"/>
          </a:p>
          <a:p>
            <a:r>
              <a:rPr lang="en-US" sz="1600" dirty="0"/>
              <a:t>2</a:t>
            </a:r>
            <a:r>
              <a:rPr lang="en-US" sz="1600" dirty="0" smtClean="0"/>
              <a:t>:45 </a:t>
            </a:r>
            <a:r>
              <a:rPr lang="en-US" sz="2000" b="1" dirty="0" smtClean="0">
                <a:solidFill>
                  <a:srgbClr val="A50021"/>
                </a:solidFill>
              </a:rPr>
              <a:t>Hall</a:t>
            </a:r>
            <a:r>
              <a:rPr lang="en-US" sz="2000" b="1" dirty="0">
                <a:solidFill>
                  <a:srgbClr val="A50021"/>
                </a:solidFill>
              </a:rPr>
              <a:t>, Charles A.S. </a:t>
            </a:r>
            <a:r>
              <a:rPr lang="en-US" sz="1600" dirty="0"/>
              <a:t>(SUNY Syracuse, Syracuse, NY, USA</a:t>
            </a:r>
            <a:r>
              <a:rPr lang="en-US" sz="1600" dirty="0" smtClean="0"/>
              <a:t>)</a:t>
            </a:r>
          </a:p>
          <a:p>
            <a:r>
              <a:rPr lang="en-US" sz="1600" dirty="0"/>
              <a:t> </a:t>
            </a:r>
            <a:r>
              <a:rPr lang="en-US" sz="1600" dirty="0" smtClean="0"/>
              <a:t>        ARE WE ENTERING THE SECOND HALF OF THE AGE OF OIL? SOME </a:t>
            </a:r>
          </a:p>
          <a:p>
            <a:r>
              <a:rPr lang="en-US" sz="1600" dirty="0"/>
              <a:t> </a:t>
            </a:r>
            <a:r>
              <a:rPr lang="en-US" sz="1600" dirty="0" smtClean="0"/>
              <a:t>        EMPIRICAL CONSTRAINTS ON OPTIMISTS’ PREDICTIONS OF AN OIL-RICH</a:t>
            </a:r>
          </a:p>
          <a:p>
            <a:r>
              <a:rPr lang="en-US" sz="1600" dirty="0"/>
              <a:t> </a:t>
            </a:r>
            <a:r>
              <a:rPr lang="en-US" sz="1600" dirty="0" smtClean="0"/>
              <a:t>        FUTURE</a:t>
            </a:r>
            <a:endParaRPr lang="en-US" sz="1600" dirty="0"/>
          </a:p>
          <a:p>
            <a:r>
              <a:rPr lang="en-US" sz="1600" dirty="0" smtClean="0"/>
              <a:t>3:10 </a:t>
            </a:r>
            <a:r>
              <a:rPr lang="en-US" sz="2000" b="1" dirty="0">
                <a:solidFill>
                  <a:srgbClr val="A50021"/>
                </a:solidFill>
              </a:rPr>
              <a:t>Hansen, Jim </a:t>
            </a:r>
            <a:r>
              <a:rPr lang="en-US" sz="1600" dirty="0"/>
              <a:t>(Ravenna Capital Management, Seattle, WA, USA</a:t>
            </a:r>
            <a:r>
              <a:rPr lang="en-US" sz="1600" dirty="0" smtClean="0"/>
              <a:t>)</a:t>
            </a:r>
          </a:p>
          <a:p>
            <a:r>
              <a:rPr lang="en-US" sz="1600" dirty="0"/>
              <a:t> </a:t>
            </a:r>
            <a:r>
              <a:rPr lang="en-US" sz="1600" dirty="0" smtClean="0"/>
              <a:t>        IT IS MORE THAN A SIMPLE BELL CURVE</a:t>
            </a:r>
            <a:endParaRPr lang="en-US" sz="1600" dirty="0"/>
          </a:p>
          <a:p>
            <a:r>
              <a:rPr lang="en-US" sz="1600" dirty="0" smtClean="0"/>
              <a:t>3</a:t>
            </a:r>
            <a:r>
              <a:rPr lang="en-US" sz="1600" dirty="0"/>
              <a:t>:</a:t>
            </a:r>
            <a:r>
              <a:rPr lang="en-US" sz="1600" dirty="0" smtClean="0"/>
              <a:t>35 </a:t>
            </a:r>
            <a:r>
              <a:rPr lang="en-US" sz="2000" b="1" dirty="0">
                <a:solidFill>
                  <a:srgbClr val="A50021"/>
                </a:solidFill>
              </a:rPr>
              <a:t>Rutledge, David B. </a:t>
            </a:r>
            <a:r>
              <a:rPr lang="en-US" sz="1600" dirty="0"/>
              <a:t>(California Institute of Technology, Pasadena, CA, USA</a:t>
            </a:r>
            <a:r>
              <a:rPr lang="en-US" sz="1600" dirty="0" smtClean="0"/>
              <a:t>)</a:t>
            </a:r>
          </a:p>
          <a:p>
            <a:r>
              <a:rPr lang="en-US" sz="1600" dirty="0"/>
              <a:t> </a:t>
            </a:r>
            <a:r>
              <a:rPr lang="en-US" sz="1600" dirty="0" smtClean="0"/>
              <a:t>         PROJECTIONS FOR ULTIMATE COAL PRODUCTION FROM PRODUCTION</a:t>
            </a:r>
          </a:p>
          <a:p>
            <a:r>
              <a:rPr lang="en-US" sz="1600" dirty="0"/>
              <a:t> </a:t>
            </a:r>
            <a:r>
              <a:rPr lang="en-US" sz="1600" dirty="0" smtClean="0"/>
              <a:t>         HISTORIES THROUGH 2012</a:t>
            </a:r>
            <a:endParaRPr lang="en-US" sz="1600" dirty="0"/>
          </a:p>
          <a:p>
            <a:r>
              <a:rPr lang="en-US" sz="1600" dirty="0" smtClean="0"/>
              <a:t>4</a:t>
            </a:r>
            <a:r>
              <a:rPr lang="en-US" sz="1600" dirty="0"/>
              <a:t>:00 </a:t>
            </a:r>
            <a:r>
              <a:rPr lang="en-US" sz="2000" b="1" dirty="0">
                <a:solidFill>
                  <a:srgbClr val="A50021"/>
                </a:solidFill>
              </a:rPr>
              <a:t>Tans, Pieter </a:t>
            </a:r>
            <a:r>
              <a:rPr lang="en-US" sz="1600" dirty="0"/>
              <a:t>(NOAA NCAR, Boulder, CO, USA</a:t>
            </a:r>
            <a:r>
              <a:rPr lang="en-US" sz="1600" dirty="0" smtClean="0"/>
              <a:t>)</a:t>
            </a:r>
          </a:p>
          <a:p>
            <a:r>
              <a:rPr lang="en-US" sz="1600" dirty="0"/>
              <a:t> </a:t>
            </a:r>
            <a:r>
              <a:rPr lang="en-US" sz="1600" dirty="0" smtClean="0"/>
              <a:t>        WILL REALISTIC FOSSIL FUEL BURNING SCENARIOS PREVENT</a:t>
            </a:r>
          </a:p>
          <a:p>
            <a:r>
              <a:rPr lang="en-US" sz="1600" dirty="0"/>
              <a:t> </a:t>
            </a:r>
            <a:r>
              <a:rPr lang="en-US" sz="1600" dirty="0" smtClean="0"/>
              <a:t>        CATASTROPHIC CLIMATE CHANGE?</a:t>
            </a:r>
            <a:endParaRPr lang="en-US" sz="1600" dirty="0"/>
          </a:p>
          <a:p>
            <a:r>
              <a:rPr lang="en-US" sz="1600" dirty="0" smtClean="0"/>
              <a:t>4:30 </a:t>
            </a:r>
            <a:r>
              <a:rPr lang="en-US" sz="1600" dirty="0"/>
              <a:t>Panel Discussion: Questions and </a:t>
            </a:r>
            <a:r>
              <a:rPr lang="en-US" sz="1600" dirty="0" smtClean="0"/>
              <a:t>Answers</a:t>
            </a:r>
            <a:endParaRPr lang="en-US" sz="1600" dirty="0"/>
          </a:p>
        </p:txBody>
      </p:sp>
    </p:spTree>
    <p:extLst>
      <p:ext uri="{BB962C8B-B14F-4D97-AF65-F5344CB8AC3E}">
        <p14:creationId xmlns:p14="http://schemas.microsoft.com/office/powerpoint/2010/main" val="3037975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371600"/>
            <a:ext cx="7651892" cy="2400657"/>
          </a:xfrm>
          <a:prstGeom prst="rect">
            <a:avLst/>
          </a:prstGeom>
          <a:noFill/>
        </p:spPr>
        <p:txBody>
          <a:bodyPr wrap="none" rtlCol="0">
            <a:spAutoFit/>
          </a:bodyPr>
          <a:lstStyle/>
          <a:p>
            <a:r>
              <a:rPr lang="en-US" sz="2400" b="1" dirty="0" smtClean="0">
                <a:solidFill>
                  <a:srgbClr val="800000"/>
                </a:solidFill>
                <a:latin typeface="Comic Sans MS"/>
                <a:cs typeface="Comic Sans MS"/>
              </a:rPr>
              <a:t>Wild cards</a:t>
            </a:r>
          </a:p>
          <a:p>
            <a:endParaRPr lang="en-US" b="1" dirty="0"/>
          </a:p>
          <a:p>
            <a:r>
              <a:rPr lang="en-US" b="1" dirty="0" smtClean="0"/>
              <a:t>Technology (e.g., </a:t>
            </a:r>
            <a:r>
              <a:rPr lang="en-US" b="1" dirty="0" err="1" smtClean="0"/>
              <a:t>fracking</a:t>
            </a:r>
            <a:r>
              <a:rPr lang="en-US" b="1" dirty="0" smtClean="0"/>
              <a:t> and tight oil)</a:t>
            </a:r>
          </a:p>
          <a:p>
            <a:endParaRPr lang="en-US" b="1" dirty="0"/>
          </a:p>
          <a:p>
            <a:r>
              <a:rPr lang="en-US" b="1" dirty="0" smtClean="0"/>
              <a:t>Politics (e.g., Middle East today)</a:t>
            </a:r>
          </a:p>
          <a:p>
            <a:endParaRPr lang="en-US" b="1" dirty="0"/>
          </a:p>
          <a:p>
            <a:r>
              <a:rPr lang="en-US" b="1" dirty="0" smtClean="0"/>
              <a:t>Economy – price </a:t>
            </a:r>
            <a:r>
              <a:rPr lang="en-US" b="1" dirty="0" smtClean="0">
                <a:latin typeface="Wingdings"/>
                <a:ea typeface="Wingdings"/>
                <a:cs typeface="Wingdings"/>
                <a:sym typeface="Wingdings"/>
              </a:rPr>
              <a:t></a:t>
            </a:r>
            <a:r>
              <a:rPr lang="en-US" b="1" dirty="0" smtClean="0">
                <a:latin typeface="+mn-lt"/>
                <a:ea typeface="Wingdings"/>
                <a:cs typeface="Wingdings"/>
                <a:sym typeface="Wingdings"/>
              </a:rPr>
              <a:t> production </a:t>
            </a:r>
            <a:r>
              <a:rPr lang="en-US" b="1" dirty="0" smtClean="0">
                <a:latin typeface="Wingdings"/>
                <a:ea typeface="Wingdings"/>
                <a:cs typeface="Wingdings"/>
                <a:sym typeface="Wingdings"/>
              </a:rPr>
              <a:t></a:t>
            </a:r>
            <a:r>
              <a:rPr lang="en-US" b="1" dirty="0" smtClean="0">
                <a:latin typeface="+mn-lt"/>
                <a:ea typeface="Wingdings"/>
                <a:cs typeface="Wingdings"/>
                <a:sym typeface="Wingdings"/>
              </a:rPr>
              <a:t> but economy </a:t>
            </a:r>
            <a:r>
              <a:rPr lang="en-US" b="1" dirty="0" smtClean="0">
                <a:latin typeface="Wingdings"/>
                <a:ea typeface="Wingdings"/>
                <a:cs typeface="Wingdings"/>
                <a:sym typeface="Wingdings"/>
              </a:rPr>
              <a:t></a:t>
            </a:r>
            <a:r>
              <a:rPr lang="en-US" b="1" dirty="0">
                <a:latin typeface="+mn-lt"/>
                <a:ea typeface="Wingdings"/>
                <a:cs typeface="Wingdings"/>
                <a:sym typeface="Wingdings"/>
              </a:rPr>
              <a:t> </a:t>
            </a:r>
            <a:r>
              <a:rPr lang="en-US" b="1" dirty="0" smtClean="0">
                <a:latin typeface="+mn-lt"/>
                <a:ea typeface="Wingdings"/>
                <a:cs typeface="Wingdings"/>
                <a:sym typeface="Wingdings"/>
              </a:rPr>
              <a:t>demand </a:t>
            </a:r>
            <a:r>
              <a:rPr lang="en-US" b="1" dirty="0" smtClean="0">
                <a:latin typeface="Wingdings"/>
                <a:ea typeface="Wingdings"/>
                <a:cs typeface="Wingdings"/>
                <a:sym typeface="Wingdings"/>
              </a:rPr>
              <a:t></a:t>
            </a:r>
            <a:r>
              <a:rPr lang="en-US" b="1" dirty="0">
                <a:latin typeface="+mn-lt"/>
                <a:ea typeface="Wingdings"/>
                <a:cs typeface="Wingdings"/>
                <a:sym typeface="Wingdings"/>
              </a:rPr>
              <a:t> </a:t>
            </a:r>
            <a:r>
              <a:rPr lang="en-US" b="1" dirty="0" smtClean="0">
                <a:latin typeface="+mn-lt"/>
                <a:ea typeface="Wingdings"/>
                <a:cs typeface="Wingdings"/>
                <a:sym typeface="Wingdings"/>
              </a:rPr>
              <a:t>price</a:t>
            </a:r>
            <a:r>
              <a:rPr lang="en-US" b="1" dirty="0" smtClean="0">
                <a:latin typeface="Wingdings"/>
                <a:ea typeface="Wingdings"/>
                <a:cs typeface="Wingdings"/>
                <a:sym typeface="Wingdings"/>
              </a:rPr>
              <a:t></a:t>
            </a:r>
            <a:endParaRPr lang="en-US" b="1" dirty="0">
              <a:latin typeface="+mn-lt"/>
              <a:ea typeface="Wingdings"/>
              <a:cs typeface="Wingdings"/>
              <a:sym typeface="Wingdings"/>
            </a:endParaRPr>
          </a:p>
          <a:p>
            <a:r>
              <a:rPr lang="en-US" b="1" dirty="0" smtClean="0">
                <a:latin typeface="+mn-lt"/>
                <a:ea typeface="Wingdings"/>
                <a:cs typeface="Wingdings"/>
                <a:sym typeface="Wingdings"/>
              </a:rPr>
              <a:t>                     A production – price buffer </a:t>
            </a:r>
            <a:r>
              <a:rPr lang="en-US" b="1" dirty="0" smtClean="0">
                <a:latin typeface="Wingdings"/>
                <a:ea typeface="Wingdings"/>
                <a:cs typeface="Wingdings"/>
                <a:sym typeface="Wingdings"/>
              </a:rPr>
              <a:t>  </a:t>
            </a:r>
            <a:endParaRPr lang="en-US" b="1" dirty="0"/>
          </a:p>
        </p:txBody>
      </p:sp>
      <p:sp>
        <p:nvSpPr>
          <p:cNvPr id="3" name="TextBox 2"/>
          <p:cNvSpPr txBox="1"/>
          <p:nvPr/>
        </p:nvSpPr>
        <p:spPr>
          <a:xfrm>
            <a:off x="8382000" y="381000"/>
            <a:ext cx="313044" cy="369332"/>
          </a:xfrm>
          <a:prstGeom prst="rect">
            <a:avLst/>
          </a:prstGeom>
          <a:noFill/>
        </p:spPr>
        <p:txBody>
          <a:bodyPr wrap="none" rtlCol="0">
            <a:spAutoFit/>
          </a:bodyPr>
          <a:lstStyle/>
          <a:p>
            <a:r>
              <a:rPr lang="en-US" b="1" dirty="0" smtClean="0">
                <a:solidFill>
                  <a:srgbClr val="800000"/>
                </a:solidFill>
              </a:rPr>
              <a:t>8</a:t>
            </a:r>
            <a:endParaRPr lang="en-US" b="1" dirty="0">
              <a:solidFill>
                <a:srgbClr val="800000"/>
              </a:solidFill>
            </a:endParaRPr>
          </a:p>
        </p:txBody>
      </p:sp>
    </p:spTree>
    <p:extLst>
      <p:ext uri="{BB962C8B-B14F-4D97-AF65-F5344CB8AC3E}">
        <p14:creationId xmlns:p14="http://schemas.microsoft.com/office/powerpoint/2010/main" val="3287773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838200"/>
            <a:ext cx="4579499" cy="1200328"/>
          </a:xfrm>
          <a:prstGeom prst="rect">
            <a:avLst/>
          </a:prstGeom>
          <a:noFill/>
        </p:spPr>
        <p:txBody>
          <a:bodyPr wrap="none" rtlCol="0">
            <a:spAutoFit/>
          </a:bodyPr>
          <a:lstStyle/>
          <a:p>
            <a:r>
              <a:rPr lang="en-US" sz="2400" b="1" dirty="0" smtClean="0">
                <a:solidFill>
                  <a:srgbClr val="800000"/>
                </a:solidFill>
                <a:latin typeface="Comic Sans MS"/>
                <a:cs typeface="Comic Sans MS"/>
              </a:rPr>
              <a:t>When will the World Peak??</a:t>
            </a:r>
          </a:p>
          <a:p>
            <a:endParaRPr lang="en-US" sz="2400" b="1" dirty="0" smtClean="0">
              <a:solidFill>
                <a:srgbClr val="800000"/>
              </a:solidFill>
              <a:latin typeface="Comic Sans MS"/>
              <a:cs typeface="Comic Sans MS"/>
            </a:endParaRPr>
          </a:p>
          <a:p>
            <a:r>
              <a:rPr lang="en-US" sz="2400" b="1" dirty="0" smtClean="0">
                <a:solidFill>
                  <a:srgbClr val="800000"/>
                </a:solidFill>
                <a:latin typeface="Comic Sans MS"/>
                <a:cs typeface="Comic Sans MS"/>
              </a:rPr>
              <a:t>What has actually happened?</a:t>
            </a:r>
            <a:endParaRPr lang="en-US" sz="2400" b="1" dirty="0">
              <a:solidFill>
                <a:srgbClr val="800000"/>
              </a:solidFill>
              <a:latin typeface="Comic Sans MS"/>
              <a:cs typeface="Comic Sans MS"/>
            </a:endParaRPr>
          </a:p>
        </p:txBody>
      </p:sp>
    </p:spTree>
    <p:extLst>
      <p:ext uri="{BB962C8B-B14F-4D97-AF65-F5344CB8AC3E}">
        <p14:creationId xmlns:p14="http://schemas.microsoft.com/office/powerpoint/2010/main" val="2880839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15231" y="6019800"/>
            <a:ext cx="3228769" cy="584775"/>
          </a:xfrm>
          <a:prstGeom prst="rect">
            <a:avLst/>
          </a:prstGeom>
          <a:noFill/>
        </p:spPr>
        <p:txBody>
          <a:bodyPr wrap="none" rtlCol="0">
            <a:spAutoFit/>
          </a:bodyPr>
          <a:lstStyle/>
          <a:p>
            <a:r>
              <a:rPr lang="en-US" sz="1600" b="1" dirty="0" smtClean="0"/>
              <a:t>Murray and King (2012) Nature</a:t>
            </a:r>
          </a:p>
          <a:p>
            <a:r>
              <a:rPr lang="en-US" sz="1600" b="1" dirty="0" smtClean="0"/>
              <a:t>Murray and Hansen (2013) EOS</a:t>
            </a:r>
            <a:endParaRPr lang="en-US" sz="1600" b="1" dirty="0"/>
          </a:p>
        </p:txBody>
      </p:sp>
      <p:sp>
        <p:nvSpPr>
          <p:cNvPr id="4" name="TextBox 3"/>
          <p:cNvSpPr txBox="1"/>
          <p:nvPr/>
        </p:nvSpPr>
        <p:spPr>
          <a:xfrm>
            <a:off x="1752600" y="152400"/>
            <a:ext cx="5491156" cy="523220"/>
          </a:xfrm>
          <a:prstGeom prst="rect">
            <a:avLst/>
          </a:prstGeom>
          <a:noFill/>
        </p:spPr>
        <p:txBody>
          <a:bodyPr wrap="none" rtlCol="0">
            <a:spAutoFit/>
          </a:bodyPr>
          <a:lstStyle/>
          <a:p>
            <a:r>
              <a:rPr lang="en-US" sz="2800" b="1" dirty="0" smtClean="0">
                <a:solidFill>
                  <a:srgbClr val="C00000"/>
                </a:solidFill>
              </a:rPr>
              <a:t>Global oil production and price</a:t>
            </a:r>
            <a:endParaRPr lang="en-US" sz="2800" b="1" dirty="0">
              <a:solidFill>
                <a:srgbClr val="C00000"/>
              </a:solidFill>
            </a:endParaRPr>
          </a:p>
        </p:txBody>
      </p:sp>
      <p:pic>
        <p:nvPicPr>
          <p:cNvPr id="5" name="Picture 4" descr="Figure 1.tif"/>
          <p:cNvPicPr>
            <a:picLocks noChangeAspect="1"/>
          </p:cNvPicPr>
          <p:nvPr/>
        </p:nvPicPr>
        <p:blipFill>
          <a:blip r:embed="rId2" cstate="print"/>
          <a:stretch>
            <a:fillRect/>
          </a:stretch>
        </p:blipFill>
        <p:spPr>
          <a:xfrm>
            <a:off x="1066800" y="1000125"/>
            <a:ext cx="7239000" cy="4709043"/>
          </a:xfrm>
          <a:prstGeom prst="rect">
            <a:avLst/>
          </a:prstGeom>
        </p:spPr>
      </p:pic>
      <p:sp>
        <p:nvSpPr>
          <p:cNvPr id="6" name="TextBox 5"/>
          <p:cNvSpPr txBox="1"/>
          <p:nvPr/>
        </p:nvSpPr>
        <p:spPr>
          <a:xfrm>
            <a:off x="685800" y="5791200"/>
            <a:ext cx="3759262" cy="830997"/>
          </a:xfrm>
          <a:prstGeom prst="rect">
            <a:avLst/>
          </a:prstGeom>
          <a:noFill/>
        </p:spPr>
        <p:txBody>
          <a:bodyPr wrap="none" rtlCol="0">
            <a:spAutoFit/>
          </a:bodyPr>
          <a:lstStyle/>
          <a:p>
            <a:r>
              <a:rPr lang="en-US" sz="2400" b="1" dirty="0" smtClean="0">
                <a:solidFill>
                  <a:srgbClr val="A50021"/>
                </a:solidFill>
                <a:latin typeface="Comic Sans MS"/>
                <a:cs typeface="Comic Sans MS"/>
              </a:rPr>
              <a:t>Oil Production has been </a:t>
            </a:r>
          </a:p>
          <a:p>
            <a:r>
              <a:rPr lang="en-US" sz="2400" b="1" dirty="0" smtClean="0">
                <a:solidFill>
                  <a:srgbClr val="A50021"/>
                </a:solidFill>
                <a:latin typeface="Comic Sans MS"/>
                <a:cs typeface="Comic Sans MS"/>
              </a:rPr>
              <a:t>on a plateau since 2005</a:t>
            </a:r>
            <a:endParaRPr lang="en-US" sz="2400" b="1" dirty="0">
              <a:solidFill>
                <a:srgbClr val="A50021"/>
              </a:solidFill>
              <a:latin typeface="Comic Sans MS"/>
              <a:cs typeface="Comic Sans MS"/>
            </a:endParaRPr>
          </a:p>
        </p:txBody>
      </p:sp>
      <p:cxnSp>
        <p:nvCxnSpPr>
          <p:cNvPr id="8" name="Straight Connector 7"/>
          <p:cNvCxnSpPr/>
          <p:nvPr/>
        </p:nvCxnSpPr>
        <p:spPr>
          <a:xfrm>
            <a:off x="1981200" y="1447800"/>
            <a:ext cx="5257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791200" y="4419600"/>
            <a:ext cx="794659" cy="276999"/>
          </a:xfrm>
          <a:prstGeom prst="rect">
            <a:avLst/>
          </a:prstGeom>
          <a:noFill/>
        </p:spPr>
        <p:txBody>
          <a:bodyPr wrap="none" rtlCol="0">
            <a:spAutoFit/>
          </a:bodyPr>
          <a:lstStyle/>
          <a:p>
            <a:r>
              <a:rPr lang="en-US" sz="1200" b="1" dirty="0" smtClean="0"/>
              <a:t>EIA data</a:t>
            </a:r>
            <a:endParaRPr lang="en-US" sz="1200" b="1"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2.tif"/>
          <p:cNvPicPr>
            <a:picLocks noChangeAspect="1"/>
          </p:cNvPicPr>
          <p:nvPr/>
        </p:nvPicPr>
        <p:blipFill>
          <a:blip r:embed="rId2" cstate="print"/>
          <a:stretch>
            <a:fillRect/>
          </a:stretch>
        </p:blipFill>
        <p:spPr>
          <a:xfrm>
            <a:off x="1981200" y="838200"/>
            <a:ext cx="5714451" cy="5724766"/>
          </a:xfrm>
          <a:prstGeom prst="rect">
            <a:avLst/>
          </a:prstGeom>
        </p:spPr>
      </p:pic>
      <p:sp>
        <p:nvSpPr>
          <p:cNvPr id="3" name="TextBox 2"/>
          <p:cNvSpPr txBox="1"/>
          <p:nvPr/>
        </p:nvSpPr>
        <p:spPr>
          <a:xfrm>
            <a:off x="3733800" y="0"/>
            <a:ext cx="2157111" cy="461665"/>
          </a:xfrm>
          <a:prstGeom prst="rect">
            <a:avLst/>
          </a:prstGeom>
          <a:noFill/>
        </p:spPr>
        <p:txBody>
          <a:bodyPr wrap="none" rtlCol="0">
            <a:spAutoFit/>
          </a:bodyPr>
          <a:lstStyle/>
          <a:p>
            <a:r>
              <a:rPr lang="en-US" sz="2400" b="1" dirty="0" smtClean="0">
                <a:solidFill>
                  <a:srgbClr val="990033"/>
                </a:solidFill>
              </a:rPr>
              <a:t>A Phase Shift</a:t>
            </a:r>
            <a:endParaRPr lang="en-US" sz="2400" b="1" dirty="0">
              <a:solidFill>
                <a:srgbClr val="990033"/>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762000"/>
            <a:ext cx="8291603" cy="3785652"/>
          </a:xfrm>
          <a:prstGeom prst="rect">
            <a:avLst/>
          </a:prstGeom>
          <a:noFill/>
        </p:spPr>
        <p:txBody>
          <a:bodyPr wrap="none" rtlCol="0">
            <a:spAutoFit/>
          </a:bodyPr>
          <a:lstStyle/>
          <a:p>
            <a:r>
              <a:rPr lang="en-US" sz="2400" b="1" dirty="0" smtClean="0">
                <a:solidFill>
                  <a:srgbClr val="A50021"/>
                </a:solidFill>
                <a:latin typeface="Comic Sans MS"/>
                <a:cs typeface="Comic Sans MS"/>
              </a:rPr>
              <a:t>No Peak yet but …</a:t>
            </a:r>
          </a:p>
          <a:p>
            <a:endParaRPr lang="en-US" sz="2400" b="1" dirty="0" smtClean="0">
              <a:solidFill>
                <a:srgbClr val="A50021"/>
              </a:solidFill>
            </a:endParaRPr>
          </a:p>
          <a:p>
            <a:r>
              <a:rPr lang="en-US" sz="2400" b="1" dirty="0" smtClean="0">
                <a:solidFill>
                  <a:srgbClr val="A50021"/>
                </a:solidFill>
              </a:rPr>
              <a:t>Global Oil Production has been on a plateau since 2005</a:t>
            </a:r>
          </a:p>
          <a:p>
            <a:r>
              <a:rPr lang="en-US" sz="2400" b="1" dirty="0" smtClean="0">
                <a:solidFill>
                  <a:srgbClr val="A50021"/>
                </a:solidFill>
              </a:rPr>
              <a:t>in spite of a large increase in the price of oil.</a:t>
            </a:r>
          </a:p>
          <a:p>
            <a:endParaRPr lang="en-US" sz="2400" b="1" dirty="0" smtClean="0">
              <a:solidFill>
                <a:srgbClr val="A50021"/>
              </a:solidFill>
            </a:endParaRPr>
          </a:p>
          <a:p>
            <a:r>
              <a:rPr lang="en-US" sz="2400" b="1" dirty="0" smtClean="0">
                <a:solidFill>
                  <a:srgbClr val="A50021"/>
                </a:solidFill>
              </a:rPr>
              <a:t>Why the plateau?</a:t>
            </a:r>
          </a:p>
          <a:p>
            <a:endParaRPr lang="en-US" sz="2400" b="1" dirty="0" smtClean="0">
              <a:solidFill>
                <a:srgbClr val="A50021"/>
              </a:solidFill>
            </a:endParaRPr>
          </a:p>
          <a:p>
            <a:r>
              <a:rPr lang="en-US" sz="2400" b="1" dirty="0" smtClean="0">
                <a:solidFill>
                  <a:srgbClr val="A50021"/>
                </a:solidFill>
              </a:rPr>
              <a:t>1. Existing oil fields are in decline.</a:t>
            </a:r>
          </a:p>
          <a:p>
            <a:r>
              <a:rPr lang="en-US" sz="2400" b="1" dirty="0" smtClean="0">
                <a:solidFill>
                  <a:srgbClr val="A50021"/>
                </a:solidFill>
              </a:rPr>
              <a:t>2. New discoveries are just keeping pace (so far).</a:t>
            </a:r>
          </a:p>
          <a:p>
            <a:r>
              <a:rPr lang="en-US" sz="2400" b="1" dirty="0" smtClean="0">
                <a:solidFill>
                  <a:srgbClr val="A50021"/>
                </a:solidFill>
              </a:rPr>
              <a:t>3. No increase in production.</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1066800"/>
            <a:ext cx="7086600" cy="2677656"/>
          </a:xfrm>
          <a:prstGeom prst="rect">
            <a:avLst/>
          </a:prstGeom>
          <a:noFill/>
        </p:spPr>
        <p:txBody>
          <a:bodyPr wrap="square" rtlCol="0">
            <a:spAutoFit/>
          </a:bodyPr>
          <a:lstStyle/>
          <a:p>
            <a:r>
              <a:rPr lang="en-US" sz="2800" b="1" dirty="0" smtClean="0"/>
              <a:t>So if conventional oil is on a plateau,</a:t>
            </a:r>
          </a:p>
          <a:p>
            <a:endParaRPr lang="en-US" sz="2800" b="1" dirty="0"/>
          </a:p>
          <a:p>
            <a:r>
              <a:rPr lang="en-US" sz="2800" b="1" dirty="0" smtClean="0"/>
              <a:t>the debate about “peak oil” comes down to what are the prospects for production rates from low EROI, expensive, unconventional sources.</a:t>
            </a:r>
          </a:p>
        </p:txBody>
      </p:sp>
    </p:spTree>
    <p:extLst>
      <p:ext uri="{BB962C8B-B14F-4D97-AF65-F5344CB8AC3E}">
        <p14:creationId xmlns:p14="http://schemas.microsoft.com/office/powerpoint/2010/main" val="955687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979" y="685800"/>
            <a:ext cx="8785021" cy="5786199"/>
          </a:xfrm>
          <a:prstGeom prst="rect">
            <a:avLst/>
          </a:prstGeom>
          <a:noFill/>
        </p:spPr>
        <p:txBody>
          <a:bodyPr wrap="square" rtlCol="0">
            <a:spAutoFit/>
          </a:bodyPr>
          <a:lstStyle/>
          <a:p>
            <a:r>
              <a:rPr lang="en-US" sz="3200" b="1" dirty="0" smtClean="0">
                <a:solidFill>
                  <a:srgbClr val="002060"/>
                </a:solidFill>
              </a:rPr>
              <a:t>Conventional Oil </a:t>
            </a:r>
            <a:r>
              <a:rPr lang="en-US" sz="2400" b="1" dirty="0" smtClean="0"/>
              <a:t>= production from reservoirs that have sufficient pressure, porosity and permeability to flow freely. </a:t>
            </a:r>
          </a:p>
          <a:p>
            <a:endParaRPr lang="en-US" sz="2400" b="1" dirty="0" smtClean="0"/>
          </a:p>
          <a:p>
            <a:r>
              <a:rPr lang="en-US" sz="2400" b="1" dirty="0" smtClean="0"/>
              <a:t>Higher EROI.</a:t>
            </a:r>
          </a:p>
          <a:p>
            <a:endParaRPr lang="en-US" b="1" dirty="0" smtClean="0"/>
          </a:p>
          <a:p>
            <a:r>
              <a:rPr lang="en-US" sz="3200" b="1" dirty="0" smtClean="0">
                <a:solidFill>
                  <a:srgbClr val="002060"/>
                </a:solidFill>
              </a:rPr>
              <a:t>Unconventional Oil </a:t>
            </a:r>
            <a:r>
              <a:rPr lang="en-US" sz="2400" b="1" dirty="0" smtClean="0"/>
              <a:t>= is that which does not flow freely or requires special technologies. More expensive to produce. </a:t>
            </a:r>
          </a:p>
          <a:p>
            <a:endParaRPr lang="en-US" sz="2400" b="1" dirty="0" smtClean="0"/>
          </a:p>
          <a:p>
            <a:r>
              <a:rPr lang="en-US" sz="2400" b="1" dirty="0" smtClean="0"/>
              <a:t>Lower EROI.</a:t>
            </a:r>
          </a:p>
          <a:p>
            <a:endParaRPr lang="en-US" sz="2400" b="1" dirty="0" smtClean="0"/>
          </a:p>
          <a:p>
            <a:r>
              <a:rPr lang="en-US" sz="2400" b="1" dirty="0" smtClean="0"/>
              <a:t>Includes: deep-water oil, tar sands, tight oil </a:t>
            </a:r>
          </a:p>
          <a:p>
            <a:r>
              <a:rPr lang="en-US" sz="2400" b="1" dirty="0" smtClean="0"/>
              <a:t>(improperly called shale oil) heavy oil, </a:t>
            </a:r>
            <a:r>
              <a:rPr lang="en-US" sz="2400" b="1" dirty="0" err="1" smtClean="0"/>
              <a:t>biofuels</a:t>
            </a:r>
            <a:r>
              <a:rPr lang="en-US" sz="2400" b="1" dirty="0" smtClean="0"/>
              <a:t>, synthetic oil</a:t>
            </a:r>
            <a:endParaRPr lang="en-US" sz="2400" b="1"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371600"/>
            <a:ext cx="6788061" cy="1015663"/>
          </a:xfrm>
          <a:prstGeom prst="rect">
            <a:avLst/>
          </a:prstGeom>
          <a:noFill/>
        </p:spPr>
        <p:txBody>
          <a:bodyPr wrap="none" rtlCol="0">
            <a:spAutoFit/>
          </a:bodyPr>
          <a:lstStyle/>
          <a:p>
            <a:r>
              <a:rPr lang="en-US" sz="2800" b="1" dirty="0" smtClean="0"/>
              <a:t>The prospects for crude oil production</a:t>
            </a:r>
          </a:p>
          <a:p>
            <a:r>
              <a:rPr lang="en-US" sz="2800" b="1" dirty="0"/>
              <a:t>t</a:t>
            </a:r>
            <a:r>
              <a:rPr lang="en-US" sz="2800" b="1" dirty="0" smtClean="0"/>
              <a:t>o exceed 75 mb/d are not good</a:t>
            </a:r>
            <a:r>
              <a:rPr lang="en-US" sz="3200" b="1" dirty="0" smtClean="0"/>
              <a:t>.</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ext Box 4"/>
          <p:cNvSpPr txBox="1">
            <a:spLocks noChangeArrowheads="1"/>
          </p:cNvSpPr>
          <p:nvPr/>
        </p:nvSpPr>
        <p:spPr bwMode="auto">
          <a:xfrm>
            <a:off x="1295400" y="685800"/>
            <a:ext cx="622558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a:solidFill>
                  <a:srgbClr val="800000"/>
                </a:solidFill>
                <a:latin typeface="Comic Sans MS"/>
                <a:cs typeface="Comic Sans MS"/>
              </a:rPr>
              <a:t>Can there be economic growth </a:t>
            </a:r>
          </a:p>
          <a:p>
            <a:pPr eaLnBrk="1" hangingPunct="1"/>
            <a:r>
              <a:rPr lang="en-US" sz="3200" b="1" dirty="0">
                <a:solidFill>
                  <a:srgbClr val="800000"/>
                </a:solidFill>
                <a:latin typeface="Comic Sans MS"/>
                <a:cs typeface="Comic Sans MS"/>
              </a:rPr>
              <a:t>without growth in energy?</a:t>
            </a:r>
          </a:p>
        </p:txBody>
      </p:sp>
    </p:spTree>
    <p:extLst>
      <p:ext uri="{BB962C8B-B14F-4D97-AF65-F5344CB8AC3E}">
        <p14:creationId xmlns:p14="http://schemas.microsoft.com/office/powerpoint/2010/main" val="397271840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0"/>
            <a:ext cx="7143750"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4" name="TextBox 2"/>
          <p:cNvSpPr txBox="1">
            <a:spLocks noChangeArrowheads="1"/>
          </p:cNvSpPr>
          <p:nvPr/>
        </p:nvSpPr>
        <p:spPr bwMode="auto">
          <a:xfrm>
            <a:off x="1066800" y="5867400"/>
            <a:ext cx="7019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There is a connection between debt, oil prices and personal income</a:t>
            </a:r>
          </a:p>
        </p:txBody>
      </p:sp>
    </p:spTree>
    <p:extLst>
      <p:ext uri="{BB962C8B-B14F-4D97-AF65-F5344CB8AC3E}">
        <p14:creationId xmlns:p14="http://schemas.microsoft.com/office/powerpoint/2010/main" val="31900066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304800"/>
            <a:ext cx="7754659" cy="5724645"/>
          </a:xfrm>
          <a:prstGeom prst="rect">
            <a:avLst/>
          </a:prstGeom>
          <a:noFill/>
        </p:spPr>
        <p:txBody>
          <a:bodyPr wrap="none" rtlCol="0">
            <a:spAutoFit/>
          </a:bodyPr>
          <a:lstStyle/>
          <a:p>
            <a:r>
              <a:rPr lang="en-US" sz="2400" b="1" dirty="0" smtClean="0">
                <a:solidFill>
                  <a:srgbClr val="800000"/>
                </a:solidFill>
                <a:latin typeface="Comic Sans MS"/>
                <a:cs typeface="Comic Sans MS"/>
              </a:rPr>
              <a:t>There is an ongoing Energy Policy Debate</a:t>
            </a:r>
          </a:p>
          <a:p>
            <a:endParaRPr lang="en-US" dirty="0"/>
          </a:p>
          <a:p>
            <a:r>
              <a:rPr lang="en-US" dirty="0" smtClean="0"/>
              <a:t>The notion of that fossil fuel supply may be constrained has gone from</a:t>
            </a:r>
          </a:p>
          <a:p>
            <a:r>
              <a:rPr lang="en-US" dirty="0" smtClean="0"/>
              <a:t>being dismissed, to be partially accepted, to being vociferously dismissed.</a:t>
            </a:r>
          </a:p>
          <a:p>
            <a:endParaRPr lang="en-US" dirty="0"/>
          </a:p>
          <a:p>
            <a:r>
              <a:rPr lang="en-US" dirty="0" smtClean="0"/>
              <a:t>The Teams:</a:t>
            </a:r>
          </a:p>
          <a:p>
            <a:endParaRPr lang="en-US" dirty="0" smtClean="0"/>
          </a:p>
          <a:p>
            <a:r>
              <a:rPr lang="en-US" b="1" dirty="0" err="1" smtClean="0">
                <a:solidFill>
                  <a:srgbClr val="800000"/>
                </a:solidFill>
                <a:latin typeface="Comic Sans MS"/>
                <a:cs typeface="Comic Sans MS"/>
              </a:rPr>
              <a:t>Cornucopians</a:t>
            </a:r>
            <a:r>
              <a:rPr lang="en-US" b="1" dirty="0" smtClean="0">
                <a:solidFill>
                  <a:srgbClr val="800000"/>
                </a:solidFill>
              </a:rPr>
              <a:t> </a:t>
            </a:r>
            <a:r>
              <a:rPr lang="en-US" dirty="0" smtClean="0"/>
              <a:t>– the oil and gas industry, its public relations, its bankers, </a:t>
            </a:r>
          </a:p>
          <a:p>
            <a:r>
              <a:rPr lang="en-US" dirty="0" smtClean="0"/>
              <a:t>official agencies (EIA and IEA) that tend to parrot industry data. </a:t>
            </a:r>
          </a:p>
          <a:p>
            <a:r>
              <a:rPr lang="en-US" dirty="0" smtClean="0"/>
              <a:t>Respected, get lots of press and are well funded.</a:t>
            </a:r>
          </a:p>
          <a:p>
            <a:endParaRPr lang="en-US" dirty="0"/>
          </a:p>
          <a:p>
            <a:r>
              <a:rPr lang="en-US" dirty="0" smtClean="0"/>
              <a:t>Oil production will continue to increase to meet rising demand</a:t>
            </a:r>
          </a:p>
          <a:p>
            <a:endParaRPr lang="en-US" dirty="0"/>
          </a:p>
          <a:p>
            <a:r>
              <a:rPr lang="en-US" dirty="0" smtClean="0"/>
              <a:t>Vs  </a:t>
            </a:r>
          </a:p>
          <a:p>
            <a:endParaRPr lang="en-US" dirty="0"/>
          </a:p>
          <a:p>
            <a:r>
              <a:rPr lang="en-US" b="1" dirty="0" err="1" smtClean="0">
                <a:solidFill>
                  <a:srgbClr val="800000"/>
                </a:solidFill>
                <a:latin typeface="Comic Sans MS"/>
                <a:cs typeface="Comic Sans MS"/>
              </a:rPr>
              <a:t>Peakists</a:t>
            </a:r>
            <a:r>
              <a:rPr lang="en-US" dirty="0" smtClean="0"/>
              <a:t> – retired and independent petroleum geologists </a:t>
            </a:r>
          </a:p>
          <a:p>
            <a:r>
              <a:rPr lang="en-US" dirty="0"/>
              <a:t> </a:t>
            </a:r>
            <a:r>
              <a:rPr lang="en-US" dirty="0" smtClean="0"/>
              <a:t>                 and energy analysts</a:t>
            </a:r>
          </a:p>
          <a:p>
            <a:endParaRPr lang="en-US" dirty="0"/>
          </a:p>
          <a:p>
            <a:r>
              <a:rPr lang="en-US" dirty="0" smtClean="0"/>
              <a:t>Geological evidence suggests that rates of global oil production</a:t>
            </a:r>
          </a:p>
          <a:p>
            <a:r>
              <a:rPr lang="en-US" dirty="0"/>
              <a:t>w</a:t>
            </a:r>
            <a:r>
              <a:rPr lang="en-US" dirty="0" smtClean="0"/>
              <a:t>ill soon reach a maximum then decline.</a:t>
            </a:r>
            <a:endParaRPr lang="en-US" dirty="0"/>
          </a:p>
        </p:txBody>
      </p:sp>
    </p:spTree>
    <p:extLst>
      <p:ext uri="{BB962C8B-B14F-4D97-AF65-F5344CB8AC3E}">
        <p14:creationId xmlns:p14="http://schemas.microsoft.com/office/powerpoint/2010/main" val="1524205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533400"/>
            <a:ext cx="4058548" cy="646331"/>
          </a:xfrm>
          <a:prstGeom prst="rect">
            <a:avLst/>
          </a:prstGeom>
          <a:noFill/>
        </p:spPr>
        <p:txBody>
          <a:bodyPr wrap="none" rtlCol="0">
            <a:spAutoFit/>
          </a:bodyPr>
          <a:lstStyle/>
          <a:p>
            <a:r>
              <a:rPr lang="en-US" sz="3600" b="1" dirty="0" smtClean="0">
                <a:solidFill>
                  <a:srgbClr val="A50021"/>
                </a:solidFill>
              </a:rPr>
              <a:t>What is Peak Oil?</a:t>
            </a:r>
            <a:endParaRPr lang="en-US" sz="3600" b="1" dirty="0">
              <a:solidFill>
                <a:srgbClr val="A50021"/>
              </a:solidFill>
            </a:endParaRPr>
          </a:p>
        </p:txBody>
      </p:sp>
      <p:sp>
        <p:nvSpPr>
          <p:cNvPr id="3" name="TextBox 2"/>
          <p:cNvSpPr txBox="1"/>
          <p:nvPr/>
        </p:nvSpPr>
        <p:spPr>
          <a:xfrm>
            <a:off x="914400" y="1371600"/>
            <a:ext cx="7162800" cy="4585871"/>
          </a:xfrm>
          <a:prstGeom prst="rect">
            <a:avLst/>
          </a:prstGeom>
          <a:noFill/>
        </p:spPr>
        <p:txBody>
          <a:bodyPr wrap="square" rtlCol="0">
            <a:spAutoFit/>
          </a:bodyPr>
          <a:lstStyle/>
          <a:p>
            <a:r>
              <a:rPr lang="en-US" sz="2800" b="1" dirty="0" smtClean="0">
                <a:solidFill>
                  <a:srgbClr val="A50021"/>
                </a:solidFill>
              </a:rPr>
              <a:t>Economic Peak Oil</a:t>
            </a:r>
          </a:p>
          <a:p>
            <a:r>
              <a:rPr lang="en-US" sz="2400" b="1" dirty="0" smtClean="0"/>
              <a:t>If the price of oil is too high, oil consumption will decline. If the price is too low, more costly reserves (mostly unconventional oil) will not be produced. </a:t>
            </a:r>
          </a:p>
          <a:p>
            <a:endParaRPr lang="en-US" sz="2400" b="1" dirty="0" smtClean="0"/>
          </a:p>
          <a:p>
            <a:r>
              <a:rPr lang="en-US" sz="2400" b="1" dirty="0" smtClean="0"/>
              <a:t>The net result is that peak production will occur </a:t>
            </a:r>
            <a:r>
              <a:rPr lang="en-US" sz="2400" b="1" dirty="0" smtClean="0">
                <a:solidFill>
                  <a:srgbClr val="FF0000"/>
                </a:solidFill>
              </a:rPr>
              <a:t>when the marginal consumer </a:t>
            </a:r>
            <a:r>
              <a:rPr lang="en-US" sz="2400" b="1" dirty="0" smtClean="0"/>
              <a:t>(the consumer who will buy the most expensive barrel of oil) </a:t>
            </a:r>
            <a:r>
              <a:rPr lang="en-US" sz="2400" b="1" dirty="0" smtClean="0">
                <a:solidFill>
                  <a:srgbClr val="FF0000"/>
                </a:solidFill>
              </a:rPr>
              <a:t>is no longer willing to pay the price of  the marginal barrel </a:t>
            </a:r>
            <a:r>
              <a:rPr lang="en-US" sz="2400" b="1" dirty="0" smtClean="0"/>
              <a:t>(the most expensive barrel to produce) </a:t>
            </a:r>
          </a:p>
        </p:txBody>
      </p:sp>
    </p:spTree>
    <p:extLst>
      <p:ext uri="{BB962C8B-B14F-4D97-AF65-F5344CB8AC3E}">
        <p14:creationId xmlns:p14="http://schemas.microsoft.com/office/powerpoint/2010/main" val="9777032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1295400"/>
            <a:ext cx="5864907" cy="584776"/>
          </a:xfrm>
          <a:prstGeom prst="rect">
            <a:avLst/>
          </a:prstGeom>
          <a:noFill/>
        </p:spPr>
        <p:txBody>
          <a:bodyPr wrap="none" rtlCol="0">
            <a:spAutoFit/>
          </a:bodyPr>
          <a:lstStyle/>
          <a:p>
            <a:r>
              <a:rPr lang="en-US" sz="3200" b="1" dirty="0" smtClean="0">
                <a:solidFill>
                  <a:srgbClr val="000090"/>
                </a:solidFill>
                <a:latin typeface="Comic Sans MS"/>
                <a:cs typeface="Comic Sans MS"/>
              </a:rPr>
              <a:t>Peak Oil and Climate Change</a:t>
            </a:r>
            <a:endParaRPr lang="en-US" sz="3200" b="1" dirty="0">
              <a:solidFill>
                <a:srgbClr val="000090"/>
              </a:solidFill>
              <a:latin typeface="Comic Sans MS"/>
              <a:cs typeface="Comic Sans MS"/>
            </a:endParaRPr>
          </a:p>
        </p:txBody>
      </p:sp>
    </p:spTree>
    <p:extLst>
      <p:ext uri="{BB962C8B-B14F-4D97-AF65-F5344CB8AC3E}">
        <p14:creationId xmlns:p14="http://schemas.microsoft.com/office/powerpoint/2010/main" val="1177541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46200"/>
            <a:ext cx="9144000" cy="4152512"/>
          </a:xfrm>
          <a:prstGeom prst="rect">
            <a:avLst/>
          </a:prstGeom>
        </p:spPr>
      </p:pic>
    </p:spTree>
    <p:extLst>
      <p:ext uri="{BB962C8B-B14F-4D97-AF65-F5344CB8AC3E}">
        <p14:creationId xmlns:p14="http://schemas.microsoft.com/office/powerpoint/2010/main" val="3391217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762000" y="1"/>
            <a:ext cx="7572450" cy="4953000"/>
          </a:xfrm>
          <a:prstGeom prst="rect">
            <a:avLst/>
          </a:prstGeom>
        </p:spPr>
      </p:pic>
      <p:sp>
        <p:nvSpPr>
          <p:cNvPr id="3" name="TextBox 2"/>
          <p:cNvSpPr txBox="1"/>
          <p:nvPr/>
        </p:nvSpPr>
        <p:spPr>
          <a:xfrm>
            <a:off x="304800" y="4953000"/>
            <a:ext cx="8610599" cy="1477328"/>
          </a:xfrm>
          <a:prstGeom prst="rect">
            <a:avLst/>
          </a:prstGeom>
          <a:noFill/>
        </p:spPr>
        <p:txBody>
          <a:bodyPr wrap="square" rtlCol="0">
            <a:spAutoFit/>
          </a:bodyPr>
          <a:lstStyle/>
          <a:p>
            <a:r>
              <a:rPr lang="en-US" b="1" dirty="0" smtClean="0"/>
              <a:t>Oil consumed by the SRES emission scenarios range up to  325 mb/d (for A1G AIM) in 2100 with an average maximum of 126 mb/d (Hook et al., 2010).</a:t>
            </a:r>
          </a:p>
          <a:p>
            <a:endParaRPr lang="en-US" b="1" dirty="0" smtClean="0"/>
          </a:p>
          <a:p>
            <a:r>
              <a:rPr lang="en-US" b="1" dirty="0" smtClean="0"/>
              <a:t> With present oil production on a plateau of 75 mb/d it is very unlikely that such production rates would ever be reached. </a:t>
            </a:r>
          </a:p>
        </p:txBody>
      </p:sp>
    </p:spTree>
    <p:extLst>
      <p:ext uri="{BB962C8B-B14F-4D97-AF65-F5344CB8AC3E}">
        <p14:creationId xmlns:p14="http://schemas.microsoft.com/office/powerpoint/2010/main" val="38037624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1600" y="1066800"/>
            <a:ext cx="6240215" cy="5566508"/>
          </a:xfrm>
          <a:prstGeom prst="rect">
            <a:avLst/>
          </a:prstGeom>
        </p:spPr>
      </p:pic>
      <p:sp>
        <p:nvSpPr>
          <p:cNvPr id="3" name="TextBox 2"/>
          <p:cNvSpPr txBox="1"/>
          <p:nvPr/>
        </p:nvSpPr>
        <p:spPr>
          <a:xfrm>
            <a:off x="2743200" y="457200"/>
            <a:ext cx="3695843" cy="369332"/>
          </a:xfrm>
          <a:prstGeom prst="rect">
            <a:avLst/>
          </a:prstGeom>
          <a:noFill/>
        </p:spPr>
        <p:txBody>
          <a:bodyPr wrap="none" rtlCol="0">
            <a:spAutoFit/>
          </a:bodyPr>
          <a:lstStyle/>
          <a:p>
            <a:r>
              <a:rPr lang="en-US" dirty="0" smtClean="0"/>
              <a:t>Effect of Kyoto on CO2 emissions.</a:t>
            </a:r>
            <a:endParaRPr lang="en-US" dirty="0"/>
          </a:p>
        </p:txBody>
      </p:sp>
    </p:spTree>
    <p:extLst>
      <p:ext uri="{BB962C8B-B14F-4D97-AF65-F5344CB8AC3E}">
        <p14:creationId xmlns:p14="http://schemas.microsoft.com/office/powerpoint/2010/main" val="2420744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4"/>
          <p:cNvSpPr txBox="1">
            <a:spLocks noChangeArrowheads="1"/>
          </p:cNvSpPr>
          <p:nvPr/>
        </p:nvSpPr>
        <p:spPr bwMode="auto">
          <a:xfrm>
            <a:off x="228600" y="1371600"/>
            <a:ext cx="8610600" cy="4524315"/>
          </a:xfrm>
          <a:prstGeom prst="rect">
            <a:avLst/>
          </a:prstGeom>
          <a:noFill/>
          <a:ln w="9525">
            <a:noFill/>
            <a:miter lim="800000"/>
            <a:headEnd/>
            <a:tailEnd/>
          </a:ln>
        </p:spPr>
        <p:txBody>
          <a:bodyPr wrap="square">
            <a:spAutoFit/>
          </a:bodyPr>
          <a:lstStyle/>
          <a:p>
            <a:pPr marL="457200" indent="-457200"/>
            <a:r>
              <a:rPr lang="en-US" sz="3200" b="1" dirty="0" smtClean="0">
                <a:solidFill>
                  <a:srgbClr val="A50021"/>
                </a:solidFill>
              </a:rPr>
              <a:t>1) Global Oil Production is on a Plateau.</a:t>
            </a:r>
          </a:p>
          <a:p>
            <a:r>
              <a:rPr lang="en-US" sz="3200" b="1" dirty="0" smtClean="0">
                <a:solidFill>
                  <a:srgbClr val="A50021"/>
                </a:solidFill>
              </a:rPr>
              <a:t>2) Unconventional Oil has is expensive,    </a:t>
            </a:r>
          </a:p>
          <a:p>
            <a:r>
              <a:rPr lang="en-US" sz="3200" b="1" dirty="0">
                <a:solidFill>
                  <a:srgbClr val="A50021"/>
                </a:solidFill>
              </a:rPr>
              <a:t> </a:t>
            </a:r>
            <a:r>
              <a:rPr lang="en-US" sz="3200" b="1" dirty="0" smtClean="0">
                <a:solidFill>
                  <a:srgbClr val="A50021"/>
                </a:solidFill>
              </a:rPr>
              <a:t>   has high EROI and production will be </a:t>
            </a:r>
          </a:p>
          <a:p>
            <a:r>
              <a:rPr lang="en-US" sz="3200" b="1" dirty="0">
                <a:solidFill>
                  <a:srgbClr val="A50021"/>
                </a:solidFill>
              </a:rPr>
              <a:t> </a:t>
            </a:r>
            <a:r>
              <a:rPr lang="en-US" sz="3200" b="1" dirty="0" smtClean="0">
                <a:solidFill>
                  <a:srgbClr val="A50021"/>
                </a:solidFill>
              </a:rPr>
              <a:t>   limited.</a:t>
            </a:r>
          </a:p>
          <a:p>
            <a:r>
              <a:rPr lang="en-US" sz="3200" b="1" dirty="0" smtClean="0">
                <a:solidFill>
                  <a:srgbClr val="A50021"/>
                </a:solidFill>
              </a:rPr>
              <a:t>3) The economic impacts of the high price    </a:t>
            </a:r>
          </a:p>
          <a:p>
            <a:r>
              <a:rPr lang="en-US" sz="3200" b="1" dirty="0">
                <a:solidFill>
                  <a:srgbClr val="A50021"/>
                </a:solidFill>
              </a:rPr>
              <a:t> </a:t>
            </a:r>
            <a:r>
              <a:rPr lang="en-US" sz="3200" b="1" dirty="0" smtClean="0">
                <a:solidFill>
                  <a:srgbClr val="A50021"/>
                </a:solidFill>
              </a:rPr>
              <a:t>   of oil are a drain on the economy.</a:t>
            </a:r>
          </a:p>
          <a:p>
            <a:r>
              <a:rPr lang="en-US" sz="3200" b="1" dirty="0" smtClean="0">
                <a:solidFill>
                  <a:srgbClr val="A50021"/>
                </a:solidFill>
              </a:rPr>
              <a:t>4) It is very unlikely that the higher range of   </a:t>
            </a:r>
          </a:p>
          <a:p>
            <a:r>
              <a:rPr lang="en-US" sz="3200" b="1" dirty="0" smtClean="0">
                <a:solidFill>
                  <a:srgbClr val="A50021"/>
                </a:solidFill>
              </a:rPr>
              <a:t>    IPCC scenarios for CO</a:t>
            </a:r>
            <a:r>
              <a:rPr lang="en-US" sz="3200" b="1" baseline="-25000" dirty="0" smtClean="0">
                <a:solidFill>
                  <a:srgbClr val="A50021"/>
                </a:solidFill>
              </a:rPr>
              <a:t>2</a:t>
            </a:r>
            <a:r>
              <a:rPr lang="en-US" sz="3200" b="1" dirty="0" smtClean="0">
                <a:solidFill>
                  <a:srgbClr val="A50021"/>
                </a:solidFill>
              </a:rPr>
              <a:t> production will   </a:t>
            </a:r>
          </a:p>
          <a:p>
            <a:r>
              <a:rPr lang="en-US" sz="3200" b="1" dirty="0" smtClean="0">
                <a:solidFill>
                  <a:srgbClr val="A50021"/>
                </a:solidFill>
              </a:rPr>
              <a:t>    ever be reached.</a:t>
            </a:r>
          </a:p>
        </p:txBody>
      </p:sp>
      <p:sp>
        <p:nvSpPr>
          <p:cNvPr id="152578" name="Text Box 5"/>
          <p:cNvSpPr txBox="1">
            <a:spLocks noChangeArrowheads="1"/>
          </p:cNvSpPr>
          <p:nvPr/>
        </p:nvSpPr>
        <p:spPr bwMode="auto">
          <a:xfrm>
            <a:off x="381000" y="304800"/>
            <a:ext cx="8281498" cy="646331"/>
          </a:xfrm>
          <a:prstGeom prst="rect">
            <a:avLst/>
          </a:prstGeom>
          <a:noFill/>
          <a:ln w="9525">
            <a:noFill/>
            <a:miter lim="800000"/>
            <a:headEnd/>
            <a:tailEnd/>
          </a:ln>
        </p:spPr>
        <p:txBody>
          <a:bodyPr wrap="none">
            <a:spAutoFit/>
          </a:bodyPr>
          <a:lstStyle/>
          <a:p>
            <a:r>
              <a:rPr lang="en-US" sz="3600" b="1" dirty="0">
                <a:solidFill>
                  <a:srgbClr val="A50021"/>
                </a:solidFill>
                <a:latin typeface="Times New Roman" pitchFamily="18" charset="0"/>
              </a:rPr>
              <a:t>Conclusions:   A slow-motion train wreck</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457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17532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983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a:xfrm>
            <a:off x="685800" y="0"/>
            <a:ext cx="8067675" cy="990600"/>
          </a:xfrm>
          <a:noFill/>
          <a:ln>
            <a:miter lim="800000"/>
            <a:headEnd/>
            <a:tailEnd/>
          </a:ln>
        </p:spPr>
        <p:txBody>
          <a:bodyPr vert="horz" wrap="square" lIns="91440" tIns="45720" rIns="91440" bIns="45720" numCol="1" compatLnSpc="1">
            <a:prstTxWarp prst="textNoShape">
              <a:avLst/>
            </a:prstTxWarp>
          </a:bodyPr>
          <a:lstStyle/>
          <a:p>
            <a:r>
              <a:rPr lang="en-GB" dirty="0" smtClean="0">
                <a:ea typeface="ＭＳ Ｐゴシック" pitchFamily="34" charset="-128"/>
              </a:rPr>
              <a:t/>
            </a:r>
            <a:br>
              <a:rPr lang="en-GB" dirty="0" smtClean="0">
                <a:ea typeface="ＭＳ Ｐゴシック" pitchFamily="34" charset="-128"/>
              </a:rPr>
            </a:br>
            <a:r>
              <a:rPr lang="en-GB" dirty="0" smtClean="0">
                <a:ea typeface="ＭＳ Ｐゴシック" pitchFamily="34" charset="-128"/>
              </a:rPr>
              <a:t/>
            </a:r>
            <a:br>
              <a:rPr lang="en-GB" dirty="0" smtClean="0">
                <a:ea typeface="ＭＳ Ｐゴシック" pitchFamily="34" charset="-128"/>
              </a:rPr>
            </a:br>
            <a:r>
              <a:rPr lang="en-US" dirty="0" smtClean="0"/>
              <a:t>We learned from Le </a:t>
            </a:r>
            <a:r>
              <a:rPr lang="en-US" dirty="0" err="1" smtClean="0"/>
              <a:t>Quere</a:t>
            </a:r>
            <a:r>
              <a:rPr lang="en-US" dirty="0" smtClean="0"/>
              <a:t> that atmospheric CO</a:t>
            </a:r>
            <a:r>
              <a:rPr lang="en-US" baseline="-25000" dirty="0" smtClean="0"/>
              <a:t>2</a:t>
            </a:r>
            <a:r>
              <a:rPr lang="en-US" dirty="0" smtClean="0"/>
              <a:t> is increasing along the path of the highest scenarios.</a:t>
            </a:r>
            <a:br>
              <a:rPr lang="en-US" dirty="0" smtClean="0"/>
            </a:br>
            <a:endParaRPr lang="en-GB" dirty="0" smtClean="0">
              <a:ea typeface="ＭＳ Ｐゴシック" pitchFamily="34" charset="-128"/>
            </a:endParaRPr>
          </a:p>
        </p:txBody>
      </p:sp>
      <p:sp>
        <p:nvSpPr>
          <p:cNvPr id="10244" name="Text Placeholder 3"/>
          <p:cNvSpPr>
            <a:spLocks noGrp="1"/>
          </p:cNvSpPr>
          <p:nvPr>
            <p:ph type="body" sz="quarter" idx="11"/>
          </p:nvPr>
        </p:nvSpPr>
        <p:spPr bwMode="auto">
          <a:xfrm>
            <a:off x="531812" y="6457950"/>
            <a:ext cx="8612188" cy="400050"/>
          </a:xfrm>
          <a:noFill/>
          <a:ln>
            <a:miter lim="800000"/>
            <a:headEnd/>
            <a:tailEnd/>
          </a:ln>
        </p:spPr>
        <p:txBody>
          <a:bodyPr vert="horz" wrap="square" lIns="91440" tIns="45720" rIns="91440" bIns="45720" numCol="1" anchor="t" anchorCtr="0" compatLnSpc="1">
            <a:prstTxWarp prst="textNoShape">
              <a:avLst/>
            </a:prstTxWarp>
          </a:bodyPr>
          <a:lstStyle/>
          <a:p>
            <a:pPr>
              <a:spcBef>
                <a:spcPts val="1200"/>
              </a:spcBef>
            </a:pPr>
            <a:r>
              <a:rPr lang="en-GB" sz="1200" dirty="0" smtClean="0">
                <a:latin typeface="Arial" charset="0"/>
                <a:ea typeface="ＭＳ Ｐゴシック" pitchFamily="34" charset="-128"/>
                <a:cs typeface="Arial" charset="0"/>
              </a:rPr>
              <a:t>Source: </a:t>
            </a:r>
            <a:r>
              <a:rPr lang="en-GB" sz="1200" dirty="0" smtClean="0">
                <a:latin typeface="Arial" charset="0"/>
                <a:ea typeface="ＭＳ Ｐゴシック" pitchFamily="34" charset="-128"/>
                <a:cs typeface="Arial" charset="0"/>
                <a:hlinkClick r:id="rId2" action="ppaction://hlinkfile"/>
              </a:rPr>
              <a:t>Peters et al. 2012a</a:t>
            </a:r>
            <a:r>
              <a:rPr lang="en-GB" sz="1200" dirty="0" smtClean="0">
                <a:latin typeface="Arial" charset="0"/>
                <a:ea typeface="ＭＳ Ｐゴシック" pitchFamily="34" charset="-128"/>
                <a:cs typeface="Arial" charset="0"/>
              </a:rPr>
              <a:t>; </a:t>
            </a:r>
            <a:r>
              <a:rPr lang="en-US" sz="1200" dirty="0" smtClean="0">
                <a:solidFill>
                  <a:srgbClr val="000090"/>
                </a:solidFill>
                <a:latin typeface="Arial" charset="0"/>
                <a:ea typeface="ＭＳ Ｐゴシック" pitchFamily="34" charset="-128"/>
                <a:cs typeface="Arial" charset="0"/>
                <a:hlinkClick r:id="rId3"/>
              </a:rPr>
              <a:t>Global Carbon Project 2012</a:t>
            </a:r>
            <a:endParaRPr lang="en-GB" sz="1200" dirty="0" smtClean="0">
              <a:latin typeface="Arial" charset="0"/>
              <a:ea typeface="ＭＳ Ｐゴシック" pitchFamily="34" charset="-128"/>
              <a:cs typeface="Arial" charset="0"/>
            </a:endParaRPr>
          </a:p>
        </p:txBody>
      </p:sp>
      <p:pic>
        <p:nvPicPr>
          <p:cNvPr id="10245" name="Picture 2" descr="U:\GCP\RCP\NCC2012\Figures\Fig1_300dpi.png"/>
          <p:cNvPicPr>
            <a:picLocks noChangeAspect="1" noChangeArrowheads="1"/>
          </p:cNvPicPr>
          <p:nvPr/>
        </p:nvPicPr>
        <p:blipFill>
          <a:blip r:embed="rId4" cstate="print"/>
          <a:srcRect/>
          <a:stretch>
            <a:fillRect/>
          </a:stretch>
        </p:blipFill>
        <p:spPr bwMode="auto">
          <a:xfrm>
            <a:off x="1676400" y="1066800"/>
            <a:ext cx="6248400" cy="51977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143000"/>
            <a:ext cx="6470567" cy="4524316"/>
          </a:xfrm>
          <a:prstGeom prst="rect">
            <a:avLst/>
          </a:prstGeom>
          <a:noFill/>
        </p:spPr>
        <p:txBody>
          <a:bodyPr wrap="none" rtlCol="0">
            <a:spAutoFit/>
          </a:bodyPr>
          <a:lstStyle/>
          <a:p>
            <a:r>
              <a:rPr lang="en-US" dirty="0" smtClean="0"/>
              <a:t>Oil has been </a:t>
            </a:r>
            <a:r>
              <a:rPr lang="en-US" b="1" dirty="0" smtClean="0">
                <a:solidFill>
                  <a:srgbClr val="800000"/>
                </a:solidFill>
              </a:rPr>
              <a:t>the linchpin of industrial life </a:t>
            </a:r>
            <a:r>
              <a:rPr lang="en-US" dirty="0" smtClean="0"/>
              <a:t>and growth of the </a:t>
            </a:r>
          </a:p>
          <a:p>
            <a:r>
              <a:rPr lang="en-US" dirty="0"/>
              <a:t>g</a:t>
            </a:r>
            <a:r>
              <a:rPr lang="en-US" dirty="0" smtClean="0"/>
              <a:t>lobal economy.</a:t>
            </a:r>
          </a:p>
          <a:p>
            <a:endParaRPr lang="en-US" dirty="0"/>
          </a:p>
          <a:p>
            <a:r>
              <a:rPr lang="en-US" dirty="0" smtClean="0"/>
              <a:t>It allowed expanded extractive and productive process</a:t>
            </a:r>
          </a:p>
          <a:p>
            <a:r>
              <a:rPr lang="en-US" dirty="0" smtClean="0"/>
              <a:t>Transportation</a:t>
            </a:r>
          </a:p>
          <a:p>
            <a:r>
              <a:rPr lang="en-US" dirty="0" smtClean="0"/>
              <a:t>Trade</a:t>
            </a:r>
          </a:p>
          <a:p>
            <a:endParaRPr lang="en-US" dirty="0"/>
          </a:p>
          <a:p>
            <a:r>
              <a:rPr lang="en-US" dirty="0" smtClean="0"/>
              <a:t>But these benefits come at a cost</a:t>
            </a:r>
          </a:p>
          <a:p>
            <a:pPr marL="285750" indent="-285750">
              <a:buFont typeface="Arial"/>
              <a:buChar char="•"/>
            </a:pPr>
            <a:r>
              <a:rPr lang="en-US" dirty="0" smtClean="0"/>
              <a:t>Depletion</a:t>
            </a:r>
          </a:p>
          <a:p>
            <a:pPr marL="285750" indent="-285750">
              <a:buFont typeface="Arial"/>
              <a:buChar char="•"/>
            </a:pPr>
            <a:r>
              <a:rPr lang="en-US" dirty="0" smtClean="0"/>
              <a:t>Waste</a:t>
            </a:r>
          </a:p>
          <a:p>
            <a:pPr marL="285750" indent="-285750">
              <a:buFont typeface="Arial"/>
              <a:buChar char="•"/>
            </a:pPr>
            <a:r>
              <a:rPr lang="en-US" dirty="0" smtClean="0"/>
              <a:t>CO</a:t>
            </a:r>
            <a:r>
              <a:rPr lang="en-US" baseline="-25000" dirty="0" smtClean="0"/>
              <a:t>2</a:t>
            </a:r>
            <a:r>
              <a:rPr lang="en-US" dirty="0" smtClean="0"/>
              <a:t> production</a:t>
            </a:r>
          </a:p>
          <a:p>
            <a:pPr marL="285750" indent="-285750">
              <a:buFont typeface="Arial"/>
              <a:buChar char="•"/>
            </a:pPr>
            <a:endParaRPr lang="en-US" dirty="0"/>
          </a:p>
          <a:p>
            <a:r>
              <a:rPr lang="en-US" dirty="0" smtClean="0"/>
              <a:t>For simple reference call this “peak oil” but its:</a:t>
            </a:r>
          </a:p>
          <a:p>
            <a:r>
              <a:rPr lang="en-US" dirty="0" smtClean="0"/>
              <a:t>         Complex</a:t>
            </a:r>
          </a:p>
          <a:p>
            <a:r>
              <a:rPr lang="en-US" dirty="0"/>
              <a:t> </a:t>
            </a:r>
            <a:r>
              <a:rPr lang="en-US" dirty="0" smtClean="0"/>
              <a:t>        Mischaracterized</a:t>
            </a:r>
          </a:p>
          <a:p>
            <a:r>
              <a:rPr lang="en-US" dirty="0"/>
              <a:t> </a:t>
            </a:r>
            <a:r>
              <a:rPr lang="en-US" dirty="0" smtClean="0"/>
              <a:t>        Oversimplified</a:t>
            </a:r>
            <a:endParaRPr lang="en-US" dirty="0"/>
          </a:p>
        </p:txBody>
      </p:sp>
      <p:sp>
        <p:nvSpPr>
          <p:cNvPr id="3" name="TextBox 2"/>
          <p:cNvSpPr txBox="1"/>
          <p:nvPr/>
        </p:nvSpPr>
        <p:spPr>
          <a:xfrm>
            <a:off x="4343400" y="3505200"/>
            <a:ext cx="1967205" cy="523220"/>
          </a:xfrm>
          <a:prstGeom prst="rect">
            <a:avLst/>
          </a:prstGeom>
          <a:noFill/>
        </p:spPr>
        <p:txBody>
          <a:bodyPr wrap="none" rtlCol="0">
            <a:spAutoFit/>
          </a:bodyPr>
          <a:lstStyle/>
          <a:p>
            <a:r>
              <a:rPr lang="en-US" sz="1400" dirty="0" smtClean="0"/>
              <a:t>Not decades away but </a:t>
            </a:r>
          </a:p>
          <a:p>
            <a:r>
              <a:rPr lang="en-US" sz="1400" dirty="0" smtClean="0"/>
              <a:t>unfolding in real time</a:t>
            </a:r>
            <a:endParaRPr lang="en-US" sz="1400" dirty="0"/>
          </a:p>
        </p:txBody>
      </p:sp>
      <p:sp>
        <p:nvSpPr>
          <p:cNvPr id="4" name="Right Brace 3"/>
          <p:cNvSpPr/>
          <p:nvPr/>
        </p:nvSpPr>
        <p:spPr>
          <a:xfrm>
            <a:off x="4038600" y="3429000"/>
            <a:ext cx="155448" cy="685800"/>
          </a:xfrm>
          <a:prstGeom prst="rightBrace">
            <a:avLst/>
          </a:pr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1219200" y="304800"/>
            <a:ext cx="5869666" cy="461665"/>
          </a:xfrm>
          <a:prstGeom prst="rect">
            <a:avLst/>
          </a:prstGeom>
          <a:noFill/>
        </p:spPr>
        <p:txBody>
          <a:bodyPr wrap="none" rtlCol="0">
            <a:spAutoFit/>
          </a:bodyPr>
          <a:lstStyle/>
          <a:p>
            <a:r>
              <a:rPr lang="en-US" sz="2400" b="1" dirty="0" smtClean="0">
                <a:solidFill>
                  <a:srgbClr val="800000"/>
                </a:solidFill>
                <a:latin typeface="Comic Sans MS"/>
                <a:cs typeface="Comic Sans MS"/>
              </a:rPr>
              <a:t>Economic and Climate Change Impacts</a:t>
            </a:r>
            <a:endParaRPr lang="en-US" sz="2400" b="1" dirty="0">
              <a:solidFill>
                <a:srgbClr val="800000"/>
              </a:solidFill>
              <a:latin typeface="Comic Sans MS"/>
              <a:cs typeface="Comic Sans MS"/>
            </a:endParaRPr>
          </a:p>
        </p:txBody>
      </p:sp>
    </p:spTree>
    <p:extLst>
      <p:ext uri="{BB962C8B-B14F-4D97-AF65-F5344CB8AC3E}">
        <p14:creationId xmlns:p14="http://schemas.microsoft.com/office/powerpoint/2010/main" val="3988806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533400" y="304800"/>
            <a:ext cx="8153400" cy="762000"/>
          </a:xfrm>
          <a:noFill/>
          <a:ln>
            <a:miter lim="800000"/>
            <a:headEnd/>
            <a:tailEnd/>
          </a:ln>
        </p:spPr>
        <p:txBody>
          <a:bodyPr vert="horz" wrap="square" lIns="91440" tIns="45720" rIns="91440" bIns="45720" numCol="1" compatLnSpc="1">
            <a:prstTxWarp prst="textNoShape">
              <a:avLst/>
            </a:prstTxWarp>
          </a:bodyPr>
          <a:lstStyle/>
          <a:p>
            <a:r>
              <a:rPr lang="en-US" dirty="0" smtClean="0"/>
              <a:t>This is mostly due to increases in emissions from China and India</a:t>
            </a:r>
            <a:br>
              <a:rPr lang="en-US" dirty="0" smtClean="0"/>
            </a:br>
            <a:endParaRPr lang="en-GB" dirty="0" smtClean="0">
              <a:ea typeface="ＭＳ Ｐゴシック" pitchFamily="34" charset="-128"/>
            </a:endParaRPr>
          </a:p>
        </p:txBody>
      </p:sp>
      <p:sp>
        <p:nvSpPr>
          <p:cNvPr id="21508" name="Text Placeholder 3"/>
          <p:cNvSpPr>
            <a:spLocks noGrp="1"/>
          </p:cNvSpPr>
          <p:nvPr>
            <p:ph type="body" sz="quarter" idx="11"/>
          </p:nvPr>
        </p:nvSpPr>
        <p:spPr bwMode="auto">
          <a:xfrm>
            <a:off x="457200" y="6430963"/>
            <a:ext cx="8210550" cy="427037"/>
          </a:xfrm>
          <a:noFill/>
          <a:ln>
            <a:miter lim="800000"/>
            <a:headEnd/>
            <a:tailEnd/>
          </a:ln>
        </p:spPr>
        <p:txBody>
          <a:bodyPr vert="horz" wrap="square" lIns="91440" tIns="45720" rIns="91440" bIns="45720" numCol="1" anchor="t" anchorCtr="0" compatLnSpc="1">
            <a:prstTxWarp prst="textNoShape">
              <a:avLst/>
            </a:prstTxWarp>
          </a:bodyPr>
          <a:lstStyle/>
          <a:p>
            <a:pPr>
              <a:spcBef>
                <a:spcPts val="300"/>
              </a:spcBef>
            </a:pPr>
            <a:r>
              <a:rPr lang="en-GB" sz="1200" dirty="0" smtClean="0">
                <a:solidFill>
                  <a:srgbClr val="000000"/>
                </a:solidFill>
                <a:latin typeface="Arial" charset="0"/>
                <a:ea typeface="ＭＳ Ｐゴシック" pitchFamily="34" charset="-128"/>
                <a:cs typeface="Arial" charset="0"/>
              </a:rPr>
              <a:t>Source: </a:t>
            </a:r>
            <a:r>
              <a:rPr lang="en-US" sz="1200" dirty="0" smtClean="0">
                <a:solidFill>
                  <a:srgbClr val="000090"/>
                </a:solidFill>
                <a:latin typeface="Arial" charset="0"/>
                <a:ea typeface="ＭＳ Ｐゴシック" pitchFamily="34" charset="-128"/>
                <a:cs typeface="Arial" charset="0"/>
                <a:hlinkClick r:id="rId2"/>
              </a:rPr>
              <a:t>CDIAC Data</a:t>
            </a:r>
            <a:r>
              <a:rPr lang="en-US" sz="1200" dirty="0" smtClean="0">
                <a:solidFill>
                  <a:srgbClr val="000090"/>
                </a:solidFill>
                <a:latin typeface="Arial" charset="0"/>
                <a:ea typeface="ＭＳ Ｐゴシック" pitchFamily="34" charset="-128"/>
                <a:cs typeface="Arial" charset="0"/>
              </a:rPr>
              <a:t>; </a:t>
            </a:r>
            <a:r>
              <a:rPr lang="en-US" sz="1200" dirty="0" smtClean="0">
                <a:solidFill>
                  <a:srgbClr val="000090"/>
                </a:solidFill>
                <a:latin typeface="Arial" charset="0"/>
                <a:ea typeface="ＭＳ Ｐゴシック" pitchFamily="34" charset="-128"/>
                <a:cs typeface="Arial" charset="0"/>
                <a:hlinkClick r:id="rId3"/>
              </a:rPr>
              <a:t>Le </a:t>
            </a:r>
            <a:r>
              <a:rPr lang="en-US" sz="1200" dirty="0" err="1" smtClean="0">
                <a:solidFill>
                  <a:srgbClr val="000090"/>
                </a:solidFill>
                <a:latin typeface="Arial" charset="0"/>
                <a:ea typeface="ＭＳ Ｐゴシック" pitchFamily="34" charset="-128"/>
                <a:cs typeface="Arial" charset="0"/>
                <a:hlinkClick r:id="rId3"/>
              </a:rPr>
              <a:t>Quéré</a:t>
            </a:r>
            <a:r>
              <a:rPr lang="en-US" sz="1200" dirty="0" smtClean="0">
                <a:solidFill>
                  <a:srgbClr val="000090"/>
                </a:solidFill>
                <a:latin typeface="Arial" charset="0"/>
                <a:ea typeface="ＭＳ Ｐゴシック" pitchFamily="34" charset="-128"/>
                <a:cs typeface="Arial" charset="0"/>
                <a:hlinkClick r:id="rId3"/>
              </a:rPr>
              <a:t> et al. 2012</a:t>
            </a:r>
            <a:r>
              <a:rPr lang="en-US" sz="1200" dirty="0" smtClean="0">
                <a:solidFill>
                  <a:srgbClr val="000090"/>
                </a:solidFill>
                <a:latin typeface="Arial" charset="0"/>
                <a:ea typeface="ＭＳ Ｐゴシック" pitchFamily="34" charset="-128"/>
                <a:cs typeface="Arial" charset="0"/>
              </a:rPr>
              <a:t>; </a:t>
            </a:r>
            <a:r>
              <a:rPr lang="en-US" sz="1200" dirty="0" smtClean="0">
                <a:solidFill>
                  <a:srgbClr val="000090"/>
                </a:solidFill>
                <a:latin typeface="Arial" charset="0"/>
                <a:ea typeface="ＭＳ Ｐゴシック" pitchFamily="34" charset="-128"/>
                <a:cs typeface="Arial" charset="0"/>
                <a:hlinkClick r:id="rId4"/>
              </a:rPr>
              <a:t>Global Carbon Project 2012</a:t>
            </a:r>
            <a:endParaRPr lang="en-GB" sz="1200" dirty="0" smtClean="0">
              <a:solidFill>
                <a:srgbClr val="000000"/>
              </a:solidFill>
              <a:latin typeface="Arial" charset="0"/>
              <a:ea typeface="ＭＳ Ｐゴシック" pitchFamily="34" charset="-128"/>
              <a:cs typeface="Arial" charset="0"/>
            </a:endParaRPr>
          </a:p>
        </p:txBody>
      </p:sp>
      <p:pic>
        <p:nvPicPr>
          <p:cNvPr id="21509" name="Picture 2" descr="U:\GCP\Slides\fig3.png"/>
          <p:cNvPicPr>
            <a:picLocks noChangeAspect="1" noChangeArrowheads="1"/>
          </p:cNvPicPr>
          <p:nvPr/>
        </p:nvPicPr>
        <p:blipFill>
          <a:blip r:embed="rId5" cstate="print"/>
          <a:srcRect/>
          <a:stretch>
            <a:fillRect/>
          </a:stretch>
        </p:blipFill>
        <p:spPr bwMode="auto">
          <a:xfrm>
            <a:off x="990600" y="1284288"/>
            <a:ext cx="7089505" cy="5062486"/>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685800" y="609600"/>
            <a:ext cx="7620000" cy="638175"/>
          </a:xfrm>
          <a:noFill/>
          <a:ln>
            <a:miter lim="800000"/>
            <a:headEnd/>
            <a:tailEnd/>
          </a:ln>
        </p:spPr>
        <p:txBody>
          <a:bodyPr vert="horz" wrap="square" lIns="91440" tIns="45720" rIns="91440" bIns="45720" numCol="1" compatLnSpc="1">
            <a:prstTxWarp prst="textNoShape">
              <a:avLst/>
            </a:prstTxWarp>
          </a:bodyPr>
          <a:lstStyle/>
          <a:p>
            <a:r>
              <a:rPr lang="en-GB" dirty="0" smtClean="0">
                <a:ea typeface="ＭＳ Ｐゴシック" pitchFamily="34" charset="-128"/>
              </a:rPr>
              <a:t> </a:t>
            </a:r>
            <a:r>
              <a:rPr lang="en-US" dirty="0" smtClean="0"/>
              <a:t>This is mostly due to increases in emissions from coal</a:t>
            </a:r>
            <a:br>
              <a:rPr lang="en-US" dirty="0" smtClean="0"/>
            </a:br>
            <a:endParaRPr lang="en-GB" dirty="0" smtClean="0">
              <a:ea typeface="ＭＳ Ｐゴシック" pitchFamily="34" charset="-128"/>
            </a:endParaRPr>
          </a:p>
        </p:txBody>
      </p:sp>
      <p:sp>
        <p:nvSpPr>
          <p:cNvPr id="20484" name="Text Placeholder 3"/>
          <p:cNvSpPr>
            <a:spLocks noGrp="1"/>
          </p:cNvSpPr>
          <p:nvPr>
            <p:ph type="body"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GB" smtClean="0">
              <a:latin typeface="Arial" charset="0"/>
              <a:ea typeface="ＭＳ Ｐゴシック" pitchFamily="34" charset="-128"/>
              <a:cs typeface="Arial" charset="0"/>
            </a:endParaRPr>
          </a:p>
          <a:p>
            <a:pPr>
              <a:spcBef>
                <a:spcPts val="1200"/>
              </a:spcBef>
            </a:pPr>
            <a:r>
              <a:rPr lang="en-GB" sz="1200" smtClean="0">
                <a:latin typeface="Arial" charset="0"/>
                <a:ea typeface="ＭＳ Ｐゴシック" pitchFamily="34" charset="-128"/>
                <a:cs typeface="Arial" charset="0"/>
              </a:rPr>
              <a:t>Source: </a:t>
            </a:r>
            <a:r>
              <a:rPr lang="en-US" sz="1200" smtClean="0">
                <a:solidFill>
                  <a:srgbClr val="000090"/>
                </a:solidFill>
                <a:latin typeface="Arial" charset="0"/>
                <a:ea typeface="ＭＳ Ｐゴシック" pitchFamily="34" charset="-128"/>
                <a:cs typeface="Arial" charset="0"/>
                <a:hlinkClick r:id="rId2"/>
              </a:rPr>
              <a:t>CDIAC Data</a:t>
            </a:r>
            <a:r>
              <a:rPr lang="en-US" sz="1200" smtClean="0">
                <a:solidFill>
                  <a:srgbClr val="000090"/>
                </a:solidFill>
                <a:latin typeface="Arial" charset="0"/>
                <a:ea typeface="ＭＳ Ｐゴシック" pitchFamily="34" charset="-128"/>
                <a:cs typeface="Arial" charset="0"/>
              </a:rPr>
              <a:t>; </a:t>
            </a:r>
            <a:r>
              <a:rPr lang="en-US" sz="1200" smtClean="0">
                <a:solidFill>
                  <a:srgbClr val="000090"/>
                </a:solidFill>
                <a:latin typeface="Arial" charset="0"/>
                <a:ea typeface="ＭＳ Ｐゴシック" pitchFamily="34" charset="-128"/>
                <a:cs typeface="Arial" charset="0"/>
                <a:hlinkClick r:id="rId3"/>
              </a:rPr>
              <a:t>Le Quéré et al. 2012</a:t>
            </a:r>
            <a:r>
              <a:rPr lang="en-US" sz="1200" smtClean="0">
                <a:solidFill>
                  <a:srgbClr val="000090"/>
                </a:solidFill>
                <a:latin typeface="Arial" charset="0"/>
                <a:ea typeface="ＭＳ Ｐゴシック" pitchFamily="34" charset="-128"/>
                <a:cs typeface="Arial" charset="0"/>
              </a:rPr>
              <a:t>; </a:t>
            </a:r>
            <a:r>
              <a:rPr lang="en-US" sz="1200" smtClean="0">
                <a:solidFill>
                  <a:srgbClr val="000090"/>
                </a:solidFill>
                <a:latin typeface="Arial" charset="0"/>
                <a:ea typeface="ＭＳ Ｐゴシック" pitchFamily="34" charset="-128"/>
                <a:cs typeface="Arial" charset="0"/>
                <a:hlinkClick r:id="rId4"/>
              </a:rPr>
              <a:t>Global Carbon Project 2012</a:t>
            </a:r>
            <a:endParaRPr lang="en-GB" sz="1200" smtClean="0">
              <a:latin typeface="Arial" charset="0"/>
              <a:ea typeface="ＭＳ Ｐゴシック" pitchFamily="34" charset="-128"/>
              <a:cs typeface="Arial" charset="0"/>
            </a:endParaRPr>
          </a:p>
        </p:txBody>
      </p:sp>
      <p:pic>
        <p:nvPicPr>
          <p:cNvPr id="20485" name="Picture 2" descr="U:\GCP\Slides\fig1.png"/>
          <p:cNvPicPr>
            <a:picLocks noChangeAspect="1" noChangeArrowheads="1"/>
          </p:cNvPicPr>
          <p:nvPr/>
        </p:nvPicPr>
        <p:blipFill>
          <a:blip r:embed="rId5" cstate="print"/>
          <a:srcRect/>
          <a:stretch>
            <a:fillRect/>
          </a:stretch>
        </p:blipFill>
        <p:spPr bwMode="auto">
          <a:xfrm>
            <a:off x="850473" y="1284288"/>
            <a:ext cx="7165162" cy="5116512"/>
          </a:xfrm>
          <a:prstGeom prst="rect">
            <a:avLst/>
          </a:prstGeom>
          <a:noFill/>
          <a:ln w="9525">
            <a:noFill/>
            <a:miter lim="800000"/>
            <a:headEnd/>
            <a:tailEnd/>
          </a:ln>
        </p:spPr>
      </p:pic>
      <p:sp>
        <p:nvSpPr>
          <p:cNvPr id="20486" name="TextBox 6"/>
          <p:cNvSpPr txBox="1">
            <a:spLocks noChangeArrowheads="1"/>
          </p:cNvSpPr>
          <p:nvPr/>
        </p:nvSpPr>
        <p:spPr bwMode="auto">
          <a:xfrm>
            <a:off x="6794500" y="1497013"/>
            <a:ext cx="1498600" cy="400050"/>
          </a:xfrm>
          <a:prstGeom prst="rect">
            <a:avLst/>
          </a:prstGeom>
          <a:noFill/>
          <a:ln w="9525">
            <a:noFill/>
            <a:miter lim="800000"/>
            <a:headEnd/>
            <a:tailEnd/>
          </a:ln>
        </p:spPr>
        <p:txBody>
          <a:bodyPr>
            <a:spAutoFit/>
          </a:bodyPr>
          <a:lstStyle/>
          <a:p>
            <a:r>
              <a:rPr lang="en-GB" sz="1000" b="1">
                <a:latin typeface="Helvetica" pitchFamily="34" charset="0"/>
              </a:rPr>
              <a:t>Share of global emissions in 2011</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457200"/>
            <a:ext cx="8557151" cy="584775"/>
          </a:xfrm>
          <a:prstGeom prst="rect">
            <a:avLst/>
          </a:prstGeom>
          <a:noFill/>
        </p:spPr>
        <p:txBody>
          <a:bodyPr wrap="none" rtlCol="0">
            <a:spAutoFit/>
          </a:bodyPr>
          <a:lstStyle/>
          <a:p>
            <a:r>
              <a:rPr lang="en-US" sz="3200" b="1" dirty="0" smtClean="0">
                <a:solidFill>
                  <a:srgbClr val="A50021"/>
                </a:solidFill>
              </a:rPr>
              <a:t>Unconventional Oil – ethanol and biodiesel</a:t>
            </a:r>
            <a:endParaRPr lang="en-US" sz="3200" b="1" dirty="0">
              <a:solidFill>
                <a:srgbClr val="A50021"/>
              </a:solidFill>
            </a:endParaRPr>
          </a:p>
        </p:txBody>
      </p:sp>
      <p:sp>
        <p:nvSpPr>
          <p:cNvPr id="3" name="TextBox 2"/>
          <p:cNvSpPr txBox="1"/>
          <p:nvPr/>
        </p:nvSpPr>
        <p:spPr>
          <a:xfrm>
            <a:off x="270662" y="1600200"/>
            <a:ext cx="8395823" cy="4832093"/>
          </a:xfrm>
          <a:prstGeom prst="rect">
            <a:avLst/>
          </a:prstGeom>
          <a:noFill/>
        </p:spPr>
        <p:txBody>
          <a:bodyPr wrap="none" rtlCol="0">
            <a:spAutoFit/>
          </a:bodyPr>
          <a:lstStyle/>
          <a:p>
            <a:r>
              <a:rPr lang="en-US" sz="2800" b="1" dirty="0" smtClean="0"/>
              <a:t>Problem of scale is unsolvable.</a:t>
            </a:r>
          </a:p>
          <a:p>
            <a:endParaRPr lang="en-US" sz="2800" b="1" dirty="0"/>
          </a:p>
          <a:p>
            <a:r>
              <a:rPr lang="en-US" sz="2800" b="1" dirty="0" smtClean="0"/>
              <a:t>To run the US car fleet on ethanol </a:t>
            </a:r>
          </a:p>
          <a:p>
            <a:r>
              <a:rPr lang="en-US" sz="2800" b="1" dirty="0" smtClean="0"/>
              <a:t>       – need 1.8 billion acres of cultivation.</a:t>
            </a:r>
          </a:p>
          <a:p>
            <a:endParaRPr lang="en-US" sz="2800" b="1" dirty="0"/>
          </a:p>
          <a:p>
            <a:r>
              <a:rPr lang="en-US" sz="2800" b="1" dirty="0" smtClean="0"/>
              <a:t>Present US cultivation (total) = 0.44 billion acres</a:t>
            </a:r>
          </a:p>
          <a:p>
            <a:endParaRPr lang="en-US" sz="2800" b="1" dirty="0" smtClean="0"/>
          </a:p>
          <a:p>
            <a:r>
              <a:rPr lang="en-US" sz="2800" b="1" dirty="0" smtClean="0"/>
              <a:t>Negative impacts on the cost of food</a:t>
            </a:r>
          </a:p>
          <a:p>
            <a:endParaRPr lang="en-US" sz="2800" b="1" dirty="0" smtClean="0"/>
          </a:p>
          <a:p>
            <a:r>
              <a:rPr lang="en-US" sz="2800" b="1" dirty="0" smtClean="0"/>
              <a:t>EROI = 2:1  Even with government subsidies</a:t>
            </a:r>
          </a:p>
          <a:p>
            <a:r>
              <a:rPr lang="en-US" sz="2800" b="1" dirty="0"/>
              <a:t> </a:t>
            </a:r>
            <a:r>
              <a:rPr lang="en-US" sz="2800" b="1" dirty="0" smtClean="0"/>
              <a:t>                   doesn’t make money</a:t>
            </a:r>
            <a:endParaRPr lang="en-US" sz="2800" b="1" dirty="0"/>
          </a:p>
        </p:txBody>
      </p:sp>
    </p:spTree>
    <p:extLst>
      <p:ext uri="{BB962C8B-B14F-4D97-AF65-F5344CB8AC3E}">
        <p14:creationId xmlns:p14="http://schemas.microsoft.com/office/powerpoint/2010/main" val="69740338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4"/>
          <p:cNvPicPr>
            <a:picLocks noChangeAspect="1" noChangeArrowheads="1"/>
          </p:cNvPicPr>
          <p:nvPr/>
        </p:nvPicPr>
        <p:blipFill>
          <a:blip r:embed="rId3" cstate="print"/>
          <a:srcRect/>
          <a:stretch>
            <a:fillRect/>
          </a:stretch>
        </p:blipFill>
        <p:spPr bwMode="auto">
          <a:xfrm>
            <a:off x="685800" y="1143000"/>
            <a:ext cx="4762500" cy="3295650"/>
          </a:xfrm>
          <a:prstGeom prst="rect">
            <a:avLst/>
          </a:prstGeom>
          <a:noFill/>
          <a:ln w="9525">
            <a:noFill/>
            <a:miter lim="800000"/>
            <a:headEnd/>
            <a:tailEnd/>
          </a:ln>
        </p:spPr>
      </p:pic>
      <p:sp>
        <p:nvSpPr>
          <p:cNvPr id="115714" name="Text Box 5"/>
          <p:cNvSpPr txBox="1">
            <a:spLocks noChangeArrowheads="1"/>
          </p:cNvSpPr>
          <p:nvPr/>
        </p:nvSpPr>
        <p:spPr bwMode="auto">
          <a:xfrm>
            <a:off x="381000" y="228600"/>
            <a:ext cx="8364189" cy="584776"/>
          </a:xfrm>
          <a:prstGeom prst="rect">
            <a:avLst/>
          </a:prstGeom>
          <a:noFill/>
          <a:ln w="9525">
            <a:noFill/>
            <a:miter lim="800000"/>
            <a:headEnd/>
            <a:tailEnd/>
          </a:ln>
        </p:spPr>
        <p:txBody>
          <a:bodyPr wrap="none">
            <a:spAutoFit/>
          </a:bodyPr>
          <a:lstStyle/>
          <a:p>
            <a:r>
              <a:rPr lang="en-US" sz="3200" b="1" dirty="0" smtClean="0">
                <a:solidFill>
                  <a:srgbClr val="800000"/>
                </a:solidFill>
                <a:latin typeface="Comic Sans MS" pitchFamily="66" charset="0"/>
              </a:rPr>
              <a:t>Unconventional Oil - Canadian </a:t>
            </a:r>
            <a:r>
              <a:rPr lang="en-US" sz="3200" b="1" dirty="0">
                <a:solidFill>
                  <a:srgbClr val="800000"/>
                </a:solidFill>
                <a:latin typeface="Comic Sans MS" pitchFamily="66" charset="0"/>
              </a:rPr>
              <a:t>Tar Sands</a:t>
            </a:r>
          </a:p>
        </p:txBody>
      </p:sp>
      <p:sp>
        <p:nvSpPr>
          <p:cNvPr id="115715" name="Text Box 6"/>
          <p:cNvSpPr txBox="1">
            <a:spLocks noChangeArrowheads="1"/>
          </p:cNvSpPr>
          <p:nvPr/>
        </p:nvSpPr>
        <p:spPr bwMode="auto">
          <a:xfrm>
            <a:off x="609600" y="4419600"/>
            <a:ext cx="5657418" cy="1538883"/>
          </a:xfrm>
          <a:prstGeom prst="rect">
            <a:avLst/>
          </a:prstGeom>
          <a:noFill/>
          <a:ln w="9525">
            <a:noFill/>
            <a:miter lim="800000"/>
            <a:headEnd/>
            <a:tailEnd/>
          </a:ln>
        </p:spPr>
        <p:txBody>
          <a:bodyPr wrap="none">
            <a:spAutoFit/>
          </a:bodyPr>
          <a:lstStyle/>
          <a:p>
            <a:r>
              <a:rPr lang="en-US" sz="2000" b="1" dirty="0" smtClean="0">
                <a:solidFill>
                  <a:srgbClr val="800000"/>
                </a:solidFill>
              </a:rPr>
              <a:t>1.7 </a:t>
            </a:r>
            <a:r>
              <a:rPr lang="en-US" sz="2000" b="1" dirty="0" err="1">
                <a:solidFill>
                  <a:srgbClr val="800000"/>
                </a:solidFill>
              </a:rPr>
              <a:t>mbd</a:t>
            </a:r>
            <a:r>
              <a:rPr lang="en-US" sz="2000" b="1" dirty="0">
                <a:solidFill>
                  <a:srgbClr val="800000"/>
                </a:solidFill>
              </a:rPr>
              <a:t> in </a:t>
            </a:r>
            <a:r>
              <a:rPr lang="en-US" sz="2000" b="1" dirty="0" smtClean="0">
                <a:solidFill>
                  <a:srgbClr val="800000"/>
                </a:solidFill>
              </a:rPr>
              <a:t>2013; </a:t>
            </a:r>
          </a:p>
          <a:p>
            <a:r>
              <a:rPr lang="en-US" sz="2000" b="1" dirty="0" smtClean="0">
                <a:solidFill>
                  <a:srgbClr val="800000"/>
                </a:solidFill>
              </a:rPr>
              <a:t>projected 2.5 (most) to 6.6 </a:t>
            </a:r>
            <a:r>
              <a:rPr lang="en-US" sz="2000" b="1" dirty="0" err="1" smtClean="0">
                <a:solidFill>
                  <a:srgbClr val="800000"/>
                </a:solidFill>
              </a:rPr>
              <a:t>mb</a:t>
            </a:r>
            <a:r>
              <a:rPr lang="en-US" sz="2000" b="1" dirty="0" smtClean="0">
                <a:solidFill>
                  <a:srgbClr val="800000"/>
                </a:solidFill>
              </a:rPr>
              <a:t>/d </a:t>
            </a:r>
            <a:r>
              <a:rPr lang="en-US" sz="2000" b="1" dirty="0">
                <a:solidFill>
                  <a:srgbClr val="800000"/>
                </a:solidFill>
              </a:rPr>
              <a:t>in </a:t>
            </a:r>
            <a:r>
              <a:rPr lang="en-US" sz="2000" b="1" dirty="0" smtClean="0">
                <a:solidFill>
                  <a:srgbClr val="800000"/>
                </a:solidFill>
              </a:rPr>
              <a:t>2035 (EIA)</a:t>
            </a:r>
            <a:endParaRPr lang="en-US" sz="2000" b="1" dirty="0">
              <a:solidFill>
                <a:srgbClr val="800000"/>
              </a:solidFill>
            </a:endParaRPr>
          </a:p>
          <a:p>
            <a:r>
              <a:rPr lang="en-US" b="1" dirty="0"/>
              <a:t>4 barrels of water for each barrel of oil</a:t>
            </a:r>
          </a:p>
          <a:p>
            <a:r>
              <a:rPr lang="en-US" b="1" dirty="0"/>
              <a:t>2 tons tar sands = 1 barrel</a:t>
            </a:r>
          </a:p>
          <a:p>
            <a:r>
              <a:rPr lang="en-US" b="1" dirty="0" smtClean="0"/>
              <a:t>EROI </a:t>
            </a:r>
            <a:r>
              <a:rPr lang="en-US" b="1" dirty="0"/>
              <a:t>= </a:t>
            </a:r>
            <a:r>
              <a:rPr lang="en-US" b="1" dirty="0" smtClean="0"/>
              <a:t>~5:</a:t>
            </a:r>
            <a:r>
              <a:rPr lang="en-US" b="1" dirty="0"/>
              <a:t>1  gold (natural gas) to lead (oil)</a:t>
            </a:r>
          </a:p>
        </p:txBody>
      </p:sp>
      <p:sp>
        <p:nvSpPr>
          <p:cNvPr id="115716" name="Text Box 8"/>
          <p:cNvSpPr txBox="1">
            <a:spLocks noChangeArrowheads="1"/>
          </p:cNvSpPr>
          <p:nvPr/>
        </p:nvSpPr>
        <p:spPr bwMode="auto">
          <a:xfrm>
            <a:off x="5562600" y="2133600"/>
            <a:ext cx="2909771" cy="707886"/>
          </a:xfrm>
          <a:prstGeom prst="rect">
            <a:avLst/>
          </a:prstGeom>
          <a:noFill/>
          <a:ln w="9525">
            <a:noFill/>
            <a:miter lim="800000"/>
            <a:headEnd/>
            <a:tailEnd/>
          </a:ln>
        </p:spPr>
        <p:txBody>
          <a:bodyPr wrap="none">
            <a:spAutoFit/>
          </a:bodyPr>
          <a:lstStyle/>
          <a:p>
            <a:r>
              <a:rPr lang="en-US" sz="2000" b="1" dirty="0"/>
              <a:t>surface mining (~20%)</a:t>
            </a:r>
          </a:p>
          <a:p>
            <a:r>
              <a:rPr lang="en-US" sz="2000" b="1" dirty="0"/>
              <a:t>in-situ               (~80%)</a:t>
            </a:r>
          </a:p>
        </p:txBody>
      </p:sp>
      <p:sp>
        <p:nvSpPr>
          <p:cNvPr id="115717" name="Text Box 9"/>
          <p:cNvSpPr txBox="1">
            <a:spLocks noChangeArrowheads="1"/>
          </p:cNvSpPr>
          <p:nvPr/>
        </p:nvSpPr>
        <p:spPr bwMode="auto">
          <a:xfrm>
            <a:off x="5621882" y="1295400"/>
            <a:ext cx="3522118" cy="830997"/>
          </a:xfrm>
          <a:prstGeom prst="rect">
            <a:avLst/>
          </a:prstGeom>
          <a:noFill/>
          <a:ln w="9525">
            <a:noFill/>
            <a:miter lim="800000"/>
            <a:headEnd/>
            <a:tailEnd/>
          </a:ln>
        </p:spPr>
        <p:txBody>
          <a:bodyPr wrap="none">
            <a:spAutoFit/>
          </a:bodyPr>
          <a:lstStyle/>
          <a:p>
            <a:r>
              <a:rPr lang="en-US" sz="2400" b="1" dirty="0">
                <a:solidFill>
                  <a:srgbClr val="800000"/>
                </a:solidFill>
              </a:rPr>
              <a:t>Hugh resource </a:t>
            </a:r>
            <a:endParaRPr lang="en-US" sz="2400" b="1" dirty="0" smtClean="0">
              <a:solidFill>
                <a:srgbClr val="800000"/>
              </a:solidFill>
            </a:endParaRPr>
          </a:p>
          <a:p>
            <a:r>
              <a:rPr lang="en-US" sz="2400" b="1" dirty="0" smtClean="0">
                <a:solidFill>
                  <a:srgbClr val="800000"/>
                </a:solidFill>
              </a:rPr>
              <a:t>     = </a:t>
            </a:r>
            <a:r>
              <a:rPr lang="en-US" sz="2400" b="1" dirty="0">
                <a:solidFill>
                  <a:srgbClr val="800000"/>
                </a:solidFill>
              </a:rPr>
              <a:t>1.7 trillion barrels</a:t>
            </a:r>
          </a:p>
        </p:txBody>
      </p:sp>
      <p:sp>
        <p:nvSpPr>
          <p:cNvPr id="115718" name="Text Box 10"/>
          <p:cNvSpPr txBox="1">
            <a:spLocks noChangeArrowheads="1"/>
          </p:cNvSpPr>
          <p:nvPr/>
        </p:nvSpPr>
        <p:spPr bwMode="auto">
          <a:xfrm>
            <a:off x="609600" y="6027003"/>
            <a:ext cx="5057795" cy="830997"/>
          </a:xfrm>
          <a:prstGeom prst="rect">
            <a:avLst/>
          </a:prstGeom>
          <a:noFill/>
          <a:ln w="9525">
            <a:noFill/>
            <a:miter lim="800000"/>
            <a:headEnd/>
            <a:tailEnd/>
          </a:ln>
        </p:spPr>
        <p:txBody>
          <a:bodyPr wrap="none">
            <a:spAutoFit/>
          </a:bodyPr>
          <a:lstStyle/>
          <a:p>
            <a:r>
              <a:rPr lang="en-US" sz="2400" b="1" dirty="0">
                <a:solidFill>
                  <a:srgbClr val="800000"/>
                </a:solidFill>
              </a:rPr>
              <a:t>Neither </a:t>
            </a:r>
            <a:r>
              <a:rPr lang="en-US" sz="2400" b="1" dirty="0" smtClean="0">
                <a:solidFill>
                  <a:srgbClr val="800000"/>
                </a:solidFill>
              </a:rPr>
              <a:t>scalable </a:t>
            </a:r>
            <a:r>
              <a:rPr lang="en-US" sz="2400" b="1" dirty="0">
                <a:solidFill>
                  <a:srgbClr val="800000"/>
                </a:solidFill>
              </a:rPr>
              <a:t>nor </a:t>
            </a:r>
            <a:r>
              <a:rPr lang="en-US" sz="2400" b="1" dirty="0" smtClean="0">
                <a:solidFill>
                  <a:srgbClr val="800000"/>
                </a:solidFill>
              </a:rPr>
              <a:t>timely</a:t>
            </a:r>
          </a:p>
          <a:p>
            <a:r>
              <a:rPr lang="en-US" sz="2400" b="1" dirty="0" smtClean="0">
                <a:solidFill>
                  <a:srgbClr val="800000"/>
                </a:solidFill>
              </a:rPr>
              <a:t>Production Rate is the key metric</a:t>
            </a:r>
            <a:endParaRPr lang="en-US" sz="2400" b="1" dirty="0">
              <a:solidFill>
                <a:srgbClr val="800000"/>
              </a:solidFill>
            </a:endParaRPr>
          </a:p>
        </p:txBody>
      </p:sp>
      <p:pic>
        <p:nvPicPr>
          <p:cNvPr id="115719" name="Picture 11"/>
          <p:cNvPicPr>
            <a:picLocks noChangeAspect="1" noChangeArrowheads="1"/>
          </p:cNvPicPr>
          <p:nvPr/>
        </p:nvPicPr>
        <p:blipFill>
          <a:blip r:embed="rId4" cstate="print"/>
          <a:srcRect/>
          <a:stretch>
            <a:fillRect/>
          </a:stretch>
        </p:blipFill>
        <p:spPr bwMode="auto">
          <a:xfrm>
            <a:off x="6248400" y="2743200"/>
            <a:ext cx="2584450" cy="3505200"/>
          </a:xfrm>
          <a:prstGeom prst="rect">
            <a:avLst/>
          </a:prstGeom>
          <a:noFill/>
          <a:ln w="9525">
            <a:noFill/>
            <a:miter lim="800000"/>
            <a:headEnd/>
            <a:tailEnd/>
          </a:ln>
        </p:spPr>
      </p:pic>
      <p:sp>
        <p:nvSpPr>
          <p:cNvPr id="9" name="TextBox 8"/>
          <p:cNvSpPr txBox="1"/>
          <p:nvPr/>
        </p:nvSpPr>
        <p:spPr>
          <a:xfrm>
            <a:off x="6096000" y="6400800"/>
            <a:ext cx="2834430" cy="461665"/>
          </a:xfrm>
          <a:prstGeom prst="rect">
            <a:avLst/>
          </a:prstGeom>
          <a:noFill/>
        </p:spPr>
        <p:txBody>
          <a:bodyPr wrap="none" rtlCol="0">
            <a:spAutoFit/>
          </a:bodyPr>
          <a:lstStyle/>
          <a:p>
            <a:r>
              <a:rPr lang="en-US" sz="2400" b="1" dirty="0" smtClean="0"/>
              <a:t>Keystone Pipeline</a:t>
            </a:r>
            <a:endParaRPr lang="en-US" sz="2400" b="1"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52400"/>
            <a:ext cx="5697794" cy="584776"/>
          </a:xfrm>
          <a:prstGeom prst="rect">
            <a:avLst/>
          </a:prstGeom>
          <a:noFill/>
        </p:spPr>
        <p:txBody>
          <a:bodyPr wrap="none" rtlCol="0">
            <a:spAutoFit/>
          </a:bodyPr>
          <a:lstStyle/>
          <a:p>
            <a:r>
              <a:rPr lang="en-US" sz="3200" dirty="0" smtClean="0">
                <a:solidFill>
                  <a:srgbClr val="800000"/>
                </a:solidFill>
                <a:latin typeface="Comic Sans MS"/>
                <a:cs typeface="Comic Sans MS"/>
              </a:rPr>
              <a:t>Unconventional Oil – oil shale</a:t>
            </a:r>
            <a:endParaRPr lang="en-US" sz="3200" dirty="0">
              <a:solidFill>
                <a:srgbClr val="800000"/>
              </a:solidFill>
              <a:latin typeface="Comic Sans MS"/>
              <a:cs typeface="Comic Sans MS"/>
            </a:endParaRPr>
          </a:p>
        </p:txBody>
      </p:sp>
      <p:pic>
        <p:nvPicPr>
          <p:cNvPr id="3" name="Picture 2"/>
          <p:cNvPicPr>
            <a:picLocks noChangeAspect="1"/>
          </p:cNvPicPr>
          <p:nvPr/>
        </p:nvPicPr>
        <p:blipFill>
          <a:blip r:embed="rId2"/>
          <a:stretch>
            <a:fillRect/>
          </a:stretch>
        </p:blipFill>
        <p:spPr>
          <a:xfrm>
            <a:off x="4782117" y="762000"/>
            <a:ext cx="4361883" cy="2382679"/>
          </a:xfrm>
          <a:prstGeom prst="rect">
            <a:avLst/>
          </a:prstGeom>
        </p:spPr>
      </p:pic>
      <p:pic>
        <p:nvPicPr>
          <p:cNvPr id="4" name="Picture 3"/>
          <p:cNvPicPr>
            <a:picLocks noChangeAspect="1"/>
          </p:cNvPicPr>
          <p:nvPr/>
        </p:nvPicPr>
        <p:blipFill>
          <a:blip r:embed="rId3"/>
          <a:stretch>
            <a:fillRect/>
          </a:stretch>
        </p:blipFill>
        <p:spPr>
          <a:xfrm>
            <a:off x="5410200" y="3886200"/>
            <a:ext cx="3606800" cy="2705100"/>
          </a:xfrm>
          <a:prstGeom prst="rect">
            <a:avLst/>
          </a:prstGeom>
        </p:spPr>
      </p:pic>
      <p:sp>
        <p:nvSpPr>
          <p:cNvPr id="5" name="TextBox 4"/>
          <p:cNvSpPr txBox="1"/>
          <p:nvPr/>
        </p:nvSpPr>
        <p:spPr>
          <a:xfrm>
            <a:off x="4800600" y="3124200"/>
            <a:ext cx="3297973" cy="307777"/>
          </a:xfrm>
          <a:prstGeom prst="rect">
            <a:avLst/>
          </a:prstGeom>
          <a:noFill/>
        </p:spPr>
        <p:txBody>
          <a:bodyPr wrap="none" rtlCol="0">
            <a:spAutoFit/>
          </a:bodyPr>
          <a:lstStyle/>
          <a:p>
            <a:r>
              <a:rPr lang="en-US" sz="1400" dirty="0" smtClean="0"/>
              <a:t>Where is it? : Eocene </a:t>
            </a:r>
            <a:r>
              <a:rPr lang="en-US" sz="1400" dirty="0"/>
              <a:t>f</a:t>
            </a:r>
            <a:r>
              <a:rPr lang="en-US" sz="1400" dirty="0" smtClean="0"/>
              <a:t>resh water lakes</a:t>
            </a:r>
            <a:endParaRPr lang="en-US" sz="1400" dirty="0"/>
          </a:p>
        </p:txBody>
      </p:sp>
      <p:sp>
        <p:nvSpPr>
          <p:cNvPr id="6" name="TextBox 5"/>
          <p:cNvSpPr txBox="1"/>
          <p:nvPr/>
        </p:nvSpPr>
        <p:spPr>
          <a:xfrm>
            <a:off x="7467600" y="3581400"/>
            <a:ext cx="1531627" cy="307777"/>
          </a:xfrm>
          <a:prstGeom prst="rect">
            <a:avLst/>
          </a:prstGeom>
          <a:noFill/>
        </p:spPr>
        <p:txBody>
          <a:bodyPr wrap="none" rtlCol="0">
            <a:spAutoFit/>
          </a:bodyPr>
          <a:lstStyle/>
          <a:p>
            <a:r>
              <a:rPr lang="en-US" sz="1400" dirty="0" smtClean="0"/>
              <a:t>What it looks like</a:t>
            </a:r>
            <a:endParaRPr lang="en-US" sz="1400" dirty="0"/>
          </a:p>
        </p:txBody>
      </p:sp>
      <p:sp>
        <p:nvSpPr>
          <p:cNvPr id="7" name="TextBox 6"/>
          <p:cNvSpPr txBox="1"/>
          <p:nvPr/>
        </p:nvSpPr>
        <p:spPr>
          <a:xfrm>
            <a:off x="381000" y="1066800"/>
            <a:ext cx="3962400" cy="2862323"/>
          </a:xfrm>
          <a:prstGeom prst="rect">
            <a:avLst/>
          </a:prstGeom>
          <a:noFill/>
        </p:spPr>
        <p:txBody>
          <a:bodyPr wrap="square" rtlCol="0">
            <a:spAutoFit/>
          </a:bodyPr>
          <a:lstStyle/>
          <a:p>
            <a:r>
              <a:rPr lang="en-US" dirty="0"/>
              <a:t>Oil shale is neither shale, nor does it contain oil. It is better characterized as organic marlstone. It contains </a:t>
            </a:r>
            <a:r>
              <a:rPr lang="en-US" dirty="0">
                <a:hlinkClick r:id="rId4"/>
              </a:rPr>
              <a:t>kerogen</a:t>
            </a:r>
            <a:r>
              <a:rPr lang="en-US" dirty="0"/>
              <a:t>, a waxy, long-chain hydrocarbon that must be extensively processed to make it into a synthetic form of crude oil</a:t>
            </a:r>
            <a:r>
              <a:rPr lang="en-US" dirty="0" smtClean="0"/>
              <a:t>.</a:t>
            </a:r>
          </a:p>
          <a:p>
            <a:endParaRPr lang="en-US" dirty="0"/>
          </a:p>
          <a:p>
            <a:r>
              <a:rPr lang="en-US" dirty="0" smtClean="0"/>
              <a:t>Needs energy</a:t>
            </a:r>
          </a:p>
          <a:p>
            <a:r>
              <a:rPr lang="en-US" dirty="0" smtClean="0"/>
              <a:t>Needs water</a:t>
            </a:r>
            <a:endParaRPr lang="en-US" dirty="0"/>
          </a:p>
        </p:txBody>
      </p:sp>
      <p:sp>
        <p:nvSpPr>
          <p:cNvPr id="8" name="TextBox 7"/>
          <p:cNvSpPr txBox="1"/>
          <p:nvPr/>
        </p:nvSpPr>
        <p:spPr>
          <a:xfrm>
            <a:off x="381000" y="4267200"/>
            <a:ext cx="3071875" cy="923330"/>
          </a:xfrm>
          <a:prstGeom prst="rect">
            <a:avLst/>
          </a:prstGeom>
          <a:noFill/>
        </p:spPr>
        <p:txBody>
          <a:bodyPr wrap="none" rtlCol="0">
            <a:spAutoFit/>
          </a:bodyPr>
          <a:lstStyle/>
          <a:p>
            <a:r>
              <a:rPr lang="en-US" dirty="0" smtClean="0"/>
              <a:t>Exxon Mobile has pulled out</a:t>
            </a:r>
          </a:p>
          <a:p>
            <a:r>
              <a:rPr lang="en-US" dirty="0" smtClean="0"/>
              <a:t>Chevron has pulled out</a:t>
            </a:r>
          </a:p>
          <a:p>
            <a:r>
              <a:rPr lang="en-US" dirty="0" smtClean="0"/>
              <a:t>Shell has pulled out</a:t>
            </a:r>
          </a:p>
        </p:txBody>
      </p:sp>
    </p:spTree>
    <p:extLst>
      <p:ext uri="{BB962C8B-B14F-4D97-AF65-F5344CB8AC3E}">
        <p14:creationId xmlns:p14="http://schemas.microsoft.com/office/powerpoint/2010/main" val="5441880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10160"/>
            <a:ext cx="5434300" cy="646331"/>
          </a:xfrm>
          <a:prstGeom prst="rect">
            <a:avLst/>
          </a:prstGeom>
          <a:noFill/>
        </p:spPr>
        <p:txBody>
          <a:bodyPr wrap="none" rtlCol="0">
            <a:spAutoFit/>
          </a:bodyPr>
          <a:lstStyle/>
          <a:p>
            <a:r>
              <a:rPr lang="en-US" sz="3600" b="1" dirty="0" smtClean="0">
                <a:solidFill>
                  <a:srgbClr val="990033"/>
                </a:solidFill>
              </a:rPr>
              <a:t>The Miracle of Tight Oil</a:t>
            </a:r>
            <a:endParaRPr lang="en-US" sz="3600" b="1" dirty="0">
              <a:solidFill>
                <a:srgbClr val="990033"/>
              </a:solidFill>
            </a:endParaRPr>
          </a:p>
        </p:txBody>
      </p:sp>
      <p:pic>
        <p:nvPicPr>
          <p:cNvPr id="455682" name="Picture 2" descr="http://www.energyfromshale.org/sites/all/themes/shale/images/shale_gas-large.jpg"/>
          <p:cNvPicPr>
            <a:picLocks noChangeAspect="1" noChangeArrowheads="1"/>
          </p:cNvPicPr>
          <p:nvPr/>
        </p:nvPicPr>
        <p:blipFill>
          <a:blip r:embed="rId2" cstate="print"/>
          <a:srcRect/>
          <a:stretch>
            <a:fillRect/>
          </a:stretch>
        </p:blipFill>
        <p:spPr bwMode="auto">
          <a:xfrm>
            <a:off x="1338309" y="651129"/>
            <a:ext cx="6357892" cy="4911472"/>
          </a:xfrm>
          <a:prstGeom prst="rect">
            <a:avLst/>
          </a:prstGeom>
          <a:noFill/>
        </p:spPr>
      </p:pic>
      <p:sp>
        <p:nvSpPr>
          <p:cNvPr id="4" name="TextBox 3"/>
          <p:cNvSpPr txBox="1"/>
          <p:nvPr/>
        </p:nvSpPr>
        <p:spPr>
          <a:xfrm>
            <a:off x="685800" y="5473005"/>
            <a:ext cx="8122736" cy="1384995"/>
          </a:xfrm>
          <a:prstGeom prst="rect">
            <a:avLst/>
          </a:prstGeom>
          <a:noFill/>
        </p:spPr>
        <p:txBody>
          <a:bodyPr wrap="none" rtlCol="0">
            <a:spAutoFit/>
          </a:bodyPr>
          <a:lstStyle/>
          <a:p>
            <a:r>
              <a:rPr lang="en-US" sz="2800" b="1" dirty="0" smtClean="0"/>
              <a:t>What is shale? </a:t>
            </a:r>
          </a:p>
          <a:p>
            <a:r>
              <a:rPr lang="en-US" sz="2800" b="1" dirty="0" smtClean="0"/>
              <a:t>= organic rich mud to fine grained source rock</a:t>
            </a:r>
          </a:p>
          <a:p>
            <a:r>
              <a:rPr lang="en-US" sz="2800" b="1" dirty="0" smtClean="0"/>
              <a:t>= with low permeability</a:t>
            </a:r>
            <a:endParaRPr lang="en-US" sz="2800" b="1" dirty="0"/>
          </a:p>
        </p:txBody>
      </p:sp>
      <p:sp>
        <p:nvSpPr>
          <p:cNvPr id="3" name="TextBox 2"/>
          <p:cNvSpPr txBox="1"/>
          <p:nvPr/>
        </p:nvSpPr>
        <p:spPr>
          <a:xfrm>
            <a:off x="5486400" y="5486400"/>
            <a:ext cx="3347654" cy="369332"/>
          </a:xfrm>
          <a:prstGeom prst="rect">
            <a:avLst/>
          </a:prstGeom>
          <a:noFill/>
        </p:spPr>
        <p:txBody>
          <a:bodyPr wrap="none" rtlCol="0">
            <a:spAutoFit/>
          </a:bodyPr>
          <a:lstStyle/>
          <a:p>
            <a:r>
              <a:rPr lang="en-US" dirty="0" smtClean="0"/>
              <a:t>As of </a:t>
            </a:r>
            <a:r>
              <a:rPr lang="en-US" dirty="0"/>
              <a:t>O</a:t>
            </a:r>
            <a:r>
              <a:rPr lang="en-US" dirty="0" smtClean="0"/>
              <a:t>ctober 2014 = 7.9 mb/d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219200"/>
            <a:ext cx="8229600" cy="3816430"/>
          </a:xfrm>
          <a:prstGeom prst="rect">
            <a:avLst/>
          </a:prstGeom>
          <a:noFill/>
        </p:spPr>
        <p:txBody>
          <a:bodyPr wrap="square" rtlCol="0">
            <a:spAutoFit/>
          </a:bodyPr>
          <a:lstStyle/>
          <a:p>
            <a:r>
              <a:rPr lang="en-US" sz="2800" b="1" dirty="0" smtClean="0"/>
              <a:t>The shale revolution did not begin because it was a good idea but </a:t>
            </a:r>
          </a:p>
          <a:p>
            <a:endParaRPr lang="en-US" sz="2800" b="1" dirty="0" smtClean="0"/>
          </a:p>
          <a:p>
            <a:r>
              <a:rPr lang="en-US" sz="2800" b="1" dirty="0" smtClean="0"/>
              <a:t>1. because more attractive opportunities were exhausted and </a:t>
            </a:r>
          </a:p>
          <a:p>
            <a:endParaRPr lang="en-US" sz="2800" b="1" dirty="0" smtClean="0"/>
          </a:p>
          <a:p>
            <a:r>
              <a:rPr lang="en-US" sz="2800" b="1" dirty="0" smtClean="0"/>
              <a:t>2. because the market price climbed to support the cost of extraction</a:t>
            </a:r>
          </a:p>
          <a:p>
            <a:endParaRPr lang="en-US" dirty="0"/>
          </a:p>
        </p:txBody>
      </p:sp>
      <p:sp>
        <p:nvSpPr>
          <p:cNvPr id="3" name="5-Point Star 2"/>
          <p:cNvSpPr/>
          <p:nvPr/>
        </p:nvSpPr>
        <p:spPr>
          <a:xfrm>
            <a:off x="381000" y="685800"/>
            <a:ext cx="609600" cy="533400"/>
          </a:xfrm>
          <a:prstGeom prst="star5">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851" y="533400"/>
            <a:ext cx="8940669" cy="1938992"/>
          </a:xfrm>
          <a:prstGeom prst="rect">
            <a:avLst/>
          </a:prstGeom>
          <a:noFill/>
        </p:spPr>
        <p:txBody>
          <a:bodyPr wrap="none" rtlCol="0">
            <a:spAutoFit/>
          </a:bodyPr>
          <a:lstStyle/>
          <a:p>
            <a:r>
              <a:rPr lang="en-US" sz="2400" b="1" dirty="0" smtClean="0">
                <a:solidFill>
                  <a:srgbClr val="800000"/>
                </a:solidFill>
              </a:rPr>
              <a:t>The “peak” issue is not limited to oil (</a:t>
            </a:r>
            <a:r>
              <a:rPr lang="en-US" sz="2400" b="1" dirty="0" err="1" smtClean="0">
                <a:solidFill>
                  <a:srgbClr val="800000"/>
                </a:solidFill>
              </a:rPr>
              <a:t>Aleklett</a:t>
            </a:r>
            <a:r>
              <a:rPr lang="en-US" sz="2400" b="1" dirty="0" smtClean="0">
                <a:solidFill>
                  <a:srgbClr val="800000"/>
                </a:solidFill>
              </a:rPr>
              <a:t>, Hughes, Hall)</a:t>
            </a:r>
          </a:p>
          <a:p>
            <a:endParaRPr lang="en-US" sz="2400" b="1" dirty="0">
              <a:solidFill>
                <a:srgbClr val="800000"/>
              </a:solidFill>
            </a:endParaRPr>
          </a:p>
          <a:p>
            <a:r>
              <a:rPr lang="en-US" sz="2400" b="1" dirty="0" smtClean="0">
                <a:solidFill>
                  <a:srgbClr val="800000"/>
                </a:solidFill>
              </a:rPr>
              <a:t>Natural gas (e.g., Berman, Hansen, Hughes)</a:t>
            </a:r>
          </a:p>
          <a:p>
            <a:endParaRPr lang="en-US" sz="2400" b="1" dirty="0">
              <a:solidFill>
                <a:srgbClr val="800000"/>
              </a:solidFill>
            </a:endParaRPr>
          </a:p>
          <a:p>
            <a:r>
              <a:rPr lang="en-US" sz="2400" b="1" dirty="0" smtClean="0">
                <a:solidFill>
                  <a:srgbClr val="800000"/>
                </a:solidFill>
              </a:rPr>
              <a:t>Coal (e.g., Rutledge)</a:t>
            </a:r>
            <a:endParaRPr lang="en-US" sz="2400" b="1" dirty="0">
              <a:solidFill>
                <a:srgbClr val="800000"/>
              </a:solidFill>
            </a:endParaRPr>
          </a:p>
        </p:txBody>
      </p:sp>
    </p:spTree>
    <p:extLst>
      <p:ext uri="{BB962C8B-B14F-4D97-AF65-F5344CB8AC3E}">
        <p14:creationId xmlns:p14="http://schemas.microsoft.com/office/powerpoint/2010/main" val="3150120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2"/>
          <p:cNvSpPr txBox="1">
            <a:spLocks noChangeArrowheads="1"/>
          </p:cNvSpPr>
          <p:nvPr/>
        </p:nvSpPr>
        <p:spPr bwMode="auto">
          <a:xfrm>
            <a:off x="187702" y="0"/>
            <a:ext cx="6415037" cy="5262979"/>
          </a:xfrm>
          <a:prstGeom prst="rect">
            <a:avLst/>
          </a:prstGeom>
          <a:noFill/>
          <a:ln w="9525">
            <a:noFill/>
            <a:miter lim="800000"/>
            <a:headEnd/>
            <a:tailEnd/>
          </a:ln>
        </p:spPr>
        <p:txBody>
          <a:bodyPr wrap="none">
            <a:spAutoFit/>
          </a:bodyPr>
          <a:lstStyle/>
          <a:p>
            <a:r>
              <a:rPr lang="en-US" sz="2400" b="1" dirty="0">
                <a:solidFill>
                  <a:srgbClr val="A50021"/>
                </a:solidFill>
              </a:rPr>
              <a:t>What is Peak Oil</a:t>
            </a:r>
            <a:r>
              <a:rPr lang="en-US" sz="2400" b="1" dirty="0" smtClean="0">
                <a:solidFill>
                  <a:srgbClr val="A50021"/>
                </a:solidFill>
              </a:rPr>
              <a:t>? Its not a theory! </a:t>
            </a:r>
          </a:p>
          <a:p>
            <a:endParaRPr lang="en-US" sz="2400" dirty="0"/>
          </a:p>
          <a:p>
            <a:r>
              <a:rPr lang="en-US" sz="2400" b="1" dirty="0" smtClean="0"/>
              <a:t>Often misrepresented by critics. </a:t>
            </a:r>
          </a:p>
          <a:p>
            <a:endParaRPr lang="en-US" sz="2400" b="1" dirty="0" smtClean="0"/>
          </a:p>
          <a:p>
            <a:r>
              <a:rPr lang="en-US" sz="2400" b="1" dirty="0" smtClean="0"/>
              <a:t>It’</a:t>
            </a:r>
            <a:r>
              <a:rPr lang="en-US" altLang="ja-JP" sz="2400" b="1" dirty="0" smtClean="0"/>
              <a:t>s </a:t>
            </a:r>
            <a:r>
              <a:rPr lang="en-US" altLang="ja-JP" sz="2400" b="1" dirty="0"/>
              <a:t>not about Reserves! </a:t>
            </a:r>
          </a:p>
          <a:p>
            <a:endParaRPr lang="en-US" sz="2400" b="1" dirty="0"/>
          </a:p>
          <a:p>
            <a:r>
              <a:rPr lang="en-US" sz="2400" b="1" dirty="0" smtClean="0"/>
              <a:t>It’</a:t>
            </a:r>
            <a:r>
              <a:rPr lang="en-US" altLang="ja-JP" sz="2400" b="1" dirty="0" smtClean="0"/>
              <a:t>s </a:t>
            </a:r>
            <a:r>
              <a:rPr lang="en-US" altLang="ja-JP" sz="2400" b="1" dirty="0"/>
              <a:t>all about </a:t>
            </a:r>
            <a:r>
              <a:rPr lang="en-US" altLang="ja-JP" sz="2400" b="1" dirty="0" smtClean="0"/>
              <a:t>maximum in </a:t>
            </a:r>
            <a:r>
              <a:rPr lang="en-US" altLang="ja-JP" sz="2400" b="1" dirty="0"/>
              <a:t>Production Rate</a:t>
            </a:r>
            <a:r>
              <a:rPr lang="en-US" altLang="ja-JP" sz="2400" b="1" dirty="0" smtClean="0"/>
              <a:t>!</a:t>
            </a:r>
          </a:p>
          <a:p>
            <a:r>
              <a:rPr lang="en-US" altLang="ja-JP" sz="2400" b="1" dirty="0" smtClean="0"/>
              <a:t>Price </a:t>
            </a:r>
            <a:r>
              <a:rPr lang="en-US" altLang="ja-JP" sz="2400" b="1" dirty="0" smtClean="0">
                <a:sym typeface="Symbol"/>
              </a:rPr>
              <a:t> supply/demand</a:t>
            </a:r>
            <a:endParaRPr lang="en-US" altLang="ja-JP" sz="2400" b="1" dirty="0"/>
          </a:p>
          <a:p>
            <a:endParaRPr lang="en-US" sz="2400" b="1" dirty="0"/>
          </a:p>
          <a:p>
            <a:r>
              <a:rPr lang="en-US" sz="2400" b="1" dirty="0"/>
              <a:t>We are not close to running out of </a:t>
            </a:r>
            <a:r>
              <a:rPr lang="en-US" sz="2400" b="1" dirty="0" smtClean="0"/>
              <a:t>oil.</a:t>
            </a:r>
          </a:p>
          <a:p>
            <a:r>
              <a:rPr lang="en-US" sz="2400" b="1" dirty="0" smtClean="0"/>
              <a:t>It doesn’t mean we won’t find more oil.</a:t>
            </a:r>
          </a:p>
          <a:p>
            <a:endParaRPr lang="en-US" sz="2400" b="1" dirty="0" smtClean="0"/>
          </a:p>
          <a:p>
            <a:r>
              <a:rPr lang="en-US" sz="2400" b="1" dirty="0" smtClean="0"/>
              <a:t>It does not mean the immediate collapse </a:t>
            </a:r>
          </a:p>
          <a:p>
            <a:r>
              <a:rPr lang="en-US" sz="2400" b="1" dirty="0" smtClean="0"/>
              <a:t>of modern civilization!</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52400"/>
            <a:ext cx="4058548" cy="646331"/>
          </a:xfrm>
          <a:prstGeom prst="rect">
            <a:avLst/>
          </a:prstGeom>
          <a:noFill/>
        </p:spPr>
        <p:txBody>
          <a:bodyPr wrap="none" rtlCol="0">
            <a:spAutoFit/>
          </a:bodyPr>
          <a:lstStyle/>
          <a:p>
            <a:r>
              <a:rPr lang="en-US" sz="3600" b="1" dirty="0" smtClean="0">
                <a:solidFill>
                  <a:srgbClr val="A50021"/>
                </a:solidFill>
              </a:rPr>
              <a:t>What is Peak Oil?</a:t>
            </a:r>
            <a:endParaRPr lang="en-US" sz="3600" b="1" dirty="0">
              <a:solidFill>
                <a:srgbClr val="A50021"/>
              </a:solidFill>
            </a:endParaRPr>
          </a:p>
        </p:txBody>
      </p:sp>
      <p:sp>
        <p:nvSpPr>
          <p:cNvPr id="3" name="TextBox 2"/>
          <p:cNvSpPr txBox="1"/>
          <p:nvPr/>
        </p:nvSpPr>
        <p:spPr>
          <a:xfrm>
            <a:off x="304800" y="838200"/>
            <a:ext cx="8485015" cy="2000548"/>
          </a:xfrm>
          <a:prstGeom prst="rect">
            <a:avLst/>
          </a:prstGeom>
          <a:noFill/>
        </p:spPr>
        <p:txBody>
          <a:bodyPr wrap="none" rtlCol="0">
            <a:spAutoFit/>
          </a:bodyPr>
          <a:lstStyle/>
          <a:p>
            <a:r>
              <a:rPr lang="en-US" sz="2800" b="1" dirty="0" smtClean="0">
                <a:solidFill>
                  <a:srgbClr val="A50021"/>
                </a:solidFill>
              </a:rPr>
              <a:t>Geological Peak Oil </a:t>
            </a:r>
            <a:r>
              <a:rPr lang="en-US" sz="2000" b="1" dirty="0" smtClean="0"/>
              <a:t>– </a:t>
            </a:r>
            <a:r>
              <a:rPr lang="en-US" sz="2400" b="1" dirty="0" smtClean="0"/>
              <a:t>supply side view</a:t>
            </a:r>
          </a:p>
          <a:p>
            <a:endParaRPr lang="en-US" sz="2400" b="1" dirty="0" smtClean="0"/>
          </a:p>
          <a:p>
            <a:r>
              <a:rPr lang="en-US" sz="2400" b="1" dirty="0" smtClean="0"/>
              <a:t>Conventional oil production will reach a maximum when </a:t>
            </a:r>
          </a:p>
          <a:p>
            <a:r>
              <a:rPr lang="en-US" sz="2400" b="1" dirty="0" smtClean="0"/>
              <a:t>half the ultimate recoverable resource (URR) has been </a:t>
            </a:r>
          </a:p>
          <a:p>
            <a:r>
              <a:rPr lang="en-US" sz="2400" b="1" dirty="0" smtClean="0"/>
              <a:t>produced</a:t>
            </a:r>
            <a:endParaRPr lang="en-US" sz="2400" b="1" dirty="0"/>
          </a:p>
        </p:txBody>
      </p:sp>
      <p:pic>
        <p:nvPicPr>
          <p:cNvPr id="4" name="Picture 6"/>
          <p:cNvPicPr>
            <a:picLocks noChangeAspect="1" noChangeArrowheads="1"/>
          </p:cNvPicPr>
          <p:nvPr/>
        </p:nvPicPr>
        <p:blipFill>
          <a:blip r:embed="rId2" cstate="print"/>
          <a:srcRect/>
          <a:stretch>
            <a:fillRect/>
          </a:stretch>
        </p:blipFill>
        <p:spPr bwMode="auto">
          <a:xfrm>
            <a:off x="4953000" y="2590800"/>
            <a:ext cx="4191000" cy="3692922"/>
          </a:xfrm>
          <a:prstGeom prst="rect">
            <a:avLst/>
          </a:prstGeom>
          <a:noFill/>
          <a:ln w="9525">
            <a:noFill/>
            <a:miter lim="800000"/>
            <a:headEnd/>
            <a:tailEnd/>
          </a:ln>
        </p:spPr>
      </p:pic>
      <p:sp>
        <p:nvSpPr>
          <p:cNvPr id="5" name="TextBox 4"/>
          <p:cNvSpPr txBox="1"/>
          <p:nvPr/>
        </p:nvSpPr>
        <p:spPr>
          <a:xfrm>
            <a:off x="2514600" y="4495800"/>
            <a:ext cx="2441694" cy="646331"/>
          </a:xfrm>
          <a:prstGeom prst="rect">
            <a:avLst/>
          </a:prstGeom>
          <a:noFill/>
        </p:spPr>
        <p:txBody>
          <a:bodyPr wrap="none" rtlCol="0">
            <a:spAutoFit/>
          </a:bodyPr>
          <a:lstStyle/>
          <a:p>
            <a:r>
              <a:rPr lang="en-US" b="1" dirty="0" smtClean="0"/>
              <a:t>US reached peak oil </a:t>
            </a:r>
          </a:p>
          <a:p>
            <a:r>
              <a:rPr lang="en-US" b="1" dirty="0" smtClean="0"/>
              <a:t>in 1970</a:t>
            </a:r>
            <a:endParaRPr lang="en-US" b="1" dirty="0"/>
          </a:p>
        </p:txBody>
      </p:sp>
    </p:spTree>
    <p:extLst>
      <p:ext uri="{BB962C8B-B14F-4D97-AF65-F5344CB8AC3E}">
        <p14:creationId xmlns:p14="http://schemas.microsoft.com/office/powerpoint/2010/main" val="9777032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noChangeArrowheads="1"/>
          </p:cNvPicPr>
          <p:nvPr/>
        </p:nvPicPr>
        <p:blipFill>
          <a:blip r:embed="rId3" cstate="print"/>
          <a:srcRect/>
          <a:stretch>
            <a:fillRect/>
          </a:stretch>
        </p:blipFill>
        <p:spPr bwMode="auto">
          <a:xfrm>
            <a:off x="1143000" y="228600"/>
            <a:ext cx="6629400" cy="5675313"/>
          </a:xfrm>
          <a:prstGeom prst="rect">
            <a:avLst/>
          </a:prstGeom>
          <a:noFill/>
          <a:ln w="9525">
            <a:noFill/>
            <a:miter lim="800000"/>
            <a:headEnd/>
            <a:tailEnd/>
          </a:ln>
        </p:spPr>
      </p:pic>
      <p:sp>
        <p:nvSpPr>
          <p:cNvPr id="75778" name="Text Box 3"/>
          <p:cNvSpPr txBox="1">
            <a:spLocks noChangeArrowheads="1"/>
          </p:cNvSpPr>
          <p:nvPr/>
        </p:nvSpPr>
        <p:spPr bwMode="auto">
          <a:xfrm>
            <a:off x="609600" y="5851525"/>
            <a:ext cx="8226932" cy="707886"/>
          </a:xfrm>
          <a:prstGeom prst="rect">
            <a:avLst/>
          </a:prstGeom>
          <a:noFill/>
          <a:ln w="9525">
            <a:noFill/>
            <a:miter lim="800000"/>
            <a:headEnd/>
            <a:tailEnd/>
          </a:ln>
        </p:spPr>
        <p:txBody>
          <a:bodyPr wrap="none">
            <a:spAutoFit/>
          </a:bodyPr>
          <a:lstStyle/>
          <a:p>
            <a:r>
              <a:rPr lang="en-US" sz="2000" b="1" dirty="0"/>
              <a:t>Oil Wells and Fields Peak --- Regions Peak --- The World will </a:t>
            </a:r>
            <a:r>
              <a:rPr lang="en-US" sz="2000" b="1" dirty="0" smtClean="0"/>
              <a:t>peak</a:t>
            </a:r>
            <a:endParaRPr lang="en-US" sz="2000" b="1" dirty="0"/>
          </a:p>
          <a:p>
            <a:r>
              <a:rPr lang="en-US" sz="2000" b="1" dirty="0"/>
              <a:t>Everyone agrees that world oil will peak – controversy on the date</a:t>
            </a:r>
          </a:p>
        </p:txBody>
      </p:sp>
      <p:sp>
        <p:nvSpPr>
          <p:cNvPr id="75779" name="Text Box 4"/>
          <p:cNvSpPr txBox="1">
            <a:spLocks noChangeArrowheads="1"/>
          </p:cNvSpPr>
          <p:nvPr/>
        </p:nvSpPr>
        <p:spPr bwMode="auto">
          <a:xfrm>
            <a:off x="7702550" y="1371600"/>
            <a:ext cx="1441450" cy="915988"/>
          </a:xfrm>
          <a:prstGeom prst="rect">
            <a:avLst/>
          </a:prstGeom>
          <a:noFill/>
          <a:ln w="9525">
            <a:noFill/>
            <a:miter lim="800000"/>
            <a:headEnd/>
            <a:tailEnd/>
          </a:ln>
        </p:spPr>
        <p:txBody>
          <a:bodyPr wrap="none">
            <a:spAutoFit/>
          </a:bodyPr>
          <a:lstStyle/>
          <a:p>
            <a:r>
              <a:rPr lang="en-US" b="1">
                <a:solidFill>
                  <a:srgbClr val="A50021"/>
                </a:solidFill>
              </a:rPr>
              <a:t>A model</a:t>
            </a:r>
          </a:p>
          <a:p>
            <a:r>
              <a:rPr lang="en-US" b="1">
                <a:solidFill>
                  <a:srgbClr val="A50021"/>
                </a:solidFill>
              </a:rPr>
              <a:t>logistic</a:t>
            </a:r>
          </a:p>
          <a:p>
            <a:r>
              <a:rPr lang="en-US" b="1">
                <a:solidFill>
                  <a:srgbClr val="A50021"/>
                </a:solidFill>
              </a:rPr>
              <a:t>distribution</a:t>
            </a:r>
          </a:p>
        </p:txBody>
      </p:sp>
    </p:spTree>
    <p:extLst>
      <p:ext uri="{BB962C8B-B14F-4D97-AF65-F5344CB8AC3E}">
        <p14:creationId xmlns:p14="http://schemas.microsoft.com/office/powerpoint/2010/main" val="25161609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80117" y="1143000"/>
            <a:ext cx="7351968" cy="4800600"/>
          </a:xfrm>
          <a:prstGeom prst="rect">
            <a:avLst/>
          </a:prstGeom>
        </p:spPr>
      </p:pic>
      <p:sp>
        <p:nvSpPr>
          <p:cNvPr id="4" name="TextBox 3"/>
          <p:cNvSpPr txBox="1"/>
          <p:nvPr/>
        </p:nvSpPr>
        <p:spPr>
          <a:xfrm>
            <a:off x="1219200" y="228600"/>
            <a:ext cx="6137017" cy="461665"/>
          </a:xfrm>
          <a:prstGeom prst="rect">
            <a:avLst/>
          </a:prstGeom>
          <a:noFill/>
        </p:spPr>
        <p:txBody>
          <a:bodyPr wrap="none" rtlCol="0">
            <a:spAutoFit/>
          </a:bodyPr>
          <a:lstStyle/>
          <a:p>
            <a:r>
              <a:rPr lang="en-US" sz="2400" b="1" dirty="0" smtClean="0">
                <a:solidFill>
                  <a:srgbClr val="800000"/>
                </a:solidFill>
              </a:rPr>
              <a:t>Example: Peak and Depletion are normal</a:t>
            </a:r>
            <a:endParaRPr lang="en-US" sz="2400" b="1" dirty="0">
              <a:solidFill>
                <a:srgbClr val="800000"/>
              </a:solidFill>
            </a:endParaRPr>
          </a:p>
        </p:txBody>
      </p:sp>
      <p:sp>
        <p:nvSpPr>
          <p:cNvPr id="2" name="TextBox 1"/>
          <p:cNvSpPr txBox="1"/>
          <p:nvPr/>
        </p:nvSpPr>
        <p:spPr>
          <a:xfrm>
            <a:off x="2057400" y="6019800"/>
            <a:ext cx="5257800" cy="461665"/>
          </a:xfrm>
          <a:prstGeom prst="rect">
            <a:avLst/>
          </a:prstGeom>
          <a:noFill/>
        </p:spPr>
        <p:txBody>
          <a:bodyPr wrap="square" rtlCol="0">
            <a:spAutoFit/>
          </a:bodyPr>
          <a:lstStyle/>
          <a:p>
            <a:r>
              <a:rPr lang="en-US" sz="2400" b="1" dirty="0" smtClean="0">
                <a:solidFill>
                  <a:srgbClr val="800000"/>
                </a:solidFill>
                <a:latin typeface="Comic Sans MS"/>
                <a:cs typeface="Comic Sans MS"/>
              </a:rPr>
              <a:t>Q. When will the world peak??</a:t>
            </a:r>
            <a:endParaRPr lang="en-US" sz="2400" b="1" dirty="0">
              <a:solidFill>
                <a:srgbClr val="800000"/>
              </a:solidFill>
              <a:latin typeface="Comic Sans MS"/>
              <a:cs typeface="Comic Sans MS"/>
            </a:endParaRPr>
          </a:p>
        </p:txBody>
      </p:sp>
    </p:spTree>
    <p:extLst>
      <p:ext uri="{BB962C8B-B14F-4D97-AF65-F5344CB8AC3E}">
        <p14:creationId xmlns:p14="http://schemas.microsoft.com/office/powerpoint/2010/main" val="58119730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34558</TotalTime>
  <Words>2328</Words>
  <Application>Microsoft Macintosh PowerPoint</Application>
  <PresentationFormat>On-screen Show (4:3)</PresentationFormat>
  <Paragraphs>335</Paragraphs>
  <Slides>46</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Default Design</vt:lpstr>
      <vt:lpstr>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OPEC Oil “Proven” Reserves!</vt:lpstr>
      <vt:lpstr>PowerPoint Presentation</vt:lpstr>
      <vt:lpstr>PowerPoint Presentation</vt:lpstr>
      <vt:lpstr> Net Exports are going down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We learned from Le Quere that atmospheric CO2 is increasing along the path of the highest scenarios. </vt:lpstr>
      <vt:lpstr>This is mostly due to increases in emissions from China and India </vt:lpstr>
      <vt:lpstr> This is mostly due to increases in emissions from coal </vt:lpstr>
      <vt:lpstr>PowerPoint Presentation</vt:lpstr>
      <vt:lpstr>PowerPoint Presentation</vt:lpstr>
      <vt:lpstr>PowerPoint Presentation</vt:lpstr>
      <vt:lpstr>PowerPoint Presentation</vt:lpstr>
      <vt:lpstr>PowerPoint Presentation</vt:lpstr>
    </vt:vector>
  </TitlesOfParts>
  <Company>UW Oceanography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Murray</dc:creator>
  <cp:lastModifiedBy>James Murray</cp:lastModifiedBy>
  <cp:revision>816</cp:revision>
  <cp:lastPrinted>2013-10-01T00:55:38Z</cp:lastPrinted>
  <dcterms:created xsi:type="dcterms:W3CDTF">2007-08-27T21:29:21Z</dcterms:created>
  <dcterms:modified xsi:type="dcterms:W3CDTF">2013-11-07T22:41:04Z</dcterms:modified>
</cp:coreProperties>
</file>