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9" r:id="rId3"/>
    <p:sldId id="277" r:id="rId4"/>
    <p:sldId id="270" r:id="rId5"/>
    <p:sldId id="271" r:id="rId6"/>
    <p:sldId id="278" r:id="rId7"/>
    <p:sldId id="272" r:id="rId8"/>
    <p:sldId id="257" r:id="rId9"/>
    <p:sldId id="280" r:id="rId10"/>
    <p:sldId id="268" r:id="rId11"/>
    <p:sldId id="263" r:id="rId12"/>
    <p:sldId id="265" r:id="rId13"/>
    <p:sldId id="281" r:id="rId14"/>
    <p:sldId id="285" r:id="rId15"/>
    <p:sldId id="286" r:id="rId16"/>
    <p:sldId id="28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CD"/>
    <a:srgbClr val="FFFEA7"/>
    <a:srgbClr val="B9E5FC"/>
    <a:srgbClr val="B3EBFC"/>
    <a:srgbClr val="9EDEFF"/>
    <a:srgbClr val="FFEF9A"/>
    <a:srgbClr val="FFED81"/>
    <a:srgbClr val="FFEE08"/>
    <a:srgbClr val="EEEE00"/>
    <a:srgbClr val="CFC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4" autoAdjust="0"/>
    <p:restoredTop sz="94660"/>
  </p:normalViewPr>
  <p:slideViewPr>
    <p:cSldViewPr snapToGrid="0" snapToObjects="1" showGuides="1">
      <p:cViewPr>
        <p:scale>
          <a:sx n="200" d="100"/>
          <a:sy n="200" d="100"/>
        </p:scale>
        <p:origin x="96" y="336"/>
      </p:cViewPr>
      <p:guideLst>
        <p:guide orient="horz" pos="2312"/>
        <p:guide pos="287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27A57E-B1D6-9D4E-A316-87AE756A890D}" type="datetimeFigureOut">
              <a:rPr lang="en-US" smtClean="0"/>
              <a:t>10/25/13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01F411-39DD-5F4C-AA59-B433E1A1605D}" type="slidenum">
              <a:rPr lang="en-US" smtClean="0"/>
              <a:t>‹#›</a:t>
            </a:fld>
            <a:endParaRPr lang="en-US"/>
          </a:p>
        </p:txBody>
      </p:sp>
    </p:spTree>
    <p:extLst>
      <p:ext uri="{BB962C8B-B14F-4D97-AF65-F5344CB8AC3E}">
        <p14:creationId xmlns:p14="http://schemas.microsoft.com/office/powerpoint/2010/main" val="2065871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Tectonic significance of ca. 1.6 Ga deformation in southwestern Laurentia - protracted Mazatzal orogeny or previously unrecognized event?  A progress report.</a:t>
            </a:r>
          </a:p>
          <a:p>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a:t>
            </a:fld>
            <a:endParaRPr lang="en-US"/>
          </a:p>
        </p:txBody>
      </p:sp>
    </p:spTree>
    <p:extLst>
      <p:ext uri="{BB962C8B-B14F-4D97-AF65-F5344CB8AC3E}">
        <p14:creationId xmlns:p14="http://schemas.microsoft.com/office/powerpoint/2010/main" val="123796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 model incorporates </a:t>
            </a:r>
            <a:r>
              <a:rPr lang="en-US" sz="1200" kern="1200" dirty="0" smtClean="0">
                <a:solidFill>
                  <a:schemeClr val="tx1"/>
                </a:solidFill>
                <a:effectLst/>
                <a:latin typeface="+mn-lt"/>
                <a:ea typeface="+mn-ea"/>
                <a:cs typeface="+mn-cs"/>
              </a:rPr>
              <a:t>data from a tomographic study.</a:t>
            </a:r>
            <a:r>
              <a:rPr lang="en-US" sz="1200" kern="1200" baseline="0" dirty="0" smtClean="0">
                <a:solidFill>
                  <a:schemeClr val="tx1"/>
                </a:solidFill>
                <a:effectLst/>
                <a:latin typeface="+mn-lt"/>
                <a:ea typeface="+mn-ea"/>
                <a:cs typeface="+mn-cs"/>
              </a:rPr>
              <a:t>  Discuss Cheyenne slab.</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10</a:t>
            </a:fld>
            <a:endParaRPr lang="en-US"/>
          </a:p>
        </p:txBody>
      </p:sp>
    </p:spTree>
    <p:extLst>
      <p:ext uri="{BB962C8B-B14F-4D97-AF65-F5344CB8AC3E}">
        <p14:creationId xmlns:p14="http://schemas.microsoft.com/office/powerpoint/2010/main" val="4045770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 model “delayed subduction” implies </a:t>
            </a:r>
            <a:r>
              <a:rPr lang="en-US" sz="1200" kern="1200" dirty="0" smtClean="0">
                <a:solidFill>
                  <a:schemeClr val="tx1"/>
                </a:solidFill>
                <a:effectLst/>
                <a:latin typeface="+mn-lt"/>
                <a:ea typeface="+mn-ea"/>
                <a:cs typeface="+mn-cs"/>
              </a:rPr>
              <a:t>Paleoproterozoic crustal assembly was not completed, and therefore newly accreted crust could not have been stabilized, before 1.6 Ga.  Requires existence at 1.6 Ga of a major, NNW-striking, strike-slip shear zone</a:t>
            </a:r>
            <a:r>
              <a:rPr lang="en-US" dirty="0" smtClean="0">
                <a:effectLst/>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11</a:t>
            </a:fld>
            <a:endParaRPr lang="en-US"/>
          </a:p>
        </p:txBody>
      </p:sp>
    </p:spTree>
    <p:extLst>
      <p:ext uri="{BB962C8B-B14F-4D97-AF65-F5344CB8AC3E}">
        <p14:creationId xmlns:p14="http://schemas.microsoft.com/office/powerpoint/2010/main" val="325977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present, trace is largely buried beneath</a:t>
            </a:r>
            <a:r>
              <a:rPr lang="en-US" baseline="0" dirty="0" smtClean="0"/>
              <a:t> Phanerozoic rocks.  Indirect evidence that such a shear zone may exist – go over these.</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12</a:t>
            </a:fld>
            <a:endParaRPr lang="en-US"/>
          </a:p>
        </p:txBody>
      </p:sp>
    </p:spTree>
    <p:extLst>
      <p:ext uri="{BB962C8B-B14F-4D97-AF65-F5344CB8AC3E}">
        <p14:creationId xmlns:p14="http://schemas.microsoft.com/office/powerpoint/2010/main" val="6125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shows delayed subduction model and</a:t>
            </a:r>
            <a:r>
              <a:rPr lang="en-US" baseline="0" dirty="0" smtClean="0"/>
              <a:t> location of postulated strike-slip shear zone.  Right shows five different along-strike localities where NNW fabrics overprint NE fabrics along predicted location of postulated strike-slip shear zone.</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13</a:t>
            </a:fld>
            <a:endParaRPr lang="en-US"/>
          </a:p>
        </p:txBody>
      </p:sp>
    </p:spTree>
    <p:extLst>
      <p:ext uri="{BB962C8B-B14F-4D97-AF65-F5344CB8AC3E}">
        <p14:creationId xmlns:p14="http://schemas.microsoft.com/office/powerpoint/2010/main" val="122357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delayed subduction model predicts along-strike mismatches in the deformational histories across the postulated shear zone.</a:t>
            </a:r>
            <a:r>
              <a:rPr lang="en-US" dirty="0" smtClean="0">
                <a:effectLst/>
              </a:rPr>
              <a:t>  </a:t>
            </a:r>
            <a:r>
              <a:rPr lang="en-US" sz="1200" kern="1200" dirty="0" smtClean="0">
                <a:solidFill>
                  <a:schemeClr val="tx1"/>
                </a:solidFill>
                <a:effectLst/>
                <a:latin typeface="+mn-lt"/>
                <a:ea typeface="+mn-ea"/>
                <a:cs typeface="+mn-cs"/>
              </a:rPr>
              <a:t>Compare kinematics and timing of shear zones across the postulated structure using U-Pb dating of synkinematic zircon, monazite, and titanite.</a:t>
            </a:r>
          </a:p>
          <a:p>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14</a:t>
            </a:fld>
            <a:endParaRPr lang="en-US"/>
          </a:p>
        </p:txBody>
      </p:sp>
    </p:spTree>
    <p:extLst>
      <p:ext uri="{BB962C8B-B14F-4D97-AF65-F5344CB8AC3E}">
        <p14:creationId xmlns:p14="http://schemas.microsoft.com/office/powerpoint/2010/main" val="1223575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direct dating of deformation.</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15</a:t>
            </a:fld>
            <a:endParaRPr lang="en-US"/>
          </a:p>
        </p:txBody>
      </p:sp>
    </p:spTree>
    <p:extLst>
      <p:ext uri="{BB962C8B-B14F-4D97-AF65-F5344CB8AC3E}">
        <p14:creationId xmlns:p14="http://schemas.microsoft.com/office/powerpoint/2010/main" val="122357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a:r>
            <a:r>
              <a:rPr lang="en-US" sz="1200" kern="1200" dirty="0" smtClean="0">
                <a:solidFill>
                  <a:schemeClr val="tx1"/>
                </a:solidFill>
                <a:effectLst/>
                <a:latin typeface="+mn-lt"/>
                <a:ea typeface="+mn-ea"/>
                <a:cs typeface="+mn-cs"/>
              </a:rPr>
              <a:t>eriod between 1.78 and 1.63 Ga was one of major crustal growth and assembly in SW Laurentia.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Mazatzal orogeny generally considered to be the culmination;</a:t>
            </a:r>
            <a:r>
              <a:rPr lang="en-US" sz="1200" kern="1200" baseline="0" dirty="0" smtClean="0">
                <a:solidFill>
                  <a:schemeClr val="tx1"/>
                </a:solidFill>
                <a:effectLst/>
                <a:latin typeface="+mn-lt"/>
                <a:ea typeface="+mn-ea"/>
                <a:cs typeface="+mn-cs"/>
              </a:rPr>
              <a:t> over by 1630 Ma.</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2</a:t>
            </a:fld>
            <a:endParaRPr lang="en-US"/>
          </a:p>
        </p:txBody>
      </p:sp>
    </p:spTree>
    <p:extLst>
      <p:ext uri="{BB962C8B-B14F-4D97-AF65-F5344CB8AC3E}">
        <p14:creationId xmlns:p14="http://schemas.microsoft.com/office/powerpoint/2010/main" val="8379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Mazatzal front.  Holm and Jones documented Mazatzal deformation 200-300 km north of MF.</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3</a:t>
            </a:fld>
            <a:endParaRPr lang="en-US"/>
          </a:p>
        </p:txBody>
      </p:sp>
    </p:spTree>
    <p:extLst>
      <p:ext uri="{BB962C8B-B14F-4D97-AF65-F5344CB8AC3E}">
        <p14:creationId xmlns:p14="http://schemas.microsoft.com/office/powerpoint/2010/main" val="61672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of </a:t>
            </a:r>
            <a:r>
              <a:rPr lang="en-US" sz="1200" kern="1200" dirty="0" smtClean="0">
                <a:solidFill>
                  <a:schemeClr val="tx1"/>
                </a:solidFill>
                <a:effectLst/>
                <a:latin typeface="+mn-lt"/>
                <a:ea typeface="+mn-ea"/>
                <a:cs typeface="+mn-cs"/>
              </a:rPr>
              <a:t>period of Paleoproterozoic crustal growth – Medicine Bow orogeny.  The CB is commonly depicted with a pronounced bend.</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4</a:t>
            </a:fld>
            <a:endParaRPr lang="en-US"/>
          </a:p>
        </p:txBody>
      </p:sp>
    </p:spTree>
    <p:extLst>
      <p:ext uri="{BB962C8B-B14F-4D97-AF65-F5344CB8AC3E}">
        <p14:creationId xmlns:p14="http://schemas.microsoft.com/office/powerpoint/2010/main" val="351564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sz="1200" kern="1200" dirty="0" smtClean="0">
                <a:solidFill>
                  <a:schemeClr val="tx1"/>
                </a:solidFill>
                <a:effectLst/>
                <a:latin typeface="+mn-lt"/>
                <a:ea typeface="+mn-ea"/>
                <a:cs typeface="+mn-cs"/>
              </a:rPr>
              <a:t>pparent bend Is actually  truncation of the CB by a NW-striking, right-lateral cataclastic fault zone that zone curves into an east-striking reverse-sense cataclastic shear zone.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5</a:t>
            </a:fld>
            <a:endParaRPr lang="en-US"/>
          </a:p>
        </p:txBody>
      </p:sp>
    </p:spTree>
    <p:extLst>
      <p:ext uri="{BB962C8B-B14F-4D97-AF65-F5344CB8AC3E}">
        <p14:creationId xmlns:p14="http://schemas.microsoft.com/office/powerpoint/2010/main" val="233259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Block diagram showing relation</a:t>
            </a:r>
            <a:r>
              <a:rPr lang="en-US" baseline="0" dirty="0" smtClean="0"/>
              <a:t> between the Battle Lake fault zone and Cheyenne belt.  At least 30 km movement on BLFZ.</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6</a:t>
            </a:fld>
            <a:endParaRPr lang="en-US"/>
          </a:p>
        </p:txBody>
      </p:sp>
    </p:spTree>
    <p:extLst>
      <p:ext uri="{BB962C8B-B14F-4D97-AF65-F5344CB8AC3E}">
        <p14:creationId xmlns:p14="http://schemas.microsoft.com/office/powerpoint/2010/main" val="2045541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Ar/Ar dates of three synkinematic muscovites are 1579, 1592, and 1596 Ma. </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7</a:t>
            </a:fld>
            <a:endParaRPr lang="en-US"/>
          </a:p>
        </p:txBody>
      </p:sp>
    </p:spTree>
    <p:extLst>
      <p:ext uri="{BB962C8B-B14F-4D97-AF65-F5344CB8AC3E}">
        <p14:creationId xmlns:p14="http://schemas.microsoft.com/office/powerpoint/2010/main" val="295091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1.6 Ga deformational event is not restricted to southern Wyoming.  Briefly discuss other localities that show evidence</a:t>
            </a:r>
            <a:r>
              <a:rPr lang="en-US" sz="1200" kern="1200" baseline="0" dirty="0" smtClean="0">
                <a:solidFill>
                  <a:schemeClr val="tx1"/>
                </a:solidFill>
                <a:effectLst/>
                <a:latin typeface="+mn-lt"/>
                <a:ea typeface="+mn-ea"/>
                <a:cs typeface="+mn-cs"/>
              </a:rPr>
              <a:t> for ca. 1.6 Ga tectonism.  Bottom line:  </a:t>
            </a:r>
            <a:r>
              <a:rPr lang="en-US" sz="1200" kern="1200" dirty="0" smtClean="0">
                <a:solidFill>
                  <a:schemeClr val="tx1"/>
                </a:solidFill>
                <a:effectLst/>
                <a:latin typeface="+mn-lt"/>
                <a:ea typeface="+mn-ea"/>
                <a:cs typeface="+mn-cs"/>
              </a:rPr>
              <a:t>deformation, thermal effects, and magmatism younger than the Mazatzal orogeny documented over a broad area throughout SW Laurentia.</a:t>
            </a:r>
            <a:r>
              <a:rPr lang="en-US" dirty="0" smtClean="0">
                <a:effectLst/>
              </a:rPr>
              <a:t>  Last phase of Mazatzal orogeny or completely</a:t>
            </a:r>
            <a:r>
              <a:rPr lang="en-US" baseline="0" dirty="0" smtClean="0">
                <a:effectLst/>
              </a:rPr>
              <a:t> different event?  Not known.</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8</a:t>
            </a:fld>
            <a:endParaRPr lang="en-US"/>
          </a:p>
        </p:txBody>
      </p:sp>
    </p:spTree>
    <p:extLst>
      <p:ext uri="{BB962C8B-B14F-4D97-AF65-F5344CB8AC3E}">
        <p14:creationId xmlns:p14="http://schemas.microsoft.com/office/powerpoint/2010/main" val="120494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last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gasp of a protracted Mazatzal orogeny - would imply deformation of accreted crust far inboard of a convergent plate margin, perhaps analogous to the Laramide orogeny in the U.S., or the Tibetan plateau. Suggests lithosphere strong enough to transmit stress, implying stabilization of new crust not long after accretion. </a:t>
            </a:r>
            <a:endParaRPr lang="en-US" dirty="0"/>
          </a:p>
        </p:txBody>
      </p:sp>
      <p:sp>
        <p:nvSpPr>
          <p:cNvPr id="4" name="Slide Number Placeholder 3"/>
          <p:cNvSpPr>
            <a:spLocks noGrp="1"/>
          </p:cNvSpPr>
          <p:nvPr>
            <p:ph type="sldNum" sz="quarter" idx="10"/>
          </p:nvPr>
        </p:nvSpPr>
        <p:spPr/>
        <p:txBody>
          <a:bodyPr/>
          <a:lstStyle/>
          <a:p>
            <a:fld id="{D301F411-39DD-5F4C-AA59-B433E1A1605D}" type="slidenum">
              <a:rPr lang="en-US" smtClean="0"/>
              <a:t>9</a:t>
            </a:fld>
            <a:endParaRPr lang="en-US"/>
          </a:p>
        </p:txBody>
      </p:sp>
    </p:spTree>
    <p:extLst>
      <p:ext uri="{BB962C8B-B14F-4D97-AF65-F5344CB8AC3E}">
        <p14:creationId xmlns:p14="http://schemas.microsoft.com/office/powerpoint/2010/main" val="16475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B5105-49EC-FB41-B6BC-F7A69A85E331}"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240792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5105-49EC-FB41-B6BC-F7A69A85E331}"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298526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5105-49EC-FB41-B6BC-F7A69A85E331}"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19721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5105-49EC-FB41-B6BC-F7A69A85E331}"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423066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2B5105-49EC-FB41-B6BC-F7A69A85E331}"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309046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B5105-49EC-FB41-B6BC-F7A69A85E331}"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422392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B5105-49EC-FB41-B6BC-F7A69A85E331}" type="datetimeFigureOut">
              <a:rPr lang="en-US" smtClean="0"/>
              <a:t>10/25/13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201808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B5105-49EC-FB41-B6BC-F7A69A85E331}" type="datetimeFigureOut">
              <a:rPr lang="en-US" smtClean="0"/>
              <a:t>10/25/13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138912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B5105-49EC-FB41-B6BC-F7A69A85E331}" type="datetimeFigureOut">
              <a:rPr lang="en-US" smtClean="0"/>
              <a:t>10/25/13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88094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B5105-49EC-FB41-B6BC-F7A69A85E331}"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241636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B5105-49EC-FB41-B6BC-F7A69A85E331}"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FEE04-6E3E-474C-8E25-71CF4E72E4E9}" type="slidenum">
              <a:rPr lang="en-US" smtClean="0"/>
              <a:t>‹#›</a:t>
            </a:fld>
            <a:endParaRPr lang="en-US"/>
          </a:p>
        </p:txBody>
      </p:sp>
    </p:spTree>
    <p:extLst>
      <p:ext uri="{BB962C8B-B14F-4D97-AF65-F5344CB8AC3E}">
        <p14:creationId xmlns:p14="http://schemas.microsoft.com/office/powerpoint/2010/main" val="1785090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9E5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B5105-49EC-FB41-B6BC-F7A69A85E331}" type="datetimeFigureOut">
              <a:rPr lang="en-US" smtClean="0"/>
              <a:t>10/25/13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FEE04-6E3E-474C-8E25-71CF4E72E4E9}" type="slidenum">
              <a:rPr lang="en-US" smtClean="0"/>
              <a:t>‹#›</a:t>
            </a:fld>
            <a:endParaRPr lang="en-US"/>
          </a:p>
        </p:txBody>
      </p:sp>
    </p:spTree>
    <p:extLst>
      <p:ext uri="{BB962C8B-B14F-4D97-AF65-F5344CB8AC3E}">
        <p14:creationId xmlns:p14="http://schemas.microsoft.com/office/powerpoint/2010/main" val="2043124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tif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Rectangle 1"/>
          <p:cNvSpPr/>
          <p:nvPr/>
        </p:nvSpPr>
        <p:spPr>
          <a:xfrm>
            <a:off x="384175" y="685800"/>
            <a:ext cx="8343900" cy="1569660"/>
          </a:xfrm>
          <a:prstGeom prst="rect">
            <a:avLst/>
          </a:prstGeom>
          <a:noFill/>
        </p:spPr>
        <p:txBody>
          <a:bodyPr wrap="square">
            <a:spAutoFit/>
          </a:bodyPr>
          <a:lstStyle/>
          <a:p>
            <a:pPr algn="ctr">
              <a:defRPr/>
            </a:pPr>
            <a:r>
              <a:rPr lang="en-US" sz="2400" b="1" dirty="0">
                <a:solidFill>
                  <a:srgbClr val="FFFF00"/>
                </a:solidFill>
              </a:rPr>
              <a:t>Tectonic significance of ca. 1.6 Ga deformation in southwestern Laurentia - protracted Mazatzal orogeny or previously unrecognized event?  A progress </a:t>
            </a:r>
            <a:r>
              <a:rPr lang="en-US" sz="2400" b="1" dirty="0" smtClean="0">
                <a:solidFill>
                  <a:srgbClr val="FFFF00"/>
                </a:solidFill>
              </a:rPr>
              <a:t>report</a:t>
            </a:r>
            <a:endParaRPr lang="en-US" sz="2400" b="1" dirty="0">
              <a:solidFill>
                <a:srgbClr val="FFFF00"/>
              </a:solidFill>
            </a:endParaRPr>
          </a:p>
          <a:p>
            <a:pPr algn="ctr"/>
            <a:endParaRPr lang="en-US" sz="2400" b="1" dirty="0">
              <a:solidFill>
                <a:srgbClr val="FFFF00"/>
              </a:solidFill>
            </a:endParaRPr>
          </a:p>
        </p:txBody>
      </p:sp>
      <p:sp>
        <p:nvSpPr>
          <p:cNvPr id="5" name="Rectangle 4"/>
          <p:cNvSpPr/>
          <p:nvPr/>
        </p:nvSpPr>
        <p:spPr>
          <a:xfrm>
            <a:off x="1892300" y="3105835"/>
            <a:ext cx="6273800" cy="1631216"/>
          </a:xfrm>
          <a:prstGeom prst="rect">
            <a:avLst/>
          </a:prstGeom>
        </p:spPr>
        <p:txBody>
          <a:bodyPr wrap="square">
            <a:spAutoFit/>
          </a:bodyPr>
          <a:lstStyle/>
          <a:p>
            <a:pPr algn="ctr"/>
            <a:r>
              <a:rPr lang="en-US" sz="2000" dirty="0">
                <a:solidFill>
                  <a:srgbClr val="FFF404"/>
                </a:solidFill>
                <a:latin typeface="Calibri" charset="0"/>
              </a:rPr>
              <a:t>Ernie Duebendorfer, Northern Arizona </a:t>
            </a:r>
            <a:r>
              <a:rPr lang="en-US" sz="2000" dirty="0" smtClean="0">
                <a:solidFill>
                  <a:srgbClr val="FFF404"/>
                </a:solidFill>
                <a:latin typeface="Calibri" charset="0"/>
              </a:rPr>
              <a:t>University</a:t>
            </a:r>
          </a:p>
          <a:p>
            <a:pPr algn="ctr"/>
            <a:r>
              <a:rPr lang="en-US" sz="2000" dirty="0" smtClean="0">
                <a:solidFill>
                  <a:srgbClr val="FFF404"/>
                </a:solidFill>
                <a:latin typeface="Calibri" charset="0"/>
              </a:rPr>
              <a:t>Kevin Chamberlain, University of Wyoming</a:t>
            </a:r>
          </a:p>
          <a:p>
            <a:pPr algn="ctr"/>
            <a:r>
              <a:rPr lang="en-US" sz="2000" dirty="0" smtClean="0">
                <a:solidFill>
                  <a:srgbClr val="FFF404"/>
                </a:solidFill>
                <a:latin typeface="Calibri" charset="0"/>
              </a:rPr>
              <a:t>Michael Williams, University of Massachusetts, Amherst</a:t>
            </a:r>
          </a:p>
          <a:p>
            <a:pPr algn="ctr"/>
            <a:r>
              <a:rPr lang="en-US" sz="2000" dirty="0" err="1" smtClean="0">
                <a:solidFill>
                  <a:srgbClr val="FFF404"/>
                </a:solidFill>
                <a:latin typeface="Calibri" charset="0"/>
              </a:rPr>
              <a:t>Jeffre</a:t>
            </a:r>
            <a:r>
              <a:rPr lang="en-US" sz="2000" dirty="0" smtClean="0">
                <a:solidFill>
                  <a:srgbClr val="FFF404"/>
                </a:solidFill>
                <a:latin typeface="Calibri" charset="0"/>
              </a:rPr>
              <a:t> Hamlin, Northern Arizona University</a:t>
            </a:r>
          </a:p>
          <a:p>
            <a:pPr algn="ctr"/>
            <a:endParaRPr lang="en-US" sz="2000" dirty="0">
              <a:solidFill>
                <a:srgbClr val="FFF404"/>
              </a:solidFill>
              <a:latin typeface="Calibri" charset="0"/>
            </a:endParaRPr>
          </a:p>
        </p:txBody>
      </p:sp>
    </p:spTree>
    <p:extLst>
      <p:ext uri="{BB962C8B-B14F-4D97-AF65-F5344CB8AC3E}">
        <p14:creationId xmlns:p14="http://schemas.microsoft.com/office/powerpoint/2010/main" val="44247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7100" y="112068"/>
            <a:ext cx="7289800" cy="830997"/>
          </a:xfrm>
          <a:prstGeom prst="rect">
            <a:avLst/>
          </a:prstGeom>
        </p:spPr>
        <p:txBody>
          <a:bodyPr wrap="square">
            <a:spAutoFit/>
          </a:bodyPr>
          <a:lstStyle/>
          <a:p>
            <a:r>
              <a:rPr lang="en-US" sz="2400" b="1" dirty="0"/>
              <a:t>Tomographic image of P- and S-wave velocity </a:t>
            </a:r>
            <a:r>
              <a:rPr lang="en-US" sz="2400" b="1" dirty="0" smtClean="0"/>
              <a:t>variations</a:t>
            </a:r>
          </a:p>
          <a:p>
            <a:r>
              <a:rPr lang="en-US" sz="2400" b="1" dirty="0"/>
              <a:t> </a:t>
            </a:r>
            <a:r>
              <a:rPr lang="en-US" sz="2400" b="1" dirty="0" smtClean="0"/>
              <a:t>                        beneath CD</a:t>
            </a:r>
            <a:r>
              <a:rPr lang="en-US" sz="2400" b="1" dirty="0"/>
              <a:t>-</a:t>
            </a:r>
            <a:r>
              <a:rPr lang="en-US" sz="2400" b="1" dirty="0" smtClean="0"/>
              <a:t>ROM transects</a:t>
            </a:r>
            <a:endParaRPr lang="en-US" sz="2400" b="1" dirty="0"/>
          </a:p>
        </p:txBody>
      </p:sp>
      <p:sp>
        <p:nvSpPr>
          <p:cNvPr id="5" name="TextBox 4"/>
          <p:cNvSpPr txBox="1"/>
          <p:nvPr/>
        </p:nvSpPr>
        <p:spPr>
          <a:xfrm>
            <a:off x="6718300" y="6209268"/>
            <a:ext cx="2041582" cy="369332"/>
          </a:xfrm>
          <a:prstGeom prst="rect">
            <a:avLst/>
          </a:prstGeom>
          <a:noFill/>
        </p:spPr>
        <p:txBody>
          <a:bodyPr wrap="none" rtlCol="0">
            <a:spAutoFit/>
          </a:bodyPr>
          <a:lstStyle/>
          <a:p>
            <a:r>
              <a:rPr lang="en-US" dirty="0" err="1" smtClean="0"/>
              <a:t>Dueker</a:t>
            </a:r>
            <a:r>
              <a:rPr lang="en-US" dirty="0" smtClean="0"/>
              <a:t> et al. (2001)</a:t>
            </a:r>
            <a:endParaRPr lang="en-US" dirty="0"/>
          </a:p>
        </p:txBody>
      </p:sp>
      <p:sp>
        <p:nvSpPr>
          <p:cNvPr id="6" name="Rectangle 5"/>
          <p:cNvSpPr/>
          <p:nvPr/>
        </p:nvSpPr>
        <p:spPr>
          <a:xfrm>
            <a:off x="6731000" y="2705436"/>
            <a:ext cx="2489200" cy="1631216"/>
          </a:xfrm>
          <a:prstGeom prst="rect">
            <a:avLst/>
          </a:prstGeom>
        </p:spPr>
        <p:txBody>
          <a:bodyPr wrap="square">
            <a:spAutoFit/>
          </a:bodyPr>
          <a:lstStyle/>
          <a:p>
            <a:r>
              <a:rPr lang="en-US" sz="2000" dirty="0" smtClean="0"/>
              <a:t>200+ km-long high</a:t>
            </a:r>
            <a:r>
              <a:rPr lang="en-US" sz="2000" dirty="0"/>
              <a:t>-</a:t>
            </a:r>
            <a:r>
              <a:rPr lang="en-US" sz="2000" dirty="0" smtClean="0"/>
              <a:t>velocity zone</a:t>
            </a:r>
          </a:p>
          <a:p>
            <a:endParaRPr lang="en-US" sz="2000" dirty="0"/>
          </a:p>
          <a:p>
            <a:r>
              <a:rPr lang="en-US" sz="2000" dirty="0" smtClean="0"/>
              <a:t>I</a:t>
            </a:r>
            <a:r>
              <a:rPr lang="en-US" sz="2000" dirty="0" smtClean="0"/>
              <a:t>nterpreted </a:t>
            </a:r>
            <a:r>
              <a:rPr lang="en-US" sz="2000" dirty="0" smtClean="0"/>
              <a:t>as a fossil</a:t>
            </a:r>
          </a:p>
          <a:p>
            <a:r>
              <a:rPr lang="en-US" sz="2000" dirty="0" smtClean="0"/>
              <a:t>oceanic slab</a:t>
            </a:r>
            <a:endParaRPr lang="en-US" sz="2000" dirty="0"/>
          </a:p>
        </p:txBody>
      </p:sp>
      <p:grpSp>
        <p:nvGrpSpPr>
          <p:cNvPr id="12" name="Group 11"/>
          <p:cNvGrpSpPr/>
          <p:nvPr/>
        </p:nvGrpSpPr>
        <p:grpSpPr>
          <a:xfrm>
            <a:off x="2731164" y="1049865"/>
            <a:ext cx="3847436" cy="5528734"/>
            <a:chOff x="2731164" y="1049865"/>
            <a:chExt cx="3847436" cy="5528734"/>
          </a:xfrm>
        </p:grpSpPr>
        <p:pic>
          <p:nvPicPr>
            <p:cNvPr id="2" name="Picture 1" descr="Dueker et al 2001 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1103216"/>
              <a:ext cx="3657600" cy="5475383"/>
            </a:xfrm>
            <a:prstGeom prst="rect">
              <a:avLst/>
            </a:prstGeom>
          </p:spPr>
        </p:pic>
        <p:sp>
          <p:nvSpPr>
            <p:cNvPr id="4" name="TextBox 3"/>
            <p:cNvSpPr txBox="1"/>
            <p:nvPr/>
          </p:nvSpPr>
          <p:spPr>
            <a:xfrm>
              <a:off x="3467289" y="3433762"/>
              <a:ext cx="2203072" cy="820738"/>
            </a:xfrm>
            <a:prstGeom prst="rect">
              <a:avLst/>
            </a:prstGeom>
            <a:noFill/>
          </p:spPr>
          <p:txBody>
            <a:bodyPr wrap="none" rtlCol="0">
              <a:spAutoFit/>
            </a:bodyPr>
            <a:lstStyle/>
            <a:p>
              <a:pPr>
                <a:lnSpc>
                  <a:spcPct val="120000"/>
                </a:lnSpc>
              </a:pPr>
              <a:r>
                <a:rPr lang="en-US" sz="2000" dirty="0" smtClean="0"/>
                <a:t>Blue = high velocity</a:t>
              </a:r>
            </a:p>
            <a:p>
              <a:pPr>
                <a:lnSpc>
                  <a:spcPct val="120000"/>
                </a:lnSpc>
              </a:pPr>
              <a:r>
                <a:rPr lang="en-US" sz="2000" dirty="0" smtClean="0"/>
                <a:t>Red = low velocity</a:t>
              </a:r>
              <a:endParaRPr lang="en-US" sz="2000" dirty="0"/>
            </a:p>
          </p:txBody>
        </p:sp>
        <p:sp>
          <p:nvSpPr>
            <p:cNvPr id="7" name="TextBox 6"/>
            <p:cNvSpPr txBox="1"/>
            <p:nvPr/>
          </p:nvSpPr>
          <p:spPr>
            <a:xfrm>
              <a:off x="2731164" y="1058329"/>
              <a:ext cx="668865" cy="307777"/>
            </a:xfrm>
            <a:prstGeom prst="rect">
              <a:avLst/>
            </a:prstGeom>
            <a:noFill/>
          </p:spPr>
          <p:txBody>
            <a:bodyPr wrap="square" rtlCol="0">
              <a:spAutoFit/>
            </a:bodyPr>
            <a:lstStyle/>
            <a:p>
              <a:r>
                <a:rPr lang="en-US" sz="1400" dirty="0" smtClean="0"/>
                <a:t>South</a:t>
              </a:r>
              <a:endParaRPr lang="en-US" sz="1400" dirty="0"/>
            </a:p>
          </p:txBody>
        </p:sp>
        <p:sp>
          <p:nvSpPr>
            <p:cNvPr id="8" name="Rectangle 7"/>
            <p:cNvSpPr/>
            <p:nvPr/>
          </p:nvSpPr>
          <p:spPr>
            <a:xfrm>
              <a:off x="5943600" y="1130297"/>
              <a:ext cx="220133" cy="2370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42733" y="1130300"/>
              <a:ext cx="220133" cy="2370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09735" y="1049865"/>
              <a:ext cx="668865" cy="307777"/>
            </a:xfrm>
            <a:prstGeom prst="rect">
              <a:avLst/>
            </a:prstGeom>
            <a:noFill/>
          </p:spPr>
          <p:txBody>
            <a:bodyPr wrap="square" rtlCol="0">
              <a:spAutoFit/>
            </a:bodyPr>
            <a:lstStyle/>
            <a:p>
              <a:r>
                <a:rPr lang="en-US" sz="1400" dirty="0" smtClean="0"/>
                <a:t>North</a:t>
              </a:r>
              <a:endParaRPr lang="en-US" sz="1400" dirty="0"/>
            </a:p>
          </p:txBody>
        </p:sp>
        <p:sp>
          <p:nvSpPr>
            <p:cNvPr id="11" name="Rectangle 10"/>
            <p:cNvSpPr/>
            <p:nvPr/>
          </p:nvSpPr>
          <p:spPr>
            <a:xfrm>
              <a:off x="2794664" y="4028875"/>
              <a:ext cx="668865" cy="289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6540500" y="1621200"/>
            <a:ext cx="1598865" cy="369332"/>
          </a:xfrm>
          <a:prstGeom prst="rect">
            <a:avLst/>
          </a:prstGeom>
          <a:noFill/>
        </p:spPr>
        <p:txBody>
          <a:bodyPr wrap="none" rtlCol="0">
            <a:spAutoFit/>
          </a:bodyPr>
          <a:lstStyle/>
          <a:p>
            <a:r>
              <a:rPr lang="en-US" b="1" i="1" dirty="0" smtClean="0"/>
              <a:t>Cheyenne belt</a:t>
            </a:r>
            <a:endParaRPr lang="en-US" b="1" i="1" dirty="0"/>
          </a:p>
        </p:txBody>
      </p:sp>
      <p:cxnSp>
        <p:nvCxnSpPr>
          <p:cNvPr id="15" name="Straight Connector 14"/>
          <p:cNvCxnSpPr/>
          <p:nvPr/>
        </p:nvCxnSpPr>
        <p:spPr>
          <a:xfrm flipH="1" flipV="1">
            <a:off x="5461000" y="1367370"/>
            <a:ext cx="1117600" cy="4384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60500" y="1598266"/>
            <a:ext cx="947345" cy="400110"/>
          </a:xfrm>
          <a:prstGeom prst="rect">
            <a:avLst/>
          </a:prstGeom>
          <a:noFill/>
        </p:spPr>
        <p:txBody>
          <a:bodyPr wrap="none" rtlCol="0">
            <a:spAutoFit/>
          </a:bodyPr>
          <a:lstStyle/>
          <a:p>
            <a:r>
              <a:rPr lang="en-US" sz="2000" b="1" dirty="0" smtClean="0"/>
              <a:t>P wave</a:t>
            </a:r>
            <a:endParaRPr lang="en-US" sz="2000" b="1" dirty="0"/>
          </a:p>
        </p:txBody>
      </p:sp>
      <p:sp>
        <p:nvSpPr>
          <p:cNvPr id="16" name="TextBox 15"/>
          <p:cNvSpPr txBox="1"/>
          <p:nvPr/>
        </p:nvSpPr>
        <p:spPr>
          <a:xfrm>
            <a:off x="1460500" y="4836766"/>
            <a:ext cx="947345" cy="400110"/>
          </a:xfrm>
          <a:prstGeom prst="rect">
            <a:avLst/>
          </a:prstGeom>
          <a:noFill/>
        </p:spPr>
        <p:txBody>
          <a:bodyPr wrap="none" rtlCol="0">
            <a:spAutoFit/>
          </a:bodyPr>
          <a:lstStyle/>
          <a:p>
            <a:r>
              <a:rPr lang="en-US" sz="2000" b="1" dirty="0" smtClean="0"/>
              <a:t>S wave</a:t>
            </a:r>
            <a:endParaRPr lang="en-US" sz="2000" b="1" dirty="0"/>
          </a:p>
        </p:txBody>
      </p:sp>
    </p:spTree>
    <p:extLst>
      <p:ext uri="{BB962C8B-B14F-4D97-AF65-F5344CB8AC3E}">
        <p14:creationId xmlns:p14="http://schemas.microsoft.com/office/powerpoint/2010/main" val="24542101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USNEWM.P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175924"/>
            <a:ext cx="4760522" cy="5538136"/>
          </a:xfrm>
          <a:prstGeom prst="rect">
            <a:avLst/>
          </a:prstGeom>
        </p:spPr>
      </p:pic>
      <p:sp>
        <p:nvSpPr>
          <p:cNvPr id="3" name="TextBox 2"/>
          <p:cNvSpPr txBox="1"/>
          <p:nvPr/>
        </p:nvSpPr>
        <p:spPr>
          <a:xfrm>
            <a:off x="508738" y="135447"/>
            <a:ext cx="8241562" cy="461665"/>
          </a:xfrm>
          <a:prstGeom prst="rect">
            <a:avLst/>
          </a:prstGeom>
          <a:noFill/>
        </p:spPr>
        <p:txBody>
          <a:bodyPr wrap="square" rtlCol="0">
            <a:spAutoFit/>
          </a:bodyPr>
          <a:lstStyle/>
          <a:p>
            <a:r>
              <a:rPr lang="en-US" sz="2400" b="1" dirty="0" smtClean="0"/>
              <a:t>Hypotheses for ca. 1.6 Ga tectonism in southwestern Laurentia </a:t>
            </a:r>
            <a:endParaRPr lang="en-US" sz="2400" b="1" dirty="0"/>
          </a:p>
        </p:txBody>
      </p:sp>
      <p:sp>
        <p:nvSpPr>
          <p:cNvPr id="4" name="Rectangle 3"/>
          <p:cNvSpPr/>
          <p:nvPr/>
        </p:nvSpPr>
        <p:spPr>
          <a:xfrm>
            <a:off x="2195068" y="523895"/>
            <a:ext cx="4802632" cy="400110"/>
          </a:xfrm>
          <a:prstGeom prst="rect">
            <a:avLst/>
          </a:prstGeom>
        </p:spPr>
        <p:txBody>
          <a:bodyPr wrap="square">
            <a:spAutoFit/>
          </a:bodyPr>
          <a:lstStyle/>
          <a:p>
            <a:r>
              <a:rPr lang="en-US" sz="2000" b="1" i="1" dirty="0" smtClean="0"/>
              <a:t>Delayed subduction of remnant ocean basin </a:t>
            </a:r>
            <a:endParaRPr lang="en-US" sz="2000" b="1" i="1" dirty="0"/>
          </a:p>
        </p:txBody>
      </p:sp>
      <p:sp>
        <p:nvSpPr>
          <p:cNvPr id="5" name="TextBox 4"/>
          <p:cNvSpPr txBox="1"/>
          <p:nvPr/>
        </p:nvSpPr>
        <p:spPr>
          <a:xfrm>
            <a:off x="6030522" y="2298700"/>
            <a:ext cx="3033891" cy="2031325"/>
          </a:xfrm>
          <a:prstGeom prst="rect">
            <a:avLst/>
          </a:prstGeom>
          <a:noFill/>
        </p:spPr>
        <p:txBody>
          <a:bodyPr wrap="none" rtlCol="0">
            <a:spAutoFit/>
          </a:bodyPr>
          <a:lstStyle/>
          <a:p>
            <a:r>
              <a:rPr lang="en-US" b="1" dirty="0" smtClean="0"/>
              <a:t>Closure of remnant ocean</a:t>
            </a:r>
          </a:p>
          <a:p>
            <a:r>
              <a:rPr lang="en-US" b="1" dirty="0" smtClean="0"/>
              <a:t>basin could explain </a:t>
            </a:r>
            <a:r>
              <a:rPr lang="en-US" b="1" dirty="0" smtClean="0"/>
              <a:t>1.6 </a:t>
            </a:r>
            <a:r>
              <a:rPr lang="en-US" b="1" dirty="0" smtClean="0"/>
              <a:t>Ga </a:t>
            </a:r>
          </a:p>
          <a:p>
            <a:r>
              <a:rPr lang="en-US" b="1" dirty="0" smtClean="0"/>
              <a:t>tectonism in </a:t>
            </a:r>
            <a:r>
              <a:rPr lang="en-US" b="1" dirty="0" smtClean="0"/>
              <a:t>southern </a:t>
            </a:r>
          </a:p>
          <a:p>
            <a:r>
              <a:rPr lang="en-US" b="1" dirty="0" smtClean="0"/>
              <a:t>Wyoming</a:t>
            </a:r>
          </a:p>
          <a:p>
            <a:endParaRPr lang="en-US" b="1" dirty="0"/>
          </a:p>
          <a:p>
            <a:r>
              <a:rPr lang="en-US" b="1" dirty="0" smtClean="0"/>
              <a:t>Model requires regional-scale</a:t>
            </a:r>
          </a:p>
          <a:p>
            <a:r>
              <a:rPr lang="en-US" b="1" dirty="0" smtClean="0"/>
              <a:t>strike-slip shear zone  </a:t>
            </a:r>
            <a:endParaRPr lang="en-US" b="1" dirty="0"/>
          </a:p>
        </p:txBody>
      </p:sp>
    </p:spTree>
    <p:extLst>
      <p:ext uri="{BB962C8B-B14F-4D97-AF65-F5344CB8AC3E}">
        <p14:creationId xmlns:p14="http://schemas.microsoft.com/office/powerpoint/2010/main" val="40031162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4600" y="1333500"/>
            <a:ext cx="6737742" cy="5886227"/>
          </a:xfrm>
          <a:prstGeom prst="rect">
            <a:avLst/>
          </a:prstGeom>
          <a:noFill/>
        </p:spPr>
        <p:txBody>
          <a:bodyPr wrap="none" rtlCol="0">
            <a:spAutoFit/>
          </a:bodyPr>
          <a:lstStyle/>
          <a:p>
            <a:pPr marL="285750" indent="-285750">
              <a:lnSpc>
                <a:spcPct val="150000"/>
              </a:lnSpc>
              <a:buFont typeface="Arial"/>
              <a:buChar char="•"/>
            </a:pPr>
            <a:r>
              <a:rPr lang="en-US" dirty="0" smtClean="0"/>
              <a:t>Mismatched shear zones</a:t>
            </a:r>
          </a:p>
          <a:p>
            <a:pPr marL="285750" indent="-285750">
              <a:lnSpc>
                <a:spcPct val="150000"/>
              </a:lnSpc>
              <a:buFont typeface="Arial"/>
              <a:buChar char="•"/>
            </a:pPr>
            <a:r>
              <a:rPr lang="en-US" dirty="0" smtClean="0"/>
              <a:t>Aeromagnetic evidence for NNW shear zone</a:t>
            </a:r>
          </a:p>
          <a:p>
            <a:pPr marL="285750" indent="-285750">
              <a:lnSpc>
                <a:spcPct val="150000"/>
              </a:lnSpc>
              <a:buFont typeface="Arial"/>
              <a:buChar char="•"/>
            </a:pPr>
            <a:r>
              <a:rPr lang="en-US" dirty="0" smtClean="0"/>
              <a:t>1627 Ma </a:t>
            </a:r>
            <a:r>
              <a:rPr lang="en-US" dirty="0"/>
              <a:t>Sierra </a:t>
            </a:r>
            <a:r>
              <a:rPr lang="en-US" dirty="0" smtClean="0"/>
              <a:t>Madre plutonism; none in Front Range</a:t>
            </a:r>
          </a:p>
          <a:p>
            <a:pPr marL="285750" indent="-285750">
              <a:lnSpc>
                <a:spcPct val="150000"/>
              </a:lnSpc>
              <a:buFont typeface="Arial"/>
              <a:buChar char="•"/>
            </a:pPr>
            <a:r>
              <a:rPr lang="en-US" dirty="0" smtClean="0"/>
              <a:t>Right-lateral Battle Lake </a:t>
            </a:r>
            <a:r>
              <a:rPr lang="en-US" dirty="0"/>
              <a:t>f</a:t>
            </a:r>
            <a:r>
              <a:rPr lang="en-US" dirty="0" smtClean="0"/>
              <a:t>ault zone</a:t>
            </a:r>
          </a:p>
          <a:p>
            <a:pPr marL="285750" indent="-285750">
              <a:lnSpc>
                <a:spcPct val="150000"/>
              </a:lnSpc>
              <a:buFont typeface="Arial"/>
              <a:buChar char="•"/>
            </a:pPr>
            <a:r>
              <a:rPr lang="en-US" dirty="0" smtClean="0"/>
              <a:t>1.60-1.55 Ga thermal effects west of shear zone</a:t>
            </a:r>
          </a:p>
          <a:p>
            <a:pPr marL="285750" indent="-285750">
              <a:lnSpc>
                <a:spcPct val="150000"/>
              </a:lnSpc>
              <a:buFont typeface="Arial"/>
              <a:buChar char="•"/>
            </a:pPr>
            <a:r>
              <a:rPr lang="en-US" dirty="0" smtClean="0"/>
              <a:t>1.6 Ga reactivation to west; minor in Front Range</a:t>
            </a:r>
          </a:p>
          <a:p>
            <a:pPr marL="285750" indent="-285750">
              <a:lnSpc>
                <a:spcPct val="150000"/>
              </a:lnSpc>
              <a:buFont typeface="Arial"/>
              <a:buChar char="•"/>
            </a:pPr>
            <a:r>
              <a:rPr lang="en-US" dirty="0" smtClean="0"/>
              <a:t>Shear zone coincides with northern extension of Rio Grande rift</a:t>
            </a:r>
          </a:p>
          <a:p>
            <a:pPr marL="285750" indent="-285750">
              <a:lnSpc>
                <a:spcPct val="150000"/>
              </a:lnSpc>
              <a:buFont typeface="Arial"/>
              <a:buChar char="•"/>
            </a:pPr>
            <a:r>
              <a:rPr lang="en-US" dirty="0" smtClean="0"/>
              <a:t>Rio Grande rift:  Proterozoic ancestry </a:t>
            </a:r>
          </a:p>
          <a:p>
            <a:pPr marL="285750" indent="-285750">
              <a:lnSpc>
                <a:spcPct val="150000"/>
              </a:lnSpc>
              <a:buFont typeface="Arial"/>
              <a:buChar char="•"/>
            </a:pPr>
            <a:r>
              <a:rPr lang="en-US" dirty="0"/>
              <a:t>NNW-striking faults in northern New </a:t>
            </a:r>
            <a:r>
              <a:rPr lang="en-US" dirty="0" smtClean="0"/>
              <a:t>Mexico:  Proterozoic ancestry</a:t>
            </a:r>
          </a:p>
          <a:p>
            <a:pPr marL="285750" indent="-285750">
              <a:lnSpc>
                <a:spcPct val="150000"/>
              </a:lnSpc>
              <a:buFont typeface="Arial"/>
              <a:buChar char="•"/>
            </a:pPr>
            <a:r>
              <a:rPr lang="en-US" dirty="0" smtClean="0"/>
              <a:t>Aligned NNW fabrics overprint ca. 1.70-1.68 Ga NE fabrics</a:t>
            </a:r>
          </a:p>
          <a:p>
            <a:pPr marL="285750" indent="-285750">
              <a:lnSpc>
                <a:spcPct val="150000"/>
              </a:lnSpc>
              <a:buFont typeface="Arial"/>
              <a:buChar char="•"/>
            </a:pPr>
            <a:endParaRPr lang="en-US" dirty="0" smtClean="0"/>
          </a:p>
          <a:p>
            <a:pPr marL="285750" indent="-285750">
              <a:lnSpc>
                <a:spcPct val="150000"/>
              </a:lnSpc>
              <a:buFont typeface="Arial"/>
              <a:buChar char="•"/>
            </a:pPr>
            <a:endParaRPr lang="en-US" dirty="0"/>
          </a:p>
          <a:p>
            <a:pPr marL="285750" indent="-285750">
              <a:lnSpc>
                <a:spcPct val="150000"/>
              </a:lnSpc>
              <a:buFont typeface="Arial"/>
              <a:buChar char="•"/>
            </a:pPr>
            <a:endParaRPr lang="en-US" dirty="0"/>
          </a:p>
          <a:p>
            <a:pPr marL="285750" indent="-285750">
              <a:lnSpc>
                <a:spcPct val="150000"/>
              </a:lnSpc>
              <a:buFont typeface="Arial"/>
              <a:buChar char="•"/>
            </a:pPr>
            <a:endParaRPr lang="en-US" dirty="0"/>
          </a:p>
        </p:txBody>
      </p:sp>
      <p:sp>
        <p:nvSpPr>
          <p:cNvPr id="3" name="TextBox 2"/>
          <p:cNvSpPr txBox="1"/>
          <p:nvPr/>
        </p:nvSpPr>
        <p:spPr>
          <a:xfrm>
            <a:off x="1291121" y="291068"/>
            <a:ext cx="6603491" cy="830997"/>
          </a:xfrm>
          <a:prstGeom prst="rect">
            <a:avLst/>
          </a:prstGeom>
          <a:noFill/>
        </p:spPr>
        <p:txBody>
          <a:bodyPr wrap="none" rtlCol="0">
            <a:spAutoFit/>
          </a:bodyPr>
          <a:lstStyle/>
          <a:p>
            <a:r>
              <a:rPr lang="en-US" sz="2400" b="1" dirty="0" smtClean="0"/>
              <a:t>Evidence for postulated NNW-trending shear zone</a:t>
            </a:r>
          </a:p>
          <a:p>
            <a:r>
              <a:rPr lang="en-US" sz="2400" b="1" dirty="0"/>
              <a:t> </a:t>
            </a:r>
            <a:r>
              <a:rPr lang="en-US" sz="2400" b="1" dirty="0" smtClean="0"/>
              <a:t>      between Front Range and western Rockies </a:t>
            </a:r>
            <a:endParaRPr lang="en-US" sz="2400" b="1" dirty="0"/>
          </a:p>
        </p:txBody>
      </p:sp>
    </p:spTree>
    <p:extLst>
      <p:ext uri="{BB962C8B-B14F-4D97-AF65-F5344CB8AC3E}">
        <p14:creationId xmlns:p14="http://schemas.microsoft.com/office/powerpoint/2010/main" val="3334210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USNEWM.P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92604"/>
            <a:ext cx="3086100" cy="3720796"/>
          </a:xfrm>
          <a:prstGeom prst="rect">
            <a:avLst/>
          </a:prstGeom>
        </p:spPr>
      </p:pic>
      <p:sp>
        <p:nvSpPr>
          <p:cNvPr id="7" name="TextBox 6"/>
          <p:cNvSpPr txBox="1"/>
          <p:nvPr/>
        </p:nvSpPr>
        <p:spPr>
          <a:xfrm>
            <a:off x="278872" y="4855861"/>
            <a:ext cx="1975646" cy="708026"/>
          </a:xfrm>
          <a:prstGeom prst="rect">
            <a:avLst/>
          </a:prstGeom>
          <a:solidFill>
            <a:srgbClr val="FFFDCD"/>
          </a:solidFill>
        </p:spPr>
        <p:txBody>
          <a:bodyPr wrap="none" rtlCol="0">
            <a:spAutoFit/>
          </a:bodyPr>
          <a:lstStyle/>
          <a:p>
            <a:r>
              <a:rPr lang="en-US" sz="1600" b="1" dirty="0" smtClean="0"/>
              <a:t>Postulated 1.6 Ga </a:t>
            </a:r>
          </a:p>
          <a:p>
            <a:r>
              <a:rPr lang="en-US" sz="1600" b="1" dirty="0" smtClean="0"/>
              <a:t>strike-slip shear</a:t>
            </a:r>
            <a:endParaRPr lang="en-US" sz="1600" b="1" dirty="0"/>
          </a:p>
        </p:txBody>
      </p:sp>
      <p:cxnSp>
        <p:nvCxnSpPr>
          <p:cNvPr id="13" name="Straight Arrow Connector 12"/>
          <p:cNvCxnSpPr/>
          <p:nvPr/>
        </p:nvCxnSpPr>
        <p:spPr>
          <a:xfrm flipV="1">
            <a:off x="2142575" y="4490900"/>
            <a:ext cx="341251" cy="54948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28600" y="1905304"/>
            <a:ext cx="3073400" cy="3671283"/>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31800" y="495604"/>
            <a:ext cx="8331199" cy="769441"/>
          </a:xfrm>
          <a:prstGeom prst="rect">
            <a:avLst/>
          </a:prstGeom>
          <a:noFill/>
        </p:spPr>
        <p:txBody>
          <a:bodyPr wrap="square" rtlCol="0">
            <a:spAutoFit/>
          </a:bodyPr>
          <a:lstStyle/>
          <a:p>
            <a:r>
              <a:rPr lang="en-US" sz="2200" b="1" dirty="0" smtClean="0"/>
              <a:t>Alignment of NNW fabrics that overprint NE </a:t>
            </a:r>
            <a:r>
              <a:rPr lang="en-US" sz="2200" b="1" dirty="0"/>
              <a:t>fabrics (ca. </a:t>
            </a:r>
            <a:r>
              <a:rPr lang="en-US" sz="2200" b="1" dirty="0" smtClean="0"/>
              <a:t>1.7</a:t>
            </a:r>
            <a:r>
              <a:rPr lang="en-US" sz="2200" b="1" dirty="0"/>
              <a:t>-1.68 Ga </a:t>
            </a:r>
            <a:r>
              <a:rPr lang="en-US" sz="2200" b="1" dirty="0" smtClean="0"/>
              <a:t>)                           				in central and northern Colorado </a:t>
            </a:r>
            <a:endParaRPr lang="en-US" sz="2200" b="1" dirty="0"/>
          </a:p>
        </p:txBody>
      </p:sp>
      <p:pic>
        <p:nvPicPr>
          <p:cNvPr id="16" name="Picture 15" descr="google C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4207" y="1542218"/>
            <a:ext cx="5126574" cy="4731581"/>
          </a:xfrm>
          <a:prstGeom prst="rect">
            <a:avLst/>
          </a:prstGeom>
        </p:spPr>
      </p:pic>
      <p:sp>
        <p:nvSpPr>
          <p:cNvPr id="17" name="Freeform 16"/>
          <p:cNvSpPr/>
          <p:nvPr/>
        </p:nvSpPr>
        <p:spPr>
          <a:xfrm>
            <a:off x="4917809" y="1829099"/>
            <a:ext cx="494217" cy="152890"/>
          </a:xfrm>
          <a:custGeom>
            <a:avLst/>
            <a:gdLst>
              <a:gd name="connsiteX0" fmla="*/ 0 w 765920"/>
              <a:gd name="connsiteY0" fmla="*/ 41392 h 221600"/>
              <a:gd name="connsiteX1" fmla="*/ 127000 w 765920"/>
              <a:gd name="connsiteY1" fmla="*/ 3292 h 221600"/>
              <a:gd name="connsiteX2" fmla="*/ 279400 w 765920"/>
              <a:gd name="connsiteY2" fmla="*/ 3292 h 221600"/>
              <a:gd name="connsiteX3" fmla="*/ 400050 w 765920"/>
              <a:gd name="connsiteY3" fmla="*/ 3292 h 221600"/>
              <a:gd name="connsiteX4" fmla="*/ 546100 w 765920"/>
              <a:gd name="connsiteY4" fmla="*/ 47742 h 221600"/>
              <a:gd name="connsiteX5" fmla="*/ 615950 w 765920"/>
              <a:gd name="connsiteY5" fmla="*/ 92192 h 221600"/>
              <a:gd name="connsiteX6" fmla="*/ 685800 w 765920"/>
              <a:gd name="connsiteY6" fmla="*/ 130292 h 221600"/>
              <a:gd name="connsiteX7" fmla="*/ 762000 w 765920"/>
              <a:gd name="connsiteY7" fmla="*/ 212842 h 221600"/>
              <a:gd name="connsiteX8" fmla="*/ 755650 w 765920"/>
              <a:gd name="connsiteY8" fmla="*/ 219192 h 2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920" h="221600">
                <a:moveTo>
                  <a:pt x="0" y="41392"/>
                </a:moveTo>
                <a:cubicBezTo>
                  <a:pt x="40216" y="25517"/>
                  <a:pt x="80433" y="9642"/>
                  <a:pt x="127000" y="3292"/>
                </a:cubicBezTo>
                <a:cubicBezTo>
                  <a:pt x="173567" y="-3058"/>
                  <a:pt x="279400" y="3292"/>
                  <a:pt x="279400" y="3292"/>
                </a:cubicBezTo>
                <a:cubicBezTo>
                  <a:pt x="324908" y="3292"/>
                  <a:pt x="355600" y="-4116"/>
                  <a:pt x="400050" y="3292"/>
                </a:cubicBezTo>
                <a:cubicBezTo>
                  <a:pt x="444500" y="10700"/>
                  <a:pt x="510117" y="32925"/>
                  <a:pt x="546100" y="47742"/>
                </a:cubicBezTo>
                <a:cubicBezTo>
                  <a:pt x="582083" y="62559"/>
                  <a:pt x="592667" y="78434"/>
                  <a:pt x="615950" y="92192"/>
                </a:cubicBezTo>
                <a:cubicBezTo>
                  <a:pt x="639233" y="105950"/>
                  <a:pt x="661458" y="110184"/>
                  <a:pt x="685800" y="130292"/>
                </a:cubicBezTo>
                <a:cubicBezTo>
                  <a:pt x="710142" y="150400"/>
                  <a:pt x="750358" y="198026"/>
                  <a:pt x="762000" y="212842"/>
                </a:cubicBezTo>
                <a:cubicBezTo>
                  <a:pt x="773642" y="227658"/>
                  <a:pt x="755650" y="219192"/>
                  <a:pt x="755650" y="219192"/>
                </a:cubicBezTo>
              </a:path>
            </a:pathLst>
          </a:custGeom>
          <a:ln w="38100" cmpd="sng">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5389010" y="1673651"/>
            <a:ext cx="721142" cy="254103"/>
          </a:xfrm>
          <a:custGeom>
            <a:avLst/>
            <a:gdLst>
              <a:gd name="connsiteX0" fmla="*/ 1117600 w 1117600"/>
              <a:gd name="connsiteY0" fmla="*/ 0 h 368300"/>
              <a:gd name="connsiteX1" fmla="*/ 901700 w 1117600"/>
              <a:gd name="connsiteY1" fmla="*/ 63500 h 368300"/>
              <a:gd name="connsiteX2" fmla="*/ 342900 w 1117600"/>
              <a:gd name="connsiteY2" fmla="*/ 228600 h 368300"/>
              <a:gd name="connsiteX3" fmla="*/ 0 w 1117600"/>
              <a:gd name="connsiteY3" fmla="*/ 368300 h 368300"/>
              <a:gd name="connsiteX4" fmla="*/ 0 w 1117600"/>
              <a:gd name="connsiteY4" fmla="*/ 368300 h 368300"/>
              <a:gd name="connsiteX5" fmla="*/ 0 w 1117600"/>
              <a:gd name="connsiteY5" fmla="*/ 36830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600" h="368300">
                <a:moveTo>
                  <a:pt x="1117600" y="0"/>
                </a:moveTo>
                <a:lnTo>
                  <a:pt x="901700" y="63500"/>
                </a:lnTo>
                <a:cubicBezTo>
                  <a:pt x="772583" y="101600"/>
                  <a:pt x="493183" y="177800"/>
                  <a:pt x="342900" y="228600"/>
                </a:cubicBezTo>
                <a:cubicBezTo>
                  <a:pt x="192617" y="279400"/>
                  <a:pt x="0" y="368300"/>
                  <a:pt x="0" y="368300"/>
                </a:cubicBezTo>
                <a:lnTo>
                  <a:pt x="0" y="368300"/>
                </a:lnTo>
                <a:lnTo>
                  <a:pt x="0" y="36830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Connector 18"/>
          <p:cNvCxnSpPr/>
          <p:nvPr/>
        </p:nvCxnSpPr>
        <p:spPr>
          <a:xfrm>
            <a:off x="6519891" y="5498345"/>
            <a:ext cx="90143" cy="28915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560865" y="5480821"/>
            <a:ext cx="90143" cy="28915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864308" y="3391039"/>
            <a:ext cx="61461" cy="21029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3233" y="3391039"/>
            <a:ext cx="61461" cy="21029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763922" y="3031790"/>
            <a:ext cx="61461" cy="21029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33191" y="3031790"/>
            <a:ext cx="61461" cy="21029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446373" y="2102998"/>
            <a:ext cx="61461" cy="21029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415643" y="2102998"/>
            <a:ext cx="61461" cy="210292"/>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87306" y="1547997"/>
            <a:ext cx="996288" cy="254815"/>
          </a:xfrm>
          <a:prstGeom prst="rect">
            <a:avLst/>
          </a:prstGeom>
          <a:noFill/>
        </p:spPr>
        <p:txBody>
          <a:bodyPr wrap="none" rtlCol="0">
            <a:spAutoFit/>
          </a:bodyPr>
          <a:lstStyle/>
          <a:p>
            <a:r>
              <a:rPr lang="en-US" dirty="0" smtClean="0">
                <a:solidFill>
                  <a:srgbClr val="FFFF00"/>
                </a:solidFill>
              </a:rPr>
              <a:t>Cheyenne belt</a:t>
            </a:r>
            <a:endParaRPr lang="en-US" dirty="0">
              <a:solidFill>
                <a:srgbClr val="FFFF00"/>
              </a:solidFill>
            </a:endParaRPr>
          </a:p>
        </p:txBody>
      </p:sp>
      <p:sp>
        <p:nvSpPr>
          <p:cNvPr id="31" name="TextBox 30"/>
          <p:cNvSpPr txBox="1"/>
          <p:nvPr/>
        </p:nvSpPr>
        <p:spPr>
          <a:xfrm>
            <a:off x="3492008" y="1672830"/>
            <a:ext cx="955601" cy="254815"/>
          </a:xfrm>
          <a:prstGeom prst="rect">
            <a:avLst/>
          </a:prstGeom>
          <a:noFill/>
        </p:spPr>
        <p:txBody>
          <a:bodyPr wrap="none" rtlCol="0">
            <a:spAutoFit/>
          </a:bodyPr>
          <a:lstStyle/>
          <a:p>
            <a:r>
              <a:rPr lang="en-US" dirty="0" smtClean="0">
                <a:solidFill>
                  <a:srgbClr val="FFFF00"/>
                </a:solidFill>
              </a:rPr>
              <a:t>Battle Lake FZ</a:t>
            </a:r>
            <a:endParaRPr lang="en-US" dirty="0">
              <a:solidFill>
                <a:srgbClr val="FFFF00"/>
              </a:solidFill>
            </a:endParaRPr>
          </a:p>
        </p:txBody>
      </p:sp>
      <p:sp>
        <p:nvSpPr>
          <p:cNvPr id="32" name="TextBox 31"/>
          <p:cNvSpPr txBox="1"/>
          <p:nvPr/>
        </p:nvSpPr>
        <p:spPr>
          <a:xfrm>
            <a:off x="4144882" y="2009361"/>
            <a:ext cx="847891" cy="254815"/>
          </a:xfrm>
          <a:prstGeom prst="rect">
            <a:avLst/>
          </a:prstGeom>
          <a:noFill/>
        </p:spPr>
        <p:txBody>
          <a:bodyPr wrap="none" rtlCol="0">
            <a:spAutoFit/>
          </a:bodyPr>
          <a:lstStyle/>
          <a:p>
            <a:r>
              <a:rPr lang="en-US" dirty="0" smtClean="0">
                <a:solidFill>
                  <a:srgbClr val="FFFF00"/>
                </a:solidFill>
              </a:rPr>
              <a:t>Buffalo Pass</a:t>
            </a:r>
            <a:endParaRPr lang="en-US" dirty="0">
              <a:solidFill>
                <a:srgbClr val="FFFF00"/>
              </a:solidFill>
            </a:endParaRPr>
          </a:p>
        </p:txBody>
      </p:sp>
      <p:cxnSp>
        <p:nvCxnSpPr>
          <p:cNvPr id="33" name="Straight Connector 32"/>
          <p:cNvCxnSpPr/>
          <p:nvPr/>
        </p:nvCxnSpPr>
        <p:spPr>
          <a:xfrm>
            <a:off x="3504207" y="2019401"/>
            <a:ext cx="512657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593836" y="1662226"/>
            <a:ext cx="699162" cy="445927"/>
          </a:xfrm>
          <a:prstGeom prst="rect">
            <a:avLst/>
          </a:prstGeom>
          <a:noFill/>
          <a:ln>
            <a:noFill/>
          </a:ln>
        </p:spPr>
        <p:txBody>
          <a:bodyPr wrap="none" rtlCol="0">
            <a:spAutoFit/>
          </a:bodyPr>
          <a:lstStyle/>
          <a:p>
            <a:r>
              <a:rPr lang="en-US" dirty="0" smtClean="0">
                <a:solidFill>
                  <a:schemeClr val="bg1"/>
                </a:solidFill>
              </a:rPr>
              <a:t>Wyoming</a:t>
            </a:r>
          </a:p>
          <a:p>
            <a:r>
              <a:rPr lang="en-US" dirty="0" smtClean="0">
                <a:solidFill>
                  <a:schemeClr val="bg1"/>
                </a:solidFill>
              </a:rPr>
              <a:t>Colorado</a:t>
            </a:r>
            <a:endParaRPr lang="en-US" dirty="0">
              <a:solidFill>
                <a:schemeClr val="bg1"/>
              </a:solidFill>
            </a:endParaRPr>
          </a:p>
        </p:txBody>
      </p:sp>
      <p:sp>
        <p:nvSpPr>
          <p:cNvPr id="35" name="TextBox 34"/>
          <p:cNvSpPr txBox="1"/>
          <p:nvPr/>
        </p:nvSpPr>
        <p:spPr>
          <a:xfrm>
            <a:off x="5763922" y="2987267"/>
            <a:ext cx="938365" cy="254815"/>
          </a:xfrm>
          <a:prstGeom prst="rect">
            <a:avLst/>
          </a:prstGeom>
          <a:noFill/>
        </p:spPr>
        <p:txBody>
          <a:bodyPr wrap="none" rtlCol="0">
            <a:spAutoFit/>
          </a:bodyPr>
          <a:lstStyle/>
          <a:p>
            <a:r>
              <a:rPr lang="en-US" dirty="0" smtClean="0">
                <a:solidFill>
                  <a:srgbClr val="FFFF00"/>
                </a:solidFill>
              </a:rPr>
              <a:t>Williams Fork</a:t>
            </a:r>
            <a:endParaRPr lang="en-US" dirty="0">
              <a:solidFill>
                <a:srgbClr val="FFFF00"/>
              </a:solidFill>
            </a:endParaRPr>
          </a:p>
        </p:txBody>
      </p:sp>
      <p:sp>
        <p:nvSpPr>
          <p:cNvPr id="36" name="TextBox 35"/>
          <p:cNvSpPr txBox="1"/>
          <p:nvPr/>
        </p:nvSpPr>
        <p:spPr>
          <a:xfrm>
            <a:off x="5964694" y="3343203"/>
            <a:ext cx="470142" cy="254815"/>
          </a:xfrm>
          <a:prstGeom prst="rect">
            <a:avLst/>
          </a:prstGeom>
          <a:noFill/>
        </p:spPr>
        <p:txBody>
          <a:bodyPr wrap="none" rtlCol="0">
            <a:spAutoFit/>
          </a:bodyPr>
          <a:lstStyle/>
          <a:p>
            <a:r>
              <a:rPr lang="en-US" dirty="0" smtClean="0">
                <a:solidFill>
                  <a:srgbClr val="FFFF00"/>
                </a:solidFill>
              </a:rPr>
              <a:t>Dillon</a:t>
            </a:r>
            <a:endParaRPr lang="en-US" dirty="0">
              <a:solidFill>
                <a:srgbClr val="FFFF00"/>
              </a:solidFill>
            </a:endParaRPr>
          </a:p>
        </p:txBody>
      </p:sp>
      <p:sp>
        <p:nvSpPr>
          <p:cNvPr id="37" name="TextBox 36"/>
          <p:cNvSpPr txBox="1"/>
          <p:nvPr/>
        </p:nvSpPr>
        <p:spPr>
          <a:xfrm>
            <a:off x="6610034" y="5370938"/>
            <a:ext cx="944765" cy="254815"/>
          </a:xfrm>
          <a:prstGeom prst="rect">
            <a:avLst/>
          </a:prstGeom>
          <a:noFill/>
        </p:spPr>
        <p:txBody>
          <a:bodyPr wrap="none" rtlCol="0">
            <a:spAutoFit/>
          </a:bodyPr>
          <a:lstStyle/>
          <a:p>
            <a:r>
              <a:rPr lang="en-US" dirty="0" smtClean="0">
                <a:solidFill>
                  <a:srgbClr val="FFFF00"/>
                </a:solidFill>
              </a:rPr>
              <a:t>Five Points SZ</a:t>
            </a:r>
            <a:endParaRPr lang="en-US" dirty="0">
              <a:solidFill>
                <a:srgbClr val="FFFF00"/>
              </a:solidFill>
            </a:endParaRPr>
          </a:p>
        </p:txBody>
      </p:sp>
      <p:sp>
        <p:nvSpPr>
          <p:cNvPr id="38" name="TextBox 37"/>
          <p:cNvSpPr txBox="1"/>
          <p:nvPr/>
        </p:nvSpPr>
        <p:spPr>
          <a:xfrm>
            <a:off x="7083594" y="2589251"/>
            <a:ext cx="864339" cy="369332"/>
          </a:xfrm>
          <a:prstGeom prst="rect">
            <a:avLst/>
          </a:prstGeom>
          <a:noFill/>
          <a:ln>
            <a:noFill/>
          </a:ln>
        </p:spPr>
        <p:txBody>
          <a:bodyPr wrap="none" rtlCol="0">
            <a:spAutoFit/>
          </a:bodyPr>
          <a:lstStyle/>
          <a:p>
            <a:r>
              <a:rPr lang="en-US" dirty="0">
                <a:solidFill>
                  <a:schemeClr val="bg1"/>
                </a:solidFill>
              </a:rPr>
              <a:t>Denver</a:t>
            </a:r>
          </a:p>
        </p:txBody>
      </p:sp>
      <p:cxnSp>
        <p:nvCxnSpPr>
          <p:cNvPr id="39" name="Straight Connector 38"/>
          <p:cNvCxnSpPr/>
          <p:nvPr/>
        </p:nvCxnSpPr>
        <p:spPr>
          <a:xfrm flipV="1">
            <a:off x="3796809" y="6106822"/>
            <a:ext cx="768572" cy="8762"/>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796783" y="5760237"/>
            <a:ext cx="508542" cy="254815"/>
          </a:xfrm>
          <a:prstGeom prst="rect">
            <a:avLst/>
          </a:prstGeom>
          <a:noFill/>
        </p:spPr>
        <p:txBody>
          <a:bodyPr wrap="none" rtlCol="0">
            <a:spAutoFit/>
          </a:bodyPr>
          <a:lstStyle/>
          <a:p>
            <a:r>
              <a:rPr lang="en-US" dirty="0" smtClean="0">
                <a:solidFill>
                  <a:srgbClr val="FFFFFF"/>
                </a:solidFill>
              </a:rPr>
              <a:t>25 KM</a:t>
            </a:r>
            <a:endParaRPr lang="en-US" dirty="0">
              <a:solidFill>
                <a:srgbClr val="FFFFFF"/>
              </a:solidFill>
            </a:endParaRPr>
          </a:p>
        </p:txBody>
      </p:sp>
      <p:cxnSp>
        <p:nvCxnSpPr>
          <p:cNvPr id="41" name="Straight Arrow Connector 40"/>
          <p:cNvCxnSpPr/>
          <p:nvPr/>
        </p:nvCxnSpPr>
        <p:spPr>
          <a:xfrm flipV="1">
            <a:off x="4164296" y="5337523"/>
            <a:ext cx="0" cy="473514"/>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822183" y="5520607"/>
            <a:ext cx="215304" cy="254815"/>
          </a:xfrm>
          <a:prstGeom prst="rect">
            <a:avLst/>
          </a:prstGeom>
          <a:noFill/>
        </p:spPr>
        <p:txBody>
          <a:bodyPr wrap="none" rtlCol="0">
            <a:spAutoFit/>
          </a:bodyPr>
          <a:lstStyle/>
          <a:p>
            <a:r>
              <a:rPr lang="en-US" b="1" dirty="0" smtClean="0">
                <a:solidFill>
                  <a:srgbClr val="FFFFFF"/>
                </a:solidFill>
              </a:rPr>
              <a:t>N</a:t>
            </a:r>
            <a:endParaRPr lang="en-US" b="1" dirty="0">
              <a:solidFill>
                <a:srgbClr val="FFFFFF"/>
              </a:solidFill>
            </a:endParaRPr>
          </a:p>
        </p:txBody>
      </p:sp>
      <p:sp>
        <p:nvSpPr>
          <p:cNvPr id="43" name="Rectangle 42"/>
          <p:cNvSpPr/>
          <p:nvPr/>
        </p:nvSpPr>
        <p:spPr>
          <a:xfrm>
            <a:off x="3492007" y="1554918"/>
            <a:ext cx="5138773" cy="4731581"/>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877712" y="4873217"/>
            <a:ext cx="739092" cy="369332"/>
          </a:xfrm>
          <a:prstGeom prst="rect">
            <a:avLst/>
          </a:prstGeom>
          <a:noFill/>
          <a:ln>
            <a:noFill/>
          </a:ln>
        </p:spPr>
        <p:txBody>
          <a:bodyPr wrap="none" rtlCol="0">
            <a:spAutoFit/>
          </a:bodyPr>
          <a:lstStyle/>
          <a:p>
            <a:r>
              <a:rPr lang="en-US" dirty="0" err="1" smtClean="0">
                <a:solidFill>
                  <a:schemeClr val="bg1"/>
                </a:solidFill>
              </a:rPr>
              <a:t>Salida</a:t>
            </a:r>
            <a:endParaRPr lang="en-US" dirty="0">
              <a:solidFill>
                <a:schemeClr val="bg1"/>
              </a:solidFill>
            </a:endParaRPr>
          </a:p>
        </p:txBody>
      </p:sp>
      <p:sp>
        <p:nvSpPr>
          <p:cNvPr id="2" name="Oval 1"/>
          <p:cNvSpPr/>
          <p:nvPr/>
        </p:nvSpPr>
        <p:spPr>
          <a:xfrm>
            <a:off x="5613400" y="5040381"/>
            <a:ext cx="119791" cy="1285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1400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1.6 regional ma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35" y="1009687"/>
            <a:ext cx="5329556" cy="5575226"/>
          </a:xfrm>
          <a:prstGeom prst="rect">
            <a:avLst/>
          </a:prstGeom>
        </p:spPr>
      </p:pic>
      <p:sp>
        <p:nvSpPr>
          <p:cNvPr id="2" name="TextBox 1"/>
          <p:cNvSpPr txBox="1"/>
          <p:nvPr/>
        </p:nvSpPr>
        <p:spPr>
          <a:xfrm>
            <a:off x="731635" y="393700"/>
            <a:ext cx="5088653" cy="461665"/>
          </a:xfrm>
          <a:prstGeom prst="rect">
            <a:avLst/>
          </a:prstGeom>
          <a:noFill/>
        </p:spPr>
        <p:txBody>
          <a:bodyPr wrap="none" rtlCol="0">
            <a:spAutoFit/>
          </a:bodyPr>
          <a:lstStyle/>
          <a:p>
            <a:r>
              <a:rPr lang="en-US" sz="2400" b="1" dirty="0" smtClean="0"/>
              <a:t>Test of delayed subduction hypothesis</a:t>
            </a:r>
            <a:endParaRPr lang="en-US" sz="2400" b="1" dirty="0"/>
          </a:p>
        </p:txBody>
      </p:sp>
      <p:sp>
        <p:nvSpPr>
          <p:cNvPr id="3" name="TextBox 2"/>
          <p:cNvSpPr txBox="1"/>
          <p:nvPr/>
        </p:nvSpPr>
        <p:spPr>
          <a:xfrm>
            <a:off x="5845701" y="1422400"/>
            <a:ext cx="3077510" cy="3139321"/>
          </a:xfrm>
          <a:prstGeom prst="rect">
            <a:avLst/>
          </a:prstGeom>
          <a:noFill/>
        </p:spPr>
        <p:txBody>
          <a:bodyPr wrap="none" rtlCol="0">
            <a:spAutoFit/>
          </a:bodyPr>
          <a:lstStyle/>
          <a:p>
            <a:r>
              <a:rPr lang="en-US" b="1" dirty="0" smtClean="0"/>
              <a:t>Predicts mismatches of </a:t>
            </a:r>
          </a:p>
          <a:p>
            <a:r>
              <a:rPr lang="en-US" b="1" dirty="0" smtClean="0"/>
              <a:t>NE-trending shear zone across</a:t>
            </a:r>
          </a:p>
          <a:p>
            <a:r>
              <a:rPr lang="en-US" b="1" dirty="0" smtClean="0"/>
              <a:t>postulated structure</a:t>
            </a:r>
          </a:p>
          <a:p>
            <a:endParaRPr lang="en-US" b="1" dirty="0"/>
          </a:p>
          <a:p>
            <a:r>
              <a:rPr lang="en-US" b="1" dirty="0" smtClean="0"/>
              <a:t>Compare kinematics and</a:t>
            </a:r>
          </a:p>
          <a:p>
            <a:r>
              <a:rPr lang="en-US" b="1" dirty="0" smtClean="0"/>
              <a:t>timing of shear zones across</a:t>
            </a:r>
          </a:p>
          <a:p>
            <a:r>
              <a:rPr lang="en-US" b="1" dirty="0"/>
              <a:t>postulated structure</a:t>
            </a:r>
          </a:p>
          <a:p>
            <a:endParaRPr lang="en-US" b="1" dirty="0" smtClean="0"/>
          </a:p>
          <a:p>
            <a:r>
              <a:rPr lang="en-US" b="1" dirty="0" smtClean="0"/>
              <a:t>Direct</a:t>
            </a:r>
            <a:r>
              <a:rPr lang="en-US" b="1" dirty="0"/>
              <a:t> </a:t>
            </a:r>
            <a:r>
              <a:rPr lang="en-US" b="1" dirty="0" smtClean="0"/>
              <a:t>dating </a:t>
            </a:r>
            <a:r>
              <a:rPr lang="en-US" b="1" dirty="0" smtClean="0"/>
              <a:t>of </a:t>
            </a:r>
            <a:r>
              <a:rPr lang="en-US" b="1" dirty="0" smtClean="0"/>
              <a:t>deformation:</a:t>
            </a:r>
            <a:endParaRPr lang="en-US" b="1" dirty="0" smtClean="0"/>
          </a:p>
          <a:p>
            <a:r>
              <a:rPr lang="en-US" b="1" dirty="0"/>
              <a:t>U-Pb </a:t>
            </a:r>
            <a:r>
              <a:rPr lang="en-US" b="1" dirty="0" smtClean="0"/>
              <a:t>on synkinematic</a:t>
            </a:r>
          </a:p>
          <a:p>
            <a:r>
              <a:rPr lang="en-US" b="1" dirty="0" smtClean="0"/>
              <a:t>zircon</a:t>
            </a:r>
            <a:r>
              <a:rPr lang="en-US" b="1" dirty="0"/>
              <a:t>, monazite, and </a:t>
            </a:r>
            <a:r>
              <a:rPr lang="en-US" b="1" dirty="0" smtClean="0"/>
              <a:t>titanite </a:t>
            </a:r>
            <a:endParaRPr lang="en-US" b="1" dirty="0"/>
          </a:p>
        </p:txBody>
      </p:sp>
    </p:spTree>
    <p:extLst>
      <p:ext uri="{BB962C8B-B14F-4D97-AF65-F5344CB8AC3E}">
        <p14:creationId xmlns:p14="http://schemas.microsoft.com/office/powerpoint/2010/main" val="33059253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3634" y="101600"/>
            <a:ext cx="5424982" cy="461665"/>
          </a:xfrm>
          <a:prstGeom prst="rect">
            <a:avLst/>
          </a:prstGeom>
          <a:noFill/>
        </p:spPr>
        <p:txBody>
          <a:bodyPr wrap="none" rtlCol="0">
            <a:spAutoFit/>
          </a:bodyPr>
          <a:lstStyle/>
          <a:p>
            <a:r>
              <a:rPr lang="en-US" sz="2400" b="1" dirty="0" smtClean="0"/>
              <a:t>Examples of direct dating of deformation</a:t>
            </a:r>
            <a:endParaRPr lang="en-US" sz="2400" b="1" dirty="0"/>
          </a:p>
        </p:txBody>
      </p:sp>
      <p:sp>
        <p:nvSpPr>
          <p:cNvPr id="5" name="TextBox 4"/>
          <p:cNvSpPr txBox="1"/>
          <p:nvPr/>
        </p:nvSpPr>
        <p:spPr>
          <a:xfrm>
            <a:off x="7823200" y="1905000"/>
            <a:ext cx="184666" cy="369332"/>
          </a:xfrm>
          <a:prstGeom prst="rect">
            <a:avLst/>
          </a:prstGeom>
          <a:noFill/>
        </p:spPr>
        <p:txBody>
          <a:bodyPr wrap="none" rtlCol="0">
            <a:spAutoFit/>
          </a:bodyPr>
          <a:lstStyle/>
          <a:p>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03" y="900606"/>
            <a:ext cx="4101111" cy="316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15776" y="506967"/>
            <a:ext cx="4174866" cy="369332"/>
          </a:xfrm>
          <a:prstGeom prst="rect">
            <a:avLst/>
          </a:prstGeom>
          <a:noFill/>
        </p:spPr>
        <p:txBody>
          <a:bodyPr wrap="none" rtlCol="0">
            <a:spAutoFit/>
          </a:bodyPr>
          <a:lstStyle/>
          <a:p>
            <a:r>
              <a:rPr lang="en-US" b="1" dirty="0" smtClean="0"/>
              <a:t>In situ U-Pb </a:t>
            </a:r>
            <a:r>
              <a:rPr lang="en-US" b="1" dirty="0"/>
              <a:t>monazite </a:t>
            </a:r>
            <a:r>
              <a:rPr lang="en-US" b="1" dirty="0" smtClean="0"/>
              <a:t>(synkinematic rims)</a:t>
            </a:r>
            <a:endParaRPr lang="en-US" b="1" dirty="0"/>
          </a:p>
        </p:txBody>
      </p:sp>
      <p:pic>
        <p:nvPicPr>
          <p:cNvPr id="11" name="Picture 10" descr="Buffalo ridge titanite cropp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00" y="976209"/>
            <a:ext cx="4324471" cy="3771900"/>
          </a:xfrm>
          <a:prstGeom prst="rect">
            <a:avLst/>
          </a:prstGeom>
        </p:spPr>
      </p:pic>
      <p:sp>
        <p:nvSpPr>
          <p:cNvPr id="13" name="TextBox 12"/>
          <p:cNvSpPr txBox="1"/>
          <p:nvPr/>
        </p:nvSpPr>
        <p:spPr>
          <a:xfrm>
            <a:off x="5905500" y="512464"/>
            <a:ext cx="1415772" cy="369332"/>
          </a:xfrm>
          <a:prstGeom prst="rect">
            <a:avLst/>
          </a:prstGeom>
          <a:noFill/>
        </p:spPr>
        <p:txBody>
          <a:bodyPr wrap="none" rtlCol="0">
            <a:spAutoFit/>
          </a:bodyPr>
          <a:lstStyle/>
          <a:p>
            <a:r>
              <a:rPr lang="en-US" b="1" dirty="0" smtClean="0"/>
              <a:t>U-Pb titanite</a:t>
            </a:r>
            <a:endParaRPr lang="en-US" b="1" dirty="0"/>
          </a:p>
        </p:txBody>
      </p:sp>
      <p:sp>
        <p:nvSpPr>
          <p:cNvPr id="12" name="TextBox 11"/>
          <p:cNvSpPr txBox="1"/>
          <p:nvPr/>
        </p:nvSpPr>
        <p:spPr>
          <a:xfrm>
            <a:off x="7321272" y="2707076"/>
            <a:ext cx="1244714" cy="369332"/>
          </a:xfrm>
          <a:prstGeom prst="rect">
            <a:avLst/>
          </a:prstGeom>
          <a:noFill/>
        </p:spPr>
        <p:txBody>
          <a:bodyPr wrap="none" rtlCol="0">
            <a:spAutoFit/>
          </a:bodyPr>
          <a:lstStyle/>
          <a:p>
            <a:r>
              <a:rPr lang="en-US" b="1" dirty="0" smtClean="0"/>
              <a:t>1567</a:t>
            </a:r>
            <a:r>
              <a:rPr lang="en-US" b="1" u="sng" dirty="0" smtClean="0"/>
              <a:t>+</a:t>
            </a:r>
            <a:r>
              <a:rPr lang="en-US" b="1" dirty="0" smtClean="0"/>
              <a:t>5 Ma</a:t>
            </a:r>
            <a:endParaRPr lang="en-US" b="1" dirty="0"/>
          </a:p>
        </p:txBody>
      </p:sp>
      <p:sp>
        <p:nvSpPr>
          <p:cNvPr id="15" name="TextBox 14"/>
          <p:cNvSpPr txBox="1"/>
          <p:nvPr/>
        </p:nvSpPr>
        <p:spPr>
          <a:xfrm>
            <a:off x="5245441" y="2457286"/>
            <a:ext cx="1609786" cy="369332"/>
          </a:xfrm>
          <a:prstGeom prst="rect">
            <a:avLst/>
          </a:prstGeom>
          <a:noFill/>
        </p:spPr>
        <p:txBody>
          <a:bodyPr wrap="none" rtlCol="0">
            <a:spAutoFit/>
          </a:bodyPr>
          <a:lstStyle/>
          <a:p>
            <a:r>
              <a:rPr lang="en-US" b="1" dirty="0" smtClean="0"/>
              <a:t>1562.9</a:t>
            </a:r>
            <a:r>
              <a:rPr lang="en-US" b="1" u="sng" dirty="0" smtClean="0"/>
              <a:t>+</a:t>
            </a:r>
            <a:r>
              <a:rPr lang="en-US" b="1" dirty="0" smtClean="0"/>
              <a:t>3.5 Ma</a:t>
            </a:r>
            <a:endParaRPr lang="en-US" b="1" dirty="0"/>
          </a:p>
        </p:txBody>
      </p:sp>
      <p:sp>
        <p:nvSpPr>
          <p:cNvPr id="14" name="TextBox 13"/>
          <p:cNvSpPr txBox="1"/>
          <p:nvPr/>
        </p:nvSpPr>
        <p:spPr>
          <a:xfrm>
            <a:off x="5340790" y="1847626"/>
            <a:ext cx="1569660" cy="404726"/>
          </a:xfrm>
          <a:prstGeom prst="rect">
            <a:avLst/>
          </a:prstGeom>
          <a:noFill/>
        </p:spPr>
        <p:txBody>
          <a:bodyPr wrap="none" rtlCol="0">
            <a:spAutoFit/>
          </a:bodyPr>
          <a:lstStyle/>
          <a:p>
            <a:pPr>
              <a:lnSpc>
                <a:spcPct val="70000"/>
              </a:lnSpc>
            </a:pPr>
            <a:r>
              <a:rPr lang="en-US" sz="1400" b="1" dirty="0" smtClean="0"/>
              <a:t>Green Mt. block </a:t>
            </a:r>
          </a:p>
          <a:p>
            <a:pPr>
              <a:lnSpc>
                <a:spcPct val="70000"/>
              </a:lnSpc>
            </a:pPr>
            <a:r>
              <a:rPr lang="en-US" sz="1400" b="1" dirty="0" smtClean="0"/>
              <a:t>northern Colorado</a:t>
            </a:r>
            <a:endParaRPr lang="en-US" sz="1400" b="1" dirty="0"/>
          </a:p>
        </p:txBody>
      </p:sp>
      <p:sp>
        <p:nvSpPr>
          <p:cNvPr id="18" name="TextBox 17"/>
          <p:cNvSpPr txBox="1"/>
          <p:nvPr/>
        </p:nvSpPr>
        <p:spPr>
          <a:xfrm>
            <a:off x="5130104" y="5235830"/>
            <a:ext cx="3511448" cy="369332"/>
          </a:xfrm>
          <a:prstGeom prst="rect">
            <a:avLst/>
          </a:prstGeom>
          <a:noFill/>
        </p:spPr>
        <p:txBody>
          <a:bodyPr wrap="none" rtlCol="0">
            <a:spAutoFit/>
          </a:bodyPr>
          <a:lstStyle/>
          <a:p>
            <a:r>
              <a:rPr lang="en-US" b="1" dirty="0" smtClean="0"/>
              <a:t>Mineral growth at ca. 1.56-1.57 Ga</a:t>
            </a:r>
            <a:endParaRPr lang="en-US" b="1" dirty="0"/>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876" y="4062730"/>
            <a:ext cx="2696984" cy="2795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487652" y="4702627"/>
            <a:ext cx="2086328" cy="338554"/>
          </a:xfrm>
          <a:prstGeom prst="rect">
            <a:avLst/>
          </a:prstGeom>
          <a:noFill/>
        </p:spPr>
        <p:txBody>
          <a:bodyPr wrap="none" rtlCol="0">
            <a:spAutoFit/>
          </a:bodyPr>
          <a:lstStyle/>
          <a:p>
            <a:r>
              <a:rPr lang="en-US" sz="1600" b="1" dirty="0" smtClean="0"/>
              <a:t>Rims at 1610-1560 Ma</a:t>
            </a:r>
            <a:endParaRPr lang="en-US" sz="1600" b="1" dirty="0"/>
          </a:p>
        </p:txBody>
      </p:sp>
      <p:sp>
        <p:nvSpPr>
          <p:cNvPr id="17" name="TextBox 16"/>
          <p:cNvSpPr txBox="1"/>
          <p:nvPr/>
        </p:nvSpPr>
        <p:spPr>
          <a:xfrm>
            <a:off x="1487652" y="4179407"/>
            <a:ext cx="2000367" cy="523220"/>
          </a:xfrm>
          <a:prstGeom prst="rect">
            <a:avLst/>
          </a:prstGeom>
          <a:noFill/>
        </p:spPr>
        <p:txBody>
          <a:bodyPr wrap="none" rtlCol="0">
            <a:spAutoFit/>
          </a:bodyPr>
          <a:lstStyle/>
          <a:p>
            <a:r>
              <a:rPr lang="en-US" sz="1400" b="1" dirty="0" smtClean="0"/>
              <a:t>Soda Creek-Fish Creek </a:t>
            </a:r>
          </a:p>
          <a:p>
            <a:r>
              <a:rPr lang="en-US" sz="1400" b="1" dirty="0" smtClean="0"/>
              <a:t>shear zone, northern CO</a:t>
            </a:r>
            <a:endParaRPr lang="en-US" sz="1400" b="1" dirty="0"/>
          </a:p>
        </p:txBody>
      </p:sp>
      <p:sp>
        <p:nvSpPr>
          <p:cNvPr id="20" name="Rectangle 19"/>
          <p:cNvSpPr/>
          <p:nvPr/>
        </p:nvSpPr>
        <p:spPr>
          <a:xfrm>
            <a:off x="1543050" y="4062730"/>
            <a:ext cx="1295400" cy="204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9699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525" y="62714"/>
            <a:ext cx="9144000" cy="6525641"/>
            <a:chOff x="9525" y="-153186"/>
            <a:chExt cx="9144000" cy="6525641"/>
          </a:xfrm>
        </p:grpSpPr>
        <p:grpSp>
          <p:nvGrpSpPr>
            <p:cNvPr id="35" name="Group 34"/>
            <p:cNvGrpSpPr/>
            <p:nvPr/>
          </p:nvGrpSpPr>
          <p:grpSpPr>
            <a:xfrm>
              <a:off x="9525" y="-153186"/>
              <a:ext cx="9144000" cy="6525641"/>
              <a:chOff x="9525" y="-101600"/>
              <a:chExt cx="9144000" cy="6525641"/>
            </a:xfrm>
          </p:grpSpPr>
          <p:grpSp>
            <p:nvGrpSpPr>
              <p:cNvPr id="57" name="Group 56"/>
              <p:cNvGrpSpPr/>
              <p:nvPr/>
            </p:nvGrpSpPr>
            <p:grpSpPr>
              <a:xfrm>
                <a:off x="9525" y="-101600"/>
                <a:ext cx="9144000" cy="6525641"/>
                <a:chOff x="17993" y="56118"/>
                <a:chExt cx="9144000" cy="6525641"/>
              </a:xfrm>
            </p:grpSpPr>
            <p:pic>
              <p:nvPicPr>
                <p:cNvPr id="61" name="Picture 60" descr="colorado geologic map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3" y="663559"/>
                  <a:ext cx="9144000" cy="5918200"/>
                </a:xfrm>
                <a:prstGeom prst="rect">
                  <a:avLst/>
                </a:prstGeom>
              </p:spPr>
            </p:pic>
            <p:sp>
              <p:nvSpPr>
                <p:cNvPr id="62" name="TextBox 61"/>
                <p:cNvSpPr txBox="1"/>
                <p:nvPr/>
              </p:nvSpPr>
              <p:spPr>
                <a:xfrm>
                  <a:off x="133460" y="56118"/>
                  <a:ext cx="8954821" cy="353943"/>
                </a:xfrm>
                <a:prstGeom prst="rect">
                  <a:avLst/>
                </a:prstGeom>
                <a:noFill/>
              </p:spPr>
              <p:txBody>
                <a:bodyPr wrap="none" rtlCol="0">
                  <a:spAutoFit/>
                </a:bodyPr>
                <a:lstStyle/>
                <a:p>
                  <a:r>
                    <a:rPr lang="en-US" sz="1700" b="1" dirty="0" smtClean="0"/>
                    <a:t>Geologic map of Colorado showing shear zones studied for kinematics and timing of deformation</a:t>
                  </a:r>
                  <a:endParaRPr lang="en-US" sz="1700" b="1" dirty="0"/>
                </a:p>
              </p:txBody>
            </p:sp>
            <p:cxnSp>
              <p:nvCxnSpPr>
                <p:cNvPr id="63" name="Straight Connector 62"/>
                <p:cNvCxnSpPr/>
                <p:nvPr/>
              </p:nvCxnSpPr>
              <p:spPr>
                <a:xfrm flipV="1">
                  <a:off x="3790950" y="1168400"/>
                  <a:ext cx="412750" cy="2095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2520950" y="1320800"/>
                  <a:ext cx="247650" cy="1333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3649578" y="2312456"/>
                  <a:ext cx="510117" cy="24341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498725" y="1069975"/>
                  <a:ext cx="247650" cy="1333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1337801" y="697984"/>
                  <a:ext cx="1176324" cy="307777"/>
                </a:xfrm>
                <a:prstGeom prst="rect">
                  <a:avLst/>
                </a:prstGeom>
                <a:noFill/>
              </p:spPr>
              <p:txBody>
                <a:bodyPr wrap="none" rtlCol="0">
                  <a:spAutoFit/>
                </a:bodyPr>
                <a:lstStyle/>
                <a:p>
                  <a:r>
                    <a:rPr lang="en-US" sz="1400" b="1" dirty="0" smtClean="0"/>
                    <a:t>Buffalo Ridge</a:t>
                  </a:r>
                  <a:endParaRPr lang="en-US" sz="1400" b="1" dirty="0"/>
                </a:p>
              </p:txBody>
            </p:sp>
            <p:sp>
              <p:nvSpPr>
                <p:cNvPr id="68" name="TextBox 67"/>
                <p:cNvSpPr txBox="1"/>
                <p:nvPr/>
              </p:nvSpPr>
              <p:spPr>
                <a:xfrm>
                  <a:off x="418728" y="986195"/>
                  <a:ext cx="2090048" cy="307777"/>
                </a:xfrm>
                <a:prstGeom prst="rect">
                  <a:avLst/>
                </a:prstGeom>
                <a:noFill/>
              </p:spPr>
              <p:txBody>
                <a:bodyPr wrap="none" rtlCol="0">
                  <a:spAutoFit/>
                </a:bodyPr>
                <a:lstStyle/>
                <a:p>
                  <a:r>
                    <a:rPr lang="en-US" sz="1400" b="1" dirty="0" smtClean="0"/>
                    <a:t>Farwell Mt./Lester Mt. SZ</a:t>
                  </a:r>
                  <a:endParaRPr lang="en-US" sz="1400" b="1" dirty="0"/>
                </a:p>
              </p:txBody>
            </p:sp>
            <p:sp>
              <p:nvSpPr>
                <p:cNvPr id="69" name="TextBox 68"/>
                <p:cNvSpPr txBox="1"/>
                <p:nvPr/>
              </p:nvSpPr>
              <p:spPr>
                <a:xfrm>
                  <a:off x="900191" y="1270000"/>
                  <a:ext cx="1628671" cy="307777"/>
                </a:xfrm>
                <a:prstGeom prst="rect">
                  <a:avLst/>
                </a:prstGeom>
                <a:noFill/>
              </p:spPr>
              <p:txBody>
                <a:bodyPr wrap="none" rtlCol="0">
                  <a:spAutoFit/>
                </a:bodyPr>
                <a:lstStyle/>
                <a:p>
                  <a:r>
                    <a:rPr lang="en-US" sz="1400" b="1" dirty="0" smtClean="0"/>
                    <a:t>Soda Cr./Fish Cr. SZ</a:t>
                  </a:r>
                  <a:endParaRPr lang="en-US" sz="1400" b="1" dirty="0"/>
                </a:p>
              </p:txBody>
            </p:sp>
            <p:sp>
              <p:nvSpPr>
                <p:cNvPr id="70" name="TextBox 69"/>
                <p:cNvSpPr txBox="1"/>
                <p:nvPr/>
              </p:nvSpPr>
              <p:spPr>
                <a:xfrm>
                  <a:off x="4152900" y="1005245"/>
                  <a:ext cx="1174307" cy="307777"/>
                </a:xfrm>
                <a:prstGeom prst="rect">
                  <a:avLst/>
                </a:prstGeom>
                <a:noFill/>
              </p:spPr>
              <p:txBody>
                <a:bodyPr wrap="none" rtlCol="0">
                  <a:spAutoFit/>
                </a:bodyPr>
                <a:lstStyle/>
                <a:p>
                  <a:r>
                    <a:rPr lang="en-US" sz="1400" b="1" dirty="0" smtClean="0"/>
                    <a:t>Skin Gulch SZ</a:t>
                  </a:r>
                  <a:endParaRPr lang="en-US" sz="1400" b="1" dirty="0"/>
                </a:p>
              </p:txBody>
            </p:sp>
            <p:sp>
              <p:nvSpPr>
                <p:cNvPr id="71" name="TextBox 70"/>
                <p:cNvSpPr txBox="1"/>
                <p:nvPr/>
              </p:nvSpPr>
              <p:spPr>
                <a:xfrm>
                  <a:off x="4091896" y="2158567"/>
                  <a:ext cx="1885790" cy="307777"/>
                </a:xfrm>
                <a:prstGeom prst="rect">
                  <a:avLst/>
                </a:prstGeom>
                <a:noFill/>
              </p:spPr>
              <p:txBody>
                <a:bodyPr wrap="none" rtlCol="0">
                  <a:spAutoFit/>
                </a:bodyPr>
                <a:lstStyle/>
                <a:p>
                  <a:r>
                    <a:rPr lang="en-US" sz="1400" b="1" dirty="0" smtClean="0"/>
                    <a:t>Idaho </a:t>
                  </a:r>
                  <a:r>
                    <a:rPr lang="en-US" sz="1400" b="1" dirty="0" err="1" smtClean="0"/>
                    <a:t>Spgs</a:t>
                  </a:r>
                  <a:r>
                    <a:rPr lang="en-US" sz="1400" b="1" dirty="0" smtClean="0"/>
                    <a:t>./Ralston SZ</a:t>
                  </a:r>
                  <a:endParaRPr lang="en-US" sz="1400" b="1" dirty="0"/>
                </a:p>
              </p:txBody>
            </p:sp>
            <p:cxnSp>
              <p:nvCxnSpPr>
                <p:cNvPr id="72" name="Straight Connector 71"/>
                <p:cNvCxnSpPr/>
                <p:nvPr/>
              </p:nvCxnSpPr>
              <p:spPr>
                <a:xfrm flipV="1">
                  <a:off x="3786718" y="1659467"/>
                  <a:ext cx="412750" cy="2095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4152900" y="1505578"/>
                  <a:ext cx="1215597" cy="307777"/>
                </a:xfrm>
                <a:prstGeom prst="rect">
                  <a:avLst/>
                </a:prstGeom>
                <a:noFill/>
              </p:spPr>
              <p:txBody>
                <a:bodyPr wrap="none" rtlCol="0">
                  <a:spAutoFit/>
                </a:bodyPr>
                <a:lstStyle/>
                <a:p>
                  <a:r>
                    <a:rPr lang="en-US" sz="1400" b="1" dirty="0" smtClean="0"/>
                    <a:t>Moose Mt. SZ</a:t>
                  </a:r>
                  <a:endParaRPr lang="en-US" sz="1400" b="1" dirty="0"/>
                </a:p>
              </p:txBody>
            </p:sp>
            <p:cxnSp>
              <p:nvCxnSpPr>
                <p:cNvPr id="74" name="Straight Connector 73"/>
                <p:cNvCxnSpPr/>
                <p:nvPr/>
              </p:nvCxnSpPr>
              <p:spPr>
                <a:xfrm flipV="1">
                  <a:off x="3050116" y="774700"/>
                  <a:ext cx="247650" cy="1333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205525" y="732996"/>
                  <a:ext cx="1156249" cy="307777"/>
                </a:xfrm>
                <a:prstGeom prst="rect">
                  <a:avLst/>
                </a:prstGeom>
                <a:noFill/>
              </p:spPr>
              <p:txBody>
                <a:bodyPr wrap="none" rtlCol="0">
                  <a:spAutoFit/>
                </a:bodyPr>
                <a:lstStyle/>
                <a:p>
                  <a:r>
                    <a:rPr lang="en-US" sz="1400" b="1" dirty="0" smtClean="0"/>
                    <a:t>Kings </a:t>
                  </a:r>
                  <a:r>
                    <a:rPr lang="en-US" sz="1400" b="1" dirty="0" err="1" smtClean="0"/>
                    <a:t>Cyn</a:t>
                  </a:r>
                  <a:r>
                    <a:rPr lang="en-US" sz="1400" b="1" dirty="0" smtClean="0"/>
                    <a:t>. SZ</a:t>
                  </a:r>
                  <a:endParaRPr lang="en-US" sz="1400" b="1" dirty="0"/>
                </a:p>
              </p:txBody>
            </p:sp>
            <p:cxnSp>
              <p:nvCxnSpPr>
                <p:cNvPr id="76" name="Straight Connector 75"/>
                <p:cNvCxnSpPr/>
                <p:nvPr/>
              </p:nvCxnSpPr>
              <p:spPr>
                <a:xfrm>
                  <a:off x="3348844" y="2368547"/>
                  <a:ext cx="53808" cy="12488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859128" y="4165600"/>
                  <a:ext cx="72857" cy="2180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3870518" y="4101242"/>
                  <a:ext cx="1204727" cy="307777"/>
                </a:xfrm>
                <a:prstGeom prst="rect">
                  <a:avLst/>
                </a:prstGeom>
                <a:noFill/>
              </p:spPr>
              <p:txBody>
                <a:bodyPr wrap="none" rtlCol="0">
                  <a:spAutoFit/>
                </a:bodyPr>
                <a:lstStyle/>
                <a:p>
                  <a:r>
                    <a:rPr lang="en-US" sz="1400" b="1" dirty="0" smtClean="0"/>
                    <a:t>Five Points SZ</a:t>
                  </a:r>
                  <a:endParaRPr lang="en-US" sz="1400" b="1" dirty="0"/>
                </a:p>
              </p:txBody>
            </p:sp>
            <p:sp>
              <p:nvSpPr>
                <p:cNvPr id="79" name="TextBox 78"/>
                <p:cNvSpPr txBox="1"/>
                <p:nvPr/>
              </p:nvSpPr>
              <p:spPr>
                <a:xfrm>
                  <a:off x="2129959" y="2230288"/>
                  <a:ext cx="1199555" cy="307777"/>
                </a:xfrm>
                <a:prstGeom prst="rect">
                  <a:avLst/>
                </a:prstGeom>
                <a:noFill/>
              </p:spPr>
              <p:txBody>
                <a:bodyPr wrap="none" rtlCol="0">
                  <a:spAutoFit/>
                </a:bodyPr>
                <a:lstStyle/>
                <a:p>
                  <a:r>
                    <a:rPr lang="en-US" sz="1400" b="1" dirty="0" smtClean="0"/>
                    <a:t>Williams Fork</a:t>
                  </a:r>
                  <a:endParaRPr lang="en-US" sz="1400" b="1" dirty="0"/>
                </a:p>
              </p:txBody>
            </p:sp>
            <p:cxnSp>
              <p:nvCxnSpPr>
                <p:cNvPr id="80" name="Straight Connector 79"/>
                <p:cNvCxnSpPr/>
                <p:nvPr/>
              </p:nvCxnSpPr>
              <p:spPr>
                <a:xfrm flipV="1">
                  <a:off x="2415116" y="2726266"/>
                  <a:ext cx="510117" cy="24341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557115" y="2565203"/>
                  <a:ext cx="1241195" cy="307777"/>
                </a:xfrm>
                <a:prstGeom prst="rect">
                  <a:avLst/>
                </a:prstGeom>
                <a:noFill/>
              </p:spPr>
              <p:txBody>
                <a:bodyPr wrap="none" rtlCol="0">
                  <a:spAutoFit/>
                </a:bodyPr>
                <a:lstStyle/>
                <a:p>
                  <a:r>
                    <a:rPr lang="en-US" sz="1400" b="1" dirty="0" smtClean="0"/>
                    <a:t>Homestake SZ</a:t>
                  </a:r>
                  <a:endParaRPr lang="en-US" sz="1400" b="1" dirty="0"/>
                </a:p>
              </p:txBody>
            </p:sp>
          </p:grpSp>
          <p:grpSp>
            <p:nvGrpSpPr>
              <p:cNvPr id="58" name="Group 57"/>
              <p:cNvGrpSpPr/>
              <p:nvPr/>
            </p:nvGrpSpPr>
            <p:grpSpPr>
              <a:xfrm>
                <a:off x="2298700" y="327223"/>
                <a:ext cx="1532391" cy="345877"/>
                <a:chOff x="2298700" y="327223"/>
                <a:chExt cx="1532391" cy="345877"/>
              </a:xfrm>
            </p:grpSpPr>
            <p:sp>
              <p:nvSpPr>
                <p:cNvPr id="59" name="TextBox 58"/>
                <p:cNvSpPr txBox="1"/>
                <p:nvPr/>
              </p:nvSpPr>
              <p:spPr>
                <a:xfrm>
                  <a:off x="2614354" y="327223"/>
                  <a:ext cx="1216737" cy="307777"/>
                </a:xfrm>
                <a:prstGeom prst="rect">
                  <a:avLst/>
                </a:prstGeom>
                <a:noFill/>
              </p:spPr>
              <p:txBody>
                <a:bodyPr wrap="none" rtlCol="0">
                  <a:spAutoFit/>
                </a:bodyPr>
                <a:lstStyle/>
                <a:p>
                  <a:r>
                    <a:rPr lang="en-US" sz="1400" b="1" dirty="0" smtClean="0"/>
                    <a:t>Battle Lake FZ</a:t>
                  </a:r>
                  <a:endParaRPr lang="en-US" sz="1400" b="1" dirty="0"/>
                </a:p>
              </p:txBody>
            </p:sp>
            <p:sp>
              <p:nvSpPr>
                <p:cNvPr id="60" name="Freeform 59"/>
                <p:cNvSpPr/>
                <p:nvPr/>
              </p:nvSpPr>
              <p:spPr>
                <a:xfrm>
                  <a:off x="2298700" y="402734"/>
                  <a:ext cx="444500" cy="270366"/>
                </a:xfrm>
                <a:custGeom>
                  <a:avLst/>
                  <a:gdLst>
                    <a:gd name="connsiteX0" fmla="*/ 0 w 444500"/>
                    <a:gd name="connsiteY0" fmla="*/ 3666 h 270366"/>
                    <a:gd name="connsiteX1" fmla="*/ 152400 w 444500"/>
                    <a:gd name="connsiteY1" fmla="*/ 3666 h 270366"/>
                    <a:gd name="connsiteX2" fmla="*/ 292100 w 444500"/>
                    <a:gd name="connsiteY2" fmla="*/ 41766 h 270366"/>
                    <a:gd name="connsiteX3" fmla="*/ 393700 w 444500"/>
                    <a:gd name="connsiteY3" fmla="*/ 168766 h 270366"/>
                    <a:gd name="connsiteX4" fmla="*/ 444500 w 444500"/>
                    <a:gd name="connsiteY4" fmla="*/ 270366 h 270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0" h="270366">
                      <a:moveTo>
                        <a:pt x="0" y="3666"/>
                      </a:moveTo>
                      <a:cubicBezTo>
                        <a:pt x="51858" y="491"/>
                        <a:pt x="103717" y="-2684"/>
                        <a:pt x="152400" y="3666"/>
                      </a:cubicBezTo>
                      <a:cubicBezTo>
                        <a:pt x="201083" y="10016"/>
                        <a:pt x="251883" y="14249"/>
                        <a:pt x="292100" y="41766"/>
                      </a:cubicBezTo>
                      <a:cubicBezTo>
                        <a:pt x="332317" y="69283"/>
                        <a:pt x="368300" y="130666"/>
                        <a:pt x="393700" y="168766"/>
                      </a:cubicBezTo>
                      <a:cubicBezTo>
                        <a:pt x="419100" y="206866"/>
                        <a:pt x="444500" y="270366"/>
                        <a:pt x="444500" y="270366"/>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36" name="Group 35"/>
            <p:cNvGrpSpPr/>
            <p:nvPr/>
          </p:nvGrpSpPr>
          <p:grpSpPr>
            <a:xfrm>
              <a:off x="2709736" y="5364534"/>
              <a:ext cx="4899759" cy="584776"/>
              <a:chOff x="3012106" y="5354454"/>
              <a:chExt cx="4899759" cy="584776"/>
            </a:xfrm>
          </p:grpSpPr>
          <p:sp>
            <p:nvSpPr>
              <p:cNvPr id="55" name="TextBox 54"/>
              <p:cNvSpPr txBox="1"/>
              <p:nvPr/>
            </p:nvSpPr>
            <p:spPr>
              <a:xfrm>
                <a:off x="3012106" y="5354454"/>
                <a:ext cx="4899759" cy="584776"/>
              </a:xfrm>
              <a:prstGeom prst="rect">
                <a:avLst/>
              </a:prstGeom>
              <a:solidFill>
                <a:schemeClr val="bg1"/>
              </a:solidFill>
            </p:spPr>
            <p:txBody>
              <a:bodyPr wrap="square" rtlCol="0">
                <a:spAutoFit/>
              </a:bodyPr>
              <a:lstStyle/>
              <a:p>
                <a:r>
                  <a:rPr lang="en-US" sz="1600" dirty="0" smtClean="0"/>
                  <a:t>Study areas shown by  </a:t>
                </a:r>
              </a:p>
              <a:p>
                <a:r>
                  <a:rPr lang="en-US" sz="1600" dirty="0" smtClean="0"/>
                  <a:t>Study areas with 1.62-1.57 Ga ages designated with</a:t>
                </a:r>
                <a:endParaRPr lang="en-US" sz="3200" b="1" dirty="0">
                  <a:solidFill>
                    <a:srgbClr val="FF6600"/>
                  </a:solidFill>
                </a:endParaRPr>
              </a:p>
            </p:txBody>
          </p:sp>
          <p:sp>
            <p:nvSpPr>
              <p:cNvPr id="56" name="5-Point Star 55"/>
              <p:cNvSpPr/>
              <p:nvPr/>
            </p:nvSpPr>
            <p:spPr>
              <a:xfrm>
                <a:off x="7407928" y="5664811"/>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Oval 36"/>
            <p:cNvSpPr/>
            <p:nvPr/>
          </p:nvSpPr>
          <p:spPr>
            <a:xfrm>
              <a:off x="3289298" y="2198039"/>
              <a:ext cx="171340" cy="17217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944489" y="2073155"/>
              <a:ext cx="171340" cy="17217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470522" y="2600549"/>
              <a:ext cx="171340" cy="17217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058762" y="1378553"/>
              <a:ext cx="171340" cy="17217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925787" y="962921"/>
              <a:ext cx="171340" cy="17217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653917" y="5462396"/>
              <a:ext cx="171340" cy="17217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5-Point Star 48"/>
            <p:cNvSpPr/>
            <p:nvPr/>
          </p:nvSpPr>
          <p:spPr>
            <a:xfrm>
              <a:off x="3722756" y="4066755"/>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5-Point Star 49"/>
            <p:cNvSpPr/>
            <p:nvPr/>
          </p:nvSpPr>
          <p:spPr>
            <a:xfrm>
              <a:off x="2470522" y="561773"/>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5-Point Star 50"/>
            <p:cNvSpPr/>
            <p:nvPr/>
          </p:nvSpPr>
          <p:spPr>
            <a:xfrm>
              <a:off x="2692275" y="1092180"/>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5-Point Star 51"/>
            <p:cNvSpPr/>
            <p:nvPr/>
          </p:nvSpPr>
          <p:spPr>
            <a:xfrm>
              <a:off x="2212401" y="300273"/>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5-Point Star 52"/>
            <p:cNvSpPr/>
            <p:nvPr/>
          </p:nvSpPr>
          <p:spPr>
            <a:xfrm>
              <a:off x="2581409" y="870032"/>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5-Point Star 53"/>
            <p:cNvSpPr/>
            <p:nvPr/>
          </p:nvSpPr>
          <p:spPr>
            <a:xfrm>
              <a:off x="2930781" y="591187"/>
              <a:ext cx="221733" cy="215118"/>
            </a:xfrm>
            <a:prstGeom prst="star5">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406883" y="2370215"/>
              <a:ext cx="443777" cy="1586081"/>
            </a:xfrm>
            <a:prstGeom prst="line">
              <a:avLst/>
            </a:prstGeom>
            <a:ln w="38100" cmpd="sng">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763691" y="691364"/>
              <a:ext cx="538585" cy="1401803"/>
            </a:xfrm>
            <a:prstGeom prst="line">
              <a:avLst/>
            </a:prstGeom>
            <a:ln w="38100" cmpd="sng">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925956" y="2582225"/>
              <a:ext cx="2075508" cy="646331"/>
            </a:xfrm>
            <a:prstGeom prst="rect">
              <a:avLst/>
            </a:prstGeom>
            <a:noFill/>
          </p:spPr>
          <p:txBody>
            <a:bodyPr wrap="none" rtlCol="0">
              <a:spAutoFit/>
            </a:bodyPr>
            <a:lstStyle/>
            <a:p>
              <a:r>
                <a:rPr lang="en-US" dirty="0" smtClean="0">
                  <a:solidFill>
                    <a:srgbClr val="0000FF"/>
                  </a:solidFill>
                </a:rPr>
                <a:t>Location of inferred</a:t>
              </a:r>
            </a:p>
            <a:p>
              <a:r>
                <a:rPr lang="en-US" dirty="0" smtClean="0">
                  <a:solidFill>
                    <a:srgbClr val="0000FF"/>
                  </a:solidFill>
                </a:rPr>
                <a:t>shear zone</a:t>
              </a:r>
              <a:endParaRPr lang="en-US" dirty="0">
                <a:solidFill>
                  <a:srgbClr val="0000FF"/>
                </a:solidFill>
              </a:endParaRPr>
            </a:p>
          </p:txBody>
        </p:sp>
        <p:cxnSp>
          <p:nvCxnSpPr>
            <p:cNvPr id="19" name="Straight Arrow Connector 18"/>
            <p:cNvCxnSpPr/>
            <p:nvPr/>
          </p:nvCxnSpPr>
          <p:spPr>
            <a:xfrm flipH="1">
              <a:off x="3569811" y="2923362"/>
              <a:ext cx="488951" cy="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862661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11824" y="156383"/>
            <a:ext cx="5391087" cy="6248400"/>
            <a:chOff x="3300413" y="156383"/>
            <a:chExt cx="5233988" cy="6068205"/>
          </a:xfrm>
        </p:grpSpPr>
        <p:pic>
          <p:nvPicPr>
            <p:cNvPr id="2" name="Picture 27" descr="crustalprov-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413" y="762000"/>
              <a:ext cx="5233988"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3"/>
            <p:cNvSpPr txBox="1">
              <a:spLocks noChangeArrowheads="1"/>
            </p:cNvSpPr>
            <p:nvPr/>
          </p:nvSpPr>
          <p:spPr bwMode="auto">
            <a:xfrm rot="17363246">
              <a:off x="3271838" y="2424112"/>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Cordilleran</a:t>
              </a:r>
            </a:p>
          </p:txBody>
        </p:sp>
        <p:sp>
          <p:nvSpPr>
            <p:cNvPr id="10" name="Rectangle 25"/>
            <p:cNvSpPr>
              <a:spLocks noChangeArrowheads="1"/>
            </p:cNvSpPr>
            <p:nvPr/>
          </p:nvSpPr>
          <p:spPr bwMode="auto">
            <a:xfrm>
              <a:off x="4000429" y="156383"/>
              <a:ext cx="4073501" cy="461665"/>
            </a:xfrm>
            <a:prstGeom prst="rect">
              <a:avLst/>
            </a:prstGeom>
            <a:noFill/>
            <a:ln>
              <a:noFill/>
            </a:ln>
            <a:extLst/>
          </p:spPr>
          <p:txBody>
            <a:bodyPr wrap="none">
              <a:spAutoFit/>
            </a:bodyPr>
            <a:lstStyle/>
            <a:p>
              <a:r>
                <a:rPr lang="en-US" sz="2400" b="1" dirty="0"/>
                <a:t>Crustal Provinces and Orogens</a:t>
              </a:r>
            </a:p>
          </p:txBody>
        </p:sp>
        <p:sp>
          <p:nvSpPr>
            <p:cNvPr id="11" name="Text Box 32"/>
            <p:cNvSpPr txBox="1">
              <a:spLocks noChangeArrowheads="1"/>
            </p:cNvSpPr>
            <p:nvPr/>
          </p:nvSpPr>
          <p:spPr bwMode="auto">
            <a:xfrm rot="17469962">
              <a:off x="3968751" y="10604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Wopmay</a:t>
              </a:r>
              <a:endParaRPr lang="en-US" sz="2800"/>
            </a:p>
          </p:txBody>
        </p:sp>
        <p:sp>
          <p:nvSpPr>
            <p:cNvPr id="12" name="Text Box 33"/>
            <p:cNvSpPr txBox="1">
              <a:spLocks noChangeArrowheads="1"/>
            </p:cNvSpPr>
            <p:nvPr/>
          </p:nvSpPr>
          <p:spPr bwMode="auto">
            <a:xfrm rot="18632021">
              <a:off x="4768851" y="879475"/>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Rae</a:t>
              </a:r>
              <a:endParaRPr lang="en-US" sz="2800"/>
            </a:p>
          </p:txBody>
        </p:sp>
        <p:sp>
          <p:nvSpPr>
            <p:cNvPr id="13" name="Text Box 34"/>
            <p:cNvSpPr txBox="1">
              <a:spLocks noChangeArrowheads="1"/>
            </p:cNvSpPr>
            <p:nvPr/>
          </p:nvSpPr>
          <p:spPr bwMode="auto">
            <a:xfrm rot="19416184">
              <a:off x="4419601" y="1524000"/>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Hearne</a:t>
              </a:r>
            </a:p>
          </p:txBody>
        </p:sp>
        <p:sp>
          <p:nvSpPr>
            <p:cNvPr id="14" name="Text Box 35"/>
            <p:cNvSpPr txBox="1">
              <a:spLocks noChangeArrowheads="1"/>
            </p:cNvSpPr>
            <p:nvPr/>
          </p:nvSpPr>
          <p:spPr bwMode="auto">
            <a:xfrm rot="18070987">
              <a:off x="3803651" y="3352800"/>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Mojave</a:t>
              </a:r>
              <a:endParaRPr lang="en-US" sz="2800"/>
            </a:p>
          </p:txBody>
        </p:sp>
        <p:sp>
          <p:nvSpPr>
            <p:cNvPr id="15" name="Text Box 36"/>
            <p:cNvSpPr txBox="1">
              <a:spLocks noChangeArrowheads="1"/>
            </p:cNvSpPr>
            <p:nvPr/>
          </p:nvSpPr>
          <p:spPr bwMode="auto">
            <a:xfrm rot="20205757">
              <a:off x="4495801" y="33528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Yavapai</a:t>
              </a:r>
            </a:p>
          </p:txBody>
        </p:sp>
        <p:sp>
          <p:nvSpPr>
            <p:cNvPr id="16" name="Text Box 37"/>
            <p:cNvSpPr txBox="1">
              <a:spLocks noChangeArrowheads="1"/>
            </p:cNvSpPr>
            <p:nvPr/>
          </p:nvSpPr>
          <p:spPr bwMode="auto">
            <a:xfrm rot="19406483">
              <a:off x="6324601" y="388620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Appalachian</a:t>
              </a:r>
            </a:p>
          </p:txBody>
        </p:sp>
        <p:sp>
          <p:nvSpPr>
            <p:cNvPr id="17" name="Text Box 38"/>
            <p:cNvSpPr txBox="1">
              <a:spLocks noChangeArrowheads="1"/>
            </p:cNvSpPr>
            <p:nvPr/>
          </p:nvSpPr>
          <p:spPr bwMode="auto">
            <a:xfrm rot="19049069">
              <a:off x="6400801" y="350520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Grenville</a:t>
              </a:r>
            </a:p>
          </p:txBody>
        </p:sp>
        <p:sp>
          <p:nvSpPr>
            <p:cNvPr id="19" name="Line 41"/>
            <p:cNvSpPr>
              <a:spLocks noChangeShapeType="1"/>
            </p:cNvSpPr>
            <p:nvPr/>
          </p:nvSpPr>
          <p:spPr bwMode="auto">
            <a:xfrm>
              <a:off x="7010400" y="5105400"/>
              <a:ext cx="914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43"/>
            <p:cNvSpPr txBox="1">
              <a:spLocks noChangeArrowheads="1"/>
            </p:cNvSpPr>
            <p:nvPr/>
          </p:nvSpPr>
          <p:spPr bwMode="auto">
            <a:xfrm>
              <a:off x="6934200" y="4800600"/>
              <a:ext cx="108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a:t>1000 km</a:t>
              </a:r>
            </a:p>
          </p:txBody>
        </p:sp>
      </p:grpSp>
      <p:sp>
        <p:nvSpPr>
          <p:cNvPr id="22" name="TextBox 21"/>
          <p:cNvSpPr txBox="1"/>
          <p:nvPr/>
        </p:nvSpPr>
        <p:spPr>
          <a:xfrm>
            <a:off x="4250267" y="3006653"/>
            <a:ext cx="1598865" cy="369332"/>
          </a:xfrm>
          <a:prstGeom prst="rect">
            <a:avLst/>
          </a:prstGeom>
          <a:noFill/>
        </p:spPr>
        <p:txBody>
          <a:bodyPr wrap="none" rtlCol="0">
            <a:spAutoFit/>
          </a:bodyPr>
          <a:lstStyle/>
          <a:p>
            <a:r>
              <a:rPr lang="en-US" b="1" i="1" dirty="0" smtClean="0">
                <a:solidFill>
                  <a:srgbClr val="FFFF00"/>
                </a:solidFill>
              </a:rPr>
              <a:t>Cheyenne belt</a:t>
            </a:r>
            <a:endParaRPr lang="en-US" b="1" i="1" dirty="0">
              <a:solidFill>
                <a:srgbClr val="FFFF00"/>
              </a:solidFill>
            </a:endParaRPr>
          </a:p>
        </p:txBody>
      </p:sp>
      <p:cxnSp>
        <p:nvCxnSpPr>
          <p:cNvPr id="24" name="Straight Arrow Connector 23"/>
          <p:cNvCxnSpPr/>
          <p:nvPr/>
        </p:nvCxnSpPr>
        <p:spPr>
          <a:xfrm flipH="1">
            <a:off x="4047070" y="3225187"/>
            <a:ext cx="262466" cy="0"/>
          </a:xfrm>
          <a:prstGeom prst="straightConnector1">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73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
          <p:cNvSpPr txBox="1">
            <a:spLocks noChangeArrowheads="1"/>
          </p:cNvSpPr>
          <p:nvPr/>
        </p:nvSpPr>
        <p:spPr bwMode="auto">
          <a:xfrm>
            <a:off x="-31750" y="192088"/>
            <a:ext cx="9363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2000" b="1" dirty="0" smtClean="0">
                <a:latin typeface="Arial" charset="0"/>
              </a:rPr>
              <a:t>Location of </a:t>
            </a:r>
            <a:r>
              <a:rPr lang="en-GB" sz="2000" b="1" dirty="0">
                <a:latin typeface="Arial" charset="0"/>
              </a:rPr>
              <a:t>possible Mazatzal-age deformation and magmatism north </a:t>
            </a:r>
            <a:endParaRPr lang="en-GB" sz="2000" b="1" dirty="0" smtClean="0">
              <a:latin typeface="Arial" charset="0"/>
            </a:endParaRPr>
          </a:p>
          <a:p>
            <a:pPr algn="ctr"/>
            <a:r>
              <a:rPr lang="en-GB" sz="2000" b="1" dirty="0" smtClean="0">
                <a:latin typeface="Arial" charset="0"/>
              </a:rPr>
              <a:t>of </a:t>
            </a:r>
            <a:r>
              <a:rPr lang="en-GB" sz="2000" b="1" dirty="0">
                <a:latin typeface="Arial" charset="0"/>
              </a:rPr>
              <a:t>the </a:t>
            </a:r>
            <a:r>
              <a:rPr lang="en-GB" sz="2000" b="1" dirty="0" smtClean="0">
                <a:latin typeface="Arial" charset="0"/>
              </a:rPr>
              <a:t>Mazatzal </a:t>
            </a:r>
            <a:r>
              <a:rPr lang="en-GB" sz="2000" b="1" dirty="0">
                <a:latin typeface="Arial" charset="0"/>
              </a:rPr>
              <a:t>deformational </a:t>
            </a:r>
            <a:r>
              <a:rPr lang="en-GB" sz="2000" b="1" dirty="0" smtClean="0">
                <a:latin typeface="Arial" charset="0"/>
              </a:rPr>
              <a:t>front</a:t>
            </a:r>
            <a:endParaRPr lang="en-GB" sz="2000" b="1" dirty="0">
              <a:latin typeface="Arial" charset="0"/>
            </a:endParaRPr>
          </a:p>
        </p:txBody>
      </p:sp>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964126"/>
            <a:ext cx="7677150" cy="52048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 name="Text Box 4"/>
          <p:cNvSpPr txBox="1">
            <a:spLocks noChangeArrowheads="1"/>
          </p:cNvSpPr>
          <p:nvPr/>
        </p:nvSpPr>
        <p:spPr bwMode="auto">
          <a:xfrm>
            <a:off x="785813" y="6318251"/>
            <a:ext cx="5754687"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dirty="0" smtClean="0">
                <a:latin typeface="Arial" charset="0"/>
              </a:rPr>
              <a:t>Modified from Jones, D.S. </a:t>
            </a:r>
            <a:r>
              <a:rPr lang="en-GB" sz="1200" dirty="0">
                <a:latin typeface="Arial" charset="0"/>
              </a:rPr>
              <a:t>et al. </a:t>
            </a:r>
            <a:r>
              <a:rPr lang="en-GB" sz="1200" dirty="0" smtClean="0">
                <a:latin typeface="Arial" charset="0"/>
              </a:rPr>
              <a:t>2012; Geological </a:t>
            </a:r>
            <a:r>
              <a:rPr lang="en-GB" sz="1200" dirty="0">
                <a:latin typeface="Arial" charset="0"/>
              </a:rPr>
              <a:t>Society of America </a:t>
            </a:r>
            <a:r>
              <a:rPr lang="en-GB" sz="1200" dirty="0" smtClean="0">
                <a:latin typeface="Arial" charset="0"/>
              </a:rPr>
              <a:t>Bulletin</a:t>
            </a:r>
            <a:endParaRPr lang="en-GB" sz="1200" dirty="0">
              <a:latin typeface="Arial" charset="0"/>
            </a:endParaRPr>
          </a:p>
        </p:txBody>
      </p:sp>
      <p:sp>
        <p:nvSpPr>
          <p:cNvPr id="27" name="TextBox 26"/>
          <p:cNvSpPr txBox="1"/>
          <p:nvPr/>
        </p:nvSpPr>
        <p:spPr>
          <a:xfrm>
            <a:off x="6096000" y="2296636"/>
            <a:ext cx="2122171" cy="369332"/>
          </a:xfrm>
          <a:prstGeom prst="rect">
            <a:avLst/>
          </a:prstGeom>
          <a:solidFill>
            <a:schemeClr val="bg1"/>
          </a:solidFill>
        </p:spPr>
        <p:txBody>
          <a:bodyPr wrap="none" rtlCol="0">
            <a:spAutoFit/>
          </a:bodyPr>
          <a:lstStyle/>
          <a:p>
            <a:r>
              <a:rPr lang="en-US" dirty="0" smtClean="0"/>
              <a:t>Holm and coworkers</a:t>
            </a:r>
            <a:endParaRPr lang="en-US" dirty="0"/>
          </a:p>
        </p:txBody>
      </p:sp>
      <p:cxnSp>
        <p:nvCxnSpPr>
          <p:cNvPr id="3" name="Straight Arrow Connector 2"/>
          <p:cNvCxnSpPr/>
          <p:nvPr/>
        </p:nvCxnSpPr>
        <p:spPr>
          <a:xfrm flipV="1">
            <a:off x="107950" y="5321300"/>
            <a:ext cx="677863" cy="4191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453732" y="3543300"/>
            <a:ext cx="677068"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20019191">
            <a:off x="989914" y="3688834"/>
            <a:ext cx="2621230" cy="307777"/>
          </a:xfrm>
          <a:prstGeom prst="rect">
            <a:avLst/>
          </a:prstGeom>
          <a:solidFill>
            <a:schemeClr val="bg1">
              <a:lumMod val="95000"/>
            </a:schemeClr>
          </a:solidFill>
          <a:ln>
            <a:noFill/>
          </a:ln>
        </p:spPr>
        <p:txBody>
          <a:bodyPr wrap="none">
            <a:spAutoFit/>
          </a:bodyPr>
          <a:lstStyle/>
          <a:p>
            <a:pPr algn="ctr"/>
            <a:r>
              <a:rPr lang="en-GB" sz="1400" b="1" dirty="0">
                <a:solidFill>
                  <a:srgbClr val="FF0000"/>
                </a:solidFill>
                <a:latin typeface="Arial" charset="0"/>
              </a:rPr>
              <a:t>Mazatzal deformational front</a:t>
            </a:r>
          </a:p>
        </p:txBody>
      </p:sp>
      <p:sp>
        <p:nvSpPr>
          <p:cNvPr id="15" name="TextBox 14"/>
          <p:cNvSpPr txBox="1"/>
          <p:nvPr/>
        </p:nvSpPr>
        <p:spPr>
          <a:xfrm>
            <a:off x="1057759" y="2831068"/>
            <a:ext cx="1224764" cy="369332"/>
          </a:xfrm>
          <a:prstGeom prst="rect">
            <a:avLst/>
          </a:prstGeom>
          <a:solidFill>
            <a:schemeClr val="bg1"/>
          </a:solidFill>
        </p:spPr>
        <p:txBody>
          <a:bodyPr wrap="none" rtlCol="0">
            <a:spAutoFit/>
          </a:bodyPr>
          <a:lstStyle/>
          <a:p>
            <a:r>
              <a:rPr lang="en-US" dirty="0" smtClean="0"/>
              <a:t>Jones et al.</a:t>
            </a:r>
            <a:endParaRPr lang="en-US" dirty="0"/>
          </a:p>
        </p:txBody>
      </p:sp>
      <p:cxnSp>
        <p:nvCxnSpPr>
          <p:cNvPr id="16" name="Straight Arrow Connector 15"/>
          <p:cNvCxnSpPr/>
          <p:nvPr/>
        </p:nvCxnSpPr>
        <p:spPr>
          <a:xfrm flipH="1">
            <a:off x="5664200" y="2527300"/>
            <a:ext cx="495300"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993901" y="3123163"/>
            <a:ext cx="101599" cy="293137"/>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3930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oldCB-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400800" cy="481806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855662" y="304800"/>
            <a:ext cx="743267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2400" b="1" dirty="0"/>
              <a:t>Cheyenne Belt - 1.78-1.75 Ga Archean-Proterozoic Suture </a:t>
            </a:r>
          </a:p>
          <a:p>
            <a:r>
              <a:rPr lang="en-US" sz="2400" b="1" dirty="0"/>
              <a:t>			</a:t>
            </a:r>
            <a:r>
              <a:rPr lang="en-US" sz="2400" b="1" dirty="0" smtClean="0"/>
              <a:t>                 The </a:t>
            </a:r>
            <a:r>
              <a:rPr lang="en-US" sz="2400" b="1" dirty="0"/>
              <a:t>Old Version</a:t>
            </a:r>
            <a:endParaRPr lang="en-US" sz="2800" b="1" dirty="0"/>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75" y="4889500"/>
            <a:ext cx="1828800" cy="1181100"/>
          </a:xfrm>
          <a:prstGeom prst="rect">
            <a:avLst/>
          </a:prstGeom>
          <a:solidFill>
            <a:schemeClr val="accent1">
              <a:lumMod val="20000"/>
              <a:lumOff val="80000"/>
            </a:schemeClr>
          </a:solidFill>
          <a:ln>
            <a:noFill/>
          </a:ln>
          <a:effectLst/>
          <a:extLst/>
        </p:spPr>
      </p:pic>
      <p:sp>
        <p:nvSpPr>
          <p:cNvPr id="9" name="Rectangle 5"/>
          <p:cNvSpPr>
            <a:spLocks noChangeArrowheads="1"/>
          </p:cNvSpPr>
          <p:nvPr/>
        </p:nvSpPr>
        <p:spPr bwMode="auto">
          <a:xfrm>
            <a:off x="1371600" y="1219200"/>
            <a:ext cx="6400800" cy="4833938"/>
          </a:xfrm>
          <a:prstGeom prst="rect">
            <a:avLst/>
          </a:prstGeom>
          <a:noFill/>
          <a:ln w="444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 name="Rectangle 9"/>
          <p:cNvSpPr>
            <a:spLocks noChangeArrowheads="1"/>
          </p:cNvSpPr>
          <p:nvPr/>
        </p:nvSpPr>
        <p:spPr bwMode="auto">
          <a:xfrm>
            <a:off x="3733800" y="3733800"/>
            <a:ext cx="1295400" cy="304800"/>
          </a:xfrm>
          <a:prstGeom prst="rect">
            <a:avLst/>
          </a:prstGeom>
          <a:solidFill>
            <a:srgbClr val="DDD5E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 name="Text Box 8"/>
          <p:cNvSpPr txBox="1">
            <a:spLocks noChangeArrowheads="1"/>
          </p:cNvSpPr>
          <p:nvPr/>
        </p:nvSpPr>
        <p:spPr bwMode="auto">
          <a:xfrm>
            <a:off x="3657600" y="3657600"/>
            <a:ext cx="1403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a:t>Archean</a:t>
            </a:r>
          </a:p>
        </p:txBody>
      </p:sp>
      <p:sp>
        <p:nvSpPr>
          <p:cNvPr id="12" name="Text Box 11"/>
          <p:cNvSpPr txBox="1">
            <a:spLocks noChangeArrowheads="1"/>
          </p:cNvSpPr>
          <p:nvPr/>
        </p:nvSpPr>
        <p:spPr bwMode="auto">
          <a:xfrm>
            <a:off x="3429000" y="5029200"/>
            <a:ext cx="1860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a:t>Proterozoic</a:t>
            </a:r>
          </a:p>
        </p:txBody>
      </p:sp>
      <p:sp>
        <p:nvSpPr>
          <p:cNvPr id="13" name="Rectangle 15"/>
          <p:cNvSpPr>
            <a:spLocks noChangeArrowheads="1"/>
          </p:cNvSpPr>
          <p:nvPr/>
        </p:nvSpPr>
        <p:spPr bwMode="auto">
          <a:xfrm>
            <a:off x="4800600" y="2666999"/>
            <a:ext cx="1219200" cy="541867"/>
          </a:xfrm>
          <a:prstGeom prst="rect">
            <a:avLst/>
          </a:prstGeom>
          <a:solidFill>
            <a:srgbClr val="DDD5E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2000" b="1" i="1" dirty="0"/>
              <a:t>Medicine </a:t>
            </a:r>
          </a:p>
          <a:p>
            <a:pPr algn="ctr"/>
            <a:r>
              <a:rPr lang="en-US" sz="2000" b="1" i="1" dirty="0"/>
              <a:t>Bow Mts</a:t>
            </a:r>
            <a:r>
              <a:rPr lang="en-US" sz="2000" dirty="0"/>
              <a:t>.</a:t>
            </a:r>
          </a:p>
        </p:txBody>
      </p:sp>
      <p:sp>
        <p:nvSpPr>
          <p:cNvPr id="14" name="Rectangle 16"/>
          <p:cNvSpPr>
            <a:spLocks noChangeArrowheads="1"/>
          </p:cNvSpPr>
          <p:nvPr/>
        </p:nvSpPr>
        <p:spPr bwMode="auto">
          <a:xfrm>
            <a:off x="1981200" y="3886200"/>
            <a:ext cx="838200" cy="457200"/>
          </a:xfrm>
          <a:prstGeom prst="rect">
            <a:avLst/>
          </a:prstGeom>
          <a:solidFill>
            <a:srgbClr val="DDD5E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2000" b="1" i="1"/>
              <a:t>Sierra</a:t>
            </a:r>
          </a:p>
          <a:p>
            <a:pPr algn="ctr"/>
            <a:r>
              <a:rPr lang="en-US" sz="2000" b="1" i="1"/>
              <a:t>Madre</a:t>
            </a:r>
            <a:endParaRPr lang="en-US" sz="2000"/>
          </a:p>
        </p:txBody>
      </p:sp>
    </p:spTree>
    <p:extLst>
      <p:ext uri="{BB962C8B-B14F-4D97-AF65-F5344CB8AC3E}">
        <p14:creationId xmlns:p14="http://schemas.microsoft.com/office/powerpoint/2010/main" val="134736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295" y="126331"/>
            <a:ext cx="9039705" cy="830997"/>
          </a:xfrm>
          <a:prstGeom prst="rect">
            <a:avLst/>
          </a:prstGeom>
          <a:noFill/>
        </p:spPr>
        <p:txBody>
          <a:bodyPr wrap="none" rtlCol="0">
            <a:spAutoFit/>
          </a:bodyPr>
          <a:lstStyle/>
          <a:p>
            <a:r>
              <a:rPr lang="en-US" sz="2400" b="1" dirty="0" smtClean="0"/>
              <a:t>Truncation of Cheyenne belt suture by brittle thrust-tear fault system:</a:t>
            </a:r>
          </a:p>
          <a:p>
            <a:r>
              <a:rPr lang="en-US" sz="2400" b="1" dirty="0"/>
              <a:t>	 </a:t>
            </a:r>
            <a:r>
              <a:rPr lang="en-US" sz="2400" b="1" dirty="0" smtClean="0"/>
              <a:t>                              the ca. 1.6 Ga Battle Lake fault </a:t>
            </a:r>
            <a:endParaRPr lang="en-US" sz="2400" b="1" dirty="0"/>
          </a:p>
        </p:txBody>
      </p:sp>
      <p:pic>
        <p:nvPicPr>
          <p:cNvPr id="4" name="Picture 3" descr="blfz.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029" y="957327"/>
            <a:ext cx="6362824" cy="5833405"/>
          </a:xfrm>
          <a:prstGeom prst="rect">
            <a:avLst/>
          </a:prstGeom>
          <a:solidFill>
            <a:srgbClr val="9EDEFF"/>
          </a:solidFill>
        </p:spPr>
      </p:pic>
      <p:grpSp>
        <p:nvGrpSpPr>
          <p:cNvPr id="15" name="Group 14"/>
          <p:cNvGrpSpPr/>
          <p:nvPr/>
        </p:nvGrpSpPr>
        <p:grpSpPr>
          <a:xfrm>
            <a:off x="2834689" y="4445000"/>
            <a:ext cx="1123097" cy="584776"/>
            <a:chOff x="2736725" y="4803001"/>
            <a:chExt cx="1123097" cy="584776"/>
          </a:xfrm>
        </p:grpSpPr>
        <p:sp>
          <p:nvSpPr>
            <p:cNvPr id="6" name="Rounded Rectangle 5"/>
            <p:cNvSpPr/>
            <p:nvPr/>
          </p:nvSpPr>
          <p:spPr>
            <a:xfrm>
              <a:off x="2811947" y="4829949"/>
              <a:ext cx="965200" cy="500102"/>
            </a:xfrm>
            <a:prstGeom prst="roundRect">
              <a:avLst/>
            </a:prstGeom>
            <a:solidFill>
              <a:srgbClr val="FFEF9A"/>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cs typeface="Arial"/>
              </a:endParaRPr>
            </a:p>
          </p:txBody>
        </p:sp>
        <p:sp>
          <p:nvSpPr>
            <p:cNvPr id="12" name="Rectangle 11"/>
            <p:cNvSpPr/>
            <p:nvPr/>
          </p:nvSpPr>
          <p:spPr>
            <a:xfrm>
              <a:off x="2736725" y="4803001"/>
              <a:ext cx="1123097" cy="584776"/>
            </a:xfrm>
            <a:prstGeom prst="rect">
              <a:avLst/>
            </a:prstGeom>
          </p:spPr>
          <p:txBody>
            <a:bodyPr wrap="none">
              <a:spAutoFit/>
            </a:bodyPr>
            <a:lstStyle/>
            <a:p>
              <a:pPr algn="ctr"/>
              <a:r>
                <a:rPr lang="en-US" sz="1600" i="1" dirty="0">
                  <a:latin typeface="Helvetica"/>
                  <a:cs typeface="Helvetica"/>
                </a:rPr>
                <a:t>1.63 </a:t>
              </a:r>
              <a:r>
                <a:rPr lang="en-US" sz="1600" i="1" dirty="0" smtClean="0">
                  <a:latin typeface="Helvetica"/>
                  <a:cs typeface="Helvetica"/>
                </a:rPr>
                <a:t>Ga</a:t>
              </a:r>
            </a:p>
            <a:p>
              <a:pPr algn="ctr"/>
              <a:r>
                <a:rPr lang="en-US" sz="1600" i="1" dirty="0" err="1">
                  <a:latin typeface="Helvetica"/>
                  <a:cs typeface="Helvetica"/>
                </a:rPr>
                <a:t>q</a:t>
              </a:r>
              <a:r>
                <a:rPr lang="en-US" sz="1600" i="1" dirty="0" err="1" smtClean="0">
                  <a:latin typeface="Helvetica"/>
                  <a:cs typeface="Helvetica"/>
                </a:rPr>
                <a:t>z</a:t>
              </a:r>
              <a:r>
                <a:rPr lang="en-US" sz="1600" i="1" dirty="0" smtClean="0">
                  <a:latin typeface="Helvetica"/>
                  <a:cs typeface="Helvetica"/>
                </a:rPr>
                <a:t>. </a:t>
              </a:r>
              <a:r>
                <a:rPr lang="en-US" sz="1600" i="1" dirty="0" err="1">
                  <a:latin typeface="Helvetica"/>
                  <a:cs typeface="Helvetica"/>
                </a:rPr>
                <a:t>m</a:t>
              </a:r>
              <a:r>
                <a:rPr lang="en-US" sz="1600" i="1" dirty="0" err="1" smtClean="0">
                  <a:latin typeface="Helvetica"/>
                  <a:cs typeface="Helvetica"/>
                </a:rPr>
                <a:t>onz</a:t>
              </a:r>
              <a:r>
                <a:rPr lang="en-US" sz="1600" i="1" dirty="0" smtClean="0">
                  <a:latin typeface="Arial"/>
                  <a:cs typeface="Arial"/>
                </a:rPr>
                <a:t>.</a:t>
              </a:r>
              <a:endParaRPr lang="en-US" sz="1600" i="1" dirty="0">
                <a:latin typeface="Arial"/>
                <a:cs typeface="Arial"/>
              </a:endParaRPr>
            </a:p>
          </p:txBody>
        </p:sp>
      </p:grpSp>
      <p:grpSp>
        <p:nvGrpSpPr>
          <p:cNvPr id="28" name="Group 27"/>
          <p:cNvGrpSpPr/>
          <p:nvPr/>
        </p:nvGrpSpPr>
        <p:grpSpPr>
          <a:xfrm>
            <a:off x="3090775" y="5005917"/>
            <a:ext cx="1162798" cy="584776"/>
            <a:chOff x="7314276" y="7169434"/>
            <a:chExt cx="1162798" cy="584776"/>
          </a:xfrm>
        </p:grpSpPr>
        <p:sp>
          <p:nvSpPr>
            <p:cNvPr id="17" name="Rounded Rectangle 16"/>
            <p:cNvSpPr/>
            <p:nvPr/>
          </p:nvSpPr>
          <p:spPr>
            <a:xfrm>
              <a:off x="7409347" y="7196382"/>
              <a:ext cx="965200" cy="500102"/>
            </a:xfrm>
            <a:prstGeom prst="roundRect">
              <a:avLst/>
            </a:prstGeom>
            <a:solidFill>
              <a:srgbClr val="FFEF9A"/>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cs typeface="Arial"/>
              </a:endParaRPr>
            </a:p>
          </p:txBody>
        </p:sp>
        <p:sp>
          <p:nvSpPr>
            <p:cNvPr id="18" name="Rectangle 17"/>
            <p:cNvSpPr/>
            <p:nvPr/>
          </p:nvSpPr>
          <p:spPr>
            <a:xfrm>
              <a:off x="7314276" y="7169434"/>
              <a:ext cx="1162798" cy="584776"/>
            </a:xfrm>
            <a:prstGeom prst="rect">
              <a:avLst/>
            </a:prstGeom>
          </p:spPr>
          <p:txBody>
            <a:bodyPr wrap="none">
              <a:spAutoFit/>
            </a:bodyPr>
            <a:lstStyle/>
            <a:p>
              <a:pPr algn="ctr"/>
              <a:r>
                <a:rPr lang="en-US" sz="1600" i="1" dirty="0" smtClean="0">
                  <a:latin typeface="Helvetica"/>
                  <a:cs typeface="Helvetica"/>
                </a:rPr>
                <a:t>1.61 Ga</a:t>
              </a:r>
            </a:p>
            <a:p>
              <a:pPr algn="ctr"/>
              <a:r>
                <a:rPr lang="en-US" sz="1600" i="1" dirty="0" smtClean="0">
                  <a:latin typeface="Helvetica"/>
                  <a:cs typeface="Helvetica"/>
                </a:rPr>
                <a:t>  </a:t>
              </a:r>
              <a:r>
                <a:rPr lang="en-US" sz="1600" i="1" dirty="0" err="1" smtClean="0">
                  <a:latin typeface="Helvetica"/>
                  <a:cs typeface="Helvetica"/>
                </a:rPr>
                <a:t>zirc</a:t>
              </a:r>
              <a:r>
                <a:rPr lang="en-US" sz="1600" i="1" dirty="0" smtClean="0">
                  <a:latin typeface="Helvetica"/>
                  <a:cs typeface="Helvetica"/>
                </a:rPr>
                <a:t>. rims</a:t>
              </a:r>
              <a:endParaRPr lang="en-US" sz="1600" i="1" dirty="0">
                <a:latin typeface="Helvetica"/>
                <a:cs typeface="Helvetica"/>
              </a:endParaRPr>
            </a:p>
          </p:txBody>
        </p:sp>
      </p:grpSp>
      <p:cxnSp>
        <p:nvCxnSpPr>
          <p:cNvPr id="22" name="Straight Arrow Connector 21"/>
          <p:cNvCxnSpPr/>
          <p:nvPr/>
        </p:nvCxnSpPr>
        <p:spPr>
          <a:xfrm flipV="1">
            <a:off x="3801533" y="4422682"/>
            <a:ext cx="248545" cy="149318"/>
          </a:xfrm>
          <a:prstGeom prst="straightConnector1">
            <a:avLst/>
          </a:prstGeom>
          <a:ln w="28575"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050078" y="4471948"/>
            <a:ext cx="377989" cy="533970"/>
          </a:xfrm>
          <a:prstGeom prst="straightConnector1">
            <a:avLst/>
          </a:prstGeom>
          <a:ln w="28575"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134100" y="4713529"/>
            <a:ext cx="965535" cy="584776"/>
            <a:chOff x="7311525" y="7122584"/>
            <a:chExt cx="965535" cy="584776"/>
          </a:xfrm>
        </p:grpSpPr>
        <p:sp>
          <p:nvSpPr>
            <p:cNvPr id="34" name="Rounded Rectangle 33"/>
            <p:cNvSpPr/>
            <p:nvPr/>
          </p:nvSpPr>
          <p:spPr>
            <a:xfrm>
              <a:off x="7311525" y="7149532"/>
              <a:ext cx="965200" cy="500102"/>
            </a:xfrm>
            <a:prstGeom prst="roundRect">
              <a:avLst/>
            </a:prstGeom>
            <a:solidFill>
              <a:srgbClr val="FFEF9A"/>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cs typeface="Arial"/>
              </a:endParaRPr>
            </a:p>
          </p:txBody>
        </p:sp>
        <p:sp>
          <p:nvSpPr>
            <p:cNvPr id="35" name="Rectangle 34"/>
            <p:cNvSpPr/>
            <p:nvPr/>
          </p:nvSpPr>
          <p:spPr>
            <a:xfrm>
              <a:off x="7318645" y="7122584"/>
              <a:ext cx="958415" cy="584776"/>
            </a:xfrm>
            <a:prstGeom prst="rect">
              <a:avLst/>
            </a:prstGeom>
          </p:spPr>
          <p:txBody>
            <a:bodyPr wrap="none">
              <a:spAutoFit/>
            </a:bodyPr>
            <a:lstStyle/>
            <a:p>
              <a:pPr algn="ctr"/>
              <a:r>
                <a:rPr lang="en-US" sz="1600" i="1" dirty="0" smtClean="0">
                  <a:latin typeface="Helvetica"/>
                  <a:cs typeface="Helvetica"/>
                </a:rPr>
                <a:t>1.57 Ga</a:t>
              </a:r>
            </a:p>
            <a:p>
              <a:pPr algn="ctr"/>
              <a:r>
                <a:rPr lang="en-US" sz="1600" i="1" dirty="0" smtClean="0">
                  <a:latin typeface="Helvetica"/>
                  <a:cs typeface="Helvetica"/>
                </a:rPr>
                <a:t>epidote</a:t>
              </a:r>
              <a:endParaRPr lang="en-US" sz="1600" i="1" dirty="0">
                <a:latin typeface="Helvetica"/>
                <a:cs typeface="Helvetica"/>
              </a:endParaRPr>
            </a:p>
          </p:txBody>
        </p:sp>
      </p:grpSp>
      <p:sp>
        <p:nvSpPr>
          <p:cNvPr id="38" name="Oval 37"/>
          <p:cNvSpPr/>
          <p:nvPr/>
        </p:nvSpPr>
        <p:spPr>
          <a:xfrm>
            <a:off x="5791200" y="4645804"/>
            <a:ext cx="93133" cy="946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flipH="1" flipV="1">
            <a:off x="5875866" y="4732010"/>
            <a:ext cx="256888" cy="187123"/>
          </a:xfrm>
          <a:prstGeom prst="straightConnector1">
            <a:avLst/>
          </a:prstGeom>
          <a:ln w="28575"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4057913" y="4343114"/>
            <a:ext cx="93133" cy="946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402667" y="4375345"/>
            <a:ext cx="93133" cy="946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435029" y="957327"/>
            <a:ext cx="2636986" cy="625940"/>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435029" y="957327"/>
            <a:ext cx="6362824" cy="5833405"/>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408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217488"/>
            <a:ext cx="9525000" cy="7250113"/>
            <a:chOff x="-152400" y="-217488"/>
            <a:chExt cx="9525000" cy="7250113"/>
          </a:xfrm>
        </p:grpSpPr>
        <p:pic>
          <p:nvPicPr>
            <p:cNvPr id="4" name="Picture 11" descr="2004G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7488"/>
              <a:ext cx="9525000" cy="7250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3"/>
            <p:cNvSpPr>
              <a:spLocks noChangeArrowheads="1"/>
            </p:cNvSpPr>
            <p:nvPr/>
          </p:nvSpPr>
          <p:spPr bwMode="auto">
            <a:xfrm>
              <a:off x="0" y="2362200"/>
              <a:ext cx="18097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a:t>Battle Lake</a:t>
              </a:r>
            </a:p>
            <a:p>
              <a:r>
                <a:rPr lang="en-US" sz="2400" b="1"/>
                <a:t> fault zone</a:t>
              </a:r>
            </a:p>
          </p:txBody>
        </p:sp>
        <p:pic>
          <p:nvPicPr>
            <p:cNvPr id="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124200"/>
              <a:ext cx="74930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1273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26_muscovi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5" y="903195"/>
            <a:ext cx="10579100" cy="13690599"/>
          </a:xfrm>
          <a:prstGeom prst="rect">
            <a:avLst/>
          </a:prstGeom>
        </p:spPr>
      </p:pic>
      <p:sp>
        <p:nvSpPr>
          <p:cNvPr id="4" name="TextBox 3"/>
          <p:cNvSpPr txBox="1"/>
          <p:nvPr/>
        </p:nvSpPr>
        <p:spPr>
          <a:xfrm>
            <a:off x="1155700" y="558800"/>
            <a:ext cx="6827560" cy="830997"/>
          </a:xfrm>
          <a:prstGeom prst="rect">
            <a:avLst/>
          </a:prstGeom>
          <a:noFill/>
        </p:spPr>
        <p:txBody>
          <a:bodyPr wrap="none" rtlCol="0">
            <a:spAutoFit/>
          </a:bodyPr>
          <a:lstStyle/>
          <a:p>
            <a:r>
              <a:rPr lang="en-US" sz="2400" b="1" baseline="30000" dirty="0" smtClean="0"/>
              <a:t>40</a:t>
            </a:r>
            <a:r>
              <a:rPr lang="en-US" sz="2400" b="1" dirty="0" smtClean="0"/>
              <a:t>Ar/</a:t>
            </a:r>
            <a:r>
              <a:rPr lang="en-US" sz="2400" b="1" baseline="30000" dirty="0" smtClean="0"/>
              <a:t>39</a:t>
            </a:r>
            <a:r>
              <a:rPr lang="en-US" sz="2400" b="1" dirty="0" smtClean="0"/>
              <a:t>Ar dates on synkinematic muscovite from the</a:t>
            </a:r>
          </a:p>
          <a:p>
            <a:r>
              <a:rPr lang="en-US" sz="2400" b="1" dirty="0" smtClean="0"/>
              <a:t>                         Battle Lake fault zone</a:t>
            </a:r>
            <a:endParaRPr lang="en-US" sz="2400" b="1" dirty="0"/>
          </a:p>
        </p:txBody>
      </p:sp>
      <p:sp>
        <p:nvSpPr>
          <p:cNvPr id="5" name="TextBox 4"/>
          <p:cNvSpPr txBox="1"/>
          <p:nvPr/>
        </p:nvSpPr>
        <p:spPr>
          <a:xfrm>
            <a:off x="1510942" y="5905500"/>
            <a:ext cx="6152671" cy="307777"/>
          </a:xfrm>
          <a:prstGeom prst="rect">
            <a:avLst/>
          </a:prstGeom>
          <a:noFill/>
        </p:spPr>
        <p:txBody>
          <a:bodyPr wrap="none" rtlCol="0">
            <a:spAutoFit/>
          </a:bodyPr>
          <a:lstStyle/>
          <a:p>
            <a:r>
              <a:rPr lang="en-US" sz="1400" dirty="0" smtClean="0"/>
              <a:t>Courtesy of Matt </a:t>
            </a:r>
            <a:r>
              <a:rPr lang="en-US" sz="1400" dirty="0" err="1" smtClean="0"/>
              <a:t>Heizler</a:t>
            </a:r>
            <a:r>
              <a:rPr lang="en-US" sz="1400" dirty="0" smtClean="0"/>
              <a:t>.  Cited in Duebendorfer, Chamberlain, and </a:t>
            </a:r>
            <a:r>
              <a:rPr lang="en-US" sz="1400" dirty="0" err="1" smtClean="0"/>
              <a:t>Heizler</a:t>
            </a:r>
            <a:r>
              <a:rPr lang="en-US" sz="1400" dirty="0" smtClean="0"/>
              <a:t> (2006)</a:t>
            </a:r>
            <a:endParaRPr lang="en-US" sz="1400" dirty="0"/>
          </a:p>
        </p:txBody>
      </p:sp>
      <p:sp>
        <p:nvSpPr>
          <p:cNvPr id="6" name="TextBox 5"/>
          <p:cNvSpPr txBox="1"/>
          <p:nvPr/>
        </p:nvSpPr>
        <p:spPr>
          <a:xfrm>
            <a:off x="921000" y="4926568"/>
            <a:ext cx="7301999" cy="369332"/>
          </a:xfrm>
          <a:prstGeom prst="rect">
            <a:avLst/>
          </a:prstGeom>
          <a:noFill/>
        </p:spPr>
        <p:txBody>
          <a:bodyPr wrap="none" rtlCol="0">
            <a:spAutoFit/>
          </a:bodyPr>
          <a:lstStyle/>
          <a:p>
            <a:r>
              <a:rPr lang="en-US" b="1" dirty="0" smtClean="0"/>
              <a:t>Coarse muscovite defines foliation and lineation in cataclastic amphibolite </a:t>
            </a:r>
            <a:endParaRPr lang="en-US" b="1" dirty="0"/>
          </a:p>
        </p:txBody>
      </p:sp>
    </p:spTree>
    <p:extLst>
      <p:ext uri="{BB962C8B-B14F-4D97-AF65-F5344CB8AC3E}">
        <p14:creationId xmlns:p14="http://schemas.microsoft.com/office/powerpoint/2010/main" val="148794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6 regional ma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535" y="821740"/>
            <a:ext cx="5329556" cy="5575226"/>
          </a:xfrm>
          <a:prstGeom prst="rect">
            <a:avLst/>
          </a:prstGeom>
        </p:spPr>
      </p:pic>
      <p:sp>
        <p:nvSpPr>
          <p:cNvPr id="9" name="TextBox 8"/>
          <p:cNvSpPr txBox="1"/>
          <p:nvPr/>
        </p:nvSpPr>
        <p:spPr>
          <a:xfrm>
            <a:off x="838200" y="120710"/>
            <a:ext cx="7513896" cy="461665"/>
          </a:xfrm>
          <a:prstGeom prst="rect">
            <a:avLst/>
          </a:prstGeom>
          <a:noFill/>
        </p:spPr>
        <p:txBody>
          <a:bodyPr wrap="none" rtlCol="0">
            <a:spAutoFit/>
          </a:bodyPr>
          <a:lstStyle/>
          <a:p>
            <a:r>
              <a:rPr lang="en-US" sz="2400" b="1" dirty="0" smtClean="0"/>
              <a:t>Ca. 1.6 Ga Deformation, Magmatism, and Thermal Events</a:t>
            </a:r>
            <a:endParaRPr lang="en-US" sz="2400" b="1" dirty="0"/>
          </a:p>
        </p:txBody>
      </p:sp>
      <p:sp>
        <p:nvSpPr>
          <p:cNvPr id="10" name="TextBox 9"/>
          <p:cNvSpPr txBox="1"/>
          <p:nvPr/>
        </p:nvSpPr>
        <p:spPr>
          <a:xfrm>
            <a:off x="-12700" y="723900"/>
            <a:ext cx="2005978" cy="5747728"/>
          </a:xfrm>
          <a:prstGeom prst="rect">
            <a:avLst/>
          </a:prstGeom>
          <a:noFill/>
        </p:spPr>
        <p:txBody>
          <a:bodyPr wrap="none" rtlCol="0">
            <a:spAutoFit/>
          </a:bodyPr>
          <a:lstStyle/>
          <a:p>
            <a:pPr>
              <a:lnSpc>
                <a:spcPct val="90000"/>
              </a:lnSpc>
            </a:pPr>
            <a:r>
              <a:rPr lang="en-US" dirty="0"/>
              <a:t>Sierra Madre</a:t>
            </a:r>
          </a:p>
          <a:p>
            <a:pPr>
              <a:lnSpc>
                <a:spcPct val="90000"/>
              </a:lnSpc>
            </a:pPr>
            <a:r>
              <a:rPr lang="en-US" dirty="0" smtClean="0"/>
              <a:t>1.63 Ga plutonism</a:t>
            </a:r>
          </a:p>
          <a:p>
            <a:pPr>
              <a:lnSpc>
                <a:spcPct val="90000"/>
              </a:lnSpc>
            </a:pPr>
            <a:r>
              <a:rPr lang="en-US" sz="1400" dirty="0" smtClean="0"/>
              <a:t>(</a:t>
            </a:r>
            <a:r>
              <a:rPr lang="en-US" sz="1400" dirty="0" err="1" smtClean="0"/>
              <a:t>Premo</a:t>
            </a:r>
            <a:r>
              <a:rPr lang="en-US" sz="1400" dirty="0" smtClean="0"/>
              <a:t> and Van </a:t>
            </a:r>
            <a:r>
              <a:rPr lang="en-US" sz="1400" dirty="0" err="1" smtClean="0"/>
              <a:t>Schmus</a:t>
            </a:r>
            <a:r>
              <a:rPr lang="en-US" sz="1400" dirty="0" smtClean="0"/>
              <a:t>,</a:t>
            </a:r>
          </a:p>
          <a:p>
            <a:pPr>
              <a:lnSpc>
                <a:spcPct val="90000"/>
              </a:lnSpc>
            </a:pPr>
            <a:r>
              <a:rPr lang="en-US" sz="1400" dirty="0" smtClean="0"/>
              <a:t>1989; Jones et. al., 2012)</a:t>
            </a:r>
          </a:p>
          <a:p>
            <a:pPr>
              <a:lnSpc>
                <a:spcPct val="90000"/>
              </a:lnSpc>
            </a:pPr>
            <a:endParaRPr lang="en-US" dirty="0" smtClean="0"/>
          </a:p>
          <a:p>
            <a:pPr>
              <a:lnSpc>
                <a:spcPct val="90000"/>
              </a:lnSpc>
            </a:pPr>
            <a:r>
              <a:rPr lang="en-US" dirty="0" smtClean="0"/>
              <a:t>Farwell Mt.</a:t>
            </a:r>
          </a:p>
          <a:p>
            <a:pPr>
              <a:lnSpc>
                <a:spcPct val="90000"/>
              </a:lnSpc>
            </a:pPr>
            <a:r>
              <a:rPr lang="en-US" dirty="0" smtClean="0"/>
              <a:t>1.6 Ga folds,</a:t>
            </a:r>
          </a:p>
          <a:p>
            <a:pPr>
              <a:lnSpc>
                <a:spcPct val="90000"/>
              </a:lnSpc>
            </a:pPr>
            <a:r>
              <a:rPr lang="en-US" dirty="0" smtClean="0"/>
              <a:t>1.6-1.57 Ga</a:t>
            </a:r>
          </a:p>
          <a:p>
            <a:pPr>
              <a:lnSpc>
                <a:spcPct val="90000"/>
              </a:lnSpc>
            </a:pPr>
            <a:r>
              <a:rPr lang="en-US" dirty="0" smtClean="0"/>
              <a:t>zircon, titanite,</a:t>
            </a:r>
          </a:p>
          <a:p>
            <a:pPr>
              <a:lnSpc>
                <a:spcPct val="90000"/>
              </a:lnSpc>
            </a:pPr>
            <a:r>
              <a:rPr lang="en-US" dirty="0" smtClean="0"/>
              <a:t>monazite</a:t>
            </a:r>
          </a:p>
          <a:p>
            <a:pPr>
              <a:lnSpc>
                <a:spcPct val="90000"/>
              </a:lnSpc>
            </a:pPr>
            <a:r>
              <a:rPr lang="en-US" sz="1400" dirty="0" smtClean="0"/>
              <a:t>(Chamberlain, </a:t>
            </a:r>
            <a:r>
              <a:rPr lang="en-US" sz="1400" dirty="0" err="1" smtClean="0"/>
              <a:t>unpub</a:t>
            </a:r>
            <a:r>
              <a:rPr lang="en-US" sz="1400" dirty="0" smtClean="0"/>
              <a:t>.)</a:t>
            </a:r>
            <a:endParaRPr lang="en-US" sz="1400" dirty="0"/>
          </a:p>
          <a:p>
            <a:pPr>
              <a:lnSpc>
                <a:spcPct val="90000"/>
              </a:lnSpc>
            </a:pPr>
            <a:endParaRPr lang="en-US" dirty="0" smtClean="0"/>
          </a:p>
          <a:p>
            <a:pPr>
              <a:lnSpc>
                <a:spcPct val="90000"/>
              </a:lnSpc>
            </a:pPr>
            <a:r>
              <a:rPr lang="en-US" dirty="0" smtClean="0"/>
              <a:t>Virgin Mts.</a:t>
            </a:r>
          </a:p>
          <a:p>
            <a:pPr>
              <a:lnSpc>
                <a:spcPct val="90000"/>
              </a:lnSpc>
            </a:pPr>
            <a:r>
              <a:rPr lang="en-US" dirty="0" smtClean="0"/>
              <a:t>1.60-1.55 Ga</a:t>
            </a:r>
          </a:p>
          <a:p>
            <a:pPr>
              <a:lnSpc>
                <a:spcPct val="90000"/>
              </a:lnSpc>
            </a:pPr>
            <a:r>
              <a:rPr lang="en-US" dirty="0" smtClean="0"/>
              <a:t>monazite</a:t>
            </a:r>
          </a:p>
          <a:p>
            <a:pPr>
              <a:lnSpc>
                <a:spcPct val="90000"/>
              </a:lnSpc>
            </a:pPr>
            <a:r>
              <a:rPr lang="en-US" sz="1400" dirty="0" smtClean="0"/>
              <a:t>(Quigley et</a:t>
            </a:r>
            <a:r>
              <a:rPr lang="en-US" sz="1400" dirty="0"/>
              <a:t>. al.,</a:t>
            </a:r>
            <a:r>
              <a:rPr lang="en-US" sz="1400" dirty="0" smtClean="0"/>
              <a:t>2002)</a:t>
            </a:r>
          </a:p>
          <a:p>
            <a:pPr>
              <a:lnSpc>
                <a:spcPct val="90000"/>
              </a:lnSpc>
            </a:pPr>
            <a:endParaRPr lang="en-US" sz="1400" dirty="0" smtClean="0"/>
          </a:p>
          <a:p>
            <a:pPr>
              <a:lnSpc>
                <a:spcPct val="90000"/>
              </a:lnSpc>
            </a:pPr>
            <a:r>
              <a:rPr lang="en-US" dirty="0" smtClean="0"/>
              <a:t>SE of Yuma</a:t>
            </a:r>
          </a:p>
          <a:p>
            <a:pPr>
              <a:lnSpc>
                <a:spcPct val="90000"/>
              </a:lnSpc>
            </a:pPr>
            <a:r>
              <a:rPr lang="en-US" dirty="0" smtClean="0"/>
              <a:t>1.60-1.55 Ga</a:t>
            </a:r>
          </a:p>
          <a:p>
            <a:pPr>
              <a:lnSpc>
                <a:spcPct val="90000"/>
              </a:lnSpc>
            </a:pPr>
            <a:r>
              <a:rPr lang="en-US" dirty="0" smtClean="0"/>
              <a:t>folding and </a:t>
            </a:r>
          </a:p>
          <a:p>
            <a:pPr>
              <a:lnSpc>
                <a:spcPct val="90000"/>
              </a:lnSpc>
            </a:pPr>
            <a:r>
              <a:rPr lang="en-US" dirty="0" smtClean="0"/>
              <a:t>mineral growth</a:t>
            </a:r>
          </a:p>
          <a:p>
            <a:pPr>
              <a:lnSpc>
                <a:spcPct val="90000"/>
              </a:lnSpc>
            </a:pPr>
            <a:r>
              <a:rPr lang="en-US" sz="1400" dirty="0" smtClean="0"/>
              <a:t>(</a:t>
            </a:r>
            <a:r>
              <a:rPr lang="en-US" sz="1400" dirty="0" err="1" smtClean="0"/>
              <a:t>Nourse</a:t>
            </a:r>
            <a:r>
              <a:rPr lang="en-US" sz="1400" dirty="0" smtClean="0"/>
              <a:t> et al., 2005)</a:t>
            </a:r>
            <a:r>
              <a:rPr lang="en-US" dirty="0" smtClean="0"/>
              <a:t> </a:t>
            </a:r>
          </a:p>
          <a:p>
            <a:pPr>
              <a:lnSpc>
                <a:spcPct val="90000"/>
              </a:lnSpc>
            </a:pPr>
            <a:endParaRPr lang="en-US" sz="1400" dirty="0"/>
          </a:p>
          <a:p>
            <a:pPr>
              <a:lnSpc>
                <a:spcPct val="90000"/>
              </a:lnSpc>
            </a:pPr>
            <a:endParaRPr lang="en-US" dirty="0"/>
          </a:p>
        </p:txBody>
      </p:sp>
      <p:sp>
        <p:nvSpPr>
          <p:cNvPr id="11" name="TextBox 10"/>
          <p:cNvSpPr txBox="1"/>
          <p:nvPr/>
        </p:nvSpPr>
        <p:spPr>
          <a:xfrm>
            <a:off x="2695690" y="5510143"/>
            <a:ext cx="384290" cy="707886"/>
          </a:xfrm>
          <a:prstGeom prst="rect">
            <a:avLst/>
          </a:prstGeom>
          <a:noFill/>
        </p:spPr>
        <p:txBody>
          <a:bodyPr wrap="none" rtlCol="0">
            <a:spAutoFit/>
          </a:bodyPr>
          <a:lstStyle/>
          <a:p>
            <a:r>
              <a:rPr lang="en-US" sz="4000" b="1" dirty="0" smtClean="0">
                <a:latin typeface="Arial"/>
                <a:cs typeface="Arial"/>
              </a:rPr>
              <a:t>*</a:t>
            </a:r>
            <a:endParaRPr lang="en-US" sz="4000" b="1" dirty="0">
              <a:latin typeface="Arial"/>
              <a:cs typeface="Arial"/>
            </a:endParaRPr>
          </a:p>
        </p:txBody>
      </p:sp>
      <p:sp>
        <p:nvSpPr>
          <p:cNvPr id="12" name="TextBox 11"/>
          <p:cNvSpPr txBox="1"/>
          <p:nvPr/>
        </p:nvSpPr>
        <p:spPr>
          <a:xfrm>
            <a:off x="7117122" y="1625600"/>
            <a:ext cx="1830361" cy="1037720"/>
          </a:xfrm>
          <a:prstGeom prst="rect">
            <a:avLst/>
          </a:prstGeom>
          <a:noFill/>
        </p:spPr>
        <p:txBody>
          <a:bodyPr wrap="none" rtlCol="0">
            <a:spAutoFit/>
          </a:bodyPr>
          <a:lstStyle/>
          <a:p>
            <a:pPr>
              <a:lnSpc>
                <a:spcPct val="90000"/>
              </a:lnSpc>
            </a:pPr>
            <a:r>
              <a:rPr lang="en-US" dirty="0" smtClean="0"/>
              <a:t>Gore R., Idaho</a:t>
            </a:r>
          </a:p>
          <a:p>
            <a:pPr>
              <a:lnSpc>
                <a:spcPct val="90000"/>
              </a:lnSpc>
            </a:pPr>
            <a:r>
              <a:rPr lang="en-US" dirty="0" err="1" smtClean="0"/>
              <a:t>Spgs</a:t>
            </a:r>
            <a:r>
              <a:rPr lang="en-US" dirty="0" smtClean="0"/>
              <a:t>. </a:t>
            </a:r>
            <a:r>
              <a:rPr lang="en-US" dirty="0"/>
              <a:t>s</a:t>
            </a:r>
            <a:r>
              <a:rPr lang="en-US" dirty="0" smtClean="0"/>
              <a:t>hear zones</a:t>
            </a:r>
          </a:p>
          <a:p>
            <a:pPr>
              <a:lnSpc>
                <a:spcPct val="90000"/>
              </a:lnSpc>
            </a:pPr>
            <a:r>
              <a:rPr lang="en-US" dirty="0" smtClean="0"/>
              <a:t>1.62 deformation</a:t>
            </a:r>
          </a:p>
          <a:p>
            <a:pPr>
              <a:lnSpc>
                <a:spcPct val="90000"/>
              </a:lnSpc>
            </a:pPr>
            <a:r>
              <a:rPr lang="en-US" sz="1400" dirty="0" smtClean="0"/>
              <a:t>(McCoy et al., 2005)</a:t>
            </a:r>
            <a:endParaRPr lang="en-US" sz="1400" dirty="0"/>
          </a:p>
        </p:txBody>
      </p:sp>
      <p:sp>
        <p:nvSpPr>
          <p:cNvPr id="13" name="TextBox 12"/>
          <p:cNvSpPr txBox="1"/>
          <p:nvPr/>
        </p:nvSpPr>
        <p:spPr>
          <a:xfrm>
            <a:off x="7117122" y="2844800"/>
            <a:ext cx="1748859" cy="1037720"/>
          </a:xfrm>
          <a:prstGeom prst="rect">
            <a:avLst/>
          </a:prstGeom>
          <a:noFill/>
        </p:spPr>
        <p:txBody>
          <a:bodyPr wrap="none" rtlCol="0">
            <a:spAutoFit/>
          </a:bodyPr>
          <a:lstStyle/>
          <a:p>
            <a:pPr>
              <a:lnSpc>
                <a:spcPct val="90000"/>
              </a:lnSpc>
            </a:pPr>
            <a:r>
              <a:rPr lang="en-US" dirty="0" smtClean="0"/>
              <a:t>Wet Mts.</a:t>
            </a:r>
          </a:p>
          <a:p>
            <a:pPr>
              <a:lnSpc>
                <a:spcPct val="90000"/>
              </a:lnSpc>
            </a:pPr>
            <a:r>
              <a:rPr lang="en-US" dirty="0" smtClean="0"/>
              <a:t>1.62–1.615 Ga</a:t>
            </a:r>
          </a:p>
          <a:p>
            <a:pPr>
              <a:lnSpc>
                <a:spcPct val="90000"/>
              </a:lnSpc>
            </a:pPr>
            <a:r>
              <a:rPr lang="en-US" dirty="0" smtClean="0"/>
              <a:t>plutonism</a:t>
            </a:r>
          </a:p>
          <a:p>
            <a:pPr>
              <a:lnSpc>
                <a:spcPct val="90000"/>
              </a:lnSpc>
            </a:pPr>
            <a:r>
              <a:rPr lang="en-US" sz="1400" dirty="0" smtClean="0"/>
              <a:t>(Bickford et al., 1989)</a:t>
            </a:r>
            <a:endParaRPr lang="en-US" sz="1400" dirty="0"/>
          </a:p>
        </p:txBody>
      </p:sp>
      <p:sp>
        <p:nvSpPr>
          <p:cNvPr id="14" name="TextBox 13"/>
          <p:cNvSpPr txBox="1"/>
          <p:nvPr/>
        </p:nvSpPr>
        <p:spPr>
          <a:xfrm>
            <a:off x="7117122" y="4076700"/>
            <a:ext cx="1948144" cy="1037720"/>
          </a:xfrm>
          <a:prstGeom prst="rect">
            <a:avLst/>
          </a:prstGeom>
          <a:noFill/>
        </p:spPr>
        <p:txBody>
          <a:bodyPr wrap="none" rtlCol="0">
            <a:spAutoFit/>
          </a:bodyPr>
          <a:lstStyle/>
          <a:p>
            <a:pPr>
              <a:lnSpc>
                <a:spcPct val="90000"/>
              </a:lnSpc>
            </a:pPr>
            <a:r>
              <a:rPr lang="en-US" dirty="0" err="1" smtClean="0"/>
              <a:t>Manzano</a:t>
            </a:r>
            <a:r>
              <a:rPr lang="en-US" dirty="0" smtClean="0"/>
              <a:t> Mts. </a:t>
            </a:r>
          </a:p>
          <a:p>
            <a:pPr>
              <a:lnSpc>
                <a:spcPct val="90000"/>
              </a:lnSpc>
            </a:pPr>
            <a:r>
              <a:rPr lang="en-US" dirty="0" smtClean="0"/>
              <a:t>1.60 Ga volcanism,</a:t>
            </a:r>
          </a:p>
          <a:p>
            <a:pPr>
              <a:lnSpc>
                <a:spcPct val="90000"/>
              </a:lnSpc>
            </a:pPr>
            <a:r>
              <a:rPr lang="en-US" dirty="0" smtClean="0"/>
              <a:t>deformation</a:t>
            </a:r>
          </a:p>
          <a:p>
            <a:pPr>
              <a:lnSpc>
                <a:spcPct val="90000"/>
              </a:lnSpc>
            </a:pPr>
            <a:r>
              <a:rPr lang="en-US" sz="1400" dirty="0" smtClean="0"/>
              <a:t>(Luther et al., 2006)</a:t>
            </a:r>
            <a:endParaRPr lang="en-US" sz="1400" dirty="0"/>
          </a:p>
        </p:txBody>
      </p:sp>
      <p:sp>
        <p:nvSpPr>
          <p:cNvPr id="15" name="TextBox 14"/>
          <p:cNvSpPr txBox="1"/>
          <p:nvPr/>
        </p:nvSpPr>
        <p:spPr>
          <a:xfrm>
            <a:off x="7175838" y="5291371"/>
            <a:ext cx="1747970" cy="1288045"/>
          </a:xfrm>
          <a:prstGeom prst="rect">
            <a:avLst/>
          </a:prstGeom>
          <a:noFill/>
        </p:spPr>
        <p:txBody>
          <a:bodyPr wrap="none" rtlCol="0">
            <a:spAutoFit/>
          </a:bodyPr>
          <a:lstStyle/>
          <a:p>
            <a:pPr>
              <a:lnSpc>
                <a:spcPct val="90000"/>
              </a:lnSpc>
            </a:pPr>
            <a:r>
              <a:rPr lang="en-US" dirty="0" smtClean="0"/>
              <a:t>Burro Mts.</a:t>
            </a:r>
          </a:p>
          <a:p>
            <a:pPr>
              <a:lnSpc>
                <a:spcPct val="90000"/>
              </a:lnSpc>
            </a:pPr>
            <a:r>
              <a:rPr lang="en-US" dirty="0" smtClean="0"/>
              <a:t>1.63 magmatism</a:t>
            </a:r>
          </a:p>
          <a:p>
            <a:pPr>
              <a:lnSpc>
                <a:spcPct val="90000"/>
              </a:lnSpc>
            </a:pPr>
            <a:r>
              <a:rPr lang="en-US" sz="1400" dirty="0" smtClean="0"/>
              <a:t>(</a:t>
            </a:r>
            <a:r>
              <a:rPr lang="en-US" sz="1400" dirty="0" err="1" smtClean="0"/>
              <a:t>Rämö</a:t>
            </a:r>
            <a:r>
              <a:rPr lang="en-US" sz="1400" dirty="0" smtClean="0"/>
              <a:t> </a:t>
            </a:r>
            <a:r>
              <a:rPr lang="en-US" sz="1400" dirty="0"/>
              <a:t>et al</a:t>
            </a:r>
            <a:r>
              <a:rPr lang="en-US" sz="1400" dirty="0" smtClean="0"/>
              <a:t>., 2003;</a:t>
            </a:r>
          </a:p>
          <a:p>
            <a:pPr>
              <a:lnSpc>
                <a:spcPct val="90000"/>
              </a:lnSpc>
            </a:pPr>
            <a:r>
              <a:rPr lang="en-US" sz="1400" dirty="0" smtClean="0"/>
              <a:t>Amato et al., 2008)</a:t>
            </a:r>
            <a:r>
              <a:rPr lang="en-US" dirty="0" smtClean="0"/>
              <a:t> </a:t>
            </a:r>
          </a:p>
          <a:p>
            <a:pPr>
              <a:lnSpc>
                <a:spcPct val="90000"/>
              </a:lnSpc>
            </a:pPr>
            <a:endParaRPr lang="en-US" dirty="0"/>
          </a:p>
        </p:txBody>
      </p:sp>
      <p:sp>
        <p:nvSpPr>
          <p:cNvPr id="17" name="TextBox 16"/>
          <p:cNvSpPr txBox="1"/>
          <p:nvPr/>
        </p:nvSpPr>
        <p:spPr>
          <a:xfrm>
            <a:off x="7102351" y="680571"/>
            <a:ext cx="2129835" cy="1038746"/>
          </a:xfrm>
          <a:prstGeom prst="rect">
            <a:avLst/>
          </a:prstGeom>
          <a:noFill/>
        </p:spPr>
        <p:txBody>
          <a:bodyPr wrap="none" rtlCol="0">
            <a:spAutoFit/>
          </a:bodyPr>
          <a:lstStyle/>
          <a:p>
            <a:pPr>
              <a:lnSpc>
                <a:spcPct val="90000"/>
              </a:lnSpc>
            </a:pPr>
            <a:r>
              <a:rPr lang="en-US" dirty="0" smtClean="0"/>
              <a:t>Cheyenne belt</a:t>
            </a:r>
          </a:p>
          <a:p>
            <a:pPr>
              <a:lnSpc>
                <a:spcPct val="90000"/>
              </a:lnSpc>
            </a:pPr>
            <a:r>
              <a:rPr lang="en-US" dirty="0" smtClean="0"/>
              <a:t>1.60 Ga deformation</a:t>
            </a:r>
          </a:p>
          <a:p>
            <a:pPr>
              <a:lnSpc>
                <a:spcPct val="90000"/>
              </a:lnSpc>
            </a:pPr>
            <a:r>
              <a:rPr lang="en-US" sz="1400" dirty="0" smtClean="0"/>
              <a:t>(Strickland, 2004)</a:t>
            </a:r>
          </a:p>
          <a:p>
            <a:pPr>
              <a:lnSpc>
                <a:spcPct val="90000"/>
              </a:lnSpc>
            </a:pPr>
            <a:endParaRPr lang="en-US" dirty="0"/>
          </a:p>
        </p:txBody>
      </p:sp>
      <p:sp>
        <p:nvSpPr>
          <p:cNvPr id="18" name="TextBox 17"/>
          <p:cNvSpPr txBox="1"/>
          <p:nvPr/>
        </p:nvSpPr>
        <p:spPr>
          <a:xfrm>
            <a:off x="5515090" y="1360557"/>
            <a:ext cx="384290" cy="707886"/>
          </a:xfrm>
          <a:prstGeom prst="rect">
            <a:avLst/>
          </a:prstGeom>
          <a:noFill/>
        </p:spPr>
        <p:txBody>
          <a:bodyPr wrap="none" rtlCol="0">
            <a:spAutoFit/>
          </a:bodyPr>
          <a:lstStyle/>
          <a:p>
            <a:r>
              <a:rPr lang="en-US" sz="4000" b="1" dirty="0" smtClean="0">
                <a:latin typeface="Arial"/>
                <a:cs typeface="Arial"/>
              </a:rPr>
              <a:t>*</a:t>
            </a:r>
            <a:endParaRPr lang="en-US" sz="4000" b="1" dirty="0">
              <a:latin typeface="Arial"/>
              <a:cs typeface="Arial"/>
            </a:endParaRPr>
          </a:p>
        </p:txBody>
      </p:sp>
      <p:sp>
        <p:nvSpPr>
          <p:cNvPr id="3" name="Freeform 2"/>
          <p:cNvSpPr/>
          <p:nvPr/>
        </p:nvSpPr>
        <p:spPr>
          <a:xfrm>
            <a:off x="4737100" y="2197100"/>
            <a:ext cx="2209800" cy="1320800"/>
          </a:xfrm>
          <a:custGeom>
            <a:avLst/>
            <a:gdLst>
              <a:gd name="connsiteX0" fmla="*/ 0 w 2209800"/>
              <a:gd name="connsiteY0" fmla="*/ 1320800 h 1320800"/>
              <a:gd name="connsiteX1" fmla="*/ 279400 w 2209800"/>
              <a:gd name="connsiteY1" fmla="*/ 1003300 h 1320800"/>
              <a:gd name="connsiteX2" fmla="*/ 1435100 w 2209800"/>
              <a:gd name="connsiteY2" fmla="*/ 241300 h 1320800"/>
              <a:gd name="connsiteX3" fmla="*/ 2209800 w 2209800"/>
              <a:gd name="connsiteY3" fmla="*/ 0 h 1320800"/>
            </a:gdLst>
            <a:ahLst/>
            <a:cxnLst>
              <a:cxn ang="0">
                <a:pos x="connsiteX0" y="connsiteY0"/>
              </a:cxn>
              <a:cxn ang="0">
                <a:pos x="connsiteX1" y="connsiteY1"/>
              </a:cxn>
              <a:cxn ang="0">
                <a:pos x="connsiteX2" y="connsiteY2"/>
              </a:cxn>
              <a:cxn ang="0">
                <a:pos x="connsiteX3" y="connsiteY3"/>
              </a:cxn>
            </a:cxnLst>
            <a:rect l="l" t="t" r="r" b="b"/>
            <a:pathLst>
              <a:path w="2209800" h="1320800">
                <a:moveTo>
                  <a:pt x="0" y="1320800"/>
                </a:moveTo>
                <a:cubicBezTo>
                  <a:pt x="20108" y="1252008"/>
                  <a:pt x="40217" y="1183217"/>
                  <a:pt x="279400" y="1003300"/>
                </a:cubicBezTo>
                <a:cubicBezTo>
                  <a:pt x="518583" y="823383"/>
                  <a:pt x="1113367" y="408517"/>
                  <a:pt x="1435100" y="241300"/>
                </a:cubicBezTo>
                <a:cubicBezTo>
                  <a:pt x="1756833" y="74083"/>
                  <a:pt x="2209800" y="0"/>
                  <a:pt x="2209800"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rot="19485395">
            <a:off x="4273663" y="2778421"/>
            <a:ext cx="1642196" cy="338554"/>
          </a:xfrm>
          <a:prstGeom prst="rect">
            <a:avLst/>
          </a:prstGeom>
          <a:noFill/>
        </p:spPr>
        <p:txBody>
          <a:bodyPr wrap="none" rtlCol="0">
            <a:spAutoFit/>
          </a:bodyPr>
          <a:lstStyle/>
          <a:p>
            <a:r>
              <a:rPr lang="en-US" sz="1600" b="1" dirty="0" smtClean="0">
                <a:solidFill>
                  <a:srgbClr val="FF0000"/>
                </a:solidFill>
              </a:rPr>
              <a:t>Mazatzal def. frt.</a:t>
            </a:r>
            <a:endParaRPr lang="en-US" sz="1600" b="1" dirty="0">
              <a:solidFill>
                <a:srgbClr val="FF0000"/>
              </a:solidFill>
            </a:endParaRPr>
          </a:p>
        </p:txBody>
      </p:sp>
      <p:sp>
        <p:nvSpPr>
          <p:cNvPr id="19" name="TextBox 18"/>
          <p:cNvSpPr txBox="1"/>
          <p:nvPr/>
        </p:nvSpPr>
        <p:spPr>
          <a:xfrm>
            <a:off x="1373070" y="6396966"/>
            <a:ext cx="6615230" cy="369332"/>
          </a:xfrm>
          <a:prstGeom prst="rect">
            <a:avLst/>
          </a:prstGeom>
          <a:noFill/>
        </p:spPr>
        <p:txBody>
          <a:bodyPr wrap="square" rtlCol="0">
            <a:spAutoFit/>
          </a:bodyPr>
          <a:lstStyle/>
          <a:p>
            <a:r>
              <a:rPr lang="en-US" dirty="0" smtClean="0"/>
              <a:t>SE AZ deformation/magmatism 1.63-1.615 Ga</a:t>
            </a:r>
            <a:r>
              <a:rPr lang="en-US" dirty="0"/>
              <a:t> </a:t>
            </a:r>
            <a:r>
              <a:rPr lang="en-US" sz="1400" dirty="0" smtClean="0"/>
              <a:t>(</a:t>
            </a:r>
            <a:r>
              <a:rPr lang="en-US" sz="1400" dirty="0" err="1" smtClean="0"/>
              <a:t>Eisele</a:t>
            </a:r>
            <a:r>
              <a:rPr lang="en-US" sz="1400" dirty="0" smtClean="0"/>
              <a:t> and </a:t>
            </a:r>
            <a:r>
              <a:rPr lang="en-US" sz="1400" dirty="0" err="1" smtClean="0"/>
              <a:t>Isachsen</a:t>
            </a:r>
            <a:r>
              <a:rPr lang="en-US" sz="1400" dirty="0" smtClean="0"/>
              <a:t>, 2001)</a:t>
            </a:r>
            <a:endParaRPr lang="en-US" sz="1400" dirty="0"/>
          </a:p>
        </p:txBody>
      </p:sp>
    </p:spTree>
    <p:extLst>
      <p:ext uri="{BB962C8B-B14F-4D97-AF65-F5344CB8AC3E}">
        <p14:creationId xmlns:p14="http://schemas.microsoft.com/office/powerpoint/2010/main" val="405921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55600" y="304800"/>
            <a:ext cx="8420198" cy="5287546"/>
            <a:chOff x="355600" y="279400"/>
            <a:chExt cx="8420198" cy="5287546"/>
          </a:xfrm>
        </p:grpSpPr>
        <p:pic>
          <p:nvPicPr>
            <p:cNvPr id="20" name="Picture 19" descr="Tibet-rotlaramid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549400"/>
              <a:ext cx="8420198" cy="3519844"/>
            </a:xfrm>
            <a:prstGeom prst="rect">
              <a:avLst/>
            </a:prstGeom>
          </p:spPr>
        </p:pic>
        <p:sp>
          <p:nvSpPr>
            <p:cNvPr id="21" name="TextBox 20"/>
            <p:cNvSpPr txBox="1"/>
            <p:nvPr/>
          </p:nvSpPr>
          <p:spPr>
            <a:xfrm>
              <a:off x="482600" y="279400"/>
              <a:ext cx="8211202" cy="461665"/>
            </a:xfrm>
            <a:prstGeom prst="rect">
              <a:avLst/>
            </a:prstGeom>
            <a:noFill/>
          </p:spPr>
          <p:txBody>
            <a:bodyPr wrap="none" rtlCol="0">
              <a:spAutoFit/>
            </a:bodyPr>
            <a:lstStyle/>
            <a:p>
              <a:r>
                <a:rPr lang="en-US" sz="2400" b="1" dirty="0" smtClean="0"/>
                <a:t>Hypotheses for ca. 1.6 Ga tectonism in southwestern Laurentia </a:t>
              </a:r>
              <a:endParaRPr lang="en-US" sz="2400" b="1" dirty="0"/>
            </a:p>
          </p:txBody>
        </p:sp>
        <p:sp>
          <p:nvSpPr>
            <p:cNvPr id="22" name="TextBox 21"/>
            <p:cNvSpPr txBox="1"/>
            <p:nvPr/>
          </p:nvSpPr>
          <p:spPr>
            <a:xfrm>
              <a:off x="2957417" y="710287"/>
              <a:ext cx="3296232" cy="430887"/>
            </a:xfrm>
            <a:prstGeom prst="rect">
              <a:avLst/>
            </a:prstGeom>
            <a:noFill/>
          </p:spPr>
          <p:txBody>
            <a:bodyPr wrap="none" rtlCol="0">
              <a:spAutoFit/>
            </a:bodyPr>
            <a:lstStyle/>
            <a:p>
              <a:r>
                <a:rPr lang="en-US" sz="2200" b="1" i="1" dirty="0" smtClean="0"/>
                <a:t>Intracratonic deformation</a:t>
              </a:r>
              <a:endParaRPr lang="en-US" sz="2200" b="1" i="1" dirty="0"/>
            </a:p>
          </p:txBody>
        </p:sp>
        <p:sp>
          <p:nvSpPr>
            <p:cNvPr id="23" name="TextBox 22"/>
            <p:cNvSpPr txBox="1"/>
            <p:nvPr/>
          </p:nvSpPr>
          <p:spPr>
            <a:xfrm>
              <a:off x="2235200" y="5155168"/>
              <a:ext cx="1860931" cy="400110"/>
            </a:xfrm>
            <a:prstGeom prst="rect">
              <a:avLst/>
            </a:prstGeom>
            <a:noFill/>
          </p:spPr>
          <p:txBody>
            <a:bodyPr wrap="none" rtlCol="0">
              <a:spAutoFit/>
            </a:bodyPr>
            <a:lstStyle/>
            <a:p>
              <a:r>
                <a:rPr lang="en-US" sz="2000" b="1" dirty="0" smtClean="0"/>
                <a:t>Tibetan Plateau</a:t>
              </a:r>
              <a:endParaRPr lang="en-US" sz="2000" b="1" dirty="0"/>
            </a:p>
          </p:txBody>
        </p:sp>
        <p:sp>
          <p:nvSpPr>
            <p:cNvPr id="24" name="TextBox 23"/>
            <p:cNvSpPr txBox="1"/>
            <p:nvPr/>
          </p:nvSpPr>
          <p:spPr>
            <a:xfrm>
              <a:off x="6477000" y="5166836"/>
              <a:ext cx="1175898" cy="400110"/>
            </a:xfrm>
            <a:prstGeom prst="rect">
              <a:avLst/>
            </a:prstGeom>
            <a:noFill/>
          </p:spPr>
          <p:txBody>
            <a:bodyPr wrap="none" rtlCol="0">
              <a:spAutoFit/>
            </a:bodyPr>
            <a:lstStyle/>
            <a:p>
              <a:r>
                <a:rPr lang="en-US" sz="2000" b="1" dirty="0" smtClean="0"/>
                <a:t>Laramide</a:t>
              </a:r>
              <a:endParaRPr lang="en-US" sz="2000" b="1" dirty="0"/>
            </a:p>
          </p:txBody>
        </p:sp>
      </p:grpSp>
      <p:sp>
        <p:nvSpPr>
          <p:cNvPr id="2" name="TextBox 1"/>
          <p:cNvSpPr txBox="1"/>
          <p:nvPr/>
        </p:nvSpPr>
        <p:spPr>
          <a:xfrm>
            <a:off x="2540000" y="4133334"/>
            <a:ext cx="2743447" cy="338554"/>
          </a:xfrm>
          <a:prstGeom prst="rect">
            <a:avLst/>
          </a:prstGeom>
          <a:solidFill>
            <a:schemeClr val="bg1"/>
          </a:solidFill>
        </p:spPr>
        <p:txBody>
          <a:bodyPr wrap="none" rtlCol="0">
            <a:spAutoFit/>
          </a:bodyPr>
          <a:lstStyle/>
          <a:p>
            <a:r>
              <a:rPr lang="en-US" sz="1600" b="1" i="1" dirty="0" smtClean="0">
                <a:solidFill>
                  <a:srgbClr val="FF0000"/>
                </a:solidFill>
              </a:rPr>
              <a:t>Southern margin of Laurentia</a:t>
            </a:r>
            <a:endParaRPr lang="en-US" sz="1600" b="1" i="1" dirty="0">
              <a:solidFill>
                <a:srgbClr val="FF0000"/>
              </a:solidFill>
            </a:endParaRPr>
          </a:p>
        </p:txBody>
      </p:sp>
      <p:cxnSp>
        <p:nvCxnSpPr>
          <p:cNvPr id="6" name="Straight Arrow Connector 5"/>
          <p:cNvCxnSpPr/>
          <p:nvPr/>
        </p:nvCxnSpPr>
        <p:spPr>
          <a:xfrm flipH="1" flipV="1">
            <a:off x="2235200" y="3886200"/>
            <a:ext cx="368300" cy="3810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270602" y="6070600"/>
            <a:ext cx="4668653" cy="369332"/>
          </a:xfrm>
          <a:prstGeom prst="rect">
            <a:avLst/>
          </a:prstGeom>
          <a:noFill/>
        </p:spPr>
        <p:txBody>
          <a:bodyPr wrap="none" rtlCol="0">
            <a:spAutoFit/>
          </a:bodyPr>
          <a:lstStyle/>
          <a:p>
            <a:r>
              <a:rPr lang="en-US" b="1" dirty="0" smtClean="0"/>
              <a:t>Implies stabilized crust not long after accretion</a:t>
            </a:r>
            <a:endParaRPr lang="en-US" b="1" dirty="0"/>
          </a:p>
        </p:txBody>
      </p:sp>
    </p:spTree>
    <p:extLst>
      <p:ext uri="{BB962C8B-B14F-4D97-AF65-F5344CB8AC3E}">
        <p14:creationId xmlns:p14="http://schemas.microsoft.com/office/powerpoint/2010/main" val="507980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8748</TotalTime>
  <Words>1314</Words>
  <Application>Microsoft Macintosh PowerPoint</Application>
  <PresentationFormat>On-screen Show (4:3)</PresentationFormat>
  <Paragraphs>219</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Ernie Duebendorfer</dc:creator>
  <cp:lastModifiedBy>Ernie Duebendorfer</cp:lastModifiedBy>
  <cp:revision>130</cp:revision>
  <dcterms:created xsi:type="dcterms:W3CDTF">2013-09-30T16:38:55Z</dcterms:created>
  <dcterms:modified xsi:type="dcterms:W3CDTF">2013-10-25T17:34:58Z</dcterms:modified>
</cp:coreProperties>
</file>