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Default Extension="tiff" ContentType="image/tiff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30"/>
  </p:notesMasterIdLst>
  <p:sldIdLst>
    <p:sldId id="262" r:id="rId2"/>
    <p:sldId id="263" r:id="rId3"/>
    <p:sldId id="264" r:id="rId4"/>
    <p:sldId id="282" r:id="rId5"/>
    <p:sldId id="275" r:id="rId6"/>
    <p:sldId id="285" r:id="rId7"/>
    <p:sldId id="283" r:id="rId8"/>
    <p:sldId id="270" r:id="rId9"/>
    <p:sldId id="265" r:id="rId10"/>
    <p:sldId id="276" r:id="rId11"/>
    <p:sldId id="273" r:id="rId12"/>
    <p:sldId id="268" r:id="rId13"/>
    <p:sldId id="278" r:id="rId14"/>
    <p:sldId id="267" r:id="rId15"/>
    <p:sldId id="269" r:id="rId16"/>
    <p:sldId id="271" r:id="rId17"/>
    <p:sldId id="284" r:id="rId18"/>
    <p:sldId id="287" r:id="rId19"/>
    <p:sldId id="288" r:id="rId20"/>
    <p:sldId id="290" r:id="rId21"/>
    <p:sldId id="272" r:id="rId22"/>
    <p:sldId id="279" r:id="rId23"/>
    <p:sldId id="277" r:id="rId24"/>
    <p:sldId id="289" r:id="rId25"/>
    <p:sldId id="274" r:id="rId26"/>
    <p:sldId id="266" r:id="rId27"/>
    <p:sldId id="280" r:id="rId28"/>
    <p:sldId id="286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4970" autoAdjust="0"/>
    <p:restoredTop sz="94660"/>
  </p:normalViewPr>
  <p:slideViewPr>
    <p:cSldViewPr snapToGrid="0" snapToObjects="1">
      <p:cViewPr>
        <p:scale>
          <a:sx n="100" d="100"/>
          <a:sy n="100" d="100"/>
        </p:scale>
        <p:origin x="-2736" y="-9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5CDE72-3574-AB49-959F-BB4C95AA9EFF}" type="datetimeFigureOut">
              <a:rPr lang="en-US" smtClean="0"/>
              <a:pPr/>
              <a:t>10/26/13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E1B9CA-DB85-C64D-A4D2-121BE7E53B1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-128"/>
              </a:rPr>
              <a:t>At a constant pressure simple compounds (like ice) melt at a single temperature </a:t>
            </a:r>
          </a:p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-128"/>
            </a:endParaRPr>
          </a:p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-128"/>
              </a:rPr>
              <a:t>More complex compounds (like silicate magmas) have very different melting behavior</a:t>
            </a:r>
          </a:p>
          <a:p>
            <a:pPr>
              <a:defRPr/>
            </a:pPr>
            <a:endParaRPr lang="en-US">
              <a:latin typeface="Times New Roman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-128"/>
                <a:cs typeface="ＭＳ Ｐゴシック" charset="-128"/>
              </a:rPr>
              <a:t>At a constant pressure simple compounds (like ice) melt at a single temperature </a:t>
            </a:r>
          </a:p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-128"/>
              <a:cs typeface="ＭＳ Ｐゴシック" charset="-128"/>
            </a:endParaRPr>
          </a:p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-128"/>
                <a:cs typeface="ＭＳ Ｐゴシック" charset="-128"/>
              </a:rPr>
              <a:t>More complex compounds (like silicate magmas) have very different melting behavior</a:t>
            </a:r>
          </a:p>
          <a:p>
            <a:pPr>
              <a:defRPr/>
            </a:pPr>
            <a:endParaRPr lang="en-US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pitchFamily="9" charset="-128"/>
                <a:cs typeface="ＭＳ Ｐゴシック" pitchFamily="9" charset="-128"/>
              </a:rPr>
              <a:t>At a constant pressure simple compounds (like ice) melt at a single temperature </a:t>
            </a:r>
          </a:p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pitchFamily="9" charset="-128"/>
              <a:cs typeface="ＭＳ Ｐゴシック" pitchFamily="9" charset="-128"/>
            </a:endParaRPr>
          </a:p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pitchFamily="9" charset="-128"/>
                <a:cs typeface="ＭＳ Ｐゴシック" pitchFamily="9" charset="-128"/>
              </a:rPr>
              <a:t>More complex compounds (like silicate magmas) have very different melting behavior</a:t>
            </a:r>
          </a:p>
          <a:p>
            <a:pPr>
              <a:defRPr/>
            </a:pPr>
            <a:endParaRPr lang="en-US">
              <a:latin typeface="Times New Roman" charset="0"/>
              <a:ea typeface="ＭＳ Ｐゴシック" pitchFamily="9" charset="-128"/>
              <a:cs typeface="ＭＳ Ｐゴシック" pitchFamily="9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2F07C-8D2E-2B4A-A5AB-8F2011244563}" type="datetimeFigureOut">
              <a:rPr lang="en-US" smtClean="0"/>
              <a:pPr/>
              <a:t>10/26/13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8FF71-259F-5143-A99B-68CD8828C0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2F07C-8D2E-2B4A-A5AB-8F2011244563}" type="datetimeFigureOut">
              <a:rPr lang="en-US" smtClean="0"/>
              <a:pPr/>
              <a:t>10/26/13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8FF71-259F-5143-A99B-68CD8828C0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2F07C-8D2E-2B4A-A5AB-8F2011244563}" type="datetimeFigureOut">
              <a:rPr lang="en-US" smtClean="0"/>
              <a:pPr/>
              <a:t>10/26/13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8FF71-259F-5143-A99B-68CD8828C0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2F07C-8D2E-2B4A-A5AB-8F2011244563}" type="datetimeFigureOut">
              <a:rPr lang="en-US" smtClean="0"/>
              <a:pPr/>
              <a:t>10/26/13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8FF71-259F-5143-A99B-68CD8828C0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2F07C-8D2E-2B4A-A5AB-8F2011244563}" type="datetimeFigureOut">
              <a:rPr lang="en-US" smtClean="0"/>
              <a:pPr/>
              <a:t>10/26/13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8FF71-259F-5143-A99B-68CD8828C0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2F07C-8D2E-2B4A-A5AB-8F2011244563}" type="datetimeFigureOut">
              <a:rPr lang="en-US" smtClean="0"/>
              <a:pPr/>
              <a:t>10/26/13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8FF71-259F-5143-A99B-68CD8828C0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2F07C-8D2E-2B4A-A5AB-8F2011244563}" type="datetimeFigureOut">
              <a:rPr lang="en-US" smtClean="0"/>
              <a:pPr/>
              <a:t>10/26/13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8FF71-259F-5143-A99B-68CD8828C0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2F07C-8D2E-2B4A-A5AB-8F2011244563}" type="datetimeFigureOut">
              <a:rPr lang="en-US" smtClean="0"/>
              <a:pPr/>
              <a:t>10/26/13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8FF71-259F-5143-A99B-68CD8828C0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2F07C-8D2E-2B4A-A5AB-8F2011244563}" type="datetimeFigureOut">
              <a:rPr lang="en-US" smtClean="0"/>
              <a:pPr/>
              <a:t>10/26/13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8FF71-259F-5143-A99B-68CD8828C0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2F07C-8D2E-2B4A-A5AB-8F2011244563}" type="datetimeFigureOut">
              <a:rPr lang="en-US" smtClean="0"/>
              <a:pPr/>
              <a:t>10/26/13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8FF71-259F-5143-A99B-68CD8828C0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2F07C-8D2E-2B4A-A5AB-8F2011244563}" type="datetimeFigureOut">
              <a:rPr lang="en-US" smtClean="0"/>
              <a:pPr/>
              <a:t>10/26/13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8FF71-259F-5143-A99B-68CD8828C0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D2F07C-8D2E-2B4A-A5AB-8F2011244563}" type="datetimeFigureOut">
              <a:rPr lang="en-US" smtClean="0"/>
              <a:pPr/>
              <a:t>10/26/13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38FF71-259F-5143-A99B-68CD8828C01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tiff"/><Relationship Id="rId3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Relationship Id="rId3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5" Type="http://schemas.openxmlformats.org/officeDocument/2006/relationships/image" Target="../media/image31.jpeg"/><Relationship Id="rId6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050"/>
          <p:cNvSpPr>
            <a:spLocks noGrp="1" noChangeArrowheads="1"/>
          </p:cNvSpPr>
          <p:nvPr>
            <p:ph type="title"/>
          </p:nvPr>
        </p:nvSpPr>
        <p:spPr>
          <a:xfrm>
            <a:off x="668338" y="111125"/>
            <a:ext cx="77724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4800" b="1" dirty="0" smtClean="0">
                <a:ln w="1587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 charset="-128"/>
                <a:cs typeface="Arial"/>
              </a:rPr>
              <a:t>Normal L. Bowen and</a:t>
            </a:r>
            <a:br>
              <a:rPr lang="en-US" sz="4800" b="1" dirty="0" smtClean="0">
                <a:ln w="1587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 charset="-128"/>
                <a:cs typeface="Arial"/>
              </a:rPr>
            </a:br>
            <a:r>
              <a:rPr lang="en-US" sz="4800" b="1" dirty="0" smtClean="0">
                <a:ln w="1587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 charset="-128"/>
                <a:cs typeface="Arial"/>
              </a:rPr>
              <a:t>Experimental Petrology (1)</a:t>
            </a:r>
            <a:endParaRPr lang="en-US" sz="4800" b="1" dirty="0">
              <a:ln w="158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FF00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07459" y="1635125"/>
            <a:ext cx="2749721" cy="501675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dirty="0" smtClean="0">
                <a:latin typeface="+mj-lt"/>
                <a:ea typeface="ＭＳ Ｐゴシック" charset="0"/>
                <a:cs typeface="+mn-cs"/>
              </a:rPr>
              <a:t>Phase diagrams –</a:t>
            </a:r>
          </a:p>
          <a:p>
            <a:pPr algn="ctr">
              <a:defRPr/>
            </a:pPr>
            <a:r>
              <a:rPr lang="en-US" sz="2000" b="1" dirty="0">
                <a:latin typeface="+mj-lt"/>
                <a:ea typeface="ＭＳ Ｐゴシック" charset="0"/>
              </a:rPr>
              <a:t>t</a:t>
            </a:r>
            <a:r>
              <a:rPr lang="en-US" sz="2000" b="1" dirty="0" smtClean="0">
                <a:latin typeface="+mj-lt"/>
                <a:ea typeface="ＭＳ Ｐゴシック" charset="0"/>
                <a:cs typeface="+mn-cs"/>
              </a:rPr>
              <a:t>he </a:t>
            </a:r>
            <a:r>
              <a:rPr lang="en-US" sz="2000" b="1" dirty="0">
                <a:latin typeface="+mj-lt"/>
                <a:ea typeface="ＭＳ Ｐゴシック" charset="0"/>
                <a:cs typeface="+mn-cs"/>
              </a:rPr>
              <a:t>last, best hope of</a:t>
            </a:r>
          </a:p>
          <a:p>
            <a:pPr algn="ctr">
              <a:defRPr/>
            </a:pPr>
            <a:r>
              <a:rPr lang="en-US" sz="2000" b="1" dirty="0">
                <a:latin typeface="+mj-lt"/>
                <a:ea typeface="ＭＳ Ｐゴシック" charset="0"/>
                <a:cs typeface="+mn-cs"/>
              </a:rPr>
              <a:t>igneous petrology</a:t>
            </a:r>
          </a:p>
          <a:p>
            <a:pPr algn="ctr">
              <a:defRPr/>
            </a:pPr>
            <a:endParaRPr lang="en-US" sz="2000" b="1" dirty="0">
              <a:latin typeface="+mj-lt"/>
              <a:ea typeface="ＭＳ Ｐゴシック" charset="0"/>
              <a:cs typeface="+mn-cs"/>
            </a:endParaRPr>
          </a:p>
          <a:p>
            <a:pPr algn="ctr">
              <a:defRPr/>
            </a:pPr>
            <a:r>
              <a:rPr lang="en-US" sz="2000" b="1" dirty="0">
                <a:latin typeface="+mj-lt"/>
                <a:ea typeface="ＭＳ Ｐゴシック" charset="0"/>
                <a:cs typeface="+mn-cs"/>
              </a:rPr>
              <a:t>- N.L. Bowen</a:t>
            </a:r>
          </a:p>
          <a:p>
            <a:pPr algn="ctr">
              <a:defRPr/>
            </a:pPr>
            <a:r>
              <a:rPr lang="en-US" sz="2000" b="1" dirty="0">
                <a:latin typeface="+mj-lt"/>
                <a:ea typeface="ＭＳ Ｐゴシック" charset="0"/>
                <a:cs typeface="+mn-cs"/>
              </a:rPr>
              <a:t>Anytime,</a:t>
            </a:r>
          </a:p>
          <a:p>
            <a:pPr algn="ctr">
              <a:defRPr/>
            </a:pPr>
            <a:r>
              <a:rPr lang="en-US" sz="2000" b="1" dirty="0" smtClean="0">
                <a:latin typeface="+mj-lt"/>
                <a:ea typeface="ＭＳ Ｐゴシック" charset="0"/>
                <a:cs typeface="+mn-cs"/>
              </a:rPr>
              <a:t>Anywhere</a:t>
            </a:r>
          </a:p>
          <a:p>
            <a:pPr algn="ctr">
              <a:defRPr/>
            </a:pPr>
            <a:endParaRPr lang="en-US" sz="2000" b="1" dirty="0" smtClean="0">
              <a:latin typeface="+mj-lt"/>
              <a:ea typeface="ＭＳ Ｐゴシック" charset="0"/>
            </a:endParaRPr>
          </a:p>
          <a:p>
            <a:pPr algn="ctr">
              <a:defRPr/>
            </a:pPr>
            <a:r>
              <a:rPr lang="en-US" sz="2000" b="1" dirty="0" smtClean="0">
                <a:solidFill>
                  <a:srgbClr val="CCFFCC"/>
                </a:solidFill>
                <a:latin typeface="+mj-lt"/>
                <a:ea typeface="ＭＳ Ｐゴシック" charset="0"/>
                <a:cs typeface="+mn-cs"/>
              </a:rPr>
              <a:t>“…there may be</a:t>
            </a:r>
          </a:p>
          <a:p>
            <a:pPr algn="ctr">
              <a:defRPr/>
            </a:pPr>
            <a:r>
              <a:rPr lang="en-US" sz="2000" b="1" dirty="0">
                <a:solidFill>
                  <a:srgbClr val="CCFFCC"/>
                </a:solidFill>
                <a:latin typeface="+mj-lt"/>
                <a:ea typeface="ＭＳ Ｐゴシック" charset="0"/>
              </a:rPr>
              <a:t>t</a:t>
            </a:r>
            <a:r>
              <a:rPr lang="en-US" sz="2000" b="1" dirty="0" smtClean="0">
                <a:solidFill>
                  <a:srgbClr val="CCFFCC"/>
                </a:solidFill>
                <a:latin typeface="+mj-lt"/>
                <a:ea typeface="ＭＳ Ｐゴシック" charset="0"/>
              </a:rPr>
              <a:t>imes when an</a:t>
            </a:r>
          </a:p>
          <a:p>
            <a:pPr algn="ctr">
              <a:defRPr/>
            </a:pPr>
            <a:r>
              <a:rPr lang="en-US" sz="2000" b="1" dirty="0">
                <a:solidFill>
                  <a:srgbClr val="CCFFCC"/>
                </a:solidFill>
                <a:latin typeface="+mj-lt"/>
                <a:ea typeface="ＭＳ Ｐゴシック" charset="0"/>
              </a:rPr>
              <a:t>o</a:t>
            </a:r>
            <a:r>
              <a:rPr lang="en-US" sz="2000" b="1" dirty="0" smtClean="0">
                <a:solidFill>
                  <a:srgbClr val="CCFFCC"/>
                </a:solidFill>
                <a:latin typeface="+mj-lt"/>
                <a:ea typeface="ＭＳ Ｐゴシック" charset="0"/>
                <a:cs typeface="+mn-cs"/>
              </a:rPr>
              <a:t>pen mind is a</a:t>
            </a:r>
          </a:p>
          <a:p>
            <a:pPr algn="ctr">
              <a:defRPr/>
            </a:pPr>
            <a:r>
              <a:rPr lang="en-US" sz="2000" b="1" dirty="0" smtClean="0">
                <a:solidFill>
                  <a:srgbClr val="CCFFCC"/>
                </a:solidFill>
                <a:latin typeface="+mj-lt"/>
                <a:ea typeface="ＭＳ Ｐゴシック" charset="0"/>
              </a:rPr>
              <a:t>prejudice”</a:t>
            </a:r>
          </a:p>
          <a:p>
            <a:pPr algn="ctr">
              <a:defRPr/>
            </a:pPr>
            <a:endParaRPr lang="en-US" sz="2000" b="1" dirty="0" smtClean="0">
              <a:solidFill>
                <a:srgbClr val="CCFFCC"/>
              </a:solidFill>
              <a:latin typeface="+mj-lt"/>
              <a:ea typeface="ＭＳ Ｐゴシック" charset="0"/>
              <a:cs typeface="+mn-cs"/>
            </a:endParaRPr>
          </a:p>
          <a:p>
            <a:pPr algn="ctr">
              <a:buFontTx/>
              <a:buChar char="-"/>
              <a:defRPr/>
            </a:pPr>
            <a:r>
              <a:rPr lang="en-US" sz="2000" b="1" dirty="0" smtClean="0">
                <a:solidFill>
                  <a:srgbClr val="CCFFCC"/>
                </a:solidFill>
                <a:latin typeface="+mj-lt"/>
                <a:ea typeface="ＭＳ Ｐゴシック" charset="0"/>
              </a:rPr>
              <a:t> </a:t>
            </a:r>
            <a:r>
              <a:rPr lang="en-US" sz="2000" b="1" dirty="0" err="1" smtClean="0">
                <a:solidFill>
                  <a:srgbClr val="CCFFCC"/>
                </a:solidFill>
                <a:latin typeface="+mj-lt"/>
                <a:ea typeface="ＭＳ Ｐゴシック" charset="0"/>
              </a:rPr>
              <a:t>Anatole</a:t>
            </a:r>
            <a:r>
              <a:rPr lang="en-US" sz="2000" b="1" dirty="0" smtClean="0">
                <a:solidFill>
                  <a:srgbClr val="CCFFCC"/>
                </a:solidFill>
                <a:latin typeface="+mj-lt"/>
                <a:ea typeface="ＭＳ Ｐゴシック" charset="0"/>
              </a:rPr>
              <a:t> France</a:t>
            </a:r>
          </a:p>
          <a:p>
            <a:pPr algn="ctr">
              <a:defRPr/>
            </a:pPr>
            <a:r>
              <a:rPr lang="en-US" sz="2000" b="1" dirty="0">
                <a:solidFill>
                  <a:srgbClr val="CCFFCC"/>
                </a:solidFill>
                <a:latin typeface="+mj-lt"/>
                <a:ea typeface="ＭＳ Ｐゴシック" charset="0"/>
              </a:rPr>
              <a:t>q</a:t>
            </a:r>
            <a:r>
              <a:rPr lang="en-US" sz="2000" b="1" dirty="0" smtClean="0">
                <a:solidFill>
                  <a:srgbClr val="CCFFCC"/>
                </a:solidFill>
                <a:latin typeface="+mj-lt"/>
                <a:ea typeface="ＭＳ Ｐゴシック" charset="0"/>
                <a:cs typeface="+mn-cs"/>
              </a:rPr>
              <a:t>uoted by</a:t>
            </a:r>
          </a:p>
          <a:p>
            <a:pPr algn="ctr">
              <a:defRPr/>
            </a:pPr>
            <a:r>
              <a:rPr lang="en-US" sz="2000" b="1" dirty="0" smtClean="0">
                <a:solidFill>
                  <a:srgbClr val="CCFFCC"/>
                </a:solidFill>
                <a:latin typeface="+mj-lt"/>
                <a:ea typeface="ＭＳ Ｐゴシック" charset="0"/>
              </a:rPr>
              <a:t>Bowen (1928</a:t>
            </a:r>
            <a:r>
              <a:rPr lang="en-US" sz="2000" b="1" dirty="0" smtClean="0">
                <a:latin typeface="+mj-lt"/>
                <a:ea typeface="ＭＳ Ｐゴシック" charset="0"/>
              </a:rPr>
              <a:t>)</a:t>
            </a:r>
            <a:endParaRPr lang="en-US" sz="2000" b="1" dirty="0">
              <a:latin typeface="+mj-lt"/>
              <a:ea typeface="ＭＳ Ｐゴシック" charset="0"/>
              <a:cs typeface="+mn-cs"/>
            </a:endParaRPr>
          </a:p>
        </p:txBody>
      </p:sp>
      <p:pic>
        <p:nvPicPr>
          <p:cNvPr id="14340" name="Picture 2" descr="bowen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7338" y="2403475"/>
            <a:ext cx="2817812" cy="368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4" descr="Bowen 1928 cover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56338" y="2370138"/>
            <a:ext cx="2481262" cy="376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50744" y="1803400"/>
            <a:ext cx="2108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n>
                  <a:solidFill>
                    <a:srgbClr val="CCFFCC"/>
                  </a:solidFill>
                </a:ln>
                <a:solidFill>
                  <a:srgbClr val="CCFFCC"/>
                </a:solidFill>
              </a:rPr>
              <a:t>James H. Natland</a:t>
            </a:r>
            <a:endParaRPr lang="en-US" b="1" dirty="0">
              <a:ln>
                <a:solidFill>
                  <a:srgbClr val="CCFFCC"/>
                </a:solidFill>
              </a:ln>
              <a:solidFill>
                <a:srgbClr val="CCFFC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33160" y="1651000"/>
            <a:ext cx="23011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CFFCC"/>
                </a:solidFill>
              </a:rPr>
              <a:t>RSMAS/MGG</a:t>
            </a:r>
          </a:p>
          <a:p>
            <a:pPr algn="ctr"/>
            <a:r>
              <a:rPr lang="en-US" b="1" dirty="0" smtClean="0">
                <a:solidFill>
                  <a:srgbClr val="CCFFCC"/>
                </a:solidFill>
              </a:rPr>
              <a:t>University of Miami</a:t>
            </a:r>
            <a:endParaRPr lang="en-US" b="1" dirty="0">
              <a:solidFill>
                <a:srgbClr val="CCFFCC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0500" y="6096000"/>
            <a:ext cx="309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"/>
                <a:cs typeface="Arial"/>
              </a:rPr>
              <a:t>Bowen in 1909</a:t>
            </a:r>
          </a:p>
          <a:p>
            <a:pPr algn="ctr"/>
            <a:r>
              <a:rPr lang="en-US" sz="2000" b="1" dirty="0">
                <a:latin typeface="Arial"/>
                <a:cs typeface="Arial"/>
              </a:rPr>
              <a:t>g</a:t>
            </a:r>
            <a:r>
              <a:rPr lang="en-US" sz="2000" b="1" dirty="0" smtClean="0">
                <a:latin typeface="Arial"/>
                <a:cs typeface="Arial"/>
              </a:rPr>
              <a:t>raduation photo</a:t>
            </a:r>
            <a:endParaRPr lang="en-US" sz="2000" b="1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213B-31R-1 TS47 F-6D 20X-11r skeletal snakelike Ti-mag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3299" y="1008115"/>
            <a:ext cx="3968007" cy="29770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2558" y="5579533"/>
            <a:ext cx="85313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CFFCC"/>
                </a:solidFill>
                <a:latin typeface="Arial"/>
                <a:cs typeface="Arial"/>
              </a:rPr>
              <a:t>Much optical work was done using  classical</a:t>
            </a:r>
            <a:r>
              <a:rPr lang="en-US" sz="2400" b="1" dirty="0" smtClean="0">
                <a:solidFill>
                  <a:srgbClr val="CCFFCC"/>
                </a:solidFill>
                <a:latin typeface="Arial"/>
                <a:cs typeface="Arial"/>
              </a:rPr>
              <a:t> </a:t>
            </a:r>
            <a:r>
              <a:rPr lang="en-US" sz="2400" b="1" dirty="0" smtClean="0">
                <a:solidFill>
                  <a:srgbClr val="CCFFCC"/>
                </a:solidFill>
                <a:latin typeface="Arial"/>
                <a:cs typeface="Arial"/>
              </a:rPr>
              <a:t>microscope</a:t>
            </a:r>
            <a:endParaRPr lang="en-US" sz="2400" b="1" dirty="0" smtClean="0">
              <a:solidFill>
                <a:srgbClr val="CCFFCC"/>
              </a:solidFill>
              <a:latin typeface="Arial"/>
              <a:cs typeface="Arial"/>
            </a:endParaRPr>
          </a:p>
          <a:p>
            <a:pPr algn="ctr"/>
            <a:r>
              <a:rPr lang="en-US" sz="2400" b="1" dirty="0">
                <a:solidFill>
                  <a:srgbClr val="CCFFCC"/>
                </a:solidFill>
                <a:latin typeface="Arial"/>
                <a:cs typeface="Arial"/>
              </a:rPr>
              <a:t>t</a:t>
            </a:r>
            <a:r>
              <a:rPr lang="en-US" sz="2400" b="1" dirty="0" smtClean="0">
                <a:solidFill>
                  <a:srgbClr val="CCFFCC"/>
                </a:solidFill>
                <a:latin typeface="Arial"/>
                <a:cs typeface="Arial"/>
              </a:rPr>
              <a:t>echniques and reflected light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08032" y="4152900"/>
            <a:ext cx="32496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Reflected light</a:t>
            </a:r>
          </a:p>
          <a:p>
            <a:pPr algn="ctr"/>
            <a:r>
              <a:rPr lang="en-US" b="1" dirty="0" smtClean="0"/>
              <a:t>ODP Site 1213 </a:t>
            </a:r>
            <a:r>
              <a:rPr lang="en-US" b="1" dirty="0" err="1" smtClean="0"/>
              <a:t>Shatsky</a:t>
            </a:r>
            <a:r>
              <a:rPr lang="en-US" b="1" dirty="0" smtClean="0"/>
              <a:t> Rise</a:t>
            </a:r>
          </a:p>
          <a:p>
            <a:pPr algn="ctr"/>
            <a:r>
              <a:rPr lang="en-US" sz="1200" b="1" dirty="0" smtClean="0"/>
              <a:t>(</a:t>
            </a:r>
            <a:r>
              <a:rPr lang="en-US" sz="1200" b="1" dirty="0" err="1" smtClean="0"/>
              <a:t>j</a:t>
            </a:r>
            <a:r>
              <a:rPr lang="en-US" sz="1200" b="1" dirty="0" smtClean="0"/>
              <a:t>. Natland)</a:t>
            </a:r>
            <a:endParaRPr lang="en-US" sz="1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029796" y="4102100"/>
            <a:ext cx="25700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Mineral identification:</a:t>
            </a:r>
          </a:p>
          <a:p>
            <a:pPr algn="ctr"/>
            <a:r>
              <a:rPr lang="en-US" b="1" dirty="0" smtClean="0"/>
              <a:t>Crystal morphology</a:t>
            </a:r>
          </a:p>
          <a:p>
            <a:pPr algn="ctr"/>
            <a:r>
              <a:rPr lang="en-US" b="1" dirty="0" smtClean="0"/>
              <a:t>Cleavage</a:t>
            </a:r>
          </a:p>
          <a:p>
            <a:pPr algn="ctr"/>
            <a:r>
              <a:rPr lang="en-US" b="1" dirty="0" smtClean="0"/>
              <a:t>Indices of refraction</a:t>
            </a:r>
            <a:endParaRPr lang="en-US" b="1" dirty="0"/>
          </a:p>
        </p:txBody>
      </p:sp>
      <p:pic>
        <p:nvPicPr>
          <p:cNvPr id="9" name="Picture 8" descr="becke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175" y="1008115"/>
            <a:ext cx="3922151" cy="297705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26948" y="279400"/>
            <a:ext cx="69731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How did Bowen know what he was looking at?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iversal stage on a microscop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070" y="381000"/>
            <a:ext cx="2996946" cy="5257800"/>
          </a:xfrm>
          <a:prstGeom prst="rect">
            <a:avLst/>
          </a:prstGeom>
        </p:spPr>
      </p:pic>
      <p:pic>
        <p:nvPicPr>
          <p:cNvPr id="3" name="Picture 2" descr="U-stage Geochemical Societ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8055" y="381000"/>
            <a:ext cx="4695162" cy="35390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52450" y="3911600"/>
            <a:ext cx="5759660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Mineral compositions </a:t>
            </a:r>
            <a:r>
              <a:rPr lang="en-US" sz="2400" b="1" dirty="0">
                <a:solidFill>
                  <a:srgbClr val="FF0000"/>
                </a:solidFill>
                <a:latin typeface="Arial"/>
                <a:cs typeface="Arial"/>
              </a:rPr>
              <a:t>i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n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xperimental charges were known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Arial"/>
                <a:cs typeface="Arial"/>
              </a:rPr>
              <a:t>f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rom restricted starting compositions;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in rocks they required a 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universal stage</a:t>
            </a:r>
          </a:p>
          <a:p>
            <a:pPr algn="ctr"/>
            <a:endParaRPr lang="en-US" sz="2400" b="1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pPr algn="ctr"/>
            <a:r>
              <a:rPr lang="en-US" sz="2400" b="1" dirty="0" smtClean="0">
                <a:solidFill>
                  <a:srgbClr val="CCFFCC"/>
                </a:solidFill>
                <a:latin typeface="Arial"/>
                <a:cs typeface="Arial"/>
              </a:rPr>
              <a:t>No electron microprobes</a:t>
            </a:r>
            <a:endParaRPr lang="en-US" sz="2400" b="1" dirty="0">
              <a:solidFill>
                <a:srgbClr val="CCFFCC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wen 1915 F-7 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4675" y="121295"/>
            <a:ext cx="4051200" cy="3704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00173" y="3875136"/>
            <a:ext cx="6159384" cy="329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T</a:t>
            </a:r>
            <a:r>
              <a:rPr lang="en-US" sz="28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he second famous phase diagram</a:t>
            </a:r>
          </a:p>
          <a:p>
            <a:pPr algn="ctr"/>
            <a:r>
              <a:rPr lang="en-US" sz="28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Bowen (1915)</a:t>
            </a:r>
          </a:p>
          <a:p>
            <a:pPr algn="ctr"/>
            <a:r>
              <a:rPr lang="en-US" sz="2400" b="1" dirty="0" smtClean="0">
                <a:ln>
                  <a:solidFill>
                    <a:schemeClr val="tx1"/>
                  </a:solidFill>
                </a:ln>
                <a:latin typeface="Arial"/>
                <a:cs typeface="Arial"/>
              </a:rPr>
              <a:t>Age 28</a:t>
            </a:r>
          </a:p>
          <a:p>
            <a:pPr algn="ctr"/>
            <a:endParaRPr lang="en-US" sz="2400" b="1" dirty="0" smtClean="0">
              <a:latin typeface="Arial"/>
              <a:cs typeface="Arial"/>
            </a:endParaRPr>
          </a:p>
          <a:p>
            <a:pPr algn="ctr"/>
            <a:r>
              <a:rPr lang="en-US" sz="2400" b="1" dirty="0" smtClean="0">
                <a:latin typeface="Arial"/>
                <a:cs typeface="Arial"/>
              </a:rPr>
              <a:t>Crystallization of </a:t>
            </a:r>
            <a:r>
              <a:rPr lang="en-US" sz="2400" b="1" dirty="0" err="1" smtClean="0">
                <a:latin typeface="Arial"/>
                <a:cs typeface="Arial"/>
              </a:rPr>
              <a:t>haplo</a:t>
            </a:r>
            <a:r>
              <a:rPr lang="en-US" sz="2400" b="1" dirty="0" smtClean="0">
                <a:latin typeface="Arial"/>
                <a:cs typeface="Arial"/>
              </a:rPr>
              <a:t>*basalts along</a:t>
            </a:r>
          </a:p>
          <a:p>
            <a:pPr algn="ctr"/>
            <a:r>
              <a:rPr lang="en-US" sz="2400" b="1" dirty="0" smtClean="0">
                <a:latin typeface="Arial"/>
                <a:cs typeface="Arial"/>
              </a:rPr>
              <a:t>the plagioclase-</a:t>
            </a:r>
            <a:r>
              <a:rPr lang="en-US" sz="2400" b="1" dirty="0" err="1" smtClean="0">
                <a:latin typeface="Arial"/>
                <a:cs typeface="Arial"/>
              </a:rPr>
              <a:t>diopside</a:t>
            </a:r>
            <a:r>
              <a:rPr lang="en-US" sz="2400" b="1" dirty="0" smtClean="0">
                <a:latin typeface="Arial"/>
                <a:cs typeface="Arial"/>
              </a:rPr>
              <a:t> </a:t>
            </a:r>
            <a:r>
              <a:rPr lang="en-US" sz="2400" b="1" dirty="0" err="1" smtClean="0">
                <a:latin typeface="Arial"/>
                <a:cs typeface="Arial"/>
              </a:rPr>
              <a:t>cotectic</a:t>
            </a:r>
            <a:endParaRPr lang="en-US" sz="2400" b="1" dirty="0" smtClean="0">
              <a:latin typeface="Arial"/>
              <a:cs typeface="Arial"/>
            </a:endParaRPr>
          </a:p>
          <a:p>
            <a:pPr algn="ctr"/>
            <a:endParaRPr lang="en-US" sz="1600" b="1" dirty="0" smtClean="0">
              <a:latin typeface="Arial"/>
              <a:cs typeface="Arial"/>
            </a:endParaRPr>
          </a:p>
          <a:p>
            <a:pPr algn="ctr"/>
            <a:r>
              <a:rPr lang="en-US" sz="1600" b="1" dirty="0" smtClean="0">
                <a:latin typeface="Arial"/>
                <a:cs typeface="Arial"/>
              </a:rPr>
              <a:t>* </a:t>
            </a:r>
            <a:r>
              <a:rPr lang="en-US" sz="1600" b="1" dirty="0">
                <a:latin typeface="Arial"/>
                <a:cs typeface="Arial"/>
              </a:rPr>
              <a:t>f</a:t>
            </a:r>
            <a:r>
              <a:rPr lang="en-US" sz="1600" b="1" dirty="0" smtClean="0">
                <a:latin typeface="Arial"/>
                <a:cs typeface="Arial"/>
              </a:rPr>
              <a:t>rom the Greek </a:t>
            </a:r>
            <a:r>
              <a:rPr lang="en-US" sz="1600" b="1" dirty="0" err="1" smtClean="0">
                <a:latin typeface="Arial"/>
                <a:cs typeface="Arial"/>
              </a:rPr>
              <a:t>απλοσ</a:t>
            </a:r>
            <a:r>
              <a:rPr lang="en-US" sz="1600" b="1" dirty="0" smtClean="0">
                <a:latin typeface="Arial"/>
                <a:cs typeface="Arial"/>
              </a:rPr>
              <a:t>  </a:t>
            </a:r>
            <a:r>
              <a:rPr lang="en-US" sz="1600" b="1" dirty="0" smtClean="0">
                <a:latin typeface="Arial"/>
                <a:cs typeface="Arial"/>
              </a:rPr>
              <a:t>= simple</a:t>
            </a:r>
          </a:p>
          <a:p>
            <a:pPr algn="ctr"/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8900" y="254000"/>
            <a:ext cx="3076709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>
                <a:solidFill>
                  <a:srgbClr val="CCFFCC"/>
                </a:solidFill>
                <a:latin typeface="Arial"/>
                <a:cs typeface="Arial"/>
              </a:rPr>
              <a:t>Note:</a:t>
            </a:r>
          </a:p>
          <a:p>
            <a:pPr algn="ctr"/>
            <a:endParaRPr lang="en-US" sz="2000" b="1" dirty="0" smtClean="0">
              <a:latin typeface="Arial"/>
              <a:cs typeface="Arial"/>
            </a:endParaRPr>
          </a:p>
          <a:p>
            <a:pPr algn="ctr"/>
            <a:r>
              <a:rPr lang="en-US" sz="2000" b="1" dirty="0" err="1" smtClean="0">
                <a:latin typeface="Arial"/>
                <a:cs typeface="Arial"/>
              </a:rPr>
              <a:t>Petrologists</a:t>
            </a:r>
            <a:r>
              <a:rPr lang="en-US" sz="2000" b="1" dirty="0" smtClean="0">
                <a:latin typeface="Arial"/>
                <a:cs typeface="Arial"/>
              </a:rPr>
              <a:t> in</a:t>
            </a:r>
          </a:p>
          <a:p>
            <a:pPr algn="ctr"/>
            <a:r>
              <a:rPr lang="en-US" sz="2000" b="1" dirty="0" smtClean="0">
                <a:latin typeface="Arial"/>
                <a:cs typeface="Arial"/>
              </a:rPr>
              <a:t>general did not</a:t>
            </a:r>
          </a:p>
          <a:p>
            <a:pPr algn="ctr"/>
            <a:r>
              <a:rPr lang="en-US" sz="2000" b="1" dirty="0" smtClean="0">
                <a:latin typeface="Arial"/>
                <a:cs typeface="Arial"/>
              </a:rPr>
              <a:t>accept Bowen’s</a:t>
            </a:r>
          </a:p>
          <a:p>
            <a:pPr algn="ctr"/>
            <a:r>
              <a:rPr lang="en-US" sz="2000" b="1" dirty="0" smtClean="0">
                <a:latin typeface="Arial"/>
                <a:cs typeface="Arial"/>
              </a:rPr>
              <a:t>approach for</a:t>
            </a:r>
          </a:p>
          <a:p>
            <a:pPr algn="ctr"/>
            <a:r>
              <a:rPr lang="en-US" sz="2000" b="1" dirty="0" smtClean="0">
                <a:latin typeface="Arial"/>
                <a:cs typeface="Arial"/>
              </a:rPr>
              <a:t>decades</a:t>
            </a:r>
          </a:p>
          <a:p>
            <a:pPr algn="ctr"/>
            <a:endParaRPr lang="en-US" sz="2000" b="1" dirty="0" smtClean="0">
              <a:solidFill>
                <a:srgbClr val="CCFFCC"/>
              </a:solidFill>
              <a:latin typeface="Arial"/>
              <a:cs typeface="Arial"/>
            </a:endParaRPr>
          </a:p>
          <a:p>
            <a:pPr algn="ctr"/>
            <a:r>
              <a:rPr lang="en-US" sz="2000" b="1" dirty="0" smtClean="0">
                <a:solidFill>
                  <a:srgbClr val="CCFFCC"/>
                </a:solidFill>
                <a:latin typeface="Arial"/>
                <a:cs typeface="Arial"/>
              </a:rPr>
              <a:t>Questions were</a:t>
            </a:r>
          </a:p>
          <a:p>
            <a:pPr algn="ctr"/>
            <a:r>
              <a:rPr lang="en-US" sz="2000" b="1" dirty="0">
                <a:solidFill>
                  <a:srgbClr val="CCFFCC"/>
                </a:solidFill>
                <a:latin typeface="Arial"/>
                <a:cs typeface="Arial"/>
              </a:rPr>
              <a:t>a</a:t>
            </a:r>
            <a:r>
              <a:rPr lang="en-US" sz="2000" b="1" dirty="0" smtClean="0">
                <a:solidFill>
                  <a:srgbClr val="CCFFCC"/>
                </a:solidFill>
                <a:latin typeface="Arial"/>
                <a:cs typeface="Arial"/>
              </a:rPr>
              <a:t>bout multi-component</a:t>
            </a:r>
          </a:p>
          <a:p>
            <a:pPr algn="ctr"/>
            <a:r>
              <a:rPr lang="en-US" sz="2000" b="1" dirty="0" smtClean="0">
                <a:solidFill>
                  <a:srgbClr val="CCFFCC"/>
                </a:solidFill>
                <a:latin typeface="Arial"/>
                <a:cs typeface="Arial"/>
              </a:rPr>
              <a:t>versus simple systems,</a:t>
            </a:r>
          </a:p>
          <a:p>
            <a:pPr algn="ctr"/>
            <a:r>
              <a:rPr lang="en-US" sz="2000" b="1" dirty="0" smtClean="0">
                <a:solidFill>
                  <a:srgbClr val="CCFFCC"/>
                </a:solidFill>
                <a:latin typeface="Arial"/>
                <a:cs typeface="Arial"/>
              </a:rPr>
              <a:t>field relations and the role of volatiles.</a:t>
            </a:r>
          </a:p>
          <a:p>
            <a:pPr algn="ctr"/>
            <a:endParaRPr lang="en-US" sz="2000" b="1" dirty="0" smtClean="0">
              <a:solidFill>
                <a:srgbClr val="CCFFCC"/>
              </a:solidFill>
              <a:latin typeface="Arial"/>
              <a:cs typeface="Arial"/>
            </a:endParaRPr>
          </a:p>
          <a:p>
            <a:pPr algn="ctr"/>
            <a:r>
              <a:rPr lang="en-US" sz="2000" b="1" dirty="0" smtClean="0">
                <a:solidFill>
                  <a:srgbClr val="CCFFCC"/>
                </a:solidFill>
                <a:latin typeface="Arial"/>
                <a:cs typeface="Arial"/>
              </a:rPr>
              <a:t>The paradigm shift</a:t>
            </a:r>
          </a:p>
          <a:p>
            <a:pPr algn="ctr"/>
            <a:r>
              <a:rPr lang="en-US" sz="2000" b="1" dirty="0" smtClean="0">
                <a:solidFill>
                  <a:srgbClr val="CCFFCC"/>
                </a:solidFill>
                <a:latin typeface="Arial"/>
                <a:cs typeface="Arial"/>
              </a:rPr>
              <a:t>in igneous petrology</a:t>
            </a:r>
          </a:p>
          <a:p>
            <a:pPr algn="ctr"/>
            <a:r>
              <a:rPr lang="en-US" sz="2000" b="1" dirty="0" smtClean="0">
                <a:solidFill>
                  <a:srgbClr val="CCFFCC"/>
                </a:solidFill>
                <a:latin typeface="Arial"/>
                <a:cs typeface="Arial"/>
              </a:rPr>
              <a:t>took 45 years.</a:t>
            </a:r>
            <a:endParaRPr lang="en-US" sz="2000" b="1" dirty="0">
              <a:solidFill>
                <a:srgbClr val="CCFFCC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Bowen's 1915 exp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2054468"/>
            <a:ext cx="3276600" cy="443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3" name="Picture 3" descr="SIQR 7D olivine tholeiit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0586" y="2054468"/>
            <a:ext cx="2837814" cy="4422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4" name="Text Box 4"/>
          <p:cNvSpPr txBox="1">
            <a:spLocks noChangeArrowheads="1"/>
          </p:cNvSpPr>
          <p:nvPr/>
        </p:nvSpPr>
        <p:spPr bwMode="auto">
          <a:xfrm>
            <a:off x="514350" y="735013"/>
            <a:ext cx="3525838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1800" b="1" dirty="0"/>
              <a:t>Experimental crystallization</a:t>
            </a:r>
          </a:p>
          <a:p>
            <a:pPr algn="ctr" eaLnBrk="1" hangingPunct="1"/>
            <a:r>
              <a:rPr lang="en-US" sz="1800" b="1" dirty="0"/>
              <a:t>of olivine </a:t>
            </a:r>
            <a:r>
              <a:rPr lang="en-US" sz="1800" b="1" dirty="0" err="1"/>
              <a:t>fom</a:t>
            </a:r>
            <a:r>
              <a:rPr lang="en-US" sz="1800" b="1" dirty="0"/>
              <a:t> basaltic melt</a:t>
            </a:r>
          </a:p>
          <a:p>
            <a:pPr algn="ctr" eaLnBrk="1" hangingPunct="1"/>
            <a:r>
              <a:rPr lang="en-US" sz="1800" b="1" dirty="0"/>
              <a:t>in a gravity field (Bowen, 1915)</a:t>
            </a:r>
          </a:p>
        </p:txBody>
      </p:sp>
      <p:sp>
        <p:nvSpPr>
          <p:cNvPr id="66565" name="Text Box 5"/>
          <p:cNvSpPr txBox="1">
            <a:spLocks noChangeArrowheads="1"/>
          </p:cNvSpPr>
          <p:nvPr/>
        </p:nvSpPr>
        <p:spPr bwMode="auto">
          <a:xfrm>
            <a:off x="4645025" y="647700"/>
            <a:ext cx="39687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1800" b="1" dirty="0"/>
              <a:t>Natural crystallization of olivine</a:t>
            </a:r>
          </a:p>
          <a:p>
            <a:pPr algn="ctr" eaLnBrk="1" hangingPunct="1"/>
            <a:r>
              <a:rPr lang="en-US" sz="1800" b="1" dirty="0"/>
              <a:t>and groundmass minerals in an</a:t>
            </a:r>
          </a:p>
          <a:p>
            <a:pPr algn="ctr" eaLnBrk="1" hangingPunct="1"/>
            <a:r>
              <a:rPr lang="en-US" sz="1800" b="1" dirty="0"/>
              <a:t>olivine basalt from the ocean floor,</a:t>
            </a:r>
          </a:p>
          <a:p>
            <a:pPr algn="ctr" eaLnBrk="1" hangingPunct="1"/>
            <a:r>
              <a:rPr lang="en-US" sz="1800" b="1" dirty="0"/>
              <a:t>8.5N East Pacific Rise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44509" y="114300"/>
            <a:ext cx="5280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Start simply: The </a:t>
            </a:r>
            <a:r>
              <a:rPr lang="en-US" sz="2400" b="1" dirty="0">
                <a:solidFill>
                  <a:srgbClr val="FF0000"/>
                </a:solidFill>
                <a:latin typeface="Arial"/>
                <a:cs typeface="Arial"/>
              </a:rPr>
              <a:t>s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inking of olivine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18865" y="2946400"/>
            <a:ext cx="1558540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 smtClean="0">
                <a:latin typeface="Arial"/>
                <a:cs typeface="Arial"/>
              </a:rPr>
              <a:t>Natland’s</a:t>
            </a:r>
            <a:endParaRPr lang="en-US" sz="2400" b="1" dirty="0" smtClean="0">
              <a:latin typeface="Arial"/>
              <a:cs typeface="Arial"/>
            </a:endParaRPr>
          </a:p>
          <a:p>
            <a:pPr algn="ctr"/>
            <a:r>
              <a:rPr lang="en-US" sz="2400" b="1" dirty="0" smtClean="0">
                <a:latin typeface="Arial"/>
                <a:cs typeface="Arial"/>
              </a:rPr>
              <a:t>Pet</a:t>
            </a:r>
          </a:p>
          <a:p>
            <a:pPr algn="ctr"/>
            <a:r>
              <a:rPr lang="en-US" sz="2400" b="1" dirty="0" smtClean="0">
                <a:latin typeface="Arial"/>
                <a:cs typeface="Arial"/>
              </a:rPr>
              <a:t>Rock</a:t>
            </a:r>
          </a:p>
          <a:p>
            <a:pPr algn="ctr"/>
            <a:endParaRPr lang="en-US" sz="2400" b="1" dirty="0" smtClean="0">
              <a:latin typeface="Arial"/>
              <a:cs typeface="Arial"/>
            </a:endParaRPr>
          </a:p>
          <a:p>
            <a:pPr algn="ctr"/>
            <a:r>
              <a:rPr lang="en-US" sz="2000" b="1" dirty="0" smtClean="0">
                <a:latin typeface="Arial"/>
                <a:cs typeface="Arial"/>
              </a:rPr>
              <a:t>Natland</a:t>
            </a:r>
          </a:p>
          <a:p>
            <a:pPr algn="ctr"/>
            <a:r>
              <a:rPr lang="en-US" sz="2000" b="1" dirty="0" smtClean="0">
                <a:latin typeface="Arial"/>
                <a:cs typeface="Arial"/>
              </a:rPr>
              <a:t>(1980)</a:t>
            </a:r>
            <a:endParaRPr lang="en-US" sz="2000" b="1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wen 1915 tit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707" y="458403"/>
            <a:ext cx="7194285" cy="47719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40751" y="5441893"/>
            <a:ext cx="7903275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Precursor to Bowen’s book: one entire supplemental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issue of the </a:t>
            </a:r>
            <a:r>
              <a:rPr lang="en-US" sz="2400" b="1" i="1" dirty="0" smtClean="0">
                <a:solidFill>
                  <a:srgbClr val="FF0000"/>
                </a:solidFill>
              </a:rPr>
              <a:t>Journal of Geology </a:t>
            </a:r>
            <a:r>
              <a:rPr lang="en-US" sz="2400" b="1" dirty="0" smtClean="0">
                <a:solidFill>
                  <a:srgbClr val="FF0000"/>
                </a:solidFill>
              </a:rPr>
              <a:t>(1915)</a:t>
            </a:r>
          </a:p>
          <a:p>
            <a:pPr algn="ctr"/>
            <a:r>
              <a:rPr lang="en-US" sz="2400" b="1" dirty="0" smtClean="0"/>
              <a:t>Age 28</a:t>
            </a:r>
            <a:endParaRPr lang="en-US" sz="2400" b="1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46473" y="4086692"/>
            <a:ext cx="6450804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Colleagues and Contenders at the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Geophysical Laboratory</a:t>
            </a:r>
          </a:p>
          <a:p>
            <a:pPr algn="ctr"/>
            <a:endParaRPr lang="en-US" sz="2400" b="1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pPr algn="ctr"/>
            <a:r>
              <a:rPr lang="en-US" sz="1600" b="1" dirty="0" smtClean="0">
                <a:solidFill>
                  <a:srgbClr val="CCFFCC"/>
                </a:solidFill>
                <a:latin typeface="Arial"/>
                <a:cs typeface="Arial"/>
              </a:rPr>
              <a:t>Day - Director</a:t>
            </a:r>
          </a:p>
          <a:p>
            <a:pPr algn="ctr"/>
            <a:r>
              <a:rPr lang="en-US" sz="1600" b="1" dirty="0" smtClean="0">
                <a:solidFill>
                  <a:srgbClr val="CCFFCC"/>
                </a:solidFill>
                <a:latin typeface="Arial"/>
                <a:cs typeface="Arial"/>
              </a:rPr>
              <a:t>Washington – rock analyses</a:t>
            </a:r>
          </a:p>
          <a:p>
            <a:pPr algn="ctr"/>
            <a:r>
              <a:rPr lang="en-US" sz="1600" b="1" dirty="0" smtClean="0">
                <a:solidFill>
                  <a:srgbClr val="CCFFCC"/>
                </a:solidFill>
                <a:latin typeface="Arial"/>
                <a:cs typeface="Arial"/>
              </a:rPr>
              <a:t>Everyone else named - Creators of </a:t>
            </a:r>
            <a:r>
              <a:rPr lang="en-US" sz="1600" b="1" dirty="0" err="1" smtClean="0">
                <a:solidFill>
                  <a:srgbClr val="CCFFCC"/>
                </a:solidFill>
                <a:latin typeface="Arial"/>
                <a:cs typeface="Arial"/>
              </a:rPr>
              <a:t>petrological</a:t>
            </a:r>
            <a:r>
              <a:rPr lang="en-US" sz="1600" b="1" dirty="0" smtClean="0">
                <a:solidFill>
                  <a:srgbClr val="CCFFCC"/>
                </a:solidFill>
                <a:latin typeface="Arial"/>
                <a:cs typeface="Arial"/>
              </a:rPr>
              <a:t> phase diagrams</a:t>
            </a:r>
          </a:p>
          <a:p>
            <a:pPr algn="ctr"/>
            <a:endParaRPr lang="en-US" sz="1600" b="1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pPr algn="ctr"/>
            <a:r>
              <a:rPr lang="en-US" sz="1600" b="1" dirty="0" smtClean="0">
                <a:latin typeface="Arial"/>
                <a:cs typeface="Arial"/>
              </a:rPr>
              <a:t>All phase diagrams in Bowen 1928 were determined</a:t>
            </a:r>
          </a:p>
          <a:p>
            <a:pPr algn="ctr"/>
            <a:r>
              <a:rPr lang="en-US" sz="1600" b="1" dirty="0" smtClean="0">
                <a:latin typeface="Arial"/>
                <a:cs typeface="Arial"/>
              </a:rPr>
              <a:t>At the Geophysical Laboratory</a:t>
            </a:r>
            <a:endParaRPr lang="en-US" sz="1600" b="1" dirty="0">
              <a:latin typeface="Arial"/>
              <a:cs typeface="Arial"/>
            </a:endParaRPr>
          </a:p>
        </p:txBody>
      </p:sp>
      <p:pic>
        <p:nvPicPr>
          <p:cNvPr id="4" name="Picture 3" descr="Bowen Geophysical Lab 19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273" y="234442"/>
            <a:ext cx="8358927" cy="36990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1300" y="4165600"/>
            <a:ext cx="14793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latin typeface="Arial"/>
                <a:cs typeface="Arial"/>
              </a:rPr>
              <a:t>Others</a:t>
            </a:r>
            <a:endParaRPr lang="en-US" b="1" dirty="0" smtClean="0">
              <a:latin typeface="Arial"/>
              <a:cs typeface="Arial"/>
            </a:endParaRPr>
          </a:p>
          <a:p>
            <a:r>
              <a:rPr lang="en-US" b="1" dirty="0" err="1" smtClean="0">
                <a:latin typeface="Arial"/>
                <a:cs typeface="Arial"/>
              </a:rPr>
              <a:t>Buddington</a:t>
            </a:r>
            <a:endParaRPr lang="en-US" b="1" dirty="0" smtClean="0">
              <a:latin typeface="Arial"/>
              <a:cs typeface="Arial"/>
            </a:endParaRPr>
          </a:p>
          <a:p>
            <a:r>
              <a:rPr lang="en-US" b="1" dirty="0" smtClean="0">
                <a:latin typeface="Arial"/>
                <a:cs typeface="Arial"/>
              </a:rPr>
              <a:t>Anderson</a:t>
            </a:r>
          </a:p>
          <a:p>
            <a:r>
              <a:rPr lang="en-US" b="1" dirty="0" smtClean="0">
                <a:latin typeface="Arial"/>
                <a:cs typeface="Arial"/>
              </a:rPr>
              <a:t>Rankin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90543" y="4343400"/>
            <a:ext cx="219813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That’s</a:t>
            </a:r>
          </a:p>
          <a:p>
            <a:pPr algn="ctr"/>
            <a:r>
              <a:rPr lang="en-US" b="1" dirty="0" smtClean="0">
                <a:latin typeface="Arial"/>
                <a:cs typeface="Arial"/>
              </a:rPr>
              <a:t>Arthur L. Day who</a:t>
            </a:r>
          </a:p>
          <a:p>
            <a:pPr algn="ctr"/>
            <a:r>
              <a:rPr lang="en-US" b="1" dirty="0" smtClean="0">
                <a:latin typeface="Arial"/>
                <a:cs typeface="Arial"/>
              </a:rPr>
              <a:t>left money for the</a:t>
            </a:r>
          </a:p>
          <a:p>
            <a:pPr algn="ctr"/>
            <a:r>
              <a:rPr lang="en-US" b="1" dirty="0" smtClean="0">
                <a:latin typeface="Arial"/>
                <a:cs typeface="Arial"/>
              </a:rPr>
              <a:t>GSA Day Medal</a:t>
            </a:r>
            <a:endParaRPr lang="en-US" b="1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wen and Wife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937" y="3543472"/>
            <a:ext cx="2324100" cy="2870200"/>
          </a:xfrm>
          <a:prstGeom prst="rect">
            <a:avLst/>
          </a:prstGeom>
        </p:spPr>
      </p:pic>
      <p:pic>
        <p:nvPicPr>
          <p:cNvPr id="3" name="Picture 2" descr="Bowen in Canada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938" y="146001"/>
            <a:ext cx="1230462" cy="3413067"/>
          </a:xfrm>
          <a:prstGeom prst="rect">
            <a:avLst/>
          </a:prstGeom>
        </p:spPr>
      </p:pic>
      <p:pic>
        <p:nvPicPr>
          <p:cNvPr id="4" name="Picture 3" descr="Bowen 2nd from right 190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4626" y="234902"/>
            <a:ext cx="4116773" cy="2309968"/>
          </a:xfrm>
          <a:prstGeom prst="rect">
            <a:avLst/>
          </a:prstGeom>
        </p:spPr>
      </p:pic>
      <p:pic>
        <p:nvPicPr>
          <p:cNvPr id="5" name="Picture 4" descr="Bowen and Mary Lamont Fenway191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938" y="3863924"/>
            <a:ext cx="3337852" cy="25497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11761" y="2679700"/>
            <a:ext cx="4837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atin typeface="Arial"/>
                <a:cs typeface="Arial"/>
              </a:rPr>
              <a:t>In the field in Canada 1907-1909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16196" y="4737327"/>
            <a:ext cx="185203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latin typeface="Arial"/>
                <a:cs typeface="Arial"/>
              </a:rPr>
              <a:t>With fiancé </a:t>
            </a:r>
          </a:p>
          <a:p>
            <a:pPr algn="ctr"/>
            <a:r>
              <a:rPr lang="en-US" sz="2000" b="1" dirty="0" smtClean="0">
                <a:latin typeface="Arial"/>
                <a:cs typeface="Arial"/>
              </a:rPr>
              <a:t>Mary Lamont, </a:t>
            </a:r>
          </a:p>
          <a:p>
            <a:pPr algn="ctr"/>
            <a:r>
              <a:rPr lang="en-US" sz="2000" b="1" dirty="0">
                <a:latin typeface="Arial"/>
                <a:cs typeface="Arial"/>
              </a:rPr>
              <a:t>l</a:t>
            </a:r>
            <a:r>
              <a:rPr lang="en-US" sz="2000" b="1" dirty="0" smtClean="0">
                <a:latin typeface="Arial"/>
                <a:cs typeface="Arial"/>
              </a:rPr>
              <a:t>ater his</a:t>
            </a:r>
          </a:p>
          <a:p>
            <a:pPr algn="ctr"/>
            <a:r>
              <a:rPr lang="en-US" sz="2000" b="1" dirty="0">
                <a:latin typeface="Arial"/>
                <a:cs typeface="Arial"/>
              </a:rPr>
              <a:t>w</a:t>
            </a:r>
            <a:r>
              <a:rPr lang="en-US" sz="2000" b="1" dirty="0" smtClean="0">
                <a:latin typeface="Arial"/>
                <a:cs typeface="Arial"/>
              </a:rPr>
              <a:t>ife, in</a:t>
            </a:r>
          </a:p>
          <a:p>
            <a:pPr algn="ctr"/>
            <a:r>
              <a:rPr lang="en-US" sz="2000" b="1" dirty="0" smtClean="0">
                <a:latin typeface="Arial"/>
                <a:cs typeface="Arial"/>
              </a:rPr>
              <a:t>Boston</a:t>
            </a:r>
            <a:endParaRPr lang="en-US" sz="2000" b="1" dirty="0">
              <a:latin typeface="Arial"/>
              <a:cs typeface="Arial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rot="10800000" flipV="1">
            <a:off x="6168235" y="146000"/>
            <a:ext cx="1223164" cy="42549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966477" y="771525"/>
            <a:ext cx="11983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Is he</a:t>
            </a:r>
          </a:p>
          <a:p>
            <a:pPr algn="ctr"/>
            <a:r>
              <a:rPr lang="en-US" dirty="0"/>
              <a:t>w</a:t>
            </a:r>
            <a:r>
              <a:rPr lang="en-US" dirty="0" smtClean="0"/>
              <a:t>earing a</a:t>
            </a:r>
          </a:p>
          <a:p>
            <a:pPr algn="ctr"/>
            <a:r>
              <a:rPr lang="en-US" dirty="0" smtClean="0"/>
              <a:t>tie?</a:t>
            </a:r>
            <a:endParaRPr lang="en-US" dirty="0"/>
          </a:p>
        </p:txBody>
      </p:sp>
      <p:cxnSp>
        <p:nvCxnSpPr>
          <p:cNvPr id="19" name="Straight Arrow Connector 18"/>
          <p:cNvCxnSpPr>
            <a:cxnSpLocks/>
          </p:cNvCxnSpPr>
          <p:nvPr/>
        </p:nvCxnSpPr>
        <p:spPr>
          <a:xfrm rot="5400000">
            <a:off x="1314452" y="577850"/>
            <a:ext cx="914401" cy="87630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5400000">
            <a:off x="1335034" y="3887734"/>
            <a:ext cx="1774932" cy="1117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847342" y="3241568"/>
            <a:ext cx="1301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Yes, he is.</a:t>
            </a:r>
            <a:endParaRPr lang="en-US" b="1" dirty="0"/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4316196" y="3543472"/>
            <a:ext cx="2668804" cy="143492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owen 1922 reaction series diagra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3800" y="1781400"/>
            <a:ext cx="3820692" cy="4126018"/>
          </a:xfrm>
          <a:prstGeom prst="rect">
            <a:avLst/>
          </a:prstGeom>
        </p:spPr>
      </p:pic>
      <p:pic>
        <p:nvPicPr>
          <p:cNvPr id="5" name="Picture 4" descr="Bowen 1922 title p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" y="2098900"/>
            <a:ext cx="4448100" cy="27192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5099" y="254000"/>
            <a:ext cx="804569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u="sng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Bowen’s Method:</a:t>
            </a:r>
          </a:p>
          <a:p>
            <a:pPr algn="ctr"/>
            <a:r>
              <a:rPr lang="en-US" sz="28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First write a paper 1922 </a:t>
            </a:r>
            <a:r>
              <a:rPr lang="en-US" sz="2800" b="1" dirty="0" smtClean="0">
                <a:ln>
                  <a:solidFill>
                    <a:srgbClr val="FFFFFF"/>
                  </a:solidFill>
                </a:ln>
                <a:latin typeface="Arial"/>
                <a:cs typeface="Arial"/>
              </a:rPr>
              <a:t>(age 35)</a:t>
            </a:r>
          </a:p>
          <a:p>
            <a:pPr algn="ctr"/>
            <a:r>
              <a:rPr lang="en-US" sz="28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then incorporate it into the book 1928 </a:t>
            </a:r>
            <a:r>
              <a:rPr lang="en-US" sz="28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Arial"/>
                <a:cs typeface="Arial"/>
              </a:rPr>
              <a:t>(age 41)</a:t>
            </a:r>
            <a:endParaRPr lang="en-US" sz="2800" b="1" dirty="0" smtClean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2892" y="5181600"/>
            <a:ext cx="418929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CCFFCC"/>
                </a:solidFill>
                <a:latin typeface="Arial"/>
                <a:cs typeface="Arial"/>
              </a:rPr>
              <a:t>Discontinuous and continuous</a:t>
            </a:r>
          </a:p>
          <a:p>
            <a:pPr algn="ctr"/>
            <a:r>
              <a:rPr lang="en-US" sz="2000" b="1" dirty="0" smtClean="0">
                <a:solidFill>
                  <a:srgbClr val="CCFFCC"/>
                </a:solidFill>
                <a:latin typeface="Arial"/>
                <a:cs typeface="Arial"/>
              </a:rPr>
              <a:t>reaction series and the</a:t>
            </a:r>
          </a:p>
          <a:p>
            <a:pPr algn="ctr"/>
            <a:r>
              <a:rPr lang="en-US" sz="2000" b="1" dirty="0" smtClean="0">
                <a:solidFill>
                  <a:srgbClr val="CCFFCC"/>
                </a:solidFill>
                <a:latin typeface="Arial"/>
                <a:cs typeface="Arial"/>
              </a:rPr>
              <a:t>common rocks of </a:t>
            </a:r>
            <a:r>
              <a:rPr lang="en-US" sz="2000" b="1" dirty="0" err="1" smtClean="0">
                <a:solidFill>
                  <a:srgbClr val="CCFFCC"/>
                </a:solidFill>
                <a:latin typeface="Arial"/>
                <a:cs typeface="Arial"/>
              </a:rPr>
              <a:t>orogenic</a:t>
            </a:r>
            <a:endParaRPr lang="en-US" sz="2000" b="1" dirty="0">
              <a:solidFill>
                <a:srgbClr val="CCFFCC"/>
              </a:solidFill>
              <a:latin typeface="Arial"/>
              <a:cs typeface="Arial"/>
            </a:endParaRPr>
          </a:p>
          <a:p>
            <a:pPr algn="ctr"/>
            <a:r>
              <a:rPr lang="en-US" sz="2000" b="1" dirty="0" smtClean="0">
                <a:solidFill>
                  <a:srgbClr val="CCFFCC"/>
                </a:solidFill>
                <a:latin typeface="Arial"/>
                <a:cs typeface="Arial"/>
              </a:rPr>
              <a:t>belts and batholiths (island arcs)</a:t>
            </a:r>
            <a:endParaRPr lang="en-US" sz="2000" b="1" dirty="0">
              <a:solidFill>
                <a:srgbClr val="CCFFCC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95713" y="6007100"/>
            <a:ext cx="46076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latin typeface="Arial"/>
                <a:cs typeface="Arial"/>
              </a:rPr>
              <a:t>Chapter V of</a:t>
            </a:r>
          </a:p>
          <a:p>
            <a:pPr algn="ctr"/>
            <a:r>
              <a:rPr lang="en-US" sz="2000" b="1" i="1" dirty="0" smtClean="0">
                <a:latin typeface="Arial"/>
                <a:cs typeface="Arial"/>
              </a:rPr>
              <a:t>The Evolution of the Igneous Rocks</a:t>
            </a:r>
            <a:endParaRPr lang="en-US" sz="2000" b="1" i="1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owen assimilation title p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1574" y="624820"/>
            <a:ext cx="5735333" cy="3441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0256" y="4622800"/>
            <a:ext cx="8691978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atin typeface="Arial"/>
                <a:cs typeface="Arial"/>
              </a:rPr>
              <a:t>Precursor to Chapter X of</a:t>
            </a:r>
          </a:p>
          <a:p>
            <a:pPr algn="ctr"/>
            <a:r>
              <a:rPr lang="en-US" sz="2400" b="1" i="1" dirty="0" smtClean="0">
                <a:latin typeface="Arial"/>
                <a:cs typeface="Arial"/>
              </a:rPr>
              <a:t>The Evolution of the Igneous Rocks</a:t>
            </a:r>
          </a:p>
          <a:p>
            <a:pPr algn="ctr"/>
            <a:r>
              <a:rPr lang="en-US" sz="2400" b="1" dirty="0" smtClean="0">
                <a:latin typeface="Arial"/>
                <a:cs typeface="Arial"/>
              </a:rPr>
              <a:t>Bowen (1928)</a:t>
            </a:r>
          </a:p>
          <a:p>
            <a:pPr algn="ctr"/>
            <a:endParaRPr lang="en-US" sz="2400" b="1" dirty="0" smtClean="0">
              <a:latin typeface="Arial"/>
              <a:cs typeface="Arial"/>
            </a:endParaRPr>
          </a:p>
          <a:p>
            <a:pPr algn="ctr"/>
            <a:r>
              <a:rPr lang="en-US" sz="2000" b="1" dirty="0" smtClean="0">
                <a:latin typeface="Arial"/>
                <a:cs typeface="Arial"/>
              </a:rPr>
              <a:t>“The best thing ever written about assimilation.” – A.E.J. Engel</a:t>
            </a:r>
          </a:p>
          <a:p>
            <a:pPr algn="ctr"/>
            <a:r>
              <a:rPr lang="en-US" sz="2000" b="1" dirty="0" smtClean="0">
                <a:latin typeface="Arial"/>
                <a:cs typeface="Arial"/>
              </a:rPr>
              <a:t>It pays attention to heats of solution and the limited role of superheat.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28098" y="4203700"/>
            <a:ext cx="3047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Bowen 1922 </a:t>
            </a:r>
            <a:r>
              <a:rPr lang="en-US" sz="2400" b="1" dirty="0" smtClean="0">
                <a:latin typeface="Arial"/>
                <a:cs typeface="Arial"/>
              </a:rPr>
              <a:t>Age 35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63173" y="101600"/>
            <a:ext cx="55579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/>
                <a:cs typeface="Arial"/>
              </a:rPr>
              <a:t>He did it again in the same year</a:t>
            </a:r>
            <a:endParaRPr lang="en-US" sz="28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enner 1926 title p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63999"/>
            <a:ext cx="4364110" cy="2777161"/>
          </a:xfrm>
          <a:prstGeom prst="rect">
            <a:avLst/>
          </a:prstGeom>
        </p:spPr>
      </p:pic>
      <p:pic>
        <p:nvPicPr>
          <p:cNvPr id="5" name="Picture 4" descr="Fenner 1923 at Katma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899" y="251300"/>
            <a:ext cx="3742419" cy="3882136"/>
          </a:xfrm>
          <a:prstGeom prst="rect">
            <a:avLst/>
          </a:prstGeom>
        </p:spPr>
      </p:pic>
      <p:pic>
        <p:nvPicPr>
          <p:cNvPr id="6" name="Picture 5" descr="1923katmai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9" y="3254586"/>
            <a:ext cx="4364111" cy="246717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1155" y="4406900"/>
            <a:ext cx="392417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The first of two major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controversies with colleague</a:t>
            </a:r>
          </a:p>
          <a:p>
            <a:pPr algn="ctr"/>
            <a:r>
              <a:rPr lang="en-US" sz="2000" b="1" dirty="0" smtClean="0">
                <a:solidFill>
                  <a:srgbClr val="CCFFCC"/>
                </a:solidFill>
                <a:latin typeface="Arial"/>
                <a:cs typeface="Arial"/>
              </a:rPr>
              <a:t>Clarence N. </a:t>
            </a:r>
            <a:r>
              <a:rPr lang="en-US" sz="2000" b="1" dirty="0" err="1" smtClean="0">
                <a:solidFill>
                  <a:srgbClr val="CCFFCC"/>
                </a:solidFill>
                <a:latin typeface="Arial"/>
                <a:cs typeface="Arial"/>
              </a:rPr>
              <a:t>Fenner</a:t>
            </a:r>
            <a:endParaRPr lang="en-US" sz="2000" b="1" dirty="0" smtClean="0">
              <a:solidFill>
                <a:srgbClr val="CCFFCC"/>
              </a:solidFill>
              <a:latin typeface="Arial"/>
              <a:cs typeface="Arial"/>
            </a:endParaRP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concerned magma mixing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of lavas at Katmai, Alaska, and</a:t>
            </a:r>
          </a:p>
          <a:p>
            <a:pPr algn="ctr"/>
            <a:r>
              <a:rPr lang="en-US" sz="2000" b="1" dirty="0" smtClean="0">
                <a:solidFill>
                  <a:srgbClr val="CCFFCC"/>
                </a:solidFill>
                <a:latin typeface="Arial"/>
                <a:cs typeface="Arial"/>
              </a:rPr>
              <a:t>The Valley 0f 10,000 Smokes</a:t>
            </a: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endParaRPr lang="en-US" sz="20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43314" y="5740400"/>
            <a:ext cx="460765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latin typeface="Arial"/>
                <a:cs typeface="Arial"/>
              </a:rPr>
              <a:t>See Chapter  VII of </a:t>
            </a:r>
          </a:p>
          <a:p>
            <a:pPr algn="ctr"/>
            <a:r>
              <a:rPr lang="en-US" sz="2000" b="1" i="1" dirty="0" smtClean="0">
                <a:latin typeface="Arial"/>
                <a:cs typeface="Arial"/>
              </a:rPr>
              <a:t>The Evolution of the Igneous Rocks</a:t>
            </a:r>
          </a:p>
          <a:p>
            <a:pPr algn="ctr"/>
            <a:r>
              <a:rPr lang="en-US" sz="2000" b="1" dirty="0" smtClean="0">
                <a:latin typeface="Arial"/>
                <a:cs typeface="Arial"/>
              </a:rPr>
              <a:t>for Bowen’s rejoinder</a:t>
            </a:r>
            <a:endParaRPr lang="en-US" sz="2000" b="1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050"/>
          <p:cNvSpPr>
            <a:spLocks noGrp="1" noChangeArrowheads="1"/>
          </p:cNvSpPr>
          <p:nvPr>
            <p:ph type="title"/>
          </p:nvPr>
        </p:nvSpPr>
        <p:spPr>
          <a:xfrm>
            <a:off x="668338" y="111125"/>
            <a:ext cx="77724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4800" b="1" dirty="0" smtClean="0">
                <a:ln>
                  <a:solidFill>
                    <a:srgbClr val="000000"/>
                  </a:solidFill>
                </a:ln>
                <a:solidFill>
                  <a:srgbClr val="FF0000">
                    <a:alpha val="99000"/>
                  </a:srgbClr>
                </a:solidFill>
                <a:latin typeface="Arial"/>
                <a:ea typeface="ＭＳ Ｐゴシック" charset="-128"/>
                <a:cs typeface="Arial"/>
              </a:rPr>
              <a:t>Norman L. Bowen and Experimental Petrology (2)</a:t>
            </a:r>
            <a:endParaRPr lang="en-US" sz="4800" b="1" dirty="0">
              <a:ln>
                <a:solidFill>
                  <a:srgbClr val="000000"/>
                </a:solidFill>
              </a:ln>
              <a:solidFill>
                <a:srgbClr val="FF0000">
                  <a:alpha val="99000"/>
                </a:srgbClr>
              </a:solidFill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14339" name="TextBox 1"/>
          <p:cNvSpPr txBox="1">
            <a:spLocks noChangeArrowheads="1"/>
          </p:cNvSpPr>
          <p:nvPr/>
        </p:nvSpPr>
        <p:spPr bwMode="auto">
          <a:xfrm>
            <a:off x="3471078" y="1546225"/>
            <a:ext cx="2222483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Anyone who can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read can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understand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phase diagrams</a:t>
            </a:r>
          </a:p>
          <a:p>
            <a:pPr algn="ctr"/>
            <a:endParaRPr lang="en-US" sz="2000" b="1" dirty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- N.L. Bowen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Anytime,</a:t>
            </a:r>
          </a:p>
          <a:p>
            <a:pPr algn="ctr"/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Anywhere</a:t>
            </a:r>
          </a:p>
          <a:p>
            <a:pPr algn="ctr"/>
            <a:endParaRPr lang="en-US" sz="2000" b="1" dirty="0" smtClean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2000" b="1" dirty="0" smtClean="0">
                <a:solidFill>
                  <a:srgbClr val="CCFFCC"/>
                </a:solidFill>
                <a:latin typeface="Arial" charset="0"/>
                <a:ea typeface="Arial" charset="0"/>
                <a:cs typeface="Arial" charset="0"/>
              </a:rPr>
              <a:t>He wrote</a:t>
            </a:r>
          </a:p>
          <a:p>
            <a:pPr algn="ctr"/>
            <a:r>
              <a:rPr lang="en-US" sz="2000" b="1" dirty="0" smtClean="0">
                <a:solidFill>
                  <a:srgbClr val="CCFFCC"/>
                </a:solidFill>
                <a:latin typeface="Arial" charset="0"/>
                <a:ea typeface="Arial" charset="0"/>
                <a:cs typeface="Arial" charset="0"/>
              </a:rPr>
              <a:t>declarative</a:t>
            </a:r>
          </a:p>
          <a:p>
            <a:pPr algn="ctr"/>
            <a:r>
              <a:rPr lang="en-US" sz="2000" b="1" dirty="0" smtClean="0">
                <a:solidFill>
                  <a:srgbClr val="CCFFCC"/>
                </a:solidFill>
                <a:latin typeface="Arial" charset="0"/>
                <a:ea typeface="Arial" charset="0"/>
                <a:cs typeface="Arial" charset="0"/>
              </a:rPr>
              <a:t>sentences</a:t>
            </a:r>
          </a:p>
          <a:p>
            <a:pPr algn="ctr"/>
            <a:r>
              <a:rPr lang="en-US" sz="2000" b="1" i="1" dirty="0">
                <a:solidFill>
                  <a:srgbClr val="CCFFCC"/>
                </a:solidFill>
                <a:latin typeface="Arial" charset="0"/>
                <a:ea typeface="Arial" charset="0"/>
                <a:cs typeface="Arial" charset="0"/>
              </a:rPr>
              <a:t>w</a:t>
            </a:r>
            <a:r>
              <a:rPr lang="en-US" sz="2000" b="1" i="1" dirty="0" smtClean="0">
                <a:solidFill>
                  <a:srgbClr val="CCFFCC"/>
                </a:solidFill>
                <a:latin typeface="Arial" charset="0"/>
                <a:ea typeface="Arial" charset="0"/>
                <a:cs typeface="Arial" charset="0"/>
              </a:rPr>
              <a:t>ithout</a:t>
            </a:r>
          </a:p>
          <a:p>
            <a:pPr algn="ctr"/>
            <a:r>
              <a:rPr lang="en-US" sz="2000" b="1" i="1" dirty="0" smtClean="0">
                <a:solidFill>
                  <a:srgbClr val="CCFFCC"/>
                </a:solidFill>
                <a:latin typeface="Arial" charset="0"/>
                <a:ea typeface="Arial" charset="0"/>
                <a:cs typeface="Arial" charset="0"/>
              </a:rPr>
              <a:t>acronyms</a:t>
            </a:r>
          </a:p>
          <a:p>
            <a:pPr algn="ctr"/>
            <a:r>
              <a:rPr lang="en-US" sz="2000" b="1" dirty="0" smtClean="0">
                <a:solidFill>
                  <a:srgbClr val="CCFFCC"/>
                </a:solidFill>
                <a:latin typeface="Arial" charset="0"/>
                <a:ea typeface="Arial" charset="0"/>
                <a:cs typeface="Arial" charset="0"/>
              </a:rPr>
              <a:t>and didn’t use</a:t>
            </a:r>
          </a:p>
          <a:p>
            <a:pPr algn="ctr"/>
            <a:r>
              <a:rPr lang="en-US" sz="2000" b="1" dirty="0" smtClean="0">
                <a:solidFill>
                  <a:srgbClr val="CCFFCC"/>
                </a:solidFill>
                <a:latin typeface="Arial" charset="0"/>
                <a:ea typeface="Arial" charset="0"/>
                <a:cs typeface="Arial" charset="0"/>
              </a:rPr>
              <a:t>equations.</a:t>
            </a:r>
            <a:endParaRPr lang="en-US" sz="2000" b="1" dirty="0">
              <a:solidFill>
                <a:srgbClr val="CCFFCC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4340" name="Picture 2" descr="bowen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7338" y="2403475"/>
            <a:ext cx="2817812" cy="368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4" descr="Bowen 1928 cover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56338" y="2380913"/>
            <a:ext cx="2481262" cy="376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901517" y="6179800"/>
            <a:ext cx="15820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(1887-1956)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90370" y="190500"/>
            <a:ext cx="63923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The Evolution of the Igneous Rocks (1928)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2936" y="850900"/>
            <a:ext cx="7858617" cy="5509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CCFFCC"/>
                </a:solidFill>
                <a:latin typeface="Arial"/>
                <a:cs typeface="Arial"/>
              </a:rPr>
              <a:t>Chapter IV Crystallization in Silicate Systems</a:t>
            </a:r>
          </a:p>
          <a:p>
            <a:pPr algn="ctr"/>
            <a:endParaRPr lang="en-US" sz="2000" b="1" dirty="0" smtClean="0">
              <a:latin typeface="Arial"/>
              <a:cs typeface="Arial"/>
            </a:endParaRPr>
          </a:p>
          <a:p>
            <a:pPr algn="ctr"/>
            <a:r>
              <a:rPr lang="en-US" sz="2000" b="1" dirty="0" smtClean="0">
                <a:latin typeface="Arial"/>
                <a:cs typeface="Arial"/>
              </a:rPr>
              <a:t>Has 10 single, binary and ternary phase diagrams</a:t>
            </a:r>
          </a:p>
          <a:p>
            <a:pPr algn="ctr"/>
            <a:r>
              <a:rPr lang="en-US" sz="2000" b="1" dirty="0">
                <a:latin typeface="Arial"/>
                <a:cs typeface="Arial"/>
              </a:rPr>
              <a:t>p</a:t>
            </a:r>
            <a:r>
              <a:rPr lang="en-US" sz="2000" b="1" dirty="0" smtClean="0">
                <a:latin typeface="Arial"/>
                <a:cs typeface="Arial"/>
              </a:rPr>
              <a:t>ertaining mainly to basalt crystallization.</a:t>
            </a:r>
          </a:p>
          <a:p>
            <a:pPr algn="ctr"/>
            <a:endParaRPr lang="en-US" sz="2000" b="1" dirty="0" smtClean="0">
              <a:latin typeface="Arial"/>
              <a:cs typeface="Arial"/>
            </a:endParaRPr>
          </a:p>
          <a:p>
            <a:pPr algn="ctr"/>
            <a:r>
              <a:rPr lang="en-US" sz="2000" b="1" dirty="0" smtClean="0">
                <a:latin typeface="Arial"/>
                <a:cs typeface="Arial"/>
              </a:rPr>
              <a:t>All were done at the Geophysical Laboratory.</a:t>
            </a:r>
          </a:p>
          <a:p>
            <a:pPr algn="ctr"/>
            <a:endParaRPr lang="en-US" sz="2000" b="1" dirty="0" smtClean="0">
              <a:latin typeface="Arial"/>
              <a:cs typeface="Arial"/>
            </a:endParaRPr>
          </a:p>
          <a:p>
            <a:pPr algn="ctr"/>
            <a:r>
              <a:rPr lang="en-US" sz="2000" b="1" dirty="0" smtClean="0">
                <a:latin typeface="Arial"/>
                <a:cs typeface="Arial"/>
              </a:rPr>
              <a:t>Four of them were by Bowen and coauthors.</a:t>
            </a:r>
          </a:p>
          <a:p>
            <a:pPr algn="ctr"/>
            <a:endParaRPr lang="en-US" sz="2000" b="1" dirty="0" smtClean="0">
              <a:latin typeface="Arial"/>
              <a:cs typeface="Arial"/>
            </a:endParaRPr>
          </a:p>
          <a:p>
            <a:pPr algn="ctr"/>
            <a:endParaRPr lang="en-US" sz="2000" b="1" dirty="0" smtClean="0">
              <a:latin typeface="Arial"/>
              <a:cs typeface="Arial"/>
            </a:endParaRPr>
          </a:p>
          <a:p>
            <a:pPr algn="ctr"/>
            <a:r>
              <a:rPr lang="en-US" sz="2000" b="1" dirty="0" smtClean="0">
                <a:solidFill>
                  <a:srgbClr val="CCFFCC"/>
                </a:solidFill>
                <a:latin typeface="Arial"/>
                <a:cs typeface="Arial"/>
              </a:rPr>
              <a:t>It was enough for the book, but the big one on 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granites</a:t>
            </a:r>
            <a:r>
              <a:rPr lang="en-US" sz="2000" b="1" dirty="0" smtClean="0">
                <a:solidFill>
                  <a:srgbClr val="CCFFCC"/>
                </a:solidFill>
                <a:latin typeface="Arial"/>
                <a:cs typeface="Arial"/>
              </a:rPr>
              <a:t> took</a:t>
            </a:r>
          </a:p>
          <a:p>
            <a:pPr algn="ctr"/>
            <a:r>
              <a:rPr lang="en-US" sz="2000" b="1" dirty="0">
                <a:solidFill>
                  <a:srgbClr val="CCFFCC"/>
                </a:solidFill>
                <a:latin typeface="Arial"/>
                <a:cs typeface="Arial"/>
              </a:rPr>
              <a:t>d</a:t>
            </a:r>
            <a:r>
              <a:rPr lang="en-US" sz="2000" b="1" dirty="0" smtClean="0">
                <a:solidFill>
                  <a:srgbClr val="CCFFCC"/>
                </a:solidFill>
                <a:latin typeface="Arial"/>
                <a:cs typeface="Arial"/>
              </a:rPr>
              <a:t>ecades of more research.</a:t>
            </a:r>
          </a:p>
          <a:p>
            <a:pPr algn="ctr"/>
            <a:endParaRPr lang="en-US" sz="2400" b="1" dirty="0" smtClean="0">
              <a:solidFill>
                <a:srgbClr val="CCFFCC"/>
              </a:solidFill>
              <a:latin typeface="Arial"/>
              <a:cs typeface="Arial"/>
            </a:endParaRPr>
          </a:p>
          <a:p>
            <a:pPr algn="ctr"/>
            <a:r>
              <a:rPr lang="en-US" sz="2800" b="1" dirty="0" smtClean="0">
                <a:ln>
                  <a:solidFill>
                    <a:schemeClr val="bg1"/>
                  </a:solidFill>
                </a:ln>
                <a:latin typeface="Arial"/>
                <a:cs typeface="Arial"/>
              </a:rPr>
              <a:t>This chapter is basically duplicated in all</a:t>
            </a:r>
          </a:p>
          <a:p>
            <a:pPr algn="ctr"/>
            <a:r>
              <a:rPr lang="en-US" sz="2800" b="1" dirty="0" smtClean="0">
                <a:ln>
                  <a:solidFill>
                    <a:schemeClr val="bg1"/>
                  </a:solidFill>
                </a:ln>
                <a:latin typeface="Arial"/>
                <a:cs typeface="Arial"/>
              </a:rPr>
              <a:t>subsequent textbooks on igneous petrology,</a:t>
            </a:r>
          </a:p>
          <a:p>
            <a:pPr algn="ctr"/>
            <a:r>
              <a:rPr lang="en-US" sz="2800" b="1" dirty="0" smtClean="0">
                <a:ln>
                  <a:solidFill>
                    <a:schemeClr val="bg1"/>
                  </a:solidFill>
                </a:ln>
                <a:latin typeface="Arial"/>
                <a:cs typeface="Arial"/>
              </a:rPr>
              <a:t>but no one else  has done it better.</a:t>
            </a:r>
            <a:endParaRPr lang="en-US" sz="2800" b="1" dirty="0">
              <a:ln>
                <a:solidFill>
                  <a:schemeClr val="bg1"/>
                </a:solidFill>
              </a:ln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owen's lab U of Chicago 194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43" y="482600"/>
            <a:ext cx="3389763" cy="2306922"/>
          </a:xfrm>
          <a:prstGeom prst="rect">
            <a:avLst/>
          </a:prstGeom>
        </p:spPr>
      </p:pic>
      <p:pic>
        <p:nvPicPr>
          <p:cNvPr id="5" name="Picture 4" descr="Bowen and tuttl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529" y="3609293"/>
            <a:ext cx="3742209" cy="2981621"/>
          </a:xfrm>
          <a:prstGeom prst="rect">
            <a:avLst/>
          </a:prstGeom>
        </p:spPr>
      </p:pic>
      <p:pic>
        <p:nvPicPr>
          <p:cNvPr id="6" name="Picture 5" descr="Bowen in the lab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4780" y="482600"/>
            <a:ext cx="2197069" cy="23069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89273" y="4815970"/>
            <a:ext cx="164931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atin typeface="Arial"/>
                <a:cs typeface="Arial"/>
              </a:rPr>
              <a:t>With </a:t>
            </a:r>
          </a:p>
          <a:p>
            <a:pPr algn="ctr"/>
            <a:r>
              <a:rPr lang="en-US" sz="2400" b="1" dirty="0" smtClean="0">
                <a:latin typeface="Arial"/>
                <a:cs typeface="Arial"/>
              </a:rPr>
              <a:t>O.F. Tuttle</a:t>
            </a:r>
          </a:p>
          <a:p>
            <a:pPr algn="ctr"/>
            <a:r>
              <a:rPr lang="en-US" b="1" dirty="0" smtClean="0">
                <a:latin typeface="Arial"/>
                <a:cs typeface="Arial"/>
              </a:rPr>
              <a:t>(and a tie)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66798" y="2889400"/>
            <a:ext cx="67412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CFFCC"/>
                </a:solidFill>
                <a:latin typeface="Arial"/>
                <a:cs typeface="Arial"/>
              </a:rPr>
              <a:t>Bowen’s laboratories and closest colleagues</a:t>
            </a:r>
            <a:endParaRPr lang="en-US" sz="2400" b="1" dirty="0">
              <a:solidFill>
                <a:srgbClr val="CCFFCC"/>
              </a:solidFill>
              <a:latin typeface="Arial"/>
              <a:cs typeface="Arial"/>
            </a:endParaRPr>
          </a:p>
        </p:txBody>
      </p:sp>
      <p:pic>
        <p:nvPicPr>
          <p:cNvPr id="9" name="Picture 8" descr="Schairer on the trail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0123" y="3646440"/>
            <a:ext cx="1888614" cy="294447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695145" y="3708400"/>
            <a:ext cx="14165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 smtClean="0">
                <a:latin typeface="Arial"/>
                <a:cs typeface="Arial"/>
              </a:rPr>
              <a:t>J.Frank</a:t>
            </a:r>
            <a:endParaRPr lang="en-US" sz="2400" b="1" dirty="0" smtClean="0">
              <a:latin typeface="Arial"/>
              <a:cs typeface="Arial"/>
            </a:endParaRPr>
          </a:p>
          <a:p>
            <a:pPr algn="ctr"/>
            <a:r>
              <a:rPr lang="en-US" sz="2400" b="1" dirty="0" err="1" smtClean="0">
                <a:latin typeface="Arial"/>
                <a:cs typeface="Arial"/>
              </a:rPr>
              <a:t>Schairer</a:t>
            </a:r>
            <a:endParaRPr lang="en-US" sz="2400" b="1" dirty="0">
              <a:latin typeface="Arial"/>
              <a:cs typeface="Arial"/>
            </a:endParaRPr>
          </a:p>
        </p:txBody>
      </p:sp>
      <p:pic>
        <p:nvPicPr>
          <p:cNvPr id="11" name="Picture 10" descr="Carnegielab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4100" y="477210"/>
            <a:ext cx="2901950" cy="231231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85609" y="0"/>
            <a:ext cx="17662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U of Chicago</a:t>
            </a:r>
            <a:endParaRPr lang="en-US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437090" y="19110"/>
            <a:ext cx="31341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Geophysical Laboratory</a:t>
            </a:r>
            <a:endParaRPr lang="en-US" sz="2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702705" y="4815970"/>
            <a:ext cx="141626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“Where are</a:t>
            </a:r>
          </a:p>
          <a:p>
            <a:pPr algn="ctr"/>
            <a:r>
              <a:rPr lang="en-US" b="1" dirty="0">
                <a:latin typeface="Arial"/>
                <a:cs typeface="Arial"/>
              </a:rPr>
              <a:t>y</a:t>
            </a:r>
            <a:r>
              <a:rPr lang="en-US" b="1" dirty="0" smtClean="0">
                <a:latin typeface="Arial"/>
                <a:cs typeface="Arial"/>
              </a:rPr>
              <a:t>ou going</a:t>
            </a:r>
          </a:p>
          <a:p>
            <a:pPr algn="ctr"/>
            <a:r>
              <a:rPr lang="en-US" b="1" dirty="0">
                <a:latin typeface="Arial"/>
                <a:cs typeface="Arial"/>
              </a:rPr>
              <a:t>t</a:t>
            </a:r>
            <a:r>
              <a:rPr lang="en-US" b="1" dirty="0" smtClean="0">
                <a:latin typeface="Arial"/>
                <a:cs typeface="Arial"/>
              </a:rPr>
              <a:t>o get the</a:t>
            </a:r>
          </a:p>
          <a:p>
            <a:pPr algn="ctr"/>
            <a:r>
              <a:rPr lang="en-US" b="1" dirty="0">
                <a:latin typeface="Arial"/>
                <a:cs typeface="Arial"/>
              </a:rPr>
              <a:t>c</a:t>
            </a:r>
            <a:r>
              <a:rPr lang="en-US" b="1" dirty="0" smtClean="0">
                <a:latin typeface="Arial"/>
                <a:cs typeface="Arial"/>
              </a:rPr>
              <a:t>alories</a:t>
            </a:r>
          </a:p>
          <a:p>
            <a:pPr algn="ctr"/>
            <a:r>
              <a:rPr lang="en-US" b="1" dirty="0">
                <a:latin typeface="Arial"/>
                <a:cs typeface="Arial"/>
              </a:rPr>
              <a:t>f</a:t>
            </a:r>
            <a:r>
              <a:rPr lang="en-US" b="1" dirty="0" smtClean="0">
                <a:latin typeface="Arial"/>
                <a:cs typeface="Arial"/>
              </a:rPr>
              <a:t>or that?”</a:t>
            </a:r>
            <a:endParaRPr lang="en-US" b="1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owen and Schairer 1935 F-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449876"/>
            <a:ext cx="4454144" cy="47791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19547" y="5473700"/>
            <a:ext cx="5588188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The system MgO-FeO-SiO</a:t>
            </a:r>
            <a:r>
              <a:rPr lang="en-US" sz="2400" b="1" baseline="-25000" dirty="0" smtClean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: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Explanation for the </a:t>
            </a:r>
            <a:r>
              <a:rPr lang="en-US" sz="2400" b="1" dirty="0" err="1" smtClean="0">
                <a:solidFill>
                  <a:srgbClr val="FF0000"/>
                </a:solidFill>
                <a:latin typeface="Arial"/>
                <a:cs typeface="Arial"/>
              </a:rPr>
              <a:t>Skaergaard</a:t>
            </a:r>
            <a:endParaRPr lang="en-US" sz="2400" b="1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Arial"/>
                <a:cs typeface="Arial"/>
              </a:rPr>
              <a:t>i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ron-enrichment differentiation Trend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587" y="457200"/>
            <a:ext cx="2391700" cy="5632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Bowen and</a:t>
            </a:r>
          </a:p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Arial"/>
                <a:cs typeface="Arial"/>
              </a:rPr>
              <a:t>Schairer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 (1935)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Am. J. Sci.</a:t>
            </a:r>
          </a:p>
          <a:p>
            <a:pPr algn="ctr"/>
            <a:r>
              <a:rPr lang="en-US" sz="2400" b="1" dirty="0" smtClean="0">
                <a:latin typeface="Arial"/>
                <a:cs typeface="Arial"/>
              </a:rPr>
              <a:t>Age 48</a:t>
            </a:r>
          </a:p>
          <a:p>
            <a:pPr algn="ctr"/>
            <a:endParaRPr lang="en-US" sz="2400" b="1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pPr algn="ctr"/>
            <a:r>
              <a:rPr lang="en-US" sz="2400" b="1" dirty="0" smtClean="0">
                <a:latin typeface="Arial"/>
                <a:cs typeface="Arial"/>
              </a:rPr>
              <a:t>Two intervals</a:t>
            </a:r>
          </a:p>
          <a:p>
            <a:pPr algn="ctr"/>
            <a:r>
              <a:rPr lang="en-US" sz="2400" b="1" dirty="0">
                <a:latin typeface="Arial"/>
                <a:cs typeface="Arial"/>
              </a:rPr>
              <a:t>o</a:t>
            </a:r>
            <a:r>
              <a:rPr lang="en-US" sz="2400" b="1" dirty="0" smtClean="0">
                <a:latin typeface="Arial"/>
                <a:cs typeface="Arial"/>
              </a:rPr>
              <a:t>f olivine</a:t>
            </a:r>
          </a:p>
          <a:p>
            <a:pPr algn="ctr"/>
            <a:r>
              <a:rPr lang="en-US" sz="2400" b="1" dirty="0" smtClean="0">
                <a:latin typeface="Arial"/>
                <a:cs typeface="Arial"/>
              </a:rPr>
              <a:t>crystallization</a:t>
            </a:r>
          </a:p>
          <a:p>
            <a:pPr algn="ctr"/>
            <a:endParaRPr lang="en-US" sz="2400" b="1" dirty="0" smtClean="0">
              <a:latin typeface="Arial"/>
              <a:cs typeface="Arial"/>
            </a:endParaRPr>
          </a:p>
          <a:p>
            <a:pPr algn="ctr"/>
            <a:r>
              <a:rPr lang="en-US" sz="2400" b="1" dirty="0" smtClean="0">
                <a:solidFill>
                  <a:srgbClr val="CCFFCC"/>
                </a:solidFill>
                <a:latin typeface="Arial"/>
                <a:cs typeface="Arial"/>
              </a:rPr>
              <a:t>Second debate </a:t>
            </a:r>
          </a:p>
          <a:p>
            <a:pPr algn="ctr"/>
            <a:r>
              <a:rPr lang="en-US" sz="2400" b="1" dirty="0">
                <a:solidFill>
                  <a:srgbClr val="CCFFCC"/>
                </a:solidFill>
                <a:latin typeface="Arial"/>
                <a:cs typeface="Arial"/>
              </a:rPr>
              <a:t>w</a:t>
            </a:r>
            <a:r>
              <a:rPr lang="en-US" sz="2400" b="1" dirty="0" smtClean="0">
                <a:solidFill>
                  <a:srgbClr val="CCFFCC"/>
                </a:solidFill>
                <a:latin typeface="Arial"/>
                <a:cs typeface="Arial"/>
              </a:rPr>
              <a:t>ith </a:t>
            </a:r>
            <a:r>
              <a:rPr lang="en-US" sz="2400" b="1" dirty="0" err="1" smtClean="0">
                <a:solidFill>
                  <a:srgbClr val="CCFFCC"/>
                </a:solidFill>
                <a:latin typeface="Arial"/>
                <a:cs typeface="Arial"/>
              </a:rPr>
              <a:t>Fenner</a:t>
            </a:r>
            <a:r>
              <a:rPr lang="en-US" sz="2400" b="1" dirty="0" smtClean="0">
                <a:solidFill>
                  <a:srgbClr val="CCFFCC"/>
                </a:solidFill>
                <a:latin typeface="Arial"/>
                <a:cs typeface="Arial"/>
              </a:rPr>
              <a:t>: </a:t>
            </a:r>
          </a:p>
          <a:p>
            <a:pPr algn="ctr"/>
            <a:r>
              <a:rPr lang="en-US" sz="2400" b="1" dirty="0" smtClean="0">
                <a:solidFill>
                  <a:srgbClr val="CCFFCC"/>
                </a:solidFill>
                <a:latin typeface="Arial"/>
                <a:cs typeface="Arial"/>
              </a:rPr>
              <a:t>When people </a:t>
            </a:r>
          </a:p>
          <a:p>
            <a:pPr algn="ctr"/>
            <a:r>
              <a:rPr lang="en-US" sz="2400" b="1" dirty="0" smtClean="0">
                <a:solidFill>
                  <a:srgbClr val="CCFFCC"/>
                </a:solidFill>
                <a:latin typeface="Arial"/>
                <a:cs typeface="Arial"/>
              </a:rPr>
              <a:t>disagree,</a:t>
            </a:r>
          </a:p>
          <a:p>
            <a:pPr algn="ctr"/>
            <a:r>
              <a:rPr lang="en-US" sz="2400" b="1" dirty="0" smtClean="0">
                <a:solidFill>
                  <a:srgbClr val="CCFFCC"/>
                </a:solidFill>
                <a:latin typeface="Arial"/>
                <a:cs typeface="Arial"/>
              </a:rPr>
              <a:t>produce a new</a:t>
            </a:r>
          </a:p>
          <a:p>
            <a:pPr algn="ctr"/>
            <a:r>
              <a:rPr lang="en-US" sz="2400" b="1" dirty="0" smtClean="0">
                <a:solidFill>
                  <a:srgbClr val="CCFFCC"/>
                </a:solidFill>
                <a:latin typeface="Arial"/>
                <a:cs typeface="Arial"/>
              </a:rPr>
              <a:t>phase diagram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Yosemite jumper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46200" y="2026676"/>
            <a:ext cx="6426200" cy="450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93912" y="120650"/>
            <a:ext cx="7910138" cy="181588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rgbClr val="FF0000"/>
                </a:solidFill>
                <a:latin typeface="+mj-lt"/>
                <a:ea typeface="ＭＳ Ｐゴシック" charset="0"/>
                <a:cs typeface="ＭＳ Ｐゴシック" charset="0"/>
              </a:rPr>
              <a:t>Granite is the absence of </a:t>
            </a:r>
            <a:r>
              <a:rPr lang="en-US" sz="4000" b="1" dirty="0" smtClean="0">
                <a:solidFill>
                  <a:srgbClr val="FF0000"/>
                </a:solidFill>
                <a:latin typeface="+mj-lt"/>
                <a:ea typeface="ＭＳ Ｐゴシック" charset="0"/>
                <a:cs typeface="ＭＳ Ｐゴシック" charset="0"/>
              </a:rPr>
              <a:t>basalt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rgbClr val="CCFFCC"/>
                </a:solidFill>
                <a:latin typeface="+mj-lt"/>
                <a:ea typeface="ＭＳ Ｐゴシック" charset="0"/>
                <a:cs typeface="ＭＳ Ｐゴシック" charset="0"/>
              </a:rPr>
              <a:t>and there’s a lot of it.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rgbClr val="FF0000"/>
                </a:solidFill>
                <a:latin typeface="+mj-lt"/>
                <a:ea typeface="ＭＳ Ｐゴシック" charset="0"/>
                <a:cs typeface="ＭＳ Ｐゴシック" charset="0"/>
              </a:rPr>
              <a:t>Bowen’s last great research project with O.F. Tuttle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rgbClr val="FF0000"/>
                </a:solidFill>
                <a:latin typeface="+mj-lt"/>
                <a:ea typeface="ＭＳ Ｐゴシック" charset="0"/>
                <a:cs typeface="ＭＳ Ｐゴシック" charset="0"/>
              </a:rPr>
              <a:t>“Pontiffs versus Soakers” – Bowen (1948 – </a:t>
            </a:r>
            <a:r>
              <a:rPr lang="en-US" sz="2400" b="1" dirty="0" smtClean="0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rPr>
              <a:t>age 61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  <a:ea typeface="ＭＳ Ｐゴシック" charset="0"/>
                <a:cs typeface="ＭＳ Ｐゴシック" charset="0"/>
              </a:rPr>
              <a:t>)</a:t>
            </a:r>
            <a:endParaRPr lang="en-US" sz="2400" b="1" dirty="0">
              <a:solidFill>
                <a:srgbClr val="FF0000"/>
              </a:solidFill>
              <a:latin typeface="+mj-lt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.H. Rea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964" y="330200"/>
            <a:ext cx="2276861" cy="3276600"/>
          </a:xfrm>
          <a:prstGeom prst="rect">
            <a:avLst/>
          </a:prstGeom>
        </p:spPr>
      </p:pic>
      <p:pic>
        <p:nvPicPr>
          <p:cNvPr id="5" name="Picture 4" descr="The granite controvers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6880" y="330200"/>
            <a:ext cx="2987040" cy="4572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38404" y="5689600"/>
            <a:ext cx="58454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The last great battle</a:t>
            </a:r>
          </a:p>
          <a:p>
            <a:pPr algn="ctr"/>
            <a:r>
              <a:rPr lang="en-US" sz="2400" b="1" dirty="0" smtClean="0">
                <a:latin typeface="Arial"/>
                <a:cs typeface="Arial"/>
              </a:rPr>
              <a:t>Are granites metamorphic or igneous?</a:t>
            </a:r>
            <a:endParaRPr lang="en-US" sz="2400" b="1" dirty="0">
              <a:latin typeface="Arial"/>
              <a:cs typeface="Arial"/>
            </a:endParaRPr>
          </a:p>
        </p:txBody>
      </p:sp>
      <p:pic>
        <p:nvPicPr>
          <p:cNvPr id="8" name="Picture 7" descr="BowenImag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0672" y="330200"/>
            <a:ext cx="2246812" cy="3276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7475" y="3898900"/>
            <a:ext cx="18265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The principal</a:t>
            </a:r>
          </a:p>
          <a:p>
            <a:pPr algn="ctr"/>
            <a:r>
              <a:rPr lang="en-US" b="1" dirty="0" smtClean="0"/>
              <a:t>soaker</a:t>
            </a:r>
          </a:p>
          <a:p>
            <a:pPr algn="ctr"/>
            <a:r>
              <a:rPr lang="en-US" b="1" dirty="0" smtClean="0"/>
              <a:t>(</a:t>
            </a:r>
            <a:r>
              <a:rPr lang="en-US" b="1" dirty="0" err="1" smtClean="0"/>
              <a:t>metasomatist</a:t>
            </a:r>
            <a:r>
              <a:rPr lang="en-US" b="1" dirty="0" smtClean="0"/>
              <a:t>)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876351" y="3873500"/>
            <a:ext cx="16211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The principal</a:t>
            </a:r>
          </a:p>
          <a:p>
            <a:pPr algn="ctr"/>
            <a:r>
              <a:rPr lang="en-US" b="1" dirty="0" smtClean="0"/>
              <a:t>pontiff</a:t>
            </a:r>
          </a:p>
          <a:p>
            <a:pPr algn="ctr"/>
            <a:r>
              <a:rPr lang="en-US" b="1" dirty="0" smtClean="0"/>
              <a:t>(</a:t>
            </a:r>
            <a:r>
              <a:rPr lang="en-US" b="1" dirty="0" err="1" smtClean="0"/>
              <a:t>magmatist</a:t>
            </a:r>
            <a:r>
              <a:rPr lang="en-US" b="1" dirty="0" smtClean="0"/>
              <a:t>)</a:t>
            </a:r>
          </a:p>
          <a:p>
            <a:pPr algn="ctr"/>
            <a:r>
              <a:rPr lang="en-US" b="1" dirty="0"/>
              <a:t>a</a:t>
            </a:r>
            <a:r>
              <a:rPr lang="en-US" b="1" dirty="0" smtClean="0"/>
              <a:t>nd his tie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77842" y="5219700"/>
            <a:ext cx="84936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CCFFCC"/>
                </a:solidFill>
                <a:latin typeface="Arial"/>
                <a:cs typeface="Arial"/>
              </a:rPr>
              <a:t>Migmatites</a:t>
            </a:r>
            <a:r>
              <a:rPr lang="en-US" sz="2000" b="1" dirty="0" smtClean="0">
                <a:solidFill>
                  <a:srgbClr val="CCFFCC"/>
                </a:solidFill>
                <a:latin typeface="Arial"/>
                <a:cs typeface="Arial"/>
              </a:rPr>
              <a:t>, large-volume batholiths and small-volume granophyres</a:t>
            </a:r>
            <a:endParaRPr lang="en-US" sz="2000" b="1" dirty="0">
              <a:solidFill>
                <a:srgbClr val="CCFFCC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8183" y="5473700"/>
            <a:ext cx="832531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"/>
                <a:cs typeface="Arial"/>
              </a:rPr>
              <a:t>All roads lead to ternary-minimum granite</a:t>
            </a:r>
          </a:p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"/>
                <a:cs typeface="Arial"/>
              </a:rPr>
              <a:t>Tuttle and Bowen (1958) </a:t>
            </a:r>
            <a:r>
              <a:rPr lang="en-US" sz="3200" b="1" dirty="0" smtClean="0">
                <a:solidFill>
                  <a:srgbClr val="FFFFFF"/>
                </a:solidFill>
                <a:latin typeface="Arial"/>
                <a:cs typeface="Arial"/>
              </a:rPr>
              <a:t>age - diseased</a:t>
            </a:r>
            <a:endParaRPr lang="en-US" sz="32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92752" y="190500"/>
            <a:ext cx="3766415" cy="523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92998" y="1625600"/>
            <a:ext cx="1843473" cy="24314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"/>
                <a:cs typeface="Arial"/>
              </a:rPr>
              <a:t>Q-</a:t>
            </a:r>
            <a:r>
              <a:rPr lang="en-US" sz="3200" b="1" dirty="0" err="1" smtClean="0">
                <a:solidFill>
                  <a:srgbClr val="FF0000"/>
                </a:solidFill>
                <a:latin typeface="Arial"/>
                <a:cs typeface="Arial"/>
              </a:rPr>
              <a:t>Ab</a:t>
            </a:r>
            <a:r>
              <a:rPr lang="en-US" sz="3200" b="1" dirty="0" smtClean="0">
                <a:solidFill>
                  <a:srgbClr val="FF0000"/>
                </a:solidFill>
                <a:latin typeface="Arial"/>
                <a:cs typeface="Arial"/>
              </a:rPr>
              <a:t>-Or</a:t>
            </a:r>
          </a:p>
          <a:p>
            <a:pPr algn="ctr"/>
            <a:endParaRPr lang="en-US" sz="2400" b="1" dirty="0">
              <a:latin typeface="Arial"/>
              <a:cs typeface="Arial"/>
            </a:endParaRPr>
          </a:p>
          <a:p>
            <a:pPr algn="ctr"/>
            <a:r>
              <a:rPr lang="en-US" sz="2400" b="1" dirty="0" smtClean="0">
                <a:latin typeface="Arial"/>
                <a:cs typeface="Arial"/>
              </a:rPr>
              <a:t>The granite</a:t>
            </a:r>
          </a:p>
          <a:p>
            <a:pPr algn="ctr"/>
            <a:r>
              <a:rPr lang="en-US" sz="2400" b="1" dirty="0">
                <a:latin typeface="Arial"/>
                <a:cs typeface="Arial"/>
              </a:rPr>
              <a:t>t</a:t>
            </a:r>
            <a:r>
              <a:rPr lang="en-US" sz="2400" b="1" dirty="0" smtClean="0">
                <a:latin typeface="Arial"/>
                <a:cs typeface="Arial"/>
              </a:rPr>
              <a:t>ernary</a:t>
            </a:r>
          </a:p>
          <a:p>
            <a:pPr algn="ctr"/>
            <a:r>
              <a:rPr lang="en-US" sz="2400" b="1" dirty="0" smtClean="0">
                <a:latin typeface="Arial"/>
                <a:cs typeface="Arial"/>
              </a:rPr>
              <a:t>minimum</a:t>
            </a:r>
          </a:p>
          <a:p>
            <a:pPr algn="ctr"/>
            <a:r>
              <a:rPr lang="en-US" sz="2400" b="1" dirty="0" smtClean="0">
                <a:latin typeface="Arial"/>
                <a:cs typeface="Arial"/>
              </a:rPr>
              <a:t>revealed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01419" y="2070100"/>
            <a:ext cx="200923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CFFCC"/>
                </a:solidFill>
                <a:latin typeface="Arial"/>
                <a:cs typeface="Arial"/>
              </a:rPr>
              <a:t>This</a:t>
            </a:r>
          </a:p>
          <a:p>
            <a:pPr algn="ctr"/>
            <a:r>
              <a:rPr lang="en-US" sz="2400" b="1" dirty="0" smtClean="0">
                <a:solidFill>
                  <a:srgbClr val="CCFFCC"/>
                </a:solidFill>
                <a:latin typeface="Arial"/>
                <a:cs typeface="Arial"/>
              </a:rPr>
              <a:t>effectively</a:t>
            </a:r>
          </a:p>
          <a:p>
            <a:pPr algn="ctr"/>
            <a:r>
              <a:rPr lang="en-US" sz="2400" b="1" dirty="0" smtClean="0">
                <a:solidFill>
                  <a:srgbClr val="CCFFCC"/>
                </a:solidFill>
                <a:latin typeface="Arial"/>
                <a:cs typeface="Arial"/>
              </a:rPr>
              <a:t>ended the</a:t>
            </a:r>
          </a:p>
          <a:p>
            <a:pPr algn="ctr"/>
            <a:r>
              <a:rPr lang="en-US" sz="2400" b="1" dirty="0" smtClean="0">
                <a:solidFill>
                  <a:srgbClr val="CCFFCC"/>
                </a:solidFill>
                <a:latin typeface="Arial"/>
                <a:cs typeface="Arial"/>
              </a:rPr>
              <a:t>granite</a:t>
            </a:r>
          </a:p>
          <a:p>
            <a:pPr algn="ctr"/>
            <a:r>
              <a:rPr lang="en-US" sz="2400" b="1" dirty="0" smtClean="0">
                <a:solidFill>
                  <a:srgbClr val="CCFFCC"/>
                </a:solidFill>
                <a:latin typeface="Arial"/>
                <a:cs typeface="Arial"/>
              </a:rPr>
              <a:t>controversy.</a:t>
            </a:r>
            <a:endParaRPr lang="en-US" sz="2400" b="1" dirty="0">
              <a:solidFill>
                <a:srgbClr val="CCFFCC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owen 1920 tit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744" y="403900"/>
            <a:ext cx="7906512" cy="36027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8501" y="4224503"/>
            <a:ext cx="8479455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A little-known early paper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Bowen (1920)</a:t>
            </a:r>
          </a:p>
          <a:p>
            <a:pPr algn="ctr"/>
            <a:r>
              <a:rPr lang="en-US" sz="2400" b="1" dirty="0" smtClea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</a:rPr>
              <a:t>Age 33</a:t>
            </a:r>
          </a:p>
          <a:p>
            <a:pPr algn="ctr"/>
            <a:endParaRPr lang="en-US" sz="2400" b="1" dirty="0" smtClean="0">
              <a:ln>
                <a:solidFill>
                  <a:srgbClr val="FFFFFF"/>
                </a:solidFill>
              </a:ln>
              <a:solidFill>
                <a:srgbClr val="FFFFFF"/>
              </a:solidFill>
            </a:endParaRPr>
          </a:p>
          <a:p>
            <a:pPr algn="ctr"/>
            <a:r>
              <a:rPr lang="en-US" sz="2400" b="1" dirty="0" smtClean="0">
                <a:ln>
                  <a:solidFill>
                    <a:srgbClr val="FFFFFF"/>
                  </a:solidFill>
                </a:ln>
                <a:solidFill>
                  <a:srgbClr val="CCFFCC"/>
                </a:solidFill>
              </a:rPr>
              <a:t>An overlooked gem of considerable modern significance</a:t>
            </a:r>
            <a:endParaRPr lang="en-US" sz="2400" b="1" dirty="0">
              <a:ln>
                <a:solidFill>
                  <a:schemeClr val="tx1"/>
                </a:solidFill>
              </a:ln>
              <a:solidFill>
                <a:srgbClr val="CCFFCC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6100" y="1092201"/>
            <a:ext cx="8169925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2400" dirty="0" err="1" smtClean="0"/>
              <a:t>Monomineralic</a:t>
            </a:r>
            <a:r>
              <a:rPr lang="en-US" sz="2400" dirty="0" smtClean="0"/>
              <a:t> rocks of excessive purity</a:t>
            </a:r>
          </a:p>
          <a:p>
            <a:pPr marL="342900" indent="-342900"/>
            <a:r>
              <a:rPr lang="en-US" dirty="0" smtClean="0"/>
              <a:t>     (</a:t>
            </a:r>
            <a:r>
              <a:rPr lang="en-US" dirty="0" err="1" smtClean="0"/>
              <a:t>dunites</a:t>
            </a:r>
            <a:r>
              <a:rPr lang="en-US" dirty="0" smtClean="0"/>
              <a:t>, </a:t>
            </a:r>
            <a:r>
              <a:rPr lang="en-US" dirty="0" err="1" smtClean="0"/>
              <a:t>anorthosites</a:t>
            </a:r>
            <a:r>
              <a:rPr lang="en-US" dirty="0" smtClean="0"/>
              <a:t> and </a:t>
            </a:r>
            <a:r>
              <a:rPr lang="en-US" dirty="0" err="1" smtClean="0">
                <a:solidFill>
                  <a:srgbClr val="CCFFCC"/>
                </a:solidFill>
              </a:rPr>
              <a:t>adcumulates</a:t>
            </a:r>
            <a:r>
              <a:rPr lang="en-US" dirty="0" smtClean="0"/>
              <a:t> in general)</a:t>
            </a:r>
          </a:p>
          <a:p>
            <a:pPr marL="342900" indent="-342900"/>
            <a:endParaRPr lang="en-US" dirty="0" smtClean="0"/>
          </a:p>
          <a:p>
            <a:pPr marL="342900" indent="-342900"/>
            <a:r>
              <a:rPr lang="en-US" sz="2400" dirty="0" smtClean="0"/>
              <a:t>2) Sill-like </a:t>
            </a:r>
            <a:r>
              <a:rPr lang="en-US" sz="2400" dirty="0" err="1" smtClean="0"/>
              <a:t>monomineralic</a:t>
            </a:r>
            <a:r>
              <a:rPr lang="en-US" sz="2400" dirty="0" smtClean="0"/>
              <a:t> rocks (</a:t>
            </a:r>
            <a:r>
              <a:rPr lang="en-US" sz="2400" dirty="0" err="1" smtClean="0"/>
              <a:t>adcumulates</a:t>
            </a:r>
            <a:r>
              <a:rPr lang="en-US" sz="2400" dirty="0" smtClean="0"/>
              <a:t>) </a:t>
            </a:r>
          </a:p>
          <a:p>
            <a:pPr marL="342900" indent="-342900"/>
            <a:r>
              <a:rPr lang="en-US" dirty="0" smtClean="0"/>
              <a:t>   (Rum intrusion </a:t>
            </a:r>
            <a:r>
              <a:rPr lang="en-US" dirty="0" err="1" smtClean="0"/>
              <a:t>allivalites</a:t>
            </a:r>
            <a:r>
              <a:rPr lang="en-US" dirty="0" smtClean="0"/>
              <a:t> and </a:t>
            </a:r>
            <a:r>
              <a:rPr lang="en-US" dirty="0" err="1" smtClean="0"/>
              <a:t>peridotites</a:t>
            </a:r>
            <a:r>
              <a:rPr lang="en-US" dirty="0" smtClean="0"/>
              <a:t>, </a:t>
            </a:r>
            <a:r>
              <a:rPr lang="en-US" dirty="0" err="1" smtClean="0"/>
              <a:t>chromitite</a:t>
            </a:r>
            <a:r>
              <a:rPr lang="en-US" dirty="0" smtClean="0"/>
              <a:t> seams, basal parts of </a:t>
            </a:r>
            <a:r>
              <a:rPr lang="en-US" dirty="0" err="1" smtClean="0"/>
              <a:t>ophiolites</a:t>
            </a:r>
            <a:r>
              <a:rPr lang="en-US" dirty="0" smtClean="0"/>
              <a:t>)</a:t>
            </a:r>
          </a:p>
          <a:p>
            <a:pPr marL="342900" indent="-342900"/>
            <a:endParaRPr lang="en-US" dirty="0" smtClean="0"/>
          </a:p>
          <a:p>
            <a:pPr marL="342900" indent="-342900"/>
            <a:r>
              <a:rPr lang="en-US" sz="2400" dirty="0" smtClean="0"/>
              <a:t>3) Complementary dikes </a:t>
            </a:r>
          </a:p>
          <a:p>
            <a:pPr marL="342900" indent="-342900"/>
            <a:r>
              <a:rPr lang="en-US" sz="2400" dirty="0" smtClean="0"/>
              <a:t>    </a:t>
            </a:r>
            <a:r>
              <a:rPr lang="en-US" dirty="0" smtClean="0"/>
              <a:t>(composite basalt-</a:t>
            </a:r>
            <a:r>
              <a:rPr lang="en-US" dirty="0" err="1" smtClean="0"/>
              <a:t>rhyolite</a:t>
            </a:r>
            <a:r>
              <a:rPr lang="en-US" dirty="0" smtClean="0"/>
              <a:t> lava flows; Bowen’s </a:t>
            </a:r>
            <a:r>
              <a:rPr lang="en-US" dirty="0" err="1" smtClean="0"/>
              <a:t>Gowganda</a:t>
            </a:r>
            <a:r>
              <a:rPr lang="en-US" dirty="0" smtClean="0"/>
              <a:t> dikes)</a:t>
            </a:r>
          </a:p>
          <a:p>
            <a:pPr marL="342900" indent="-342900"/>
            <a:endParaRPr lang="en-US" dirty="0" smtClean="0"/>
          </a:p>
          <a:p>
            <a:pPr marL="342900" indent="-342900"/>
            <a:r>
              <a:rPr lang="en-US" sz="2400" dirty="0" smtClean="0"/>
              <a:t>4) Primary banding </a:t>
            </a:r>
          </a:p>
          <a:p>
            <a:pPr marL="342900" indent="-342900"/>
            <a:r>
              <a:rPr lang="en-US" dirty="0" smtClean="0"/>
              <a:t>    (</a:t>
            </a:r>
            <a:r>
              <a:rPr lang="en-US" dirty="0" smtClean="0">
                <a:solidFill>
                  <a:srgbClr val="CCFFCC"/>
                </a:solidFill>
              </a:rPr>
              <a:t>layered intrusions</a:t>
            </a:r>
            <a:r>
              <a:rPr lang="en-US" dirty="0" smtClean="0"/>
              <a:t>; not necessarily </a:t>
            </a:r>
            <a:r>
              <a:rPr lang="en-US" dirty="0" smtClean="0">
                <a:solidFill>
                  <a:srgbClr val="CCFFCC"/>
                </a:solidFill>
              </a:rPr>
              <a:t>rhythmic layering</a:t>
            </a:r>
            <a:r>
              <a:rPr lang="en-US" dirty="0" smtClean="0"/>
              <a:t>)</a:t>
            </a:r>
          </a:p>
          <a:p>
            <a:pPr marL="342900" indent="-342900"/>
            <a:endParaRPr lang="en-US" dirty="0" smtClean="0"/>
          </a:p>
          <a:p>
            <a:pPr marL="342900" indent="-342900"/>
            <a:r>
              <a:rPr lang="en-US" sz="2400" dirty="0" smtClean="0">
                <a:solidFill>
                  <a:srgbClr val="CCFFCC"/>
                </a:solidFill>
              </a:rPr>
              <a:t>All these are features of the ocean crust</a:t>
            </a:r>
            <a:r>
              <a:rPr lang="en-US" sz="2400" dirty="0" smtClean="0"/>
              <a:t>, where there is no</a:t>
            </a:r>
          </a:p>
          <a:p>
            <a:pPr marL="342900" indent="-342900"/>
            <a:r>
              <a:rPr lang="en-US" sz="2400" dirty="0"/>
              <a:t>s</a:t>
            </a:r>
            <a:r>
              <a:rPr lang="en-US" sz="2400" dirty="0" smtClean="0"/>
              <a:t>eismic evidence for large magma chambers, yet eruptive</a:t>
            </a:r>
          </a:p>
          <a:p>
            <a:pPr marL="342900" indent="-342900"/>
            <a:r>
              <a:rPr lang="en-US" sz="2400" dirty="0"/>
              <a:t>r</a:t>
            </a:r>
            <a:r>
              <a:rPr lang="en-US" sz="2400" dirty="0" smtClean="0"/>
              <a:t>ocks experienced 10-90% shallow crustal differentiation</a:t>
            </a:r>
          </a:p>
          <a:p>
            <a:pPr marL="342900" indent="-342900"/>
            <a:r>
              <a:rPr lang="en-US" sz="2400" dirty="0"/>
              <a:t>a</a:t>
            </a:r>
            <a:r>
              <a:rPr lang="en-US" sz="2400" dirty="0" smtClean="0"/>
              <a:t>nd seismic layer 3 (mainly gabbros) is 2-4 km thick!</a:t>
            </a:r>
          </a:p>
          <a:p>
            <a:pPr marL="342900" indent="-342900"/>
            <a:endParaRPr lang="en-US" dirty="0" smtClean="0"/>
          </a:p>
          <a:p>
            <a:pPr marL="342900" indent="-342900"/>
            <a:endParaRPr lang="en-US" dirty="0" smtClean="0"/>
          </a:p>
          <a:p>
            <a:pPr marL="342900" indent="-342900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57321" y="50800"/>
            <a:ext cx="83410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Differentiation by squeezing out of </a:t>
            </a:r>
            <a:r>
              <a:rPr lang="en-US" sz="2400" b="1" dirty="0" err="1" smtClean="0">
                <a:solidFill>
                  <a:srgbClr val="FF0000"/>
                </a:solidFill>
              </a:rPr>
              <a:t>intercumulus</a:t>
            </a:r>
            <a:r>
              <a:rPr lang="en-US" sz="2400" b="1" dirty="0" smtClean="0">
                <a:solidFill>
                  <a:srgbClr val="FF0000"/>
                </a:solidFill>
              </a:rPr>
              <a:t> liquids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from nearly solid rock (</a:t>
            </a:r>
            <a:r>
              <a:rPr lang="en-US" sz="2400" b="1" dirty="0" err="1" smtClean="0">
                <a:solidFill>
                  <a:srgbClr val="FF0000"/>
                </a:solidFill>
              </a:rPr>
              <a:t>Harker’s</a:t>
            </a:r>
            <a:r>
              <a:rPr lang="en-US" sz="2400" b="1" dirty="0" smtClean="0">
                <a:solidFill>
                  <a:srgbClr val="FF0000"/>
                </a:solidFill>
              </a:rPr>
              <a:t> filter pressing)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57718" y="482600"/>
            <a:ext cx="6102452" cy="57554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cap="small" dirty="0" smtClean="0">
                <a:solidFill>
                  <a:srgbClr val="FF0000"/>
                </a:solidFill>
                <a:latin typeface="Arial"/>
                <a:cs typeface="Arial"/>
              </a:rPr>
              <a:t>Bowen was a kind of wizard.</a:t>
            </a:r>
          </a:p>
          <a:p>
            <a:pPr algn="ctr"/>
            <a:endParaRPr lang="en-US" sz="2400" b="1" dirty="0" smtClean="0">
              <a:latin typeface="Arial"/>
              <a:cs typeface="Arial"/>
            </a:endParaRPr>
          </a:p>
          <a:p>
            <a:pPr algn="ctr"/>
            <a:endParaRPr lang="en-US" sz="2400" b="1" dirty="0" smtClean="0">
              <a:latin typeface="Arial"/>
              <a:cs typeface="Arial"/>
            </a:endParaRPr>
          </a:p>
          <a:p>
            <a:pPr algn="ctr"/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“Everything Bowen did turned to gold.”</a:t>
            </a:r>
          </a:p>
          <a:p>
            <a:pPr algn="ctr"/>
            <a:endParaRPr lang="en-US" sz="2400" b="1" dirty="0" smtClean="0">
              <a:latin typeface="Arial"/>
              <a:cs typeface="Arial"/>
            </a:endParaRPr>
          </a:p>
          <a:p>
            <a:pPr algn="ctr"/>
            <a:r>
              <a:rPr lang="en-US" sz="2400" b="1" dirty="0" smtClean="0">
                <a:latin typeface="Arial"/>
                <a:cs typeface="Arial"/>
              </a:rPr>
              <a:t>-Albert E.J. Engel</a:t>
            </a:r>
          </a:p>
          <a:p>
            <a:pPr algn="ctr"/>
            <a:r>
              <a:rPr lang="en-US" sz="2400" b="1" dirty="0">
                <a:latin typeface="Arial"/>
                <a:cs typeface="Arial"/>
              </a:rPr>
              <a:t>w</a:t>
            </a:r>
            <a:r>
              <a:rPr lang="en-US" sz="2400" b="1" dirty="0" smtClean="0">
                <a:latin typeface="Arial"/>
                <a:cs typeface="Arial"/>
              </a:rPr>
              <a:t>ho attended a reprise of his</a:t>
            </a:r>
          </a:p>
          <a:p>
            <a:pPr algn="ctr"/>
            <a:r>
              <a:rPr lang="en-US" sz="2400" b="1" dirty="0" smtClean="0">
                <a:latin typeface="Arial"/>
                <a:cs typeface="Arial"/>
              </a:rPr>
              <a:t>lectures at Princeton</a:t>
            </a:r>
          </a:p>
          <a:p>
            <a:pPr algn="ctr"/>
            <a:endParaRPr lang="en-US" sz="2400" b="1" dirty="0" smtClean="0">
              <a:latin typeface="Arial"/>
              <a:cs typeface="Arial"/>
            </a:endParaRPr>
          </a:p>
          <a:p>
            <a:pPr algn="ctr"/>
            <a:r>
              <a:rPr lang="en-US" sz="2400" b="1" dirty="0" smtClean="0">
                <a:latin typeface="Arial"/>
                <a:cs typeface="Arial"/>
              </a:rPr>
              <a:t>Scripps Institution of Oceanography</a:t>
            </a:r>
          </a:p>
          <a:p>
            <a:pPr algn="ctr"/>
            <a:r>
              <a:rPr lang="en-US" sz="2400" b="1" dirty="0" smtClean="0">
                <a:latin typeface="Arial"/>
                <a:cs typeface="Arial"/>
              </a:rPr>
              <a:t>Personal communication (1970)</a:t>
            </a:r>
          </a:p>
          <a:p>
            <a:pPr algn="ctr"/>
            <a:endParaRPr lang="en-US" sz="2400" b="1" dirty="0" smtClean="0">
              <a:latin typeface="Arial"/>
              <a:cs typeface="Arial"/>
            </a:endParaRPr>
          </a:p>
          <a:p>
            <a:pPr algn="ctr"/>
            <a:r>
              <a:rPr lang="en-US" sz="2400" b="1" dirty="0" smtClean="0">
                <a:latin typeface="Arial"/>
                <a:cs typeface="Arial"/>
              </a:rPr>
              <a:t>My opinion:</a:t>
            </a:r>
          </a:p>
          <a:p>
            <a:pPr algn="ctr"/>
            <a:r>
              <a:rPr lang="en-US" sz="2400" b="1" dirty="0" smtClean="0">
                <a:solidFill>
                  <a:srgbClr val="CCFFCC"/>
                </a:solidFill>
                <a:latin typeface="Arial"/>
                <a:cs typeface="Arial"/>
              </a:rPr>
              <a:t>Almost any paper he wrote is instructive</a:t>
            </a:r>
          </a:p>
          <a:p>
            <a:pPr algn="ctr"/>
            <a:r>
              <a:rPr lang="en-US" sz="2400" b="1" dirty="0">
                <a:solidFill>
                  <a:srgbClr val="CCFFCC"/>
                </a:solidFill>
                <a:latin typeface="Arial"/>
                <a:cs typeface="Arial"/>
              </a:rPr>
              <a:t>a</a:t>
            </a:r>
            <a:r>
              <a:rPr lang="en-US" sz="2400" b="1" dirty="0" smtClean="0">
                <a:solidFill>
                  <a:srgbClr val="CCFFCC"/>
                </a:solidFill>
                <a:latin typeface="Arial"/>
                <a:cs typeface="Arial"/>
              </a:rPr>
              <a:t>nd can be read today.</a:t>
            </a:r>
            <a:endParaRPr lang="en-US" sz="2400" b="1" dirty="0">
              <a:solidFill>
                <a:srgbClr val="CCFFCC"/>
              </a:solidFill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231" y="1625600"/>
            <a:ext cx="1949672" cy="2882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2050" y="4660900"/>
            <a:ext cx="17621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Al Engel at</a:t>
            </a:r>
          </a:p>
          <a:p>
            <a:pPr algn="ctr"/>
            <a:r>
              <a:rPr lang="en-US" b="1" dirty="0" smtClean="0">
                <a:latin typeface="Arial"/>
                <a:cs typeface="Arial"/>
              </a:rPr>
              <a:t>Anza Borrego,</a:t>
            </a:r>
          </a:p>
          <a:p>
            <a:pPr algn="ctr"/>
            <a:r>
              <a:rPr lang="en-US" b="1" dirty="0" smtClean="0">
                <a:latin typeface="Arial"/>
                <a:cs typeface="Arial"/>
              </a:rPr>
              <a:t>California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050"/>
          <p:cNvSpPr>
            <a:spLocks noGrp="1" noChangeArrowheads="1"/>
          </p:cNvSpPr>
          <p:nvPr>
            <p:ph type="title"/>
          </p:nvPr>
        </p:nvSpPr>
        <p:spPr>
          <a:xfrm>
            <a:off x="668338" y="-88900"/>
            <a:ext cx="7772400" cy="1524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4800" b="1" dirty="0" smtClean="0">
                <a:ln>
                  <a:solidFill>
                    <a:srgbClr val="000000"/>
                  </a:solidFill>
                </a:ln>
                <a:solidFill>
                  <a:srgbClr val="FF0000">
                    <a:alpha val="99000"/>
                  </a:srgbClr>
                </a:solidFill>
                <a:latin typeface="Arial" charset="0"/>
                <a:ea typeface="Arial" charset="0"/>
                <a:cs typeface="Arial" charset="0"/>
              </a:rPr>
              <a:t>Norman L. Bowen and</a:t>
            </a:r>
            <a:br>
              <a:rPr lang="en-US" sz="4800" b="1" dirty="0" smtClean="0">
                <a:ln>
                  <a:solidFill>
                    <a:srgbClr val="000000"/>
                  </a:solidFill>
                </a:ln>
                <a:solidFill>
                  <a:srgbClr val="FF0000">
                    <a:alpha val="99000"/>
                  </a:srgb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4800" b="1" dirty="0" smtClean="0">
                <a:ln>
                  <a:solidFill>
                    <a:srgbClr val="000000"/>
                  </a:solidFill>
                </a:ln>
                <a:solidFill>
                  <a:srgbClr val="FF0000">
                    <a:alpha val="99000"/>
                  </a:srgbClr>
                </a:solidFill>
                <a:latin typeface="Arial" charset="0"/>
                <a:ea typeface="Arial" charset="0"/>
                <a:cs typeface="Arial" charset="0"/>
              </a:rPr>
              <a:t>Experimental Petrology (3)</a:t>
            </a:r>
            <a:endParaRPr lang="en-US" sz="24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363" name="TextBox 1"/>
          <p:cNvSpPr txBox="1">
            <a:spLocks noChangeArrowheads="1"/>
          </p:cNvSpPr>
          <p:nvPr/>
        </p:nvSpPr>
        <p:spPr bwMode="auto">
          <a:xfrm>
            <a:off x="3484734" y="1660525"/>
            <a:ext cx="2322170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…and if you can’t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read, we can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draw pictures.</a:t>
            </a:r>
          </a:p>
          <a:p>
            <a:pPr algn="ctr"/>
            <a:endParaRPr lang="en-US" sz="2000" b="1" dirty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- N.L. Bowen</a:t>
            </a:r>
          </a:p>
          <a:p>
            <a:pPr algn="ct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Anytime,</a:t>
            </a:r>
          </a:p>
          <a:p>
            <a:pPr algn="ctr"/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Anywhere</a:t>
            </a:r>
          </a:p>
          <a:p>
            <a:pPr algn="ctr"/>
            <a:endParaRPr lang="en-US" sz="2000" b="1" dirty="0" smtClean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2000" b="1" dirty="0" smtClean="0">
                <a:solidFill>
                  <a:srgbClr val="CCFFCC"/>
                </a:solidFill>
                <a:latin typeface="Arial" charset="0"/>
                <a:ea typeface="Arial" charset="0"/>
                <a:cs typeface="Arial" charset="0"/>
              </a:rPr>
              <a:t>He used</a:t>
            </a:r>
          </a:p>
          <a:p>
            <a:pPr algn="ctr"/>
            <a:r>
              <a:rPr lang="en-US" sz="2000" b="1" dirty="0" smtClean="0">
                <a:solidFill>
                  <a:srgbClr val="CCFFCC"/>
                </a:solidFill>
                <a:latin typeface="Arial" charset="0"/>
                <a:ea typeface="Arial" charset="0"/>
                <a:cs typeface="Arial" charset="0"/>
              </a:rPr>
              <a:t>phase diagrams.</a:t>
            </a:r>
          </a:p>
          <a:p>
            <a:pPr algn="ctr"/>
            <a:endParaRPr lang="en-US" sz="2000" b="1" dirty="0" smtClean="0">
              <a:solidFill>
                <a:srgbClr val="CCFFCC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n-US" sz="2000" b="1" dirty="0" smtClean="0">
              <a:solidFill>
                <a:srgbClr val="CCFFCC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2000" b="1" dirty="0" smtClean="0">
                <a:solidFill>
                  <a:srgbClr val="CCFFCC"/>
                </a:solidFill>
                <a:latin typeface="Arial" charset="0"/>
                <a:ea typeface="Arial" charset="0"/>
                <a:cs typeface="Arial" charset="0"/>
              </a:rPr>
              <a:t>Prerequisite:</a:t>
            </a:r>
          </a:p>
          <a:p>
            <a:pPr algn="ctr"/>
            <a:r>
              <a:rPr lang="en-US" sz="2000" b="1" dirty="0" smtClean="0">
                <a:solidFill>
                  <a:srgbClr val="CCFFCC"/>
                </a:solidFill>
                <a:latin typeface="Arial" charset="0"/>
                <a:ea typeface="Arial" charset="0"/>
                <a:cs typeface="Arial" charset="0"/>
              </a:rPr>
              <a:t>High-school</a:t>
            </a:r>
          </a:p>
          <a:p>
            <a:pPr algn="ctr"/>
            <a:r>
              <a:rPr lang="en-US" sz="2000" b="1" dirty="0" smtClean="0">
                <a:solidFill>
                  <a:srgbClr val="CCFFCC"/>
                </a:solidFill>
                <a:latin typeface="Arial" charset="0"/>
                <a:ea typeface="Arial" charset="0"/>
                <a:cs typeface="Arial" charset="0"/>
              </a:rPr>
              <a:t>geometry</a:t>
            </a:r>
            <a:endParaRPr lang="en-US" sz="2000" b="1" dirty="0">
              <a:solidFill>
                <a:srgbClr val="CCFFCC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5364" name="Picture 2" descr="bowen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7338" y="2403475"/>
            <a:ext cx="2817812" cy="368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4" descr="Bowen 1928 cover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56338" y="2382838"/>
            <a:ext cx="2481262" cy="376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owen 1910 Diabase-granophyre phot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3500" y="273077"/>
            <a:ext cx="4917844" cy="47375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85351" y="5080000"/>
            <a:ext cx="718658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Undergraduate education 1903-1909 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– Queen’s University, Kingston, Ontario, Canada</a:t>
            </a:r>
          </a:p>
          <a:p>
            <a:pPr algn="ctr"/>
            <a:r>
              <a:rPr lang="en-US" sz="2400" b="1" dirty="0" smtClean="0">
                <a:latin typeface="Arial"/>
                <a:cs typeface="Arial"/>
              </a:rPr>
              <a:t>First papers 1909 and 1910 concerned</a:t>
            </a:r>
          </a:p>
          <a:p>
            <a:pPr algn="ctr"/>
            <a:r>
              <a:rPr lang="en-US" sz="2400" b="1" dirty="0" err="1" smtClean="0">
                <a:latin typeface="Arial"/>
                <a:cs typeface="Arial"/>
              </a:rPr>
              <a:t>granophyric</a:t>
            </a:r>
            <a:r>
              <a:rPr lang="en-US" sz="2400" b="1" dirty="0" smtClean="0">
                <a:latin typeface="Arial"/>
                <a:cs typeface="Arial"/>
              </a:rPr>
              <a:t> </a:t>
            </a:r>
            <a:r>
              <a:rPr lang="en-US" sz="2400" b="1" dirty="0" err="1" smtClean="0">
                <a:latin typeface="Arial"/>
                <a:cs typeface="Arial"/>
              </a:rPr>
              <a:t>diabase</a:t>
            </a:r>
            <a:r>
              <a:rPr lang="en-US" sz="2400" b="1" dirty="0" smtClean="0">
                <a:latin typeface="Arial"/>
                <a:cs typeface="Arial"/>
              </a:rPr>
              <a:t> intrusive into slate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8570" y="317500"/>
            <a:ext cx="2222734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CCFFCC"/>
                </a:solidFill>
                <a:latin typeface="Arial"/>
                <a:cs typeface="Arial"/>
              </a:rPr>
              <a:t>Undergraduate</a:t>
            </a:r>
          </a:p>
          <a:p>
            <a:pPr algn="ctr"/>
            <a:r>
              <a:rPr lang="en-US" sz="2000" b="1" dirty="0">
                <a:solidFill>
                  <a:srgbClr val="CCFFCC"/>
                </a:solidFill>
                <a:latin typeface="Arial"/>
                <a:cs typeface="Arial"/>
              </a:rPr>
              <a:t>s</a:t>
            </a:r>
            <a:r>
              <a:rPr lang="en-US" sz="2000" b="1" dirty="0" smtClean="0">
                <a:solidFill>
                  <a:srgbClr val="CCFFCC"/>
                </a:solidFill>
                <a:latin typeface="Arial"/>
                <a:cs typeface="Arial"/>
              </a:rPr>
              <a:t>tudy of</a:t>
            </a:r>
          </a:p>
          <a:p>
            <a:pPr algn="ctr"/>
            <a:r>
              <a:rPr lang="en-US" sz="2000" b="1" dirty="0">
                <a:solidFill>
                  <a:srgbClr val="CCFFCC"/>
                </a:solidFill>
                <a:latin typeface="Arial"/>
                <a:cs typeface="Arial"/>
              </a:rPr>
              <a:t>i</a:t>
            </a:r>
            <a:r>
              <a:rPr lang="en-US" sz="2000" b="1" dirty="0" smtClean="0">
                <a:solidFill>
                  <a:srgbClr val="CCFFCC"/>
                </a:solidFill>
                <a:latin typeface="Arial"/>
                <a:cs typeface="Arial"/>
              </a:rPr>
              <a:t>ntrusions at</a:t>
            </a:r>
          </a:p>
          <a:p>
            <a:pPr algn="ctr"/>
            <a:r>
              <a:rPr lang="en-US" sz="2000" b="1" dirty="0" err="1" smtClean="0">
                <a:solidFill>
                  <a:srgbClr val="CCFFCC"/>
                </a:solidFill>
                <a:latin typeface="Arial"/>
                <a:cs typeface="Arial"/>
              </a:rPr>
              <a:t>Gowganda</a:t>
            </a:r>
            <a:r>
              <a:rPr lang="en-US" sz="2000" b="1" dirty="0">
                <a:solidFill>
                  <a:srgbClr val="CCFFCC"/>
                </a:solidFill>
                <a:latin typeface="Arial"/>
                <a:cs typeface="Arial"/>
              </a:rPr>
              <a:t> </a:t>
            </a:r>
            <a:r>
              <a:rPr lang="en-US" sz="2000" b="1" dirty="0" smtClean="0">
                <a:solidFill>
                  <a:srgbClr val="CCFFCC"/>
                </a:solidFill>
                <a:latin typeface="Arial"/>
                <a:cs typeface="Arial"/>
              </a:rPr>
              <a:t>Lake,</a:t>
            </a:r>
          </a:p>
          <a:p>
            <a:pPr algn="ctr"/>
            <a:r>
              <a:rPr lang="en-US" sz="2000" b="1" dirty="0" smtClean="0">
                <a:solidFill>
                  <a:srgbClr val="CCFFCC"/>
                </a:solidFill>
                <a:latin typeface="Arial"/>
                <a:cs typeface="Arial"/>
              </a:rPr>
              <a:t>Ontario, was</a:t>
            </a:r>
          </a:p>
          <a:p>
            <a:pPr algn="ctr"/>
            <a:r>
              <a:rPr lang="en-US" sz="2000" b="1" dirty="0" smtClean="0">
                <a:solidFill>
                  <a:srgbClr val="CCFFCC"/>
                </a:solidFill>
                <a:latin typeface="Arial"/>
                <a:cs typeface="Arial"/>
              </a:rPr>
              <a:t>central to much</a:t>
            </a:r>
          </a:p>
          <a:p>
            <a:pPr algn="ctr"/>
            <a:r>
              <a:rPr lang="en-US" sz="2000" b="1" dirty="0" smtClean="0">
                <a:solidFill>
                  <a:srgbClr val="CCFFCC"/>
                </a:solidFill>
                <a:latin typeface="Arial"/>
                <a:cs typeface="Arial"/>
              </a:rPr>
              <a:t>of Bowen’s</a:t>
            </a:r>
          </a:p>
          <a:p>
            <a:pPr algn="ctr"/>
            <a:r>
              <a:rPr lang="en-US" sz="2000" b="1" dirty="0" smtClean="0">
                <a:solidFill>
                  <a:srgbClr val="CCFFCC"/>
                </a:solidFill>
                <a:latin typeface="Arial"/>
                <a:cs typeface="Arial"/>
              </a:rPr>
              <a:t>later research.</a:t>
            </a:r>
          </a:p>
          <a:p>
            <a:pPr algn="ctr"/>
            <a:endParaRPr lang="en-US" sz="2000" b="1" dirty="0" smtClean="0">
              <a:solidFill>
                <a:srgbClr val="CCFFCC"/>
              </a:solidFill>
              <a:latin typeface="Arial"/>
              <a:cs typeface="Arial"/>
            </a:endParaRPr>
          </a:p>
          <a:p>
            <a:pPr algn="ctr"/>
            <a:r>
              <a:rPr lang="en-US" sz="2000" b="1" dirty="0" smtClean="0">
                <a:solidFill>
                  <a:srgbClr val="CCFFCC"/>
                </a:solidFill>
                <a:latin typeface="Arial"/>
                <a:cs typeface="Arial"/>
              </a:rPr>
              <a:t>The critical</a:t>
            </a:r>
          </a:p>
          <a:p>
            <a:pPr algn="ctr"/>
            <a:r>
              <a:rPr lang="en-US" sz="2000" b="1" dirty="0">
                <a:solidFill>
                  <a:srgbClr val="CCFFCC"/>
                </a:solidFill>
                <a:latin typeface="Arial"/>
                <a:cs typeface="Arial"/>
              </a:rPr>
              <a:t>r</a:t>
            </a:r>
            <a:r>
              <a:rPr lang="en-US" sz="2000" b="1" dirty="0" smtClean="0">
                <a:solidFill>
                  <a:srgbClr val="CCFFCC"/>
                </a:solidFill>
                <a:latin typeface="Arial"/>
                <a:cs typeface="Arial"/>
              </a:rPr>
              <a:t>ole of basalt</a:t>
            </a:r>
          </a:p>
          <a:p>
            <a:pPr algn="ctr"/>
            <a:endParaRPr lang="en-US" sz="2000" b="1" dirty="0" smtClean="0">
              <a:solidFill>
                <a:srgbClr val="CCFFCC"/>
              </a:solidFill>
              <a:latin typeface="Arial"/>
              <a:cs typeface="Arial"/>
            </a:endParaRPr>
          </a:p>
          <a:p>
            <a:pPr algn="ctr"/>
            <a:r>
              <a:rPr lang="en-US" sz="2000" b="1" dirty="0" smtClean="0">
                <a:solidFill>
                  <a:srgbClr val="CCFFCC"/>
                </a:solidFill>
                <a:latin typeface="Arial"/>
                <a:cs typeface="Arial"/>
              </a:rPr>
              <a:t>Derivation</a:t>
            </a:r>
          </a:p>
          <a:p>
            <a:pPr algn="ctr"/>
            <a:r>
              <a:rPr lang="en-US" sz="2000" b="1" dirty="0">
                <a:solidFill>
                  <a:srgbClr val="CCFFCC"/>
                </a:solidFill>
                <a:latin typeface="Arial"/>
                <a:cs typeface="Arial"/>
              </a:rPr>
              <a:t>o</a:t>
            </a:r>
            <a:r>
              <a:rPr lang="en-US" sz="2000" b="1" dirty="0" smtClean="0">
                <a:solidFill>
                  <a:srgbClr val="CCFFCC"/>
                </a:solidFill>
                <a:latin typeface="Arial"/>
                <a:cs typeface="Arial"/>
              </a:rPr>
              <a:t>f granite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30586" y="2349500"/>
            <a:ext cx="143876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atin typeface="Arial"/>
                <a:cs typeface="Arial"/>
              </a:rPr>
              <a:t>Bowen’s</a:t>
            </a:r>
          </a:p>
          <a:p>
            <a:pPr algn="ctr"/>
            <a:r>
              <a:rPr lang="en-US" sz="2400" b="1" dirty="0" smtClean="0">
                <a:latin typeface="Arial"/>
                <a:cs typeface="Arial"/>
              </a:rPr>
              <a:t>Pet</a:t>
            </a:r>
          </a:p>
          <a:p>
            <a:pPr algn="ctr"/>
            <a:r>
              <a:rPr lang="en-US" sz="2400" b="1" dirty="0" smtClean="0">
                <a:latin typeface="Arial"/>
                <a:cs typeface="Arial"/>
              </a:rPr>
              <a:t>Rock</a:t>
            </a:r>
          </a:p>
          <a:p>
            <a:pPr algn="ctr"/>
            <a:endParaRPr lang="en-US" sz="2400" b="1" dirty="0" smtClean="0">
              <a:latin typeface="Arial"/>
              <a:cs typeface="Arial"/>
            </a:endParaRPr>
          </a:p>
          <a:p>
            <a:pPr algn="ctr"/>
            <a:r>
              <a:rPr lang="en-US" sz="2400" b="1" dirty="0" smtClean="0">
                <a:latin typeface="Arial"/>
                <a:cs typeface="Arial"/>
              </a:rPr>
              <a:t>Bowen</a:t>
            </a:r>
          </a:p>
          <a:p>
            <a:pPr algn="ctr"/>
            <a:r>
              <a:rPr lang="en-US" sz="2400" b="1" dirty="0" smtClean="0">
                <a:latin typeface="Arial"/>
                <a:cs typeface="Arial"/>
              </a:rPr>
              <a:t>(1910)</a:t>
            </a:r>
            <a:endParaRPr lang="en-US" sz="2400" b="1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rnegie endows the Geophysical La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600" y="1025718"/>
            <a:ext cx="3157984" cy="4101169"/>
          </a:xfrm>
          <a:prstGeom prst="rect">
            <a:avLst/>
          </a:prstGeom>
        </p:spPr>
      </p:pic>
      <p:pic>
        <p:nvPicPr>
          <p:cNvPr id="5" name="Picture 4" descr="H S Washingt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1531" y="1025718"/>
            <a:ext cx="3268921" cy="4123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5499" y="5432630"/>
            <a:ext cx="34419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Andrew Carnegie endows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The Carnegie Institution of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Washington in 1902</a:t>
            </a:r>
            <a:endParaRPr lang="en-US" sz="20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54257" y="5432630"/>
            <a:ext cx="36664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An early hire: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Henry Stephens Washington </a:t>
            </a:r>
            <a:b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(the W in the CIPW Norm)</a:t>
            </a:r>
            <a:endParaRPr lang="en-US" sz="20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4394" y="194721"/>
            <a:ext cx="76936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Bowen did his PhD research project at the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Geophysical Lab (1910-1912) via MIT and stayed on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0487" y="419100"/>
            <a:ext cx="8104499" cy="60016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cap="small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Guess what?</a:t>
            </a:r>
          </a:p>
          <a:p>
            <a:pPr algn="ctr"/>
            <a:endParaRPr lang="en-US" sz="4800" b="1" cap="small" dirty="0" smtClean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Arial"/>
              <a:cs typeface="Arial"/>
            </a:endParaRPr>
          </a:p>
          <a:p>
            <a:pPr algn="ctr"/>
            <a:r>
              <a:rPr lang="en-US" sz="4800" b="1" cap="small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There was no NSF!</a:t>
            </a:r>
          </a:p>
          <a:p>
            <a:pPr algn="ctr"/>
            <a:r>
              <a:rPr lang="en-US" sz="4800" b="1" cap="small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Funding was by endowment</a:t>
            </a:r>
          </a:p>
          <a:p>
            <a:pPr algn="ctr"/>
            <a:r>
              <a:rPr lang="en-US" sz="4800" b="1" cap="small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from private sources.</a:t>
            </a:r>
          </a:p>
          <a:p>
            <a:pPr algn="ctr"/>
            <a:endParaRPr lang="en-US" sz="4800" b="1" cap="small" dirty="0" smtClean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Arial"/>
              <a:cs typeface="Arial"/>
            </a:endParaRPr>
          </a:p>
          <a:p>
            <a:pPr algn="ctr"/>
            <a:r>
              <a:rPr lang="en-US" sz="4800" b="1" cap="small" dirty="0" smtClean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  <a:latin typeface="Arial"/>
                <a:cs typeface="Arial"/>
              </a:rPr>
              <a:t>We may be heading in</a:t>
            </a:r>
          </a:p>
          <a:p>
            <a:pPr algn="ctr"/>
            <a:r>
              <a:rPr lang="en-US" sz="4800" b="1" cap="small" dirty="0" smtClean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  <a:latin typeface="Arial"/>
                <a:cs typeface="Arial"/>
              </a:rPr>
              <a:t>that direction now.</a:t>
            </a:r>
            <a:endParaRPr lang="en-US" sz="4800" b="1" cap="small" dirty="0">
              <a:ln>
                <a:solidFill>
                  <a:schemeClr val="tx1"/>
                </a:solidFill>
              </a:ln>
              <a:solidFill>
                <a:srgbClr val="FFFF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owen's first phase diagram Ne-A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4778" y="212209"/>
            <a:ext cx="4840722" cy="49439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0015" y="5359400"/>
            <a:ext cx="6289853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n w="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Arial"/>
                <a:cs typeface="Arial"/>
              </a:rPr>
              <a:t>Bowen’s first phase diagram:</a:t>
            </a:r>
          </a:p>
          <a:p>
            <a:pPr algn="ctr"/>
            <a:r>
              <a:rPr lang="en-US" sz="2400" b="1" dirty="0">
                <a:ln w="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Arial"/>
                <a:cs typeface="Arial"/>
              </a:rPr>
              <a:t>i</a:t>
            </a:r>
            <a:r>
              <a:rPr lang="en-US" sz="2400" b="1" dirty="0" smtClean="0">
                <a:ln w="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Arial"/>
                <a:cs typeface="Arial"/>
              </a:rPr>
              <a:t>ncongruent melting and a binary eutectic</a:t>
            </a:r>
          </a:p>
          <a:p>
            <a:pPr algn="ctr"/>
            <a:r>
              <a:rPr lang="en-US" sz="2400" b="1" dirty="0">
                <a:ln w="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Arial"/>
                <a:cs typeface="Arial"/>
              </a:rPr>
              <a:t>i</a:t>
            </a:r>
            <a:r>
              <a:rPr lang="en-US" sz="2400" b="1" dirty="0" smtClean="0">
                <a:ln w="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Arial"/>
                <a:cs typeface="Arial"/>
              </a:rPr>
              <a:t>n the system </a:t>
            </a:r>
            <a:r>
              <a:rPr lang="en-US" sz="2400" b="1" dirty="0" err="1" smtClean="0">
                <a:ln w="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Arial"/>
                <a:cs typeface="Arial"/>
              </a:rPr>
              <a:t>nepheline-anorthite</a:t>
            </a:r>
            <a:r>
              <a:rPr lang="en-US" sz="2400" b="1" dirty="0" smtClean="0">
                <a:ln w="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Arial"/>
                <a:cs typeface="Arial"/>
              </a:rPr>
              <a:t> (1912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)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074" y="723900"/>
            <a:ext cx="3045525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JUST AVAILABLE TO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BOWEN IN 1911!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 err="1" smtClean="0">
                <a:solidFill>
                  <a:srgbClr val="CCFFCC"/>
                </a:solidFill>
              </a:rPr>
              <a:t>Schreinemaker’s</a:t>
            </a:r>
            <a:r>
              <a:rPr lang="en-US" sz="2000" dirty="0" smtClean="0">
                <a:solidFill>
                  <a:srgbClr val="CCFFCC"/>
                </a:solidFill>
              </a:rPr>
              <a:t> Rules</a:t>
            </a:r>
          </a:p>
          <a:p>
            <a:pPr algn="ctr"/>
            <a:r>
              <a:rPr lang="en-US" sz="2000" dirty="0" smtClean="0">
                <a:solidFill>
                  <a:srgbClr val="CCFFCC"/>
                </a:solidFill>
              </a:rPr>
              <a:t>for constructing</a:t>
            </a:r>
          </a:p>
          <a:p>
            <a:pPr algn="ctr"/>
            <a:r>
              <a:rPr lang="en-US" sz="2000" dirty="0" smtClean="0">
                <a:solidFill>
                  <a:srgbClr val="CCFFCC"/>
                </a:solidFill>
              </a:rPr>
              <a:t>phase diagrams;</a:t>
            </a:r>
          </a:p>
          <a:p>
            <a:pPr algn="ctr"/>
            <a:r>
              <a:rPr lang="en-US" sz="2000" dirty="0" smtClean="0">
                <a:solidFill>
                  <a:srgbClr val="CCFFCC"/>
                </a:solidFill>
              </a:rPr>
              <a:t>published in German</a:t>
            </a:r>
          </a:p>
          <a:p>
            <a:pPr algn="ctr"/>
            <a:r>
              <a:rPr lang="en-US" sz="2000" dirty="0" smtClean="0">
                <a:solidFill>
                  <a:srgbClr val="CCFFCC"/>
                </a:solidFill>
              </a:rPr>
              <a:t>1892-1909</a:t>
            </a:r>
          </a:p>
          <a:p>
            <a:pPr algn="ctr"/>
            <a:endParaRPr lang="en-US" sz="2000" dirty="0" smtClean="0">
              <a:solidFill>
                <a:srgbClr val="CCFFCC"/>
              </a:solidFill>
            </a:endParaRPr>
          </a:p>
          <a:p>
            <a:pPr algn="ctr"/>
            <a:r>
              <a:rPr lang="en-US" sz="2000" dirty="0" smtClean="0">
                <a:solidFill>
                  <a:srgbClr val="CCFFCC"/>
                </a:solidFill>
              </a:rPr>
              <a:t>George W. Morey of the</a:t>
            </a:r>
          </a:p>
          <a:p>
            <a:pPr algn="ctr"/>
            <a:r>
              <a:rPr lang="en-US" sz="2000" dirty="0" smtClean="0">
                <a:solidFill>
                  <a:srgbClr val="CCFFCC"/>
                </a:solidFill>
              </a:rPr>
              <a:t>Geophysical Laboratory</a:t>
            </a:r>
          </a:p>
          <a:p>
            <a:pPr algn="ctr"/>
            <a:r>
              <a:rPr lang="en-US" sz="2000" dirty="0" smtClean="0">
                <a:solidFill>
                  <a:srgbClr val="CCFFCC"/>
                </a:solidFill>
              </a:rPr>
              <a:t>contributed to this theory.</a:t>
            </a:r>
          </a:p>
          <a:p>
            <a:pPr algn="ctr"/>
            <a:endParaRPr lang="en-US" sz="2000" dirty="0" smtClean="0">
              <a:solidFill>
                <a:srgbClr val="CCFFCC"/>
              </a:solidFill>
            </a:endParaRPr>
          </a:p>
          <a:p>
            <a:pPr algn="ctr"/>
            <a:r>
              <a:rPr lang="en-US" sz="2000" dirty="0" smtClean="0">
                <a:solidFill>
                  <a:srgbClr val="CCFFCC"/>
                </a:solidFill>
              </a:rPr>
              <a:t>Phase diagrams were in</a:t>
            </a:r>
          </a:p>
          <a:p>
            <a:pPr algn="ctr"/>
            <a:r>
              <a:rPr lang="en-US" sz="2000" dirty="0">
                <a:solidFill>
                  <a:srgbClr val="CCFFCC"/>
                </a:solidFill>
              </a:rPr>
              <a:t>t</a:t>
            </a:r>
            <a:r>
              <a:rPr lang="en-US" sz="2000" dirty="0" smtClean="0">
                <a:solidFill>
                  <a:srgbClr val="CCFFCC"/>
                </a:solidFill>
              </a:rPr>
              <a:t>heir infancy!</a:t>
            </a:r>
            <a:endParaRPr lang="en-US" sz="2000" dirty="0">
              <a:solidFill>
                <a:srgbClr val="CCFFCC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T PhD degre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362" y="1559022"/>
            <a:ext cx="5914135" cy="46820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39056" y="5473701"/>
            <a:ext cx="5135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>
                  <a:solidFill>
                    <a:srgbClr val="000000"/>
                  </a:solidFill>
                </a:ln>
                <a:solidFill>
                  <a:srgbClr val="FF0000">
                    <a:alpha val="99000"/>
                  </a:srgbClr>
                </a:solidFill>
                <a:latin typeface="Arial"/>
                <a:cs typeface="Arial"/>
              </a:rPr>
              <a:t>MIT PhD Diploma 1912</a:t>
            </a:r>
            <a:endParaRPr lang="en-US" sz="3600" b="1" dirty="0">
              <a:ln>
                <a:solidFill>
                  <a:srgbClr val="000000"/>
                </a:solidFill>
              </a:ln>
              <a:solidFill>
                <a:srgbClr val="FF0000">
                  <a:alpha val="99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6791" y="139700"/>
            <a:ext cx="699730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u="sng" dirty="0" smtClean="0">
                <a:solidFill>
                  <a:srgbClr val="CCFFCC"/>
                </a:solidFill>
                <a:latin typeface="Arial"/>
                <a:cs typeface="Arial"/>
              </a:rPr>
              <a:t>An early influence</a:t>
            </a:r>
            <a:r>
              <a:rPr lang="en-US" sz="2000" b="1" dirty="0" smtClean="0">
                <a:solidFill>
                  <a:srgbClr val="CCFFCC"/>
                </a:solidFill>
                <a:latin typeface="Arial"/>
                <a:cs typeface="Arial"/>
              </a:rPr>
              <a:t>: R.A. Daly - his first graduate advisor</a:t>
            </a:r>
          </a:p>
          <a:p>
            <a:pPr algn="ctr"/>
            <a:endParaRPr lang="en-US" sz="2000" b="1" dirty="0" smtClean="0">
              <a:latin typeface="Arial"/>
              <a:cs typeface="Arial"/>
            </a:endParaRPr>
          </a:p>
          <a:p>
            <a:pPr algn="ctr"/>
            <a:r>
              <a:rPr lang="en-US" sz="2000" b="1" dirty="0" smtClean="0">
                <a:latin typeface="Arial"/>
                <a:cs typeface="Arial"/>
              </a:rPr>
              <a:t> “Basalt is ubiquitous in time and space.”</a:t>
            </a:r>
          </a:p>
          <a:p>
            <a:pPr algn="ctr"/>
            <a:r>
              <a:rPr lang="en-US" sz="2000" b="1" dirty="0" smtClean="0">
                <a:latin typeface="Arial"/>
                <a:cs typeface="Arial"/>
              </a:rPr>
              <a:t>“… </a:t>
            </a:r>
            <a:r>
              <a:rPr lang="en-US" sz="2000" b="1" dirty="0">
                <a:latin typeface="Arial"/>
                <a:cs typeface="Arial"/>
              </a:rPr>
              <a:t>b</a:t>
            </a:r>
            <a:r>
              <a:rPr lang="en-US" sz="2000" b="1" dirty="0" smtClean="0">
                <a:latin typeface="Arial"/>
                <a:cs typeface="Arial"/>
              </a:rPr>
              <a:t>asalt – the bringer of heat.”</a:t>
            </a:r>
            <a:endParaRPr lang="en-US" sz="2000" b="1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owen Ab-An 19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3828" y="446033"/>
            <a:ext cx="4459018" cy="53508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7767" y="437974"/>
            <a:ext cx="3878285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Bowen (1912)</a:t>
            </a:r>
          </a:p>
          <a:p>
            <a:pPr algn="ctr"/>
            <a:r>
              <a:rPr lang="en-US" sz="2400" b="1" dirty="0" smtClean="0"/>
              <a:t>Age 25</a:t>
            </a:r>
          </a:p>
          <a:p>
            <a:pPr algn="ctr"/>
            <a:endParaRPr lang="en-US" sz="2400" b="1" dirty="0" smtClean="0"/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First postdoctoral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p</a:t>
            </a:r>
            <a:r>
              <a:rPr lang="en-US" sz="2400" b="1" dirty="0" smtClean="0">
                <a:solidFill>
                  <a:srgbClr val="FF0000"/>
                </a:solidFill>
              </a:rPr>
              <a:t>aper from the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Carnegie Institution</a:t>
            </a:r>
          </a:p>
          <a:p>
            <a:pPr algn="ctr"/>
            <a:r>
              <a:rPr lang="en-US" sz="2000" b="1" dirty="0" smtClean="0">
                <a:solidFill>
                  <a:srgbClr val="CCFFCC"/>
                </a:solidFill>
              </a:rPr>
              <a:t>based on Bowen’s</a:t>
            </a:r>
          </a:p>
          <a:p>
            <a:pPr algn="ctr"/>
            <a:r>
              <a:rPr lang="en-US" sz="2000" b="1" dirty="0">
                <a:solidFill>
                  <a:srgbClr val="CCFFCC"/>
                </a:solidFill>
              </a:rPr>
              <a:t>i</a:t>
            </a:r>
            <a:r>
              <a:rPr lang="en-US" sz="2000" b="1" dirty="0" smtClean="0">
                <a:solidFill>
                  <a:srgbClr val="CCFFCC"/>
                </a:solidFill>
              </a:rPr>
              <a:t>nnovative use of the</a:t>
            </a:r>
          </a:p>
          <a:p>
            <a:pPr algn="ctr"/>
            <a:r>
              <a:rPr lang="en-US" sz="2000" b="1" dirty="0" smtClean="0">
                <a:solidFill>
                  <a:srgbClr val="CCFFCC"/>
                </a:solidFill>
              </a:rPr>
              <a:t>quench method</a:t>
            </a:r>
          </a:p>
          <a:p>
            <a:pPr algn="ctr"/>
            <a:endParaRPr lang="en-US" sz="2400" b="1" dirty="0" smtClean="0"/>
          </a:p>
          <a:p>
            <a:pPr algn="ctr"/>
            <a:r>
              <a:rPr lang="en-US" sz="2400" b="1" dirty="0" smtClean="0"/>
              <a:t>“The Melting </a:t>
            </a:r>
            <a:r>
              <a:rPr lang="en-US" sz="2400" b="1" dirty="0"/>
              <a:t>P</a:t>
            </a:r>
            <a:r>
              <a:rPr lang="en-US" sz="2400" b="1" dirty="0" smtClean="0"/>
              <a:t>henomena</a:t>
            </a:r>
          </a:p>
          <a:p>
            <a:pPr algn="ctr"/>
            <a:r>
              <a:rPr lang="en-US" sz="2400" b="1" dirty="0"/>
              <a:t>o</a:t>
            </a:r>
            <a:r>
              <a:rPr lang="en-US" sz="2400" b="1" dirty="0" smtClean="0"/>
              <a:t>f the Plagioclase</a:t>
            </a:r>
          </a:p>
          <a:p>
            <a:pPr algn="ctr"/>
            <a:r>
              <a:rPr lang="en-US" sz="2400" b="1" dirty="0" smtClean="0"/>
              <a:t>Feldspars”</a:t>
            </a:r>
          </a:p>
          <a:p>
            <a:pPr algn="ctr"/>
            <a:r>
              <a:rPr lang="en-US" sz="2400" b="1" dirty="0" smtClean="0"/>
              <a:t>(Am. J. Science)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013200" y="6172200"/>
            <a:ext cx="4856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The first famous phase diagram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3432</TotalTime>
  <Words>1427</Words>
  <Application>Microsoft Macintosh PowerPoint</Application>
  <PresentationFormat>On-screen Show (4:3)</PresentationFormat>
  <Paragraphs>370</Paragraphs>
  <Slides>28</Slides>
  <Notes>3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Normal L. Bowen and Experimental Petrology (1)</vt:lpstr>
      <vt:lpstr>Norman L. Bowen and Experimental Petrology (2)</vt:lpstr>
      <vt:lpstr>Norman L. Bowen and Experimental Petrology (3)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</vt:vector>
  </TitlesOfParts>
  <Company>University of :Miami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James Natland</dc:creator>
  <cp:lastModifiedBy>James Natland</cp:lastModifiedBy>
  <cp:revision>57</cp:revision>
  <dcterms:created xsi:type="dcterms:W3CDTF">2013-10-26T10:44:18Z</dcterms:created>
  <dcterms:modified xsi:type="dcterms:W3CDTF">2013-10-26T10:49:05Z</dcterms:modified>
</cp:coreProperties>
</file>