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4" r:id="rId2"/>
    <p:sldId id="335" r:id="rId3"/>
    <p:sldId id="361" r:id="rId4"/>
    <p:sldId id="362" r:id="rId5"/>
    <p:sldId id="369" r:id="rId6"/>
    <p:sldId id="370" r:id="rId7"/>
    <p:sldId id="371" r:id="rId8"/>
    <p:sldId id="372" r:id="rId9"/>
    <p:sldId id="343" r:id="rId10"/>
    <p:sldId id="366" r:id="rId11"/>
    <p:sldId id="363" r:id="rId12"/>
    <p:sldId id="364" r:id="rId13"/>
    <p:sldId id="367" r:id="rId14"/>
    <p:sldId id="351" r:id="rId15"/>
    <p:sldId id="368" r:id="rId16"/>
    <p:sldId id="358" r:id="rId17"/>
    <p:sldId id="352" r:id="rId18"/>
    <p:sldId id="325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65CF4-2E53-4E24-841B-B9FE49D38FC7}" type="datetimeFigureOut">
              <a:rPr lang="es-CL" smtClean="0"/>
              <a:pPr/>
              <a:t>28-10-2013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F1B4A-8A39-4523-8F59-AC719C5F843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828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dirty="0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188B86-5374-47C8-89E9-A36C5BFC3E5E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CL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4E60AE4-3EE1-4E79-A8AF-8649B04CE4D5}" type="slidenum">
              <a:rPr lang="es-CL" altLang="es-CL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CL" altLang="es-CL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227CE-99AE-40CC-9AF6-BF5F201D09FD}" type="slidenum">
              <a:rPr lang="es-CL" smtClean="0"/>
              <a:pPr>
                <a:defRPr/>
              </a:pPr>
              <a:t>16</a:t>
            </a:fld>
            <a:endParaRPr lang="es-C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227CE-99AE-40CC-9AF6-BF5F201D09FD}" type="slidenum">
              <a:rPr lang="es-CL" smtClean="0"/>
              <a:pPr>
                <a:defRPr/>
              </a:pPr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4621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6EC0F-4309-4681-87FE-D82C59A8125C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C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0FA9AB-090E-4D62-86F2-BE6B23C5AE2F}" type="slidenum">
              <a:rPr lang="es-CL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s-C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F1B4A-8A39-4523-8F59-AC719C5F8439}" type="slidenum">
              <a:rPr lang="es-CL" smtClean="0"/>
              <a:pPr/>
              <a:t>5</a:t>
            </a:fld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F1B4A-8A39-4523-8F59-AC719C5F8439}" type="slidenum">
              <a:rPr lang="es-CL" smtClean="0"/>
              <a:pPr/>
              <a:t>6</a:t>
            </a:fld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F1B4A-8A39-4523-8F59-AC719C5F8439}" type="slidenum">
              <a:rPr lang="es-CL" smtClean="0"/>
              <a:pPr/>
              <a:t>7</a:t>
            </a:fld>
            <a:endParaRPr lang="es-C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F1B4A-8A39-4523-8F59-AC719C5F8439}" type="slidenum">
              <a:rPr lang="es-CL" smtClean="0"/>
              <a:pPr/>
              <a:t>8</a:t>
            </a:fld>
            <a:endParaRPr lang="es-C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F1B4A-8A39-4523-8F59-AC719C5F8439}" type="slidenum">
              <a:rPr lang="es-CL" smtClean="0"/>
              <a:pPr/>
              <a:t>9</a:t>
            </a:fld>
            <a:endParaRPr lang="es-C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 smtClean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154E9D5-1433-45DA-83DC-4F1FDA08EE81}" type="slidenum">
              <a:rPr lang="es-CL" altLang="es-CL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CL" altLang="es-CL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6F43113-6BAC-4183-86E5-A99069691DDE}" type="slidenum">
              <a:rPr lang="es-CL" altLang="es-CL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CL" altLang="es-CL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FFB6-7C16-4511-A84F-BE5A10D9F53C}" type="datetimeFigureOut">
              <a:rPr lang="es-CL" smtClean="0"/>
              <a:pPr/>
              <a:t>28-10-2013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0B34-D57D-4746-863A-C876D82745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FFB6-7C16-4511-A84F-BE5A10D9F53C}" type="datetimeFigureOut">
              <a:rPr lang="es-CL" smtClean="0"/>
              <a:pPr/>
              <a:t>28-10-2013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0B34-D57D-4746-863A-C876D82745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FFB6-7C16-4511-A84F-BE5A10D9F53C}" type="datetimeFigureOut">
              <a:rPr lang="es-CL" smtClean="0"/>
              <a:pPr/>
              <a:t>28-10-2013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0B34-D57D-4746-863A-C876D82745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FFB6-7C16-4511-A84F-BE5A10D9F53C}" type="datetimeFigureOut">
              <a:rPr lang="es-CL" smtClean="0"/>
              <a:pPr/>
              <a:t>28-10-2013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0B34-D57D-4746-863A-C876D82745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FFB6-7C16-4511-A84F-BE5A10D9F53C}" type="datetimeFigureOut">
              <a:rPr lang="es-CL" smtClean="0"/>
              <a:pPr/>
              <a:t>28-10-2013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0B34-D57D-4746-863A-C876D82745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FFB6-7C16-4511-A84F-BE5A10D9F53C}" type="datetimeFigureOut">
              <a:rPr lang="es-CL" smtClean="0"/>
              <a:pPr/>
              <a:t>28-10-2013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0B34-D57D-4746-863A-C876D82745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FFB6-7C16-4511-A84F-BE5A10D9F53C}" type="datetimeFigureOut">
              <a:rPr lang="es-CL" smtClean="0"/>
              <a:pPr/>
              <a:t>28-10-2013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0B34-D57D-4746-863A-C876D82745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FFB6-7C16-4511-A84F-BE5A10D9F53C}" type="datetimeFigureOut">
              <a:rPr lang="es-CL" smtClean="0"/>
              <a:pPr/>
              <a:t>28-10-2013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0B34-D57D-4746-863A-C876D82745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FFB6-7C16-4511-A84F-BE5A10D9F53C}" type="datetimeFigureOut">
              <a:rPr lang="es-CL" smtClean="0"/>
              <a:pPr/>
              <a:t>28-10-2013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0B34-D57D-4746-863A-C876D82745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FFB6-7C16-4511-A84F-BE5A10D9F53C}" type="datetimeFigureOut">
              <a:rPr lang="es-CL" smtClean="0"/>
              <a:pPr/>
              <a:t>28-10-2013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0B34-D57D-4746-863A-C876D82745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FFB6-7C16-4511-A84F-BE5A10D9F53C}" type="datetimeFigureOut">
              <a:rPr lang="es-CL" smtClean="0"/>
              <a:pPr/>
              <a:t>28-10-2013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0B34-D57D-4746-863A-C876D82745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CFFB6-7C16-4511-A84F-BE5A10D9F53C}" type="datetimeFigureOut">
              <a:rPr lang="es-CL" smtClean="0"/>
              <a:pPr/>
              <a:t>28-10-2013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10B34-D57D-4746-863A-C876D82745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www.google.cl/url?sa=i&amp;rct=j&amp;q=&amp;esrc=s&amp;frm=1&amp;source=images&amp;cd=&amp;cad=rja&amp;docid=CL-Ev9NkITZ_UM&amp;tbnid=KDJbQlwoqSCHeM:&amp;ved=0CAUQjRw&amp;url=http://www.ekatours.cl/programa.php?cat_codigo%3D28%26sub_codigo%3D73%26pro_codigo%3D215&amp;ei=ftJlUuOQA_LA4APqwICYCA&amp;bvm=bv.55123115,d.aWc&amp;psig=AFQjCNFwTtiJk5Q1MljZNLieSptnT3oVBA&amp;ust=1382491084045695" TargetMode="Externa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hyperlink" Target="http://www.google.cl/url?sa=i&amp;rct=j&amp;q=&amp;esrc=s&amp;frm=1&amp;source=images&amp;cd=&amp;cad=rja&amp;docid=rWqF2xbjP1wADM&amp;tbnid=VZHB5eN8XDIqOM:&amp;ved=0CAUQjRw&amp;url=http://casas.mitula.cl/casas/arriendo-caba%C3%B1a-diario-chillan&amp;ei=ONtlUs6rFJe84AO-jYGwBg&amp;bvm=bv.55123115,d.aWc&amp;psig=AFQjCNGUsKTSzUBrN3g08ThSRaLnZoetFA&amp;ust=138249335381597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29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CL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CL" dirty="0" smtClean="0"/>
          </a:p>
        </p:txBody>
      </p:sp>
      <p:pic>
        <p:nvPicPr>
          <p:cNvPr id="13316" name="Picture 11" descr="portada ppt1 cop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4 CuadroTexto"/>
          <p:cNvSpPr txBox="1">
            <a:spLocks noChangeArrowheads="1"/>
          </p:cNvSpPr>
          <p:nvPr/>
        </p:nvSpPr>
        <p:spPr bwMode="auto">
          <a:xfrm>
            <a:off x="1928813" y="3571875"/>
            <a:ext cx="7215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Water availability and quality vulnerability after climate and land-cover changes in an Andean volcanic watershed in south central Chile</a:t>
            </a:r>
            <a:endParaRPr lang="es-CL" sz="2400" b="1" dirty="0"/>
          </a:p>
        </p:txBody>
      </p:sp>
      <p:pic>
        <p:nvPicPr>
          <p:cNvPr id="13318" name="5 Imagen" descr="letras azul  fondo blanc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25" y="214313"/>
            <a:ext cx="804863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214313"/>
            <a:ext cx="123983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7913" y="0"/>
            <a:ext cx="17160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6 Rectángulo"/>
          <p:cNvSpPr>
            <a:spLocks noChangeArrowheads="1"/>
          </p:cNvSpPr>
          <p:nvPr/>
        </p:nvSpPr>
        <p:spPr bwMode="auto">
          <a:xfrm>
            <a:off x="3286093" y="5143512"/>
            <a:ext cx="4572032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José </a:t>
            </a:r>
            <a:r>
              <a:rPr lang="en-US" b="1" dirty="0"/>
              <a:t>Luis </a:t>
            </a:r>
            <a:r>
              <a:rPr lang="en-US" b="1" dirty="0" smtClean="0"/>
              <a:t>Arumí &amp; Diego Rivera</a:t>
            </a:r>
            <a:endParaRPr lang="en-US" b="1" dirty="0"/>
          </a:p>
          <a:p>
            <a:pPr algn="ctr"/>
            <a:r>
              <a:rPr lang="en-US" b="1" dirty="0" smtClean="0"/>
              <a:t>Water </a:t>
            </a:r>
            <a:r>
              <a:rPr lang="en-US" b="1" dirty="0"/>
              <a:t>Resources Department </a:t>
            </a:r>
            <a:endParaRPr lang="en-US" b="1" dirty="0" smtClean="0"/>
          </a:p>
          <a:p>
            <a:pPr algn="ctr"/>
            <a:r>
              <a:rPr lang="en-US" b="1" dirty="0" smtClean="0"/>
              <a:t>Water Center for Agriculture</a:t>
            </a:r>
          </a:p>
          <a:p>
            <a:pPr algn="ctr"/>
            <a:r>
              <a:rPr lang="en-US" b="1" dirty="0" smtClean="0"/>
              <a:t>University </a:t>
            </a:r>
            <a:r>
              <a:rPr lang="en-US" b="1" dirty="0"/>
              <a:t>of </a:t>
            </a:r>
            <a:r>
              <a:rPr lang="en-US" b="1" dirty="0" smtClean="0"/>
              <a:t>Concepcion</a:t>
            </a:r>
            <a:r>
              <a:rPr lang="en-US" b="1" dirty="0"/>
              <a:t>, </a:t>
            </a:r>
            <a:r>
              <a:rPr lang="en-US" b="1" dirty="0" smtClean="0"/>
              <a:t>Chile</a:t>
            </a:r>
          </a:p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468313" y="-387350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es-CL" sz="3600" smtClean="0"/>
              <a:t>Headwaters</a:t>
            </a:r>
            <a:endParaRPr lang="en-US" altLang="es-CL" sz="3600" dirty="0" smtClean="0"/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32288" y="1052736"/>
            <a:ext cx="5527957" cy="5688632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es-CL" sz="4500" dirty="0" smtClean="0"/>
              <a:t>The Renegado creek </a:t>
            </a:r>
            <a:r>
              <a:rPr lang="en-US" altLang="es-CL" sz="4500" dirty="0"/>
              <a:t>:</a:t>
            </a:r>
            <a:r>
              <a:rPr lang="en-US" altLang="es-CL" sz="4500" dirty="0" smtClean="0"/>
              <a:t> tourism (Sky, trekking  and thermal baths )</a:t>
            </a:r>
          </a:p>
          <a:p>
            <a:pPr eaLnBrk="1" hangingPunct="1"/>
            <a:endParaRPr lang="en-US" altLang="es-CL" sz="4500" dirty="0"/>
          </a:p>
          <a:p>
            <a:pPr eaLnBrk="1" hangingPunct="1"/>
            <a:endParaRPr lang="en-US" altLang="es-CL" sz="2400" dirty="0" smtClean="0"/>
          </a:p>
          <a:p>
            <a:pPr eaLnBrk="1" hangingPunct="1"/>
            <a:endParaRPr lang="en-US" altLang="es-CL" sz="2400" dirty="0"/>
          </a:p>
          <a:p>
            <a:pPr eaLnBrk="1" hangingPunct="1"/>
            <a:endParaRPr lang="en-US" altLang="es-CL" sz="2400" dirty="0" smtClean="0"/>
          </a:p>
          <a:p>
            <a:pPr eaLnBrk="1" hangingPunct="1"/>
            <a:endParaRPr lang="en-US" altLang="es-CL" sz="2400" dirty="0" smtClean="0"/>
          </a:p>
          <a:p>
            <a:pPr eaLnBrk="1" hangingPunct="1"/>
            <a:endParaRPr lang="en-US" altLang="es-CL" sz="2400" dirty="0"/>
          </a:p>
          <a:p>
            <a:pPr eaLnBrk="1" hangingPunct="1"/>
            <a:endParaRPr lang="en-US" altLang="es-CL" sz="2400" dirty="0" smtClean="0"/>
          </a:p>
          <a:p>
            <a:pPr eaLnBrk="1" hangingPunct="1"/>
            <a:endParaRPr lang="en-US" altLang="es-CL" sz="2400" dirty="0"/>
          </a:p>
          <a:p>
            <a:pPr eaLnBrk="1" hangingPunct="1"/>
            <a:endParaRPr lang="en-US" altLang="es-CL" sz="2400" dirty="0" smtClean="0"/>
          </a:p>
          <a:p>
            <a:pPr eaLnBrk="1" hangingPunct="1"/>
            <a:endParaRPr lang="en-US" altLang="es-CL" sz="2400" dirty="0"/>
          </a:p>
          <a:p>
            <a:pPr eaLnBrk="1" hangingPunct="1"/>
            <a:endParaRPr lang="en-US" altLang="es-CL" sz="2400" dirty="0" smtClean="0"/>
          </a:p>
          <a:p>
            <a:pPr eaLnBrk="1" hangingPunct="1"/>
            <a:endParaRPr lang="en-US" altLang="es-CL" sz="2400" dirty="0"/>
          </a:p>
          <a:p>
            <a:pPr eaLnBrk="1" hangingPunct="1"/>
            <a:endParaRPr lang="en-US" altLang="es-CL" sz="2400" dirty="0" smtClean="0"/>
          </a:p>
          <a:p>
            <a:pPr eaLnBrk="1" hangingPunct="1"/>
            <a:endParaRPr lang="en-US" altLang="es-CL" sz="2400" dirty="0" smtClean="0"/>
          </a:p>
          <a:p>
            <a:pPr eaLnBrk="1" hangingPunct="1"/>
            <a:r>
              <a:rPr lang="en-US" altLang="es-CL" sz="4500" dirty="0" smtClean="0"/>
              <a:t>The upper Diguillin river: a natural reserve (Hydropower v/s biodiversity)</a:t>
            </a:r>
          </a:p>
          <a:p>
            <a:pPr eaLnBrk="1" hangingPunct="1"/>
            <a:endParaRPr lang="es-CL" altLang="es-CL" dirty="0" smtClean="0"/>
          </a:p>
          <a:p>
            <a:pPr eaLnBrk="1" hangingPunct="1"/>
            <a:endParaRPr lang="en-US" altLang="es-CL" dirty="0" smtClean="0"/>
          </a:p>
          <a:p>
            <a:pPr eaLnBrk="1" hangingPunct="1"/>
            <a:endParaRPr lang="es-MX" altLang="es-CL" dirty="0" smtClean="0"/>
          </a:p>
          <a:p>
            <a:pPr eaLnBrk="1" hangingPunct="1">
              <a:buFont typeface="Arial" pitchFamily="34" charset="0"/>
              <a:buNone/>
            </a:pPr>
            <a:endParaRPr lang="es-CL" altLang="es-CL" dirty="0" smtClean="0"/>
          </a:p>
        </p:txBody>
      </p:sp>
      <p:pic>
        <p:nvPicPr>
          <p:cNvPr id="6148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857"/>
            <a:ext cx="91440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4 Imagen" descr="diguillin en San Lorenz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84" y="5219860"/>
            <a:ext cx="2146840" cy="161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ekatours.cl/file_proy/programas/13042012161435-102141121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42" y="250462"/>
            <a:ext cx="2399324" cy="160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lecha abajo"/>
          <p:cNvSpPr/>
          <p:nvPr/>
        </p:nvSpPr>
        <p:spPr>
          <a:xfrm>
            <a:off x="6876256" y="1855010"/>
            <a:ext cx="360040" cy="9979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Flecha abajo"/>
          <p:cNvSpPr/>
          <p:nvPr/>
        </p:nvSpPr>
        <p:spPr>
          <a:xfrm rot="10800000">
            <a:off x="6349406" y="4200796"/>
            <a:ext cx="360040" cy="9979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579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188" y="3905250"/>
            <a:ext cx="5332412" cy="247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7171" name="Group 14"/>
          <p:cNvGrpSpPr>
            <a:grpSpLocks/>
          </p:cNvGrpSpPr>
          <p:nvPr/>
        </p:nvGrpSpPr>
        <p:grpSpPr bwMode="auto">
          <a:xfrm>
            <a:off x="0" y="765175"/>
            <a:ext cx="9401175" cy="5788025"/>
            <a:chOff x="0" y="764704"/>
            <a:chExt cx="9401003" cy="5788496"/>
          </a:xfrm>
        </p:grpSpPr>
        <p:pic>
          <p:nvPicPr>
            <p:cNvPr id="717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" y="3429000"/>
              <a:ext cx="7810500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4704"/>
              <a:ext cx="9401003" cy="288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6 Conector recto de flecha"/>
            <p:cNvCxnSpPr/>
            <p:nvPr/>
          </p:nvCxnSpPr>
          <p:spPr>
            <a:xfrm>
              <a:off x="7524612" y="2420602"/>
              <a:ext cx="779449" cy="253544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 de flecha"/>
            <p:cNvCxnSpPr/>
            <p:nvPr/>
          </p:nvCxnSpPr>
          <p:spPr>
            <a:xfrm rot="16200000" flipH="1">
              <a:off x="5975945" y="3466092"/>
              <a:ext cx="1800371" cy="7191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1 Título"/>
          <p:cNvSpPr txBox="1">
            <a:spLocks/>
          </p:cNvSpPr>
          <p:nvPr/>
        </p:nvSpPr>
        <p:spPr>
          <a:xfrm>
            <a:off x="107950" y="188913"/>
            <a:ext cx="8858250" cy="6477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The problem: No closure for the water balance</a:t>
            </a:r>
          </a:p>
        </p:txBody>
      </p:sp>
      <p:sp>
        <p:nvSpPr>
          <p:cNvPr id="7173" name="2 Marcador de texto"/>
          <p:cNvSpPr txBox="1">
            <a:spLocks/>
          </p:cNvSpPr>
          <p:nvPr/>
        </p:nvSpPr>
        <p:spPr bwMode="auto">
          <a:xfrm>
            <a:off x="0" y="3716338"/>
            <a:ext cx="6516688" cy="3070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s-CL" sz="3200" dirty="0">
                <a:latin typeface="Calibri" pitchFamily="34" charset="0"/>
              </a:rPr>
              <a:t>+ Similar hydrological features implies similar hydrology</a:t>
            </a:r>
          </a:p>
          <a:p>
            <a:pPr>
              <a:spcBef>
                <a:spcPct val="20000"/>
              </a:spcBef>
            </a:pPr>
            <a:r>
              <a:rPr lang="en-US" altLang="es-CL" sz="3200" dirty="0">
                <a:latin typeface="Calibri" pitchFamily="34" charset="0"/>
              </a:rPr>
              <a:t>+ The Upper Diguillin has more water than the Renegado creek. Why?</a:t>
            </a:r>
          </a:p>
          <a:p>
            <a:pPr>
              <a:spcBef>
                <a:spcPct val="20000"/>
              </a:spcBef>
            </a:pPr>
            <a:r>
              <a:rPr lang="de-DE" altLang="es-CL" sz="3200" dirty="0">
                <a:latin typeface="Calibri" pitchFamily="34" charset="0"/>
              </a:rPr>
              <a:t>+ Do </a:t>
            </a:r>
            <a:r>
              <a:rPr lang="de-DE" altLang="es-CL" sz="3200" dirty="0" smtClean="0">
                <a:latin typeface="Calibri" pitchFamily="34" charset="0"/>
              </a:rPr>
              <a:t>si</a:t>
            </a:r>
            <a:r>
              <a:rPr lang="en-US" altLang="es-CL" sz="3200" dirty="0" err="1" smtClean="0">
                <a:latin typeface="Calibri" pitchFamily="34" charset="0"/>
              </a:rPr>
              <a:t>milar</a:t>
            </a:r>
            <a:r>
              <a:rPr lang="en-US" altLang="es-CL" sz="3200" dirty="0" smtClean="0">
                <a:latin typeface="Calibri" pitchFamily="34" charset="0"/>
              </a:rPr>
              <a:t> </a:t>
            </a:r>
            <a:r>
              <a:rPr lang="en-US" altLang="es-CL" sz="3200" dirty="0">
                <a:latin typeface="Calibri" pitchFamily="34" charset="0"/>
              </a:rPr>
              <a:t>hydrological features imply similar hydrology?</a:t>
            </a:r>
          </a:p>
          <a:p>
            <a:pPr>
              <a:spcBef>
                <a:spcPct val="20000"/>
              </a:spcBef>
            </a:pPr>
            <a:endParaRPr lang="es-CL" altLang="es-C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94518"/>
            <a:ext cx="3237842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0" y="549275"/>
            <a:ext cx="4643438" cy="2087563"/>
            <a:chOff x="0" y="692694"/>
            <a:chExt cx="6984776" cy="3662917"/>
          </a:xfrm>
        </p:grpSpPr>
        <p:pic>
          <p:nvPicPr>
            <p:cNvPr id="820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92696"/>
              <a:ext cx="6984776" cy="3662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6 Rectángulo"/>
            <p:cNvSpPr>
              <a:spLocks noChangeArrowheads="1"/>
            </p:cNvSpPr>
            <p:nvPr/>
          </p:nvSpPr>
          <p:spPr bwMode="auto">
            <a:xfrm>
              <a:off x="0" y="692694"/>
              <a:ext cx="5811912" cy="809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s-CL" sz="2400" b="1" i="1">
                  <a:solidFill>
                    <a:schemeClr val="bg1"/>
                  </a:solidFill>
                  <a:latin typeface="Calibri" pitchFamily="34" charset="0"/>
                </a:rPr>
                <a:t>Nevados del Chillán</a:t>
              </a:r>
              <a:r>
                <a:rPr lang="en-US" altLang="es-CL" sz="2400" b="1">
                  <a:solidFill>
                    <a:schemeClr val="bg1"/>
                  </a:solidFill>
                  <a:latin typeface="Calibri" pitchFamily="34" charset="0"/>
                </a:rPr>
                <a:t> Complex</a:t>
              </a:r>
            </a:p>
          </p:txBody>
        </p:sp>
      </p:grpSp>
      <p:sp>
        <p:nvSpPr>
          <p:cNvPr id="8195" name="2 Marcador de texto"/>
          <p:cNvSpPr txBox="1">
            <a:spLocks/>
          </p:cNvSpPr>
          <p:nvPr/>
        </p:nvSpPr>
        <p:spPr bwMode="auto">
          <a:xfrm>
            <a:off x="0" y="0"/>
            <a:ext cx="79311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s-CL" sz="3600">
                <a:latin typeface="Calibri" pitchFamily="34" charset="0"/>
              </a:rPr>
              <a:t>Volcanism controls the hydrology  </a:t>
            </a:r>
            <a:endParaRPr lang="es-CL" altLang="es-CL" sz="3600">
              <a:latin typeface="Calibri" pitchFamily="34" charset="0"/>
            </a:endParaRPr>
          </a:p>
        </p:txBody>
      </p:sp>
      <p:sp>
        <p:nvSpPr>
          <p:cNvPr id="10" name="3 Marcador de contenido"/>
          <p:cNvSpPr txBox="1">
            <a:spLocks/>
          </p:cNvSpPr>
          <p:nvPr/>
        </p:nvSpPr>
        <p:spPr>
          <a:xfrm>
            <a:off x="112713" y="2708275"/>
            <a:ext cx="8893175" cy="433388"/>
          </a:xfrm>
          <a:prstGeom prst="rect">
            <a:avLst/>
          </a:prstGeom>
          <a:ln w="25400">
            <a:solidFill>
              <a:schemeClr val="accent6"/>
            </a:solidFill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The upper </a:t>
            </a:r>
            <a:r>
              <a:rPr lang="en-US" sz="2400" b="1" dirty="0">
                <a:latin typeface="+mn-lt"/>
              </a:rPr>
              <a:t>Diguillin</a:t>
            </a:r>
            <a:r>
              <a:rPr lang="en-US" sz="2400" dirty="0">
                <a:latin typeface="+mn-lt"/>
              </a:rPr>
              <a:t> river drains an aquifer inside the volcanic complex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 </a:t>
            </a:r>
          </a:p>
          <a:p>
            <a:pPr eaLnBrk="0" hangingPunct="0">
              <a:spcBef>
                <a:spcPct val="20000"/>
              </a:spcBef>
              <a:defRPr/>
            </a:pPr>
            <a:endParaRPr lang="es-MX" sz="2400" dirty="0">
              <a:latin typeface="+mn-lt"/>
            </a:endParaRPr>
          </a:p>
        </p:txBody>
      </p:sp>
      <p:pic>
        <p:nvPicPr>
          <p:cNvPr id="8197" name="6 Imagen" descr="C:\Mis documentos\publicaciones activas\congresos y seminarios 2012\Cartagena 2012\Diguillin\Nacimiento del Diguill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9275"/>
            <a:ext cx="30956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13"/>
          <p:cNvSpPr>
            <a:spLocks noChangeArrowheads="1"/>
          </p:cNvSpPr>
          <p:nvPr/>
        </p:nvSpPr>
        <p:spPr bwMode="auto">
          <a:xfrm>
            <a:off x="66675" y="3284538"/>
            <a:ext cx="8963025" cy="83185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s-CL" sz="2400" b="1" dirty="0" err="1">
                <a:latin typeface="Calibri" pitchFamily="34" charset="0"/>
              </a:rPr>
              <a:t>Renegado</a:t>
            </a:r>
            <a:r>
              <a:rPr lang="en-US" altLang="es-CL" sz="2400" dirty="0" err="1">
                <a:latin typeface="Calibri" pitchFamily="34" charset="0"/>
              </a:rPr>
              <a:t>´s</a:t>
            </a:r>
            <a:r>
              <a:rPr lang="en-US" altLang="es-CL" sz="2400" dirty="0">
                <a:latin typeface="Calibri" pitchFamily="34" charset="0"/>
              </a:rPr>
              <a:t> hydrogeology comes from recent lava deposits </a:t>
            </a:r>
            <a:r>
              <a:rPr lang="en-US" altLang="es-CL" sz="2400" dirty="0">
                <a:latin typeface="Calibri" pitchFamily="34" charset="0"/>
                <a:sym typeface="Wingdings" pitchFamily="2" charset="2"/>
              </a:rPr>
              <a:t> </a:t>
            </a:r>
            <a:r>
              <a:rPr lang="en-US" altLang="es-CL" sz="2400" dirty="0">
                <a:latin typeface="Calibri" pitchFamily="34" charset="0"/>
              </a:rPr>
              <a:t>fracture rock system + thick </a:t>
            </a:r>
            <a:r>
              <a:rPr lang="en-US" altLang="es-CL" sz="2400" dirty="0" smtClean="0">
                <a:latin typeface="Calibri" pitchFamily="34" charset="0"/>
              </a:rPr>
              <a:t>sandy soils  </a:t>
            </a:r>
            <a:r>
              <a:rPr lang="en-US" altLang="es-CL" sz="2400" dirty="0">
                <a:latin typeface="Calibri" pitchFamily="34" charset="0"/>
                <a:sym typeface="Wingdings" pitchFamily="2" charset="2"/>
              </a:rPr>
              <a:t> </a:t>
            </a:r>
            <a:r>
              <a:rPr lang="en-US" altLang="es-CL" sz="2400" dirty="0" smtClean="0">
                <a:latin typeface="Calibri" pitchFamily="34" charset="0"/>
                <a:sym typeface="Wingdings" pitchFamily="2" charset="2"/>
              </a:rPr>
              <a:t>high infiltration</a:t>
            </a:r>
            <a:r>
              <a:rPr lang="en-US" altLang="es-CL" sz="2400" dirty="0" smtClean="0">
                <a:latin typeface="Calibri" pitchFamily="34" charset="0"/>
              </a:rPr>
              <a:t> </a:t>
            </a:r>
            <a:endParaRPr lang="en-US" altLang="es-CL" sz="2400" dirty="0">
              <a:latin typeface="Calibri" pitchFamily="34" charset="0"/>
            </a:endParaRPr>
          </a:p>
        </p:txBody>
      </p:sp>
      <p:pic>
        <p:nvPicPr>
          <p:cNvPr id="8200" name="0 Imag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18" y="4221163"/>
            <a:ext cx="32400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0 Imag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235" y="4116388"/>
            <a:ext cx="30972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4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64277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01" y="5445224"/>
            <a:ext cx="1650430" cy="123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790" y="3534075"/>
            <a:ext cx="2226210" cy="166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0 Ima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739" y="332656"/>
            <a:ext cx="2003924" cy="158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Flecha abajo"/>
          <p:cNvSpPr/>
          <p:nvPr/>
        </p:nvSpPr>
        <p:spPr>
          <a:xfrm rot="5400000" flipH="1">
            <a:off x="6375845" y="5197871"/>
            <a:ext cx="401381" cy="116320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Flecha derecha"/>
          <p:cNvSpPr/>
          <p:nvPr/>
        </p:nvSpPr>
        <p:spPr>
          <a:xfrm rot="7645951">
            <a:off x="4753953" y="2437513"/>
            <a:ext cx="2481962" cy="1382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191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6" y="4797151"/>
            <a:ext cx="2015484" cy="151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316705" y="5517232"/>
            <a:ext cx="4499477" cy="91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3200" b="0" dirty="0"/>
              <a:t>Renegado: Highly permeable soils favors infiltration to the fractures and low surface runoff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3200" b="0" dirty="0"/>
              <a:t>Groundwater from the Renegado discharges directly to the Diguillin </a:t>
            </a:r>
            <a:r>
              <a:rPr lang="en-US" sz="3200" b="0" dirty="0" smtClean="0"/>
              <a:t>river.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3200" b="0" dirty="0" smtClean="0"/>
              <a:t>Discharge keeps a minimum flow at the river during dry years </a:t>
            </a:r>
            <a:endParaRPr lang="en-US" sz="4400" b="0" dirty="0"/>
          </a:p>
        </p:txBody>
      </p:sp>
      <p:pic>
        <p:nvPicPr>
          <p:cNvPr id="5" name="0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81" y="413414"/>
            <a:ext cx="2846916" cy="225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306" y="2924944"/>
            <a:ext cx="2226210" cy="166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8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cover change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3284984"/>
            <a:ext cx="4040188" cy="639762"/>
          </a:xfrm>
        </p:spPr>
        <p:txBody>
          <a:bodyPr>
            <a:noAutofit/>
          </a:bodyPr>
          <a:lstStyle/>
          <a:p>
            <a:r>
              <a:rPr lang="en-US" sz="3200" dirty="0"/>
              <a:t>The Renegado Valley is under a strong  pressure for </a:t>
            </a:r>
            <a:r>
              <a:rPr lang="en-US" sz="3200" dirty="0">
                <a:solidFill>
                  <a:srgbClr val="FF0000"/>
                </a:solidFill>
              </a:rPr>
              <a:t>second-housing development </a:t>
            </a:r>
          </a:p>
          <a:p>
            <a:endParaRPr lang="es-C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12" y="1268760"/>
            <a:ext cx="3103562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16189"/>
            <a:ext cx="2935320" cy="220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 descr="http://imganuncios.mitula.net/caba%C3%B1as_a_10_min_de_termas_de_chillan_97116504203451408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187409"/>
            <a:ext cx="2888911" cy="226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248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3528" y="404664"/>
            <a:ext cx="8382000" cy="5976664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highly permeable soil and the fractured rock system at the </a:t>
            </a:r>
            <a:r>
              <a:rPr lang="en-US" dirty="0" err="1"/>
              <a:t>Renegado</a:t>
            </a:r>
            <a:r>
              <a:rPr lang="en-US" dirty="0"/>
              <a:t> watershed, where there is an important development of tourism and construction of weekend </a:t>
            </a:r>
            <a:r>
              <a:rPr lang="en-US" dirty="0" smtClean="0"/>
              <a:t>houses,  </a:t>
            </a:r>
            <a:r>
              <a:rPr lang="en-US" dirty="0"/>
              <a:t>produces questions about the </a:t>
            </a:r>
            <a:r>
              <a:rPr lang="en-US" dirty="0">
                <a:solidFill>
                  <a:srgbClr val="FF0000"/>
                </a:solidFill>
              </a:rPr>
              <a:t>fate of pollutants </a:t>
            </a:r>
            <a:r>
              <a:rPr lang="en-US" dirty="0"/>
              <a:t>introduces to the systems by wastewater infiltration from septic tank.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pathways</a:t>
            </a:r>
            <a:r>
              <a:rPr lang="en-US" dirty="0"/>
              <a:t> between </a:t>
            </a:r>
            <a:r>
              <a:rPr lang="en-US" dirty="0">
                <a:solidFill>
                  <a:srgbClr val="FF0000"/>
                </a:solidFill>
              </a:rPr>
              <a:t>pollutant recharge areas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springs discharge </a:t>
            </a:r>
            <a:r>
              <a:rPr lang="en-US" dirty="0"/>
              <a:t>are unknown and most be identified to improve the sustainable develop of the whole watershed.</a:t>
            </a:r>
            <a:endParaRPr lang="es-MX" dirty="0"/>
          </a:p>
          <a:p>
            <a:endParaRPr lang="en-US" dirty="0" smtClean="0"/>
          </a:p>
        </p:txBody>
      </p:sp>
      <p:pic>
        <p:nvPicPr>
          <p:cNvPr id="4" name="Picture 9" descr="hoja 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6219825"/>
            <a:ext cx="90487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96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219" y="3094029"/>
            <a:ext cx="6725319" cy="13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89" y="1614799"/>
            <a:ext cx="1698612" cy="127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10 Conector recto de flecha"/>
          <p:cNvCxnSpPr/>
          <p:nvPr/>
        </p:nvCxnSpPr>
        <p:spPr>
          <a:xfrm>
            <a:off x="5958295" y="2623635"/>
            <a:ext cx="168848" cy="71814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6" name="Picture 6" descr="http://www.nevasport.com/fotos/130709/2775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05" y="1196752"/>
            <a:ext cx="1890147" cy="138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 descr="http://spc.fotolog.com/photo/12/49/51/los_lleuques/1176159440_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26" y="1889806"/>
            <a:ext cx="1621052" cy="121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21 Conector recto de flecha"/>
          <p:cNvCxnSpPr/>
          <p:nvPr/>
        </p:nvCxnSpPr>
        <p:spPr>
          <a:xfrm>
            <a:off x="3239852" y="3094029"/>
            <a:ext cx="324036" cy="8390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8076952" y="2251482"/>
            <a:ext cx="381248" cy="108545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6" y="3105595"/>
            <a:ext cx="1945059" cy="14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2 Marcador de contenido"/>
          <p:cNvSpPr txBox="1">
            <a:spLocks/>
          </p:cNvSpPr>
          <p:nvPr/>
        </p:nvSpPr>
        <p:spPr>
          <a:xfrm>
            <a:off x="76200" y="567847"/>
            <a:ext cx="8382000" cy="844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upper watershed drains to  the river </a:t>
            </a:r>
            <a:endParaRPr lang="es-MX" dirty="0" smtClean="0"/>
          </a:p>
        </p:txBody>
      </p:sp>
      <p:sp>
        <p:nvSpPr>
          <p:cNvPr id="2" name="1 Flecha a la derecha con muesca"/>
          <p:cNvSpPr/>
          <p:nvPr/>
        </p:nvSpPr>
        <p:spPr>
          <a:xfrm rot="6343692">
            <a:off x="1387512" y="4529825"/>
            <a:ext cx="1979416" cy="50938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05" y="5396625"/>
            <a:ext cx="1658536" cy="124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Flecha derecha"/>
          <p:cNvSpPr/>
          <p:nvPr/>
        </p:nvSpPr>
        <p:spPr>
          <a:xfrm rot="910670" flipV="1">
            <a:off x="2591673" y="5386869"/>
            <a:ext cx="4320384" cy="267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029" y="5141115"/>
            <a:ext cx="1774413" cy="133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958295" y="3684172"/>
            <a:ext cx="3303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Upper watershed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042719" y="4895681"/>
            <a:ext cx="3053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Lower watershed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6158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B5815-FF27-44A3-97DA-1F8C4F84A87F}" type="slidenum">
              <a:rPr lang="es-ES"/>
              <a:pPr>
                <a:defRPr/>
              </a:pPr>
              <a:t>18</a:t>
            </a:fld>
            <a:endParaRPr lang="es-ES"/>
          </a:p>
        </p:txBody>
      </p:sp>
      <p:pic>
        <p:nvPicPr>
          <p:cNvPr id="68611" name="24 Imagen" descr="Img_01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428625"/>
            <a:ext cx="200025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1619672" y="271914"/>
            <a:ext cx="2808312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latin typeface="+mj-lt"/>
                <a:ea typeface="+mj-ea"/>
                <a:cs typeface="+mj-cs"/>
              </a:rPr>
              <a:t>Thanks</a:t>
            </a:r>
          </a:p>
          <a:p>
            <a:pPr fontAlgn="auto">
              <a:spcAft>
                <a:spcPts val="0"/>
              </a:spcAft>
              <a:defRPr/>
            </a:pPr>
            <a:endParaRPr lang="es-MX" sz="36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s-MX" sz="36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s-CL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68613" name="Picture 9" descr="hoja s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" y="6219825"/>
            <a:ext cx="90487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6 Rectángulo"/>
          <p:cNvSpPr>
            <a:spLocks noChangeArrowheads="1"/>
          </p:cNvSpPr>
          <p:nvPr/>
        </p:nvSpPr>
        <p:spPr bwMode="auto">
          <a:xfrm>
            <a:off x="60325" y="4507925"/>
            <a:ext cx="56521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José </a:t>
            </a:r>
            <a:r>
              <a:rPr lang="en-US" sz="2400" b="1" dirty="0"/>
              <a:t>Luis </a:t>
            </a:r>
            <a:r>
              <a:rPr lang="en-US" sz="2400" b="1" dirty="0" smtClean="0"/>
              <a:t>Arumí, Diego Rivera</a:t>
            </a:r>
            <a:endParaRPr lang="en-US" sz="2400" b="1" dirty="0"/>
          </a:p>
          <a:p>
            <a:pPr algn="ctr"/>
            <a:r>
              <a:rPr lang="en-US" sz="2400" b="1" dirty="0" smtClean="0"/>
              <a:t>Water </a:t>
            </a:r>
            <a:r>
              <a:rPr lang="en-US" sz="2400" b="1" dirty="0"/>
              <a:t>Resources Department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University </a:t>
            </a:r>
            <a:r>
              <a:rPr lang="en-US" sz="2400" b="1" dirty="0"/>
              <a:t>of </a:t>
            </a:r>
            <a:r>
              <a:rPr lang="en-US" sz="2400" b="1" dirty="0" smtClean="0"/>
              <a:t>Concepcion</a:t>
            </a:r>
            <a:r>
              <a:rPr lang="en-US" sz="2400" b="1" dirty="0"/>
              <a:t>, Chile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44" y="1403648"/>
            <a:ext cx="5112568" cy="268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371" y="3332037"/>
            <a:ext cx="2282626" cy="2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Colaborators</a:t>
            </a:r>
            <a:endParaRPr lang="en-US" dirty="0" smtClean="0"/>
          </a:p>
        </p:txBody>
      </p:sp>
      <p:pic>
        <p:nvPicPr>
          <p:cNvPr id="1026" name="Picture 2" descr="C:\Carpetas Arumi\Imagenes JAR\Imagenes\Personajes\personajes\drivera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9" y="1347581"/>
            <a:ext cx="1330742" cy="200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Carpetas Arumi\Imagenes JAR\Imagenes\Personajes\personajes\Enrique Muño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340" y="1271709"/>
            <a:ext cx="1705372" cy="127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Carpetas Arumi\Imagenes JAR\Imagenes\Personajes\personajes\ma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77" y="1369076"/>
            <a:ext cx="1500897" cy="190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59" y="4653136"/>
            <a:ext cx="2452766" cy="194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Carpetas Arumi\Imagenes JAR\Fondecyt 2011\Valle aguas calientes marzo 2012\Profe Arumi\Camino al valle de aguas calientes 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65" y="3803911"/>
            <a:ext cx="3392809" cy="241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71709"/>
            <a:ext cx="2530219" cy="21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8" y="3868895"/>
            <a:ext cx="1798400" cy="249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61" y="2852936"/>
            <a:ext cx="1590675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4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1692275" y="0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es-CL" smtClean="0"/>
              <a:t>Chile´s Central Valley</a:t>
            </a:r>
            <a:endParaRPr lang="en-US" altLang="es-CL" smtClean="0"/>
          </a:p>
        </p:txBody>
      </p:sp>
      <p:pic>
        <p:nvPicPr>
          <p:cNvPr id="3075" name="Picture 3" descr="C:\Documents and Settings\rivera\Desktop\bmbf13\articles-59974_imagen_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333375"/>
            <a:ext cx="4316412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Documents and Settings\rivera\Desktop\bmbf13\influencia-del-relie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60800"/>
            <a:ext cx="41052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107950" y="1052513"/>
            <a:ext cx="2016125" cy="6461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s-CL">
                <a:latin typeface="Calibri" pitchFamily="34" charset="0"/>
              </a:rPr>
              <a:t>Poorly understood Andean hydrology</a:t>
            </a:r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2195513" y="1052513"/>
            <a:ext cx="3313112" cy="6461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s-CL">
                <a:latin typeface="Calibri" pitchFamily="34" charset="0"/>
              </a:rPr>
              <a:t>Economical and social expansion pressure Andean watersheds</a:t>
            </a:r>
          </a:p>
        </p:txBody>
      </p:sp>
      <p:sp>
        <p:nvSpPr>
          <p:cNvPr id="3080" name="TextBox 10"/>
          <p:cNvSpPr txBox="1">
            <a:spLocks noChangeArrowheads="1"/>
          </p:cNvSpPr>
          <p:nvPr/>
        </p:nvSpPr>
        <p:spPr bwMode="auto">
          <a:xfrm>
            <a:off x="395288" y="1989138"/>
            <a:ext cx="4105275" cy="6461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s-CL">
                <a:latin typeface="Calibri" pitchFamily="34" charset="0"/>
              </a:rPr>
              <a:t>Lack of information and understanding regarding ecological services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450" y="2924175"/>
            <a:ext cx="2736850" cy="647700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 Potential conflicts between stakeholders</a:t>
            </a:r>
          </a:p>
        </p:txBody>
      </p:sp>
      <p:pic>
        <p:nvPicPr>
          <p:cNvPr id="10" name="1 Imagen" descr="Page_7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606445"/>
            <a:ext cx="2801175" cy="199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Climate change impact</a:t>
            </a:r>
            <a:endParaRPr lang="en-U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464496" cy="4525963"/>
          </a:xfrm>
        </p:spPr>
        <p:txBody>
          <a:bodyPr>
            <a:normAutofit/>
          </a:bodyPr>
          <a:lstStyle/>
          <a:p>
            <a:r>
              <a:rPr lang="en-US" dirty="0"/>
              <a:t>Andes Mountain snowmelt is the main source of water of Central Chile</a:t>
            </a:r>
            <a:endParaRPr lang="es-CL" dirty="0"/>
          </a:p>
          <a:p>
            <a:r>
              <a:rPr lang="en-US" dirty="0"/>
              <a:t>Climate Change will Snowmelt will be earlier</a:t>
            </a:r>
            <a:endParaRPr lang="es-CL" dirty="0"/>
          </a:p>
          <a:p>
            <a:r>
              <a:rPr lang="en-US" dirty="0"/>
              <a:t>Less snowmelt in late summer and early fall</a:t>
            </a:r>
            <a:endParaRPr lang="es-CL" dirty="0"/>
          </a:p>
          <a:p>
            <a:r>
              <a:rPr lang="en-US" dirty="0"/>
              <a:t>More dependency on groundwater base flow</a:t>
            </a:r>
            <a:endParaRPr lang="es-CL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s-CL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Imagen 507" descr="vergara_caudales_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5" r="5309"/>
          <a:stretch>
            <a:fillRect/>
          </a:stretch>
        </p:blipFill>
        <p:spPr bwMode="auto">
          <a:xfrm>
            <a:off x="4834029" y="3789040"/>
            <a:ext cx="3769963" cy="278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324457" cy="249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Elipse"/>
          <p:cNvSpPr/>
          <p:nvPr/>
        </p:nvSpPr>
        <p:spPr>
          <a:xfrm>
            <a:off x="5025594" y="5589240"/>
            <a:ext cx="96502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"/>
          <p:cNvSpPr/>
          <p:nvPr/>
        </p:nvSpPr>
        <p:spPr>
          <a:xfrm>
            <a:off x="5324547" y="3933056"/>
            <a:ext cx="100811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Flecha derecha"/>
          <p:cNvSpPr/>
          <p:nvPr/>
        </p:nvSpPr>
        <p:spPr>
          <a:xfrm flipH="1">
            <a:off x="6954308" y="4562458"/>
            <a:ext cx="23529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23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Diguillin watershed</a:t>
            </a:r>
            <a:endParaRPr lang="en-US" dirty="0"/>
          </a:p>
        </p:txBody>
      </p:sp>
      <p:pic>
        <p:nvPicPr>
          <p:cNvPr id="4" name="Picture 5" descr="hoja 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6219825"/>
            <a:ext cx="90487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094"/>
            <a:ext cx="9144000" cy="441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8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Diguillin watershed</a:t>
            </a:r>
            <a:endParaRPr lang="en-US" dirty="0"/>
          </a:p>
        </p:txBody>
      </p:sp>
      <p:pic>
        <p:nvPicPr>
          <p:cNvPr id="4" name="Picture 5" descr="hoja 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6219825"/>
            <a:ext cx="90487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028384" cy="460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43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Diguillin watershed</a:t>
            </a:r>
            <a:endParaRPr lang="en-US" dirty="0"/>
          </a:p>
        </p:txBody>
      </p:sp>
      <p:pic>
        <p:nvPicPr>
          <p:cNvPr id="4" name="Picture 5" descr="hoja 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6219825"/>
            <a:ext cx="90487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0"/>
            <a:ext cx="7833449" cy="449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oja 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6219825"/>
            <a:ext cx="90487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-252536" y="1196752"/>
            <a:ext cx="944954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lower part is an important agriculture area.</a:t>
            </a:r>
          </a:p>
          <a:p>
            <a:r>
              <a:rPr lang="en-US" dirty="0" smtClean="0"/>
              <a:t>The upper part is an important tourist area </a:t>
            </a:r>
          </a:p>
          <a:p>
            <a:endParaRPr lang="es-CL" dirty="0" smtClean="0"/>
          </a:p>
          <a:p>
            <a:endParaRPr lang="en-US" dirty="0" smtClean="0"/>
          </a:p>
          <a:p>
            <a:endParaRPr lang="es-MX" dirty="0" smtClean="0"/>
          </a:p>
          <a:p>
            <a:pPr>
              <a:buNone/>
            </a:pPr>
            <a:endParaRPr lang="es-CL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0" y="2996952"/>
            <a:ext cx="9144000" cy="3042662"/>
          </a:xfrm>
          <a:prstGeom prst="rect">
            <a:avLst/>
          </a:prstGeom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Diguillin watershed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58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85" y="4221088"/>
            <a:ext cx="2832493" cy="212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-775" y="260648"/>
            <a:ext cx="5537185" cy="51845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Lower part of the watershed uses water for irrigation</a:t>
            </a:r>
          </a:p>
        </p:txBody>
      </p:sp>
      <p:pic>
        <p:nvPicPr>
          <p:cNvPr id="9" name="Picture 5" descr="hoja s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" y="6219825"/>
            <a:ext cx="90487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285"/>
            <a:ext cx="3708216" cy="27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0" y="1797866"/>
            <a:ext cx="4788024" cy="51845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High inversion on agriculture and irrigation</a:t>
            </a:r>
          </a:p>
          <a:p>
            <a:pPr lvl="1"/>
            <a:r>
              <a:rPr lang="en-US" sz="2400" dirty="0" smtClean="0"/>
              <a:t>World's highest  yield on Sugar Beat </a:t>
            </a:r>
          </a:p>
          <a:p>
            <a:pPr lvl="1"/>
            <a:r>
              <a:rPr lang="en-US" sz="2400" dirty="0" smtClean="0"/>
              <a:t>Blueberry, wheat, corn </a:t>
            </a:r>
            <a:r>
              <a:rPr lang="en-US" sz="2400" dirty="0"/>
              <a:t>and </a:t>
            </a:r>
            <a:r>
              <a:rPr lang="en-US" sz="2400" dirty="0" smtClean="0"/>
              <a:t>horticultural products</a:t>
            </a:r>
          </a:p>
          <a:p>
            <a:r>
              <a:rPr lang="en-US" sz="2800" dirty="0" smtClean="0"/>
              <a:t>High dependency on water availability and quality</a:t>
            </a:r>
            <a:r>
              <a:rPr lang="en-US" dirty="0" smtClean="0"/>
              <a:t>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32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6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429</Words>
  <Application>Microsoft Office PowerPoint</Application>
  <PresentationFormat>Presentación en pantalla (4:3)</PresentationFormat>
  <Paragraphs>91</Paragraphs>
  <Slides>18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Colaborators</vt:lpstr>
      <vt:lpstr>Chile´s Central Valley</vt:lpstr>
      <vt:lpstr>Climate change impact</vt:lpstr>
      <vt:lpstr>Diguillin watershed</vt:lpstr>
      <vt:lpstr>Diguillin watershed</vt:lpstr>
      <vt:lpstr>Diguillin watershed</vt:lpstr>
      <vt:lpstr>Diguillin watershed</vt:lpstr>
      <vt:lpstr>Presentación de PowerPoint</vt:lpstr>
      <vt:lpstr>Headwaters</vt:lpstr>
      <vt:lpstr>Presentación de PowerPoint</vt:lpstr>
      <vt:lpstr>Presentación de PowerPoint</vt:lpstr>
      <vt:lpstr>Presentación de PowerPoint</vt:lpstr>
      <vt:lpstr>Presentación de PowerPoint</vt:lpstr>
      <vt:lpstr>Land cover change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Sismicidad y Vulcanismo indican los límites de las placas</dc:title>
  <dc:creator>Jose Luis Arumi</dc:creator>
  <cp:lastModifiedBy>jose luis arumi</cp:lastModifiedBy>
  <cp:revision>119</cp:revision>
  <dcterms:created xsi:type="dcterms:W3CDTF">2011-05-19T19:40:17Z</dcterms:created>
  <dcterms:modified xsi:type="dcterms:W3CDTF">2013-10-29T01:53:14Z</dcterms:modified>
</cp:coreProperties>
</file>