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13.bin" ContentType="application/vnd.openxmlformats-officedocument.oleObject"/>
  <Override PartName="/ppt/embeddings/oleObject23.bin" ContentType="application/vnd.openxmlformats-officedocument.oleObject"/>
  <Override PartName="/ppt/drawings/drawing1.xml" ContentType="application/vnd.openxmlformats-officedocument.drawingml.chartshapes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embeddings/oleObject7.bin" ContentType="application/vnd.openxmlformats-officedocument.oleObject"/>
  <Override PartName="/ppt/slides/slide23.xml" ContentType="application/vnd.openxmlformats-officedocument.presentationml.slide+xml"/>
  <Override PartName="/ppt/embeddings/oleObject19.bin" ContentType="application/vnd.openxmlformats-officedocument.oleObject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notesSlides/notesSlide3.xml" ContentType="application/vnd.openxmlformats-officedocument.presentationml.notesSlide+xml"/>
  <Default Extension="emf" ContentType="image/x-emf"/>
  <Override PartName="/ppt/embeddings/oleObject2.bin" ContentType="application/vnd.openxmlformats-officedocument.oleObject"/>
  <Override PartName="/ppt/charts/chart1.xml" ContentType="application/vnd.openxmlformats-officedocument.drawingml.chart+xml"/>
  <Override PartName="/ppt/embeddings/oleObject14.bin" ContentType="application/vnd.openxmlformats-officedocument.oleObject"/>
  <Override PartName="/ppt/embeddings/oleObject24.bin" ContentType="application/vnd.openxmlformats-officedocument.oleObject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embeddings/oleObject8.bin" ContentType="application/vnd.openxmlformats-officedocument.oleObject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slides/slide43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s/slide49.xml" ContentType="application/vnd.openxmlformats-officedocument.presentationml.slide+xml"/>
  <Override PartName="/ppt/embeddings/oleObject10.bin" ContentType="application/vnd.openxmlformats-officedocument.oleObject"/>
  <Override PartName="/docProps/core.xml" ContentType="application/vnd.openxmlformats-package.core-properties+xml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charts/chart2.xml" ContentType="application/vnd.openxmlformats-officedocument.drawingml.chart+xml"/>
  <Override PartName="/ppt/embeddings/oleObject15.bin" ContentType="application/vnd.openxmlformats-officedocument.oleObject"/>
  <Default Extension="xlsx" ContentType="application/vnd.openxmlformats-officedocument.spreadsheetml.sheet"/>
  <Override PartName="/ppt/embeddings/oleObject25.bin" ContentType="application/vnd.openxmlformats-officedocument.oleObject"/>
  <Override PartName="/ppt/drawings/drawing3.xml" ContentType="application/vnd.openxmlformats-officedocument.drawingml.chartshapes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Default Extension="gif" ContentType="image/gif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embeddings/oleObject9.bin" ContentType="application/vnd.openxmlformats-officedocument.oleObject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9.xml" ContentType="application/vnd.openxmlformats-officedocument.presentationml.notesSlide+xml"/>
  <Override PartName="/ppt/slideLayouts/slideLayout12.xml" ContentType="application/vnd.openxmlformats-officedocument.presentationml.slideLayout+xml"/>
  <Override PartName="/ppt/embeddings/oleObject11.bin" ContentType="application/vnd.openxmlformats-officedocument.oleObject"/>
  <Override PartName="/ppt/embeddings/oleObject20.bin" ContentType="application/vnd.openxmlformats-officedocument.oleObject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embeddings/oleObject4.bin" ContentType="application/vnd.openxmlformats-officedocument.oleObject"/>
  <Override PartName="/ppt/embeddings/oleObject16.bin" ContentType="application/vnd.openxmlformats-officedocument.oleObject"/>
  <Override PartName="/ppt/slides/slide20.xml" ContentType="application/vnd.openxmlformats-officedocument.presentationml.slide+xml"/>
  <Override PartName="/ppt/charts/chart3.xml" ContentType="application/vnd.openxmlformats-officedocument.drawingml.chart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embeddings/oleObject21.bin" ContentType="application/vnd.openxmlformats-officedocument.oleObject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charts/chart4.xml" ContentType="application/vnd.openxmlformats-officedocument.drawingml.chart+xml"/>
  <Override PartName="/ppt/embeddings/oleObject17.bin" ContentType="application/vnd.openxmlformats-officedocument.oleObject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Default Extension="pdf" ContentType="application/pdf"/>
  <Override PartName="/ppt/slides/slide46.xml" ContentType="application/vnd.openxmlformats-officedocument.presentationml.slide+xml"/>
  <Override PartName="/ppt/diagrams/colors1.xml" ContentType="application/vnd.openxmlformats-officedocument.drawingml.diagramColors+xml"/>
  <Override PartName="/ppt/slides/slide55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embeddings/oleObject22.bin" ContentType="application/vnd.openxmlformats-officedocument.oleObject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embeddings/oleObject6.bin" ContentType="application/vnd.openxmlformats-officedocument.oleObject"/>
  <Override PartName="/ppt/charts/chart5.xml" ContentType="application/vnd.openxmlformats-officedocument.drawingml.chart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embeddings/oleObject18.bin" ContentType="application/vnd.openxmlformats-officedocument.oleObject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3" r:id="rId1"/>
  </p:sldMasterIdLst>
  <p:notesMasterIdLst>
    <p:notesMasterId r:id="rId59"/>
  </p:notesMasterIdLst>
  <p:sldIdLst>
    <p:sldId id="256" r:id="rId2"/>
    <p:sldId id="259" r:id="rId3"/>
    <p:sldId id="396" r:id="rId4"/>
    <p:sldId id="394" r:id="rId5"/>
    <p:sldId id="395" r:id="rId6"/>
    <p:sldId id="375" r:id="rId7"/>
    <p:sldId id="393" r:id="rId8"/>
    <p:sldId id="398" r:id="rId9"/>
    <p:sldId id="401" r:id="rId10"/>
    <p:sldId id="404" r:id="rId11"/>
    <p:sldId id="379" r:id="rId12"/>
    <p:sldId id="380" r:id="rId13"/>
    <p:sldId id="381" r:id="rId14"/>
    <p:sldId id="382" r:id="rId15"/>
    <p:sldId id="383" r:id="rId16"/>
    <p:sldId id="402" r:id="rId17"/>
    <p:sldId id="403" r:id="rId18"/>
    <p:sldId id="384" r:id="rId19"/>
    <p:sldId id="437" r:id="rId20"/>
    <p:sldId id="406" r:id="rId21"/>
    <p:sldId id="405" r:id="rId22"/>
    <p:sldId id="407" r:id="rId23"/>
    <p:sldId id="408" r:id="rId24"/>
    <p:sldId id="416" r:id="rId25"/>
    <p:sldId id="409" r:id="rId26"/>
    <p:sldId id="410" r:id="rId27"/>
    <p:sldId id="304" r:id="rId28"/>
    <p:sldId id="321" r:id="rId29"/>
    <p:sldId id="430" r:id="rId30"/>
    <p:sldId id="418" r:id="rId31"/>
    <p:sldId id="433" r:id="rId32"/>
    <p:sldId id="432" r:id="rId33"/>
    <p:sldId id="431" r:id="rId34"/>
    <p:sldId id="435" r:id="rId35"/>
    <p:sldId id="434" r:id="rId36"/>
    <p:sldId id="436" r:id="rId37"/>
    <p:sldId id="385" r:id="rId38"/>
    <p:sldId id="387" r:id="rId39"/>
    <p:sldId id="388" r:id="rId40"/>
    <p:sldId id="389" r:id="rId41"/>
    <p:sldId id="391" r:id="rId42"/>
    <p:sldId id="291" r:id="rId43"/>
    <p:sldId id="438" r:id="rId44"/>
    <p:sldId id="414" r:id="rId45"/>
    <p:sldId id="439" r:id="rId46"/>
    <p:sldId id="367" r:id="rId47"/>
    <p:sldId id="334" r:id="rId48"/>
    <p:sldId id="392" r:id="rId49"/>
    <p:sldId id="329" r:id="rId50"/>
    <p:sldId id="415" r:id="rId51"/>
    <p:sldId id="428" r:id="rId52"/>
    <p:sldId id="423" r:id="rId53"/>
    <p:sldId id="422" r:id="rId54"/>
    <p:sldId id="424" r:id="rId55"/>
    <p:sldId id="425" r:id="rId56"/>
    <p:sldId id="426" r:id="rId57"/>
    <p:sldId id="427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Nicole LaDue" initials="N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4E6901"/>
    <a:srgbClr val="F6FFB4"/>
  </p:clrMru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27656" autoAdjust="0"/>
    <p:restoredTop sz="93285" autoAdjust="0"/>
  </p:normalViewPr>
  <p:slideViewPr>
    <p:cSldViewPr snapToObjects="1">
      <p:cViewPr>
        <p:scale>
          <a:sx n="75" d="100"/>
          <a:sy n="75" d="100"/>
        </p:scale>
        <p:origin x="-56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commentAuthors" Target="commentAuthors.xml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cat>
            <c:strRef>
              <c:f>Sheet1!$A$2</c:f>
              <c:strCache>
                <c:ptCount val="1"/>
                <c:pt idx="0">
                  <c:v>Spatial Ability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cat>
            <c:strRef>
              <c:f>Sheet1!$A$2</c:f>
              <c:strCache>
                <c:ptCount val="1"/>
                <c:pt idx="0">
                  <c:v>Spatial Ability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5.0</c:v>
                </c:pt>
              </c:numCache>
            </c:numRef>
          </c:val>
        </c:ser>
        <c:axId val="570229224"/>
        <c:axId val="570232184"/>
      </c:barChart>
      <c:catAx>
        <c:axId val="570229224"/>
        <c:scaling>
          <c:orientation val="minMax"/>
        </c:scaling>
        <c:axPos val="b"/>
        <c:tickLblPos val="nextTo"/>
        <c:crossAx val="570232184"/>
        <c:crosses val="autoZero"/>
        <c:auto val="1"/>
        <c:lblAlgn val="ctr"/>
        <c:lblOffset val="100"/>
      </c:catAx>
      <c:valAx>
        <c:axId val="570232184"/>
        <c:scaling>
          <c:orientation val="minMax"/>
        </c:scaling>
        <c:delete val="1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tickLblPos val="nextTo"/>
        <c:crossAx val="570229224"/>
        <c:crosses val="autoZero"/>
        <c:crossBetween val="between"/>
      </c:valAx>
      <c:spPr>
        <a:ln>
          <a:solidFill>
            <a:schemeClr val="tx2"/>
          </a:solidFill>
        </a:ln>
      </c:spPr>
    </c:plotArea>
    <c:plotVisOnly val="1"/>
  </c:chart>
  <c:spPr>
    <a:solidFill>
      <a:schemeClr val="tx1"/>
    </a:solidFill>
    <a:ln>
      <a:noFill/>
    </a:ln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cat>
            <c:strRef>
              <c:f>Sheet1!$A$2</c:f>
              <c:strCache>
                <c:ptCount val="1"/>
                <c:pt idx="0">
                  <c:v>Spatial Ability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cat>
            <c:strRef>
              <c:f>Sheet1!$A$2</c:f>
              <c:strCache>
                <c:ptCount val="1"/>
                <c:pt idx="0">
                  <c:v>Spatial Ability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5.0</c:v>
                </c:pt>
              </c:numCache>
            </c:numRef>
          </c:val>
        </c:ser>
        <c:axId val="570326680"/>
        <c:axId val="570329640"/>
      </c:barChart>
      <c:catAx>
        <c:axId val="570326680"/>
        <c:scaling>
          <c:orientation val="minMax"/>
        </c:scaling>
        <c:axPos val="b"/>
        <c:tickLblPos val="nextTo"/>
        <c:crossAx val="570329640"/>
        <c:crosses val="autoZero"/>
        <c:auto val="1"/>
        <c:lblAlgn val="ctr"/>
        <c:lblOffset val="100"/>
      </c:catAx>
      <c:valAx>
        <c:axId val="570329640"/>
        <c:scaling>
          <c:orientation val="minMax"/>
        </c:scaling>
        <c:delete val="1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tickLblPos val="nextTo"/>
        <c:crossAx val="570326680"/>
        <c:crosses val="autoZero"/>
        <c:crossBetween val="between"/>
      </c:valAx>
      <c:spPr>
        <a:ln>
          <a:solidFill>
            <a:schemeClr val="tx2"/>
          </a:solidFill>
        </a:ln>
      </c:spPr>
    </c:plotArea>
    <c:plotVisOnly val="1"/>
  </c:chart>
  <c:spPr>
    <a:solidFill>
      <a:schemeClr val="tx1"/>
    </a:solidFill>
    <a:ln>
      <a:noFill/>
    </a:ln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0582611442728165"/>
          <c:y val="0.0669491525423729"/>
          <c:w val="0.941738855727183"/>
          <c:h val="0.67825887835449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cat>
            <c:strRef>
              <c:f>Sheet1!$A$2</c:f>
              <c:strCache>
                <c:ptCount val="1"/>
                <c:pt idx="0">
                  <c:v>Males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cat>
            <c:strRef>
              <c:f>Sheet1!$A$2</c:f>
              <c:strCache>
                <c:ptCount val="1"/>
                <c:pt idx="0">
                  <c:v>Males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10.0</c:v>
                </c:pt>
              </c:numCache>
            </c:numRef>
          </c:val>
        </c:ser>
        <c:axId val="570276968"/>
        <c:axId val="570280152"/>
      </c:barChart>
      <c:catAx>
        <c:axId val="570276968"/>
        <c:scaling>
          <c:orientation val="minMax"/>
        </c:scaling>
        <c:axPos val="b"/>
        <c:tickLblPos val="nextTo"/>
        <c:crossAx val="570280152"/>
        <c:crosses val="autoZero"/>
        <c:auto val="1"/>
        <c:lblAlgn val="ctr"/>
        <c:lblOffset val="100"/>
      </c:catAx>
      <c:valAx>
        <c:axId val="570280152"/>
        <c:scaling>
          <c:orientation val="minMax"/>
        </c:scaling>
        <c:delete val="1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tickLblPos val="nextTo"/>
        <c:crossAx val="570276968"/>
        <c:crosses val="autoZero"/>
        <c:crossBetween val="between"/>
      </c:valAx>
    </c:plotArea>
    <c:plotVisOnly val="1"/>
  </c:chart>
  <c:spPr>
    <a:solidFill>
      <a:schemeClr val="tx1"/>
    </a:solidFill>
  </c:spPr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0324112645564537"/>
          <c:y val="0.0434782608695652"/>
          <c:w val="0.924693506992336"/>
          <c:h val="0.913043478260869"/>
        </c:manualLayout>
      </c:layout>
      <c:scatterChart>
        <c:scatterStyle val="lineMarker"/>
        <c:ser>
          <c:idx val="0"/>
          <c:order val="0"/>
          <c:tx>
            <c:v>Males</c:v>
          </c:tx>
          <c:spPr>
            <a:ln w="47625">
              <a:noFill/>
            </a:ln>
          </c:spPr>
          <c:marker>
            <c:symbol val="x"/>
            <c:size val="13"/>
            <c:spPr>
              <a:ln w="25400">
                <a:solidFill>
                  <a:schemeClr val="accent2">
                    <a:lumMod val="75000"/>
                  </a:schemeClr>
                </a:solidFill>
              </a:ln>
            </c:spPr>
          </c:marker>
          <c:xVal>
            <c:numRef>
              <c:f>Sheet1!$A$2:$A$76</c:f>
              <c:numCache>
                <c:formatCode>General</c:formatCode>
                <c:ptCount val="75"/>
                <c:pt idx="0">
                  <c:v>1.54</c:v>
                </c:pt>
                <c:pt idx="1">
                  <c:v>0.95</c:v>
                </c:pt>
                <c:pt idx="2">
                  <c:v>1.01</c:v>
                </c:pt>
                <c:pt idx="3">
                  <c:v>-0.25</c:v>
                </c:pt>
                <c:pt idx="4">
                  <c:v>0.38</c:v>
                </c:pt>
                <c:pt idx="5">
                  <c:v>1.34</c:v>
                </c:pt>
                <c:pt idx="6">
                  <c:v>-0.1</c:v>
                </c:pt>
                <c:pt idx="7">
                  <c:v>-0.35</c:v>
                </c:pt>
                <c:pt idx="8">
                  <c:v>0.48</c:v>
                </c:pt>
                <c:pt idx="9">
                  <c:v>0.2</c:v>
                </c:pt>
                <c:pt idx="10">
                  <c:v>0.46</c:v>
                </c:pt>
                <c:pt idx="11">
                  <c:v>-0.75</c:v>
                </c:pt>
                <c:pt idx="12">
                  <c:v>-0.61</c:v>
                </c:pt>
                <c:pt idx="13">
                  <c:v>0.73</c:v>
                </c:pt>
                <c:pt idx="14">
                  <c:v>0.0</c:v>
                </c:pt>
                <c:pt idx="15">
                  <c:v>0.42</c:v>
                </c:pt>
                <c:pt idx="16">
                  <c:v>-0.41</c:v>
                </c:pt>
                <c:pt idx="17">
                  <c:v>-1.38</c:v>
                </c:pt>
                <c:pt idx="18">
                  <c:v>1.43</c:v>
                </c:pt>
                <c:pt idx="19">
                  <c:v>0.51</c:v>
                </c:pt>
                <c:pt idx="20">
                  <c:v>0.6</c:v>
                </c:pt>
                <c:pt idx="21">
                  <c:v>1.31</c:v>
                </c:pt>
                <c:pt idx="22">
                  <c:v>0.13</c:v>
                </c:pt>
                <c:pt idx="23">
                  <c:v>0.16</c:v>
                </c:pt>
                <c:pt idx="24">
                  <c:v>0.34</c:v>
                </c:pt>
                <c:pt idx="25">
                  <c:v>0.32</c:v>
                </c:pt>
                <c:pt idx="26">
                  <c:v>0.58</c:v>
                </c:pt>
                <c:pt idx="27">
                  <c:v>-1.03</c:v>
                </c:pt>
                <c:pt idx="28">
                  <c:v>0.12</c:v>
                </c:pt>
                <c:pt idx="29">
                  <c:v>-0.64</c:v>
                </c:pt>
                <c:pt idx="30">
                  <c:v>0.05</c:v>
                </c:pt>
                <c:pt idx="31">
                  <c:v>-0.83</c:v>
                </c:pt>
                <c:pt idx="32">
                  <c:v>0.88</c:v>
                </c:pt>
                <c:pt idx="33">
                  <c:v>0.81</c:v>
                </c:pt>
                <c:pt idx="34">
                  <c:v>1.12</c:v>
                </c:pt>
                <c:pt idx="35">
                  <c:v>0.55</c:v>
                </c:pt>
                <c:pt idx="36">
                  <c:v>0.9</c:v>
                </c:pt>
                <c:pt idx="37">
                  <c:v>0.03</c:v>
                </c:pt>
                <c:pt idx="38">
                  <c:v>0.65</c:v>
                </c:pt>
                <c:pt idx="39">
                  <c:v>-0.38</c:v>
                </c:pt>
                <c:pt idx="40">
                  <c:v>0.63</c:v>
                </c:pt>
                <c:pt idx="41">
                  <c:v>-0.61</c:v>
                </c:pt>
                <c:pt idx="42">
                  <c:v>0.89</c:v>
                </c:pt>
                <c:pt idx="43">
                  <c:v>-0.33</c:v>
                </c:pt>
                <c:pt idx="44">
                  <c:v>0.58</c:v>
                </c:pt>
                <c:pt idx="45">
                  <c:v>1.22</c:v>
                </c:pt>
                <c:pt idx="46">
                  <c:v>-0.41</c:v>
                </c:pt>
                <c:pt idx="47">
                  <c:v>1.46</c:v>
                </c:pt>
                <c:pt idx="48">
                  <c:v>-0.16</c:v>
                </c:pt>
                <c:pt idx="49">
                  <c:v>0.16</c:v>
                </c:pt>
                <c:pt idx="50">
                  <c:v>1.54</c:v>
                </c:pt>
                <c:pt idx="51">
                  <c:v>0.21</c:v>
                </c:pt>
                <c:pt idx="52">
                  <c:v>0.08</c:v>
                </c:pt>
                <c:pt idx="53">
                  <c:v>-0.05</c:v>
                </c:pt>
                <c:pt idx="54">
                  <c:v>0.22</c:v>
                </c:pt>
                <c:pt idx="55">
                  <c:v>-0.14</c:v>
                </c:pt>
                <c:pt idx="56">
                  <c:v>1.16</c:v>
                </c:pt>
                <c:pt idx="57">
                  <c:v>-1.05</c:v>
                </c:pt>
                <c:pt idx="58">
                  <c:v>0.74</c:v>
                </c:pt>
                <c:pt idx="59">
                  <c:v>-0.39</c:v>
                </c:pt>
                <c:pt idx="60">
                  <c:v>-0.68</c:v>
                </c:pt>
                <c:pt idx="61">
                  <c:v>0.93</c:v>
                </c:pt>
                <c:pt idx="62">
                  <c:v>-0.93</c:v>
                </c:pt>
                <c:pt idx="63">
                  <c:v>0.99</c:v>
                </c:pt>
                <c:pt idx="64">
                  <c:v>-0.3</c:v>
                </c:pt>
                <c:pt idx="65">
                  <c:v>1.05</c:v>
                </c:pt>
                <c:pt idx="66">
                  <c:v>-0.48</c:v>
                </c:pt>
                <c:pt idx="67">
                  <c:v>-0.35</c:v>
                </c:pt>
                <c:pt idx="68">
                  <c:v>-0.69</c:v>
                </c:pt>
                <c:pt idx="69">
                  <c:v>-0.14</c:v>
                </c:pt>
                <c:pt idx="70">
                  <c:v>0.19</c:v>
                </c:pt>
                <c:pt idx="71">
                  <c:v>0.72</c:v>
                </c:pt>
                <c:pt idx="72">
                  <c:v>0.76</c:v>
                </c:pt>
                <c:pt idx="73">
                  <c:v>-0.18</c:v>
                </c:pt>
                <c:pt idx="74">
                  <c:v>-0.32</c:v>
                </c:pt>
              </c:numCache>
            </c:numRef>
          </c:xVal>
          <c:yVal>
            <c:numRef>
              <c:f>Sheet1!$B$2:$B$76</c:f>
              <c:numCache>
                <c:formatCode>General</c:formatCode>
                <c:ptCount val="75"/>
                <c:pt idx="0">
                  <c:v>0.03026</c:v>
                </c:pt>
                <c:pt idx="1">
                  <c:v>-0.34579</c:v>
                </c:pt>
                <c:pt idx="2">
                  <c:v>2.28656</c:v>
                </c:pt>
                <c:pt idx="3">
                  <c:v>-0.59649</c:v>
                </c:pt>
                <c:pt idx="4">
                  <c:v>0.09293</c:v>
                </c:pt>
                <c:pt idx="5">
                  <c:v>0.03026</c:v>
                </c:pt>
                <c:pt idx="6">
                  <c:v>0.03026</c:v>
                </c:pt>
                <c:pt idx="7">
                  <c:v>-1.16057</c:v>
                </c:pt>
                <c:pt idx="8">
                  <c:v>-0.72185</c:v>
                </c:pt>
                <c:pt idx="9">
                  <c:v>-0.40847</c:v>
                </c:pt>
                <c:pt idx="10">
                  <c:v>-0.90987</c:v>
                </c:pt>
                <c:pt idx="11">
                  <c:v>-0.15777</c:v>
                </c:pt>
                <c:pt idx="12">
                  <c:v>-1.3486</c:v>
                </c:pt>
                <c:pt idx="13">
                  <c:v>0.34363</c:v>
                </c:pt>
                <c:pt idx="14">
                  <c:v>-1.3486</c:v>
                </c:pt>
                <c:pt idx="15">
                  <c:v>0.09293</c:v>
                </c:pt>
                <c:pt idx="16">
                  <c:v>-1.16057</c:v>
                </c:pt>
                <c:pt idx="17">
                  <c:v>-0.97255</c:v>
                </c:pt>
                <c:pt idx="18">
                  <c:v>-0.78452</c:v>
                </c:pt>
                <c:pt idx="19">
                  <c:v>-1.28592</c:v>
                </c:pt>
                <c:pt idx="20">
                  <c:v>-1.3486</c:v>
                </c:pt>
                <c:pt idx="21">
                  <c:v>-0.09509</c:v>
                </c:pt>
                <c:pt idx="22">
                  <c:v>-1.3486</c:v>
                </c:pt>
                <c:pt idx="23">
                  <c:v>0.34363</c:v>
                </c:pt>
                <c:pt idx="24">
                  <c:v>-0.15777</c:v>
                </c:pt>
                <c:pt idx="25">
                  <c:v>0.34363</c:v>
                </c:pt>
                <c:pt idx="26">
                  <c:v>0.09293</c:v>
                </c:pt>
                <c:pt idx="27">
                  <c:v>0.71968</c:v>
                </c:pt>
                <c:pt idx="28">
                  <c:v>-1.28592</c:v>
                </c:pt>
                <c:pt idx="29">
                  <c:v>-0.09509</c:v>
                </c:pt>
                <c:pt idx="30">
                  <c:v>-0.97255</c:v>
                </c:pt>
                <c:pt idx="31">
                  <c:v>-0.34579</c:v>
                </c:pt>
                <c:pt idx="32">
                  <c:v>-0.28312</c:v>
                </c:pt>
                <c:pt idx="33">
                  <c:v>1.97319</c:v>
                </c:pt>
                <c:pt idx="34">
                  <c:v>0.71968</c:v>
                </c:pt>
                <c:pt idx="35">
                  <c:v>1.97319</c:v>
                </c:pt>
                <c:pt idx="36">
                  <c:v>1.15841</c:v>
                </c:pt>
                <c:pt idx="37">
                  <c:v>-0.40847</c:v>
                </c:pt>
                <c:pt idx="38">
                  <c:v>0.71968</c:v>
                </c:pt>
                <c:pt idx="39">
                  <c:v>-0.40847</c:v>
                </c:pt>
                <c:pt idx="40">
                  <c:v>-0.59649</c:v>
                </c:pt>
                <c:pt idx="41">
                  <c:v>-1.3486</c:v>
                </c:pt>
                <c:pt idx="42">
                  <c:v>-1.3486</c:v>
                </c:pt>
                <c:pt idx="43">
                  <c:v>0.53166</c:v>
                </c:pt>
                <c:pt idx="44">
                  <c:v>-0.40847</c:v>
                </c:pt>
                <c:pt idx="45">
                  <c:v>0.34363</c:v>
                </c:pt>
                <c:pt idx="46">
                  <c:v>0.03026</c:v>
                </c:pt>
                <c:pt idx="47">
                  <c:v>1.72249</c:v>
                </c:pt>
                <c:pt idx="48">
                  <c:v>0.15561</c:v>
                </c:pt>
                <c:pt idx="49">
                  <c:v>1.03306</c:v>
                </c:pt>
                <c:pt idx="50">
                  <c:v>-0.28312</c:v>
                </c:pt>
                <c:pt idx="51">
                  <c:v>-0.59649</c:v>
                </c:pt>
                <c:pt idx="52">
                  <c:v>0.03026</c:v>
                </c:pt>
                <c:pt idx="53">
                  <c:v>1.15841</c:v>
                </c:pt>
                <c:pt idx="54">
                  <c:v>0.78236</c:v>
                </c:pt>
                <c:pt idx="55">
                  <c:v>-1.3486</c:v>
                </c:pt>
                <c:pt idx="56">
                  <c:v>-0.15777</c:v>
                </c:pt>
                <c:pt idx="57">
                  <c:v>-0.78452</c:v>
                </c:pt>
                <c:pt idx="58">
                  <c:v>-0.15777</c:v>
                </c:pt>
                <c:pt idx="59">
                  <c:v>-0.78452</c:v>
                </c:pt>
                <c:pt idx="60">
                  <c:v>-0.28312</c:v>
                </c:pt>
                <c:pt idx="61">
                  <c:v>-0.34579</c:v>
                </c:pt>
                <c:pt idx="62">
                  <c:v>-1.3486</c:v>
                </c:pt>
                <c:pt idx="63">
                  <c:v>-0.40847</c:v>
                </c:pt>
                <c:pt idx="64">
                  <c:v>0.09293</c:v>
                </c:pt>
                <c:pt idx="65">
                  <c:v>-1.78732</c:v>
                </c:pt>
                <c:pt idx="66">
                  <c:v>-0.40847</c:v>
                </c:pt>
                <c:pt idx="67">
                  <c:v>1.97319</c:v>
                </c:pt>
                <c:pt idx="68">
                  <c:v>-0.34579</c:v>
                </c:pt>
                <c:pt idx="69">
                  <c:v>-0.72185</c:v>
                </c:pt>
                <c:pt idx="70">
                  <c:v>-0.47114</c:v>
                </c:pt>
                <c:pt idx="71">
                  <c:v>-0.59649</c:v>
                </c:pt>
                <c:pt idx="72">
                  <c:v>-1.3486</c:v>
                </c:pt>
                <c:pt idx="73">
                  <c:v>-0.97255</c:v>
                </c:pt>
                <c:pt idx="74">
                  <c:v>0.15561</c:v>
                </c:pt>
              </c:numCache>
            </c:numRef>
          </c:yVal>
        </c:ser>
        <c:ser>
          <c:idx val="1"/>
          <c:order val="1"/>
          <c:tx>
            <c:v>Females</c:v>
          </c:tx>
          <c:spPr>
            <a:ln w="47625">
              <a:noFill/>
            </a:ln>
          </c:spPr>
          <c:marker>
            <c:symbol val="circle"/>
            <c:size val="12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Sheet1!$A$77:$A$145</c:f>
              <c:numCache>
                <c:formatCode>General</c:formatCode>
                <c:ptCount val="69"/>
                <c:pt idx="0">
                  <c:v>-0.82</c:v>
                </c:pt>
                <c:pt idx="1">
                  <c:v>-0.67</c:v>
                </c:pt>
                <c:pt idx="2">
                  <c:v>0.07</c:v>
                </c:pt>
                <c:pt idx="3">
                  <c:v>1.31</c:v>
                </c:pt>
                <c:pt idx="4">
                  <c:v>0.15</c:v>
                </c:pt>
                <c:pt idx="5">
                  <c:v>-0.17</c:v>
                </c:pt>
                <c:pt idx="6">
                  <c:v>-0.3</c:v>
                </c:pt>
                <c:pt idx="7">
                  <c:v>0.51</c:v>
                </c:pt>
                <c:pt idx="8">
                  <c:v>0.64</c:v>
                </c:pt>
                <c:pt idx="9">
                  <c:v>-0.46</c:v>
                </c:pt>
                <c:pt idx="10">
                  <c:v>1.41</c:v>
                </c:pt>
                <c:pt idx="11">
                  <c:v>-0.99</c:v>
                </c:pt>
                <c:pt idx="12">
                  <c:v>-0.46</c:v>
                </c:pt>
                <c:pt idx="13">
                  <c:v>-0.74</c:v>
                </c:pt>
                <c:pt idx="14">
                  <c:v>0.0</c:v>
                </c:pt>
                <c:pt idx="15">
                  <c:v>0.01</c:v>
                </c:pt>
                <c:pt idx="16">
                  <c:v>-1.49</c:v>
                </c:pt>
                <c:pt idx="17">
                  <c:v>-0.67</c:v>
                </c:pt>
                <c:pt idx="18">
                  <c:v>0.83</c:v>
                </c:pt>
                <c:pt idx="19">
                  <c:v>0.94</c:v>
                </c:pt>
                <c:pt idx="20">
                  <c:v>-0.54</c:v>
                </c:pt>
                <c:pt idx="21">
                  <c:v>-1.01</c:v>
                </c:pt>
                <c:pt idx="22">
                  <c:v>-1.27</c:v>
                </c:pt>
                <c:pt idx="23">
                  <c:v>0.36</c:v>
                </c:pt>
                <c:pt idx="24">
                  <c:v>-0.33</c:v>
                </c:pt>
                <c:pt idx="25">
                  <c:v>0.21</c:v>
                </c:pt>
                <c:pt idx="26">
                  <c:v>-1.21</c:v>
                </c:pt>
                <c:pt idx="27">
                  <c:v>0.64</c:v>
                </c:pt>
                <c:pt idx="28">
                  <c:v>-0.5</c:v>
                </c:pt>
                <c:pt idx="29">
                  <c:v>0.12</c:v>
                </c:pt>
                <c:pt idx="30">
                  <c:v>-0.76</c:v>
                </c:pt>
                <c:pt idx="31">
                  <c:v>-1.4</c:v>
                </c:pt>
                <c:pt idx="32">
                  <c:v>-1.25</c:v>
                </c:pt>
                <c:pt idx="33">
                  <c:v>-1.37</c:v>
                </c:pt>
                <c:pt idx="34">
                  <c:v>-0.75</c:v>
                </c:pt>
                <c:pt idx="35">
                  <c:v>-0.05</c:v>
                </c:pt>
                <c:pt idx="36">
                  <c:v>0.1</c:v>
                </c:pt>
                <c:pt idx="37">
                  <c:v>-0.11</c:v>
                </c:pt>
                <c:pt idx="38">
                  <c:v>0.21</c:v>
                </c:pt>
                <c:pt idx="39">
                  <c:v>0.25</c:v>
                </c:pt>
                <c:pt idx="40">
                  <c:v>0.16</c:v>
                </c:pt>
                <c:pt idx="41">
                  <c:v>1.1</c:v>
                </c:pt>
                <c:pt idx="42">
                  <c:v>0.97</c:v>
                </c:pt>
                <c:pt idx="43">
                  <c:v>-0.32</c:v>
                </c:pt>
                <c:pt idx="44">
                  <c:v>-0.95</c:v>
                </c:pt>
                <c:pt idx="45">
                  <c:v>-0.47</c:v>
                </c:pt>
                <c:pt idx="46">
                  <c:v>-0.33</c:v>
                </c:pt>
                <c:pt idx="47">
                  <c:v>0.28</c:v>
                </c:pt>
                <c:pt idx="48">
                  <c:v>-0.84</c:v>
                </c:pt>
                <c:pt idx="49">
                  <c:v>0.17</c:v>
                </c:pt>
                <c:pt idx="50">
                  <c:v>0.76</c:v>
                </c:pt>
                <c:pt idx="51">
                  <c:v>0.56</c:v>
                </c:pt>
                <c:pt idx="52">
                  <c:v>-0.03</c:v>
                </c:pt>
                <c:pt idx="53">
                  <c:v>-1.13</c:v>
                </c:pt>
                <c:pt idx="54">
                  <c:v>-0.76</c:v>
                </c:pt>
                <c:pt idx="55">
                  <c:v>0.15</c:v>
                </c:pt>
                <c:pt idx="56">
                  <c:v>0.19</c:v>
                </c:pt>
                <c:pt idx="57">
                  <c:v>-1.2</c:v>
                </c:pt>
                <c:pt idx="58">
                  <c:v>-1.37</c:v>
                </c:pt>
                <c:pt idx="59">
                  <c:v>-0.25</c:v>
                </c:pt>
                <c:pt idx="60">
                  <c:v>-0.16</c:v>
                </c:pt>
                <c:pt idx="61">
                  <c:v>-0.92</c:v>
                </c:pt>
                <c:pt idx="62">
                  <c:v>0.66</c:v>
                </c:pt>
                <c:pt idx="63">
                  <c:v>-0.3</c:v>
                </c:pt>
                <c:pt idx="64">
                  <c:v>-1.83</c:v>
                </c:pt>
                <c:pt idx="65">
                  <c:v>-1.14</c:v>
                </c:pt>
                <c:pt idx="66">
                  <c:v>-0.65</c:v>
                </c:pt>
                <c:pt idx="67">
                  <c:v>-0.21</c:v>
                </c:pt>
                <c:pt idx="68">
                  <c:v>-0.12</c:v>
                </c:pt>
              </c:numCache>
            </c:numRef>
          </c:xVal>
          <c:yVal>
            <c:numRef>
              <c:f>Sheet1!$B$77:$B$145</c:f>
              <c:numCache>
                <c:formatCode>General</c:formatCode>
                <c:ptCount val="69"/>
                <c:pt idx="0">
                  <c:v>0.53166</c:v>
                </c:pt>
                <c:pt idx="1">
                  <c:v>-0.72185</c:v>
                </c:pt>
                <c:pt idx="2">
                  <c:v>0.15561</c:v>
                </c:pt>
                <c:pt idx="3">
                  <c:v>0.09293</c:v>
                </c:pt>
                <c:pt idx="4">
                  <c:v>0.03026</c:v>
                </c:pt>
                <c:pt idx="5">
                  <c:v>-0.78452</c:v>
                </c:pt>
                <c:pt idx="6">
                  <c:v>1.03306</c:v>
                </c:pt>
                <c:pt idx="7">
                  <c:v>1.03306</c:v>
                </c:pt>
                <c:pt idx="8">
                  <c:v>0.09293</c:v>
                </c:pt>
                <c:pt idx="9">
                  <c:v>0.09293</c:v>
                </c:pt>
                <c:pt idx="10">
                  <c:v>-1.16057</c:v>
                </c:pt>
                <c:pt idx="11">
                  <c:v>-0.15777</c:v>
                </c:pt>
                <c:pt idx="12">
                  <c:v>-0.97255</c:v>
                </c:pt>
                <c:pt idx="13">
                  <c:v>-1.47395</c:v>
                </c:pt>
                <c:pt idx="14">
                  <c:v>-0.09509</c:v>
                </c:pt>
                <c:pt idx="15">
                  <c:v>-1.66197</c:v>
                </c:pt>
                <c:pt idx="16">
                  <c:v>0.71968</c:v>
                </c:pt>
                <c:pt idx="17">
                  <c:v>1.03306</c:v>
                </c:pt>
                <c:pt idx="18">
                  <c:v>1.34644</c:v>
                </c:pt>
                <c:pt idx="19">
                  <c:v>1.72249</c:v>
                </c:pt>
                <c:pt idx="20">
                  <c:v>0.34363</c:v>
                </c:pt>
                <c:pt idx="21">
                  <c:v>1.15841</c:v>
                </c:pt>
                <c:pt idx="22">
                  <c:v>0.15561</c:v>
                </c:pt>
                <c:pt idx="23">
                  <c:v>0.09293</c:v>
                </c:pt>
                <c:pt idx="24">
                  <c:v>0.03026</c:v>
                </c:pt>
                <c:pt idx="25">
                  <c:v>0.71968</c:v>
                </c:pt>
                <c:pt idx="26">
                  <c:v>-0.28312</c:v>
                </c:pt>
                <c:pt idx="27">
                  <c:v>0.34363</c:v>
                </c:pt>
                <c:pt idx="28">
                  <c:v>-0.97255</c:v>
                </c:pt>
                <c:pt idx="29">
                  <c:v>-0.40847</c:v>
                </c:pt>
                <c:pt idx="30">
                  <c:v>-1.3486</c:v>
                </c:pt>
                <c:pt idx="31">
                  <c:v>-0.40847</c:v>
                </c:pt>
                <c:pt idx="32">
                  <c:v>-0.47114</c:v>
                </c:pt>
                <c:pt idx="33">
                  <c:v>0.15561</c:v>
                </c:pt>
                <c:pt idx="34">
                  <c:v>-0.47114</c:v>
                </c:pt>
                <c:pt idx="35">
                  <c:v>0.03026</c:v>
                </c:pt>
                <c:pt idx="36">
                  <c:v>1.15841</c:v>
                </c:pt>
                <c:pt idx="37">
                  <c:v>0.71968</c:v>
                </c:pt>
                <c:pt idx="38">
                  <c:v>1.97319</c:v>
                </c:pt>
                <c:pt idx="39">
                  <c:v>1.97319</c:v>
                </c:pt>
                <c:pt idx="40">
                  <c:v>1.97319</c:v>
                </c:pt>
                <c:pt idx="41">
                  <c:v>1.97319</c:v>
                </c:pt>
                <c:pt idx="42">
                  <c:v>0.34363</c:v>
                </c:pt>
                <c:pt idx="43">
                  <c:v>-0.72185</c:v>
                </c:pt>
                <c:pt idx="44">
                  <c:v>0.09293</c:v>
                </c:pt>
                <c:pt idx="45">
                  <c:v>1.15841</c:v>
                </c:pt>
                <c:pt idx="46">
                  <c:v>-0.34579</c:v>
                </c:pt>
                <c:pt idx="47">
                  <c:v>0.34363</c:v>
                </c:pt>
                <c:pt idx="48">
                  <c:v>2.28656</c:v>
                </c:pt>
                <c:pt idx="49">
                  <c:v>3.28937</c:v>
                </c:pt>
                <c:pt idx="50">
                  <c:v>1.03306</c:v>
                </c:pt>
                <c:pt idx="51">
                  <c:v>1.03306</c:v>
                </c:pt>
                <c:pt idx="52">
                  <c:v>0.34363</c:v>
                </c:pt>
                <c:pt idx="53">
                  <c:v>-0.15777</c:v>
                </c:pt>
                <c:pt idx="54">
                  <c:v>-1.16057</c:v>
                </c:pt>
                <c:pt idx="55">
                  <c:v>2.28656</c:v>
                </c:pt>
                <c:pt idx="56">
                  <c:v>0.78236</c:v>
                </c:pt>
                <c:pt idx="57">
                  <c:v>0.09293</c:v>
                </c:pt>
                <c:pt idx="58">
                  <c:v>-1.47395</c:v>
                </c:pt>
                <c:pt idx="59">
                  <c:v>0.71968</c:v>
                </c:pt>
                <c:pt idx="60">
                  <c:v>-0.97255</c:v>
                </c:pt>
                <c:pt idx="61">
                  <c:v>-1.3486</c:v>
                </c:pt>
                <c:pt idx="62">
                  <c:v>1.97319</c:v>
                </c:pt>
                <c:pt idx="63">
                  <c:v>-0.15777</c:v>
                </c:pt>
                <c:pt idx="64">
                  <c:v>-0.97255</c:v>
                </c:pt>
                <c:pt idx="65">
                  <c:v>0.09293</c:v>
                </c:pt>
                <c:pt idx="66">
                  <c:v>-1.66197</c:v>
                </c:pt>
                <c:pt idx="67">
                  <c:v>-0.59649</c:v>
                </c:pt>
                <c:pt idx="68">
                  <c:v>-0.09509</c:v>
                </c:pt>
              </c:numCache>
            </c:numRef>
          </c:yVal>
        </c:ser>
        <c:axId val="539003368"/>
        <c:axId val="539008984"/>
      </c:scatterChart>
      <c:valAx>
        <c:axId val="5390033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0" i="0">
                <a:latin typeface="Arial"/>
              </a:defRPr>
            </a:pPr>
            <a:endParaRPr lang="en-US"/>
          </a:p>
        </c:txPr>
        <c:crossAx val="539008984"/>
        <c:crosses val="autoZero"/>
        <c:crossBetween val="midCat"/>
      </c:valAx>
      <c:valAx>
        <c:axId val="5390089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 b="0" i="0">
                <a:latin typeface="Arial"/>
              </a:defRPr>
            </a:pPr>
            <a:endParaRPr lang="en-US"/>
          </a:p>
        </c:txPr>
        <c:crossAx val="539003368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060088145231846"/>
          <c:y val="0.0690605861767279"/>
          <c:w val="0.193721214449081"/>
          <c:h val="0.210141607793097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0324112645564537"/>
          <c:y val="0.0434782608695652"/>
          <c:w val="0.924693506992336"/>
          <c:h val="0.913043478260869"/>
        </c:manualLayout>
      </c:layout>
      <c:scatterChart>
        <c:scatterStyle val="lineMarker"/>
        <c:ser>
          <c:idx val="0"/>
          <c:order val="0"/>
          <c:tx>
            <c:v>Males</c:v>
          </c:tx>
          <c:spPr>
            <a:ln w="47625">
              <a:noFill/>
            </a:ln>
          </c:spPr>
          <c:marker>
            <c:symbol val="x"/>
            <c:size val="13"/>
            <c:spPr>
              <a:ln w="25400">
                <a:solidFill>
                  <a:schemeClr val="accent2">
                    <a:lumMod val="75000"/>
                  </a:schemeClr>
                </a:solidFill>
              </a:ln>
            </c:spPr>
          </c:marker>
          <c:xVal>
            <c:numRef>
              <c:f>Sheet1!$A$2:$A$76</c:f>
              <c:numCache>
                <c:formatCode>General</c:formatCode>
                <c:ptCount val="75"/>
                <c:pt idx="0">
                  <c:v>1.54</c:v>
                </c:pt>
                <c:pt idx="1">
                  <c:v>0.95</c:v>
                </c:pt>
                <c:pt idx="2">
                  <c:v>1.01</c:v>
                </c:pt>
                <c:pt idx="3">
                  <c:v>-0.25</c:v>
                </c:pt>
                <c:pt idx="4">
                  <c:v>0.38</c:v>
                </c:pt>
                <c:pt idx="5">
                  <c:v>1.34</c:v>
                </c:pt>
                <c:pt idx="6">
                  <c:v>-0.1</c:v>
                </c:pt>
                <c:pt idx="7">
                  <c:v>-0.35</c:v>
                </c:pt>
                <c:pt idx="8">
                  <c:v>0.48</c:v>
                </c:pt>
                <c:pt idx="9">
                  <c:v>0.2</c:v>
                </c:pt>
                <c:pt idx="10">
                  <c:v>0.46</c:v>
                </c:pt>
                <c:pt idx="11">
                  <c:v>-0.75</c:v>
                </c:pt>
                <c:pt idx="12">
                  <c:v>-0.61</c:v>
                </c:pt>
                <c:pt idx="13">
                  <c:v>0.73</c:v>
                </c:pt>
                <c:pt idx="14">
                  <c:v>0.0</c:v>
                </c:pt>
                <c:pt idx="15">
                  <c:v>0.42</c:v>
                </c:pt>
                <c:pt idx="16">
                  <c:v>-0.41</c:v>
                </c:pt>
                <c:pt idx="17">
                  <c:v>-1.38</c:v>
                </c:pt>
                <c:pt idx="18">
                  <c:v>1.43</c:v>
                </c:pt>
                <c:pt idx="19">
                  <c:v>0.51</c:v>
                </c:pt>
                <c:pt idx="20">
                  <c:v>0.6</c:v>
                </c:pt>
                <c:pt idx="21">
                  <c:v>1.31</c:v>
                </c:pt>
                <c:pt idx="22">
                  <c:v>0.13</c:v>
                </c:pt>
                <c:pt idx="23">
                  <c:v>0.16</c:v>
                </c:pt>
                <c:pt idx="24">
                  <c:v>0.34</c:v>
                </c:pt>
                <c:pt idx="25">
                  <c:v>0.32</c:v>
                </c:pt>
                <c:pt idx="26">
                  <c:v>0.58</c:v>
                </c:pt>
                <c:pt idx="27">
                  <c:v>-1.03</c:v>
                </c:pt>
                <c:pt idx="28">
                  <c:v>0.12</c:v>
                </c:pt>
                <c:pt idx="29">
                  <c:v>-0.64</c:v>
                </c:pt>
                <c:pt idx="30">
                  <c:v>0.05</c:v>
                </c:pt>
                <c:pt idx="31">
                  <c:v>-0.83</c:v>
                </c:pt>
                <c:pt idx="32">
                  <c:v>0.88</c:v>
                </c:pt>
                <c:pt idx="33">
                  <c:v>0.81</c:v>
                </c:pt>
                <c:pt idx="34">
                  <c:v>1.12</c:v>
                </c:pt>
                <c:pt idx="35">
                  <c:v>0.55</c:v>
                </c:pt>
                <c:pt idx="36">
                  <c:v>0.9</c:v>
                </c:pt>
                <c:pt idx="37">
                  <c:v>0.03</c:v>
                </c:pt>
                <c:pt idx="38">
                  <c:v>0.65</c:v>
                </c:pt>
                <c:pt idx="39">
                  <c:v>-0.38</c:v>
                </c:pt>
                <c:pt idx="40">
                  <c:v>0.63</c:v>
                </c:pt>
                <c:pt idx="41">
                  <c:v>-0.61</c:v>
                </c:pt>
                <c:pt idx="42">
                  <c:v>0.89</c:v>
                </c:pt>
                <c:pt idx="43">
                  <c:v>-0.33</c:v>
                </c:pt>
                <c:pt idx="44">
                  <c:v>0.58</c:v>
                </c:pt>
                <c:pt idx="45">
                  <c:v>1.22</c:v>
                </c:pt>
                <c:pt idx="46">
                  <c:v>-0.41</c:v>
                </c:pt>
                <c:pt idx="47">
                  <c:v>1.46</c:v>
                </c:pt>
                <c:pt idx="48">
                  <c:v>-0.16</c:v>
                </c:pt>
                <c:pt idx="49">
                  <c:v>0.16</c:v>
                </c:pt>
                <c:pt idx="50">
                  <c:v>1.54</c:v>
                </c:pt>
                <c:pt idx="51">
                  <c:v>0.21</c:v>
                </c:pt>
                <c:pt idx="52">
                  <c:v>0.08</c:v>
                </c:pt>
                <c:pt idx="53">
                  <c:v>-0.05</c:v>
                </c:pt>
                <c:pt idx="54">
                  <c:v>0.22</c:v>
                </c:pt>
                <c:pt idx="55">
                  <c:v>-0.14</c:v>
                </c:pt>
                <c:pt idx="56">
                  <c:v>1.16</c:v>
                </c:pt>
                <c:pt idx="57">
                  <c:v>-1.05</c:v>
                </c:pt>
                <c:pt idx="58">
                  <c:v>0.74</c:v>
                </c:pt>
                <c:pt idx="59">
                  <c:v>-0.39</c:v>
                </c:pt>
                <c:pt idx="60">
                  <c:v>-0.68</c:v>
                </c:pt>
                <c:pt idx="61">
                  <c:v>0.93</c:v>
                </c:pt>
                <c:pt idx="62">
                  <c:v>-0.93</c:v>
                </c:pt>
                <c:pt idx="63">
                  <c:v>0.99</c:v>
                </c:pt>
                <c:pt idx="64">
                  <c:v>-0.3</c:v>
                </c:pt>
                <c:pt idx="65">
                  <c:v>1.05</c:v>
                </c:pt>
                <c:pt idx="66">
                  <c:v>-0.48</c:v>
                </c:pt>
                <c:pt idx="67">
                  <c:v>-0.35</c:v>
                </c:pt>
                <c:pt idx="68">
                  <c:v>-0.69</c:v>
                </c:pt>
                <c:pt idx="69">
                  <c:v>-0.14</c:v>
                </c:pt>
                <c:pt idx="70">
                  <c:v>0.19</c:v>
                </c:pt>
                <c:pt idx="71">
                  <c:v>0.72</c:v>
                </c:pt>
                <c:pt idx="72">
                  <c:v>0.76</c:v>
                </c:pt>
                <c:pt idx="73">
                  <c:v>-0.18</c:v>
                </c:pt>
                <c:pt idx="74">
                  <c:v>-0.32</c:v>
                </c:pt>
              </c:numCache>
            </c:numRef>
          </c:xVal>
          <c:yVal>
            <c:numRef>
              <c:f>Sheet1!$B$2:$B$76</c:f>
              <c:numCache>
                <c:formatCode>General</c:formatCode>
                <c:ptCount val="75"/>
                <c:pt idx="0">
                  <c:v>0.03026</c:v>
                </c:pt>
                <c:pt idx="1">
                  <c:v>-0.34579</c:v>
                </c:pt>
                <c:pt idx="2">
                  <c:v>2.28656</c:v>
                </c:pt>
                <c:pt idx="3">
                  <c:v>-0.59649</c:v>
                </c:pt>
                <c:pt idx="4">
                  <c:v>0.09293</c:v>
                </c:pt>
                <c:pt idx="5">
                  <c:v>0.03026</c:v>
                </c:pt>
                <c:pt idx="6">
                  <c:v>0.03026</c:v>
                </c:pt>
                <c:pt idx="7">
                  <c:v>-1.16057</c:v>
                </c:pt>
                <c:pt idx="8">
                  <c:v>-0.72185</c:v>
                </c:pt>
                <c:pt idx="9">
                  <c:v>-0.40847</c:v>
                </c:pt>
                <c:pt idx="10">
                  <c:v>-0.90987</c:v>
                </c:pt>
                <c:pt idx="11">
                  <c:v>-0.15777</c:v>
                </c:pt>
                <c:pt idx="12">
                  <c:v>-1.3486</c:v>
                </c:pt>
                <c:pt idx="13">
                  <c:v>0.34363</c:v>
                </c:pt>
                <c:pt idx="14">
                  <c:v>-1.3486</c:v>
                </c:pt>
                <c:pt idx="15">
                  <c:v>0.09293</c:v>
                </c:pt>
                <c:pt idx="16">
                  <c:v>-1.16057</c:v>
                </c:pt>
                <c:pt idx="17">
                  <c:v>-0.97255</c:v>
                </c:pt>
                <c:pt idx="18">
                  <c:v>-0.78452</c:v>
                </c:pt>
                <c:pt idx="19">
                  <c:v>-1.28592</c:v>
                </c:pt>
                <c:pt idx="20">
                  <c:v>-1.3486</c:v>
                </c:pt>
                <c:pt idx="21">
                  <c:v>-0.09509</c:v>
                </c:pt>
                <c:pt idx="22">
                  <c:v>-1.3486</c:v>
                </c:pt>
                <c:pt idx="23">
                  <c:v>0.34363</c:v>
                </c:pt>
                <c:pt idx="24">
                  <c:v>-0.15777</c:v>
                </c:pt>
                <c:pt idx="25">
                  <c:v>0.34363</c:v>
                </c:pt>
                <c:pt idx="26">
                  <c:v>0.09293</c:v>
                </c:pt>
                <c:pt idx="27">
                  <c:v>0.71968</c:v>
                </c:pt>
                <c:pt idx="28">
                  <c:v>-1.28592</c:v>
                </c:pt>
                <c:pt idx="29">
                  <c:v>-0.09509</c:v>
                </c:pt>
                <c:pt idx="30">
                  <c:v>-0.97255</c:v>
                </c:pt>
                <c:pt idx="31">
                  <c:v>-0.34579</c:v>
                </c:pt>
                <c:pt idx="32">
                  <c:v>-0.28312</c:v>
                </c:pt>
                <c:pt idx="33">
                  <c:v>1.97319</c:v>
                </c:pt>
                <c:pt idx="34">
                  <c:v>0.71968</c:v>
                </c:pt>
                <c:pt idx="35">
                  <c:v>1.97319</c:v>
                </c:pt>
                <c:pt idx="36">
                  <c:v>1.15841</c:v>
                </c:pt>
                <c:pt idx="37">
                  <c:v>-0.40847</c:v>
                </c:pt>
                <c:pt idx="38">
                  <c:v>0.71968</c:v>
                </c:pt>
                <c:pt idx="39">
                  <c:v>-0.40847</c:v>
                </c:pt>
                <c:pt idx="40">
                  <c:v>-0.59649</c:v>
                </c:pt>
                <c:pt idx="41">
                  <c:v>-1.3486</c:v>
                </c:pt>
                <c:pt idx="42">
                  <c:v>-1.3486</c:v>
                </c:pt>
                <c:pt idx="43">
                  <c:v>0.53166</c:v>
                </c:pt>
                <c:pt idx="44">
                  <c:v>-0.40847</c:v>
                </c:pt>
                <c:pt idx="45">
                  <c:v>0.34363</c:v>
                </c:pt>
                <c:pt idx="46">
                  <c:v>0.03026</c:v>
                </c:pt>
                <c:pt idx="47">
                  <c:v>1.72249</c:v>
                </c:pt>
                <c:pt idx="48">
                  <c:v>0.15561</c:v>
                </c:pt>
                <c:pt idx="49">
                  <c:v>1.03306</c:v>
                </c:pt>
                <c:pt idx="50">
                  <c:v>-0.28312</c:v>
                </c:pt>
                <c:pt idx="51">
                  <c:v>-0.59649</c:v>
                </c:pt>
                <c:pt idx="52">
                  <c:v>0.03026</c:v>
                </c:pt>
                <c:pt idx="53">
                  <c:v>1.15841</c:v>
                </c:pt>
                <c:pt idx="54">
                  <c:v>0.78236</c:v>
                </c:pt>
                <c:pt idx="55">
                  <c:v>-1.3486</c:v>
                </c:pt>
                <c:pt idx="56">
                  <c:v>-0.15777</c:v>
                </c:pt>
                <c:pt idx="57">
                  <c:v>-0.78452</c:v>
                </c:pt>
                <c:pt idx="58">
                  <c:v>-0.15777</c:v>
                </c:pt>
                <c:pt idx="59">
                  <c:v>-0.78452</c:v>
                </c:pt>
                <c:pt idx="60">
                  <c:v>-0.28312</c:v>
                </c:pt>
                <c:pt idx="61">
                  <c:v>-0.34579</c:v>
                </c:pt>
                <c:pt idx="62">
                  <c:v>-1.3486</c:v>
                </c:pt>
                <c:pt idx="63">
                  <c:v>-0.40847</c:v>
                </c:pt>
                <c:pt idx="64">
                  <c:v>0.09293</c:v>
                </c:pt>
                <c:pt idx="65">
                  <c:v>-1.78732</c:v>
                </c:pt>
                <c:pt idx="66">
                  <c:v>-0.40847</c:v>
                </c:pt>
                <c:pt idx="67">
                  <c:v>1.97319</c:v>
                </c:pt>
                <c:pt idx="68">
                  <c:v>-0.34579</c:v>
                </c:pt>
                <c:pt idx="69">
                  <c:v>-0.72185</c:v>
                </c:pt>
                <c:pt idx="70">
                  <c:v>-0.47114</c:v>
                </c:pt>
                <c:pt idx="71">
                  <c:v>-0.59649</c:v>
                </c:pt>
                <c:pt idx="72">
                  <c:v>-1.3486</c:v>
                </c:pt>
                <c:pt idx="73">
                  <c:v>-0.97255</c:v>
                </c:pt>
                <c:pt idx="74">
                  <c:v>0.15561</c:v>
                </c:pt>
              </c:numCache>
            </c:numRef>
          </c:yVal>
        </c:ser>
        <c:ser>
          <c:idx val="1"/>
          <c:order val="1"/>
          <c:tx>
            <c:v>Females</c:v>
          </c:tx>
          <c:spPr>
            <a:ln w="47625">
              <a:noFill/>
            </a:ln>
          </c:spPr>
          <c:marker>
            <c:symbol val="circle"/>
            <c:size val="12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Sheet1!$A$77:$A$145</c:f>
              <c:numCache>
                <c:formatCode>General</c:formatCode>
                <c:ptCount val="69"/>
                <c:pt idx="0">
                  <c:v>-0.82</c:v>
                </c:pt>
                <c:pt idx="1">
                  <c:v>-0.67</c:v>
                </c:pt>
                <c:pt idx="2">
                  <c:v>0.07</c:v>
                </c:pt>
                <c:pt idx="3">
                  <c:v>1.31</c:v>
                </c:pt>
                <c:pt idx="4">
                  <c:v>0.15</c:v>
                </c:pt>
                <c:pt idx="5">
                  <c:v>-0.17</c:v>
                </c:pt>
                <c:pt idx="6">
                  <c:v>-0.3</c:v>
                </c:pt>
                <c:pt idx="7">
                  <c:v>0.51</c:v>
                </c:pt>
                <c:pt idx="8">
                  <c:v>0.64</c:v>
                </c:pt>
                <c:pt idx="9">
                  <c:v>-0.46</c:v>
                </c:pt>
                <c:pt idx="10">
                  <c:v>1.41</c:v>
                </c:pt>
                <c:pt idx="11">
                  <c:v>-0.99</c:v>
                </c:pt>
                <c:pt idx="12">
                  <c:v>-0.46</c:v>
                </c:pt>
                <c:pt idx="13">
                  <c:v>-0.74</c:v>
                </c:pt>
                <c:pt idx="14">
                  <c:v>0.0</c:v>
                </c:pt>
                <c:pt idx="15">
                  <c:v>0.01</c:v>
                </c:pt>
                <c:pt idx="16">
                  <c:v>-1.49</c:v>
                </c:pt>
                <c:pt idx="17">
                  <c:v>-0.67</c:v>
                </c:pt>
                <c:pt idx="18">
                  <c:v>0.83</c:v>
                </c:pt>
                <c:pt idx="19">
                  <c:v>0.94</c:v>
                </c:pt>
                <c:pt idx="20">
                  <c:v>-0.54</c:v>
                </c:pt>
                <c:pt idx="21">
                  <c:v>-1.01</c:v>
                </c:pt>
                <c:pt idx="22">
                  <c:v>-1.27</c:v>
                </c:pt>
                <c:pt idx="23">
                  <c:v>0.36</c:v>
                </c:pt>
                <c:pt idx="24">
                  <c:v>-0.33</c:v>
                </c:pt>
                <c:pt idx="25">
                  <c:v>0.21</c:v>
                </c:pt>
                <c:pt idx="26">
                  <c:v>-1.21</c:v>
                </c:pt>
                <c:pt idx="27">
                  <c:v>0.64</c:v>
                </c:pt>
                <c:pt idx="28">
                  <c:v>-0.5</c:v>
                </c:pt>
                <c:pt idx="29">
                  <c:v>0.12</c:v>
                </c:pt>
                <c:pt idx="30">
                  <c:v>-0.76</c:v>
                </c:pt>
                <c:pt idx="31">
                  <c:v>-1.4</c:v>
                </c:pt>
                <c:pt idx="32">
                  <c:v>-1.25</c:v>
                </c:pt>
                <c:pt idx="33">
                  <c:v>-1.37</c:v>
                </c:pt>
                <c:pt idx="34">
                  <c:v>-0.75</c:v>
                </c:pt>
                <c:pt idx="35">
                  <c:v>-0.05</c:v>
                </c:pt>
                <c:pt idx="36">
                  <c:v>0.1</c:v>
                </c:pt>
                <c:pt idx="37">
                  <c:v>-0.11</c:v>
                </c:pt>
                <c:pt idx="38">
                  <c:v>0.21</c:v>
                </c:pt>
                <c:pt idx="39">
                  <c:v>0.25</c:v>
                </c:pt>
                <c:pt idx="40">
                  <c:v>0.16</c:v>
                </c:pt>
                <c:pt idx="41">
                  <c:v>1.1</c:v>
                </c:pt>
                <c:pt idx="42">
                  <c:v>0.97</c:v>
                </c:pt>
                <c:pt idx="43">
                  <c:v>-0.32</c:v>
                </c:pt>
                <c:pt idx="44">
                  <c:v>-0.95</c:v>
                </c:pt>
                <c:pt idx="45">
                  <c:v>-0.47</c:v>
                </c:pt>
                <c:pt idx="46">
                  <c:v>-0.33</c:v>
                </c:pt>
                <c:pt idx="47">
                  <c:v>0.28</c:v>
                </c:pt>
                <c:pt idx="48">
                  <c:v>-0.84</c:v>
                </c:pt>
                <c:pt idx="49">
                  <c:v>0.17</c:v>
                </c:pt>
                <c:pt idx="50">
                  <c:v>0.76</c:v>
                </c:pt>
                <c:pt idx="51">
                  <c:v>0.56</c:v>
                </c:pt>
                <c:pt idx="52">
                  <c:v>-0.03</c:v>
                </c:pt>
                <c:pt idx="53">
                  <c:v>-1.13</c:v>
                </c:pt>
                <c:pt idx="54">
                  <c:v>-0.76</c:v>
                </c:pt>
                <c:pt idx="55">
                  <c:v>0.15</c:v>
                </c:pt>
                <c:pt idx="56">
                  <c:v>0.19</c:v>
                </c:pt>
                <c:pt idx="57">
                  <c:v>-1.2</c:v>
                </c:pt>
                <c:pt idx="58">
                  <c:v>-1.37</c:v>
                </c:pt>
                <c:pt idx="59">
                  <c:v>-0.25</c:v>
                </c:pt>
                <c:pt idx="60">
                  <c:v>-0.16</c:v>
                </c:pt>
                <c:pt idx="61">
                  <c:v>-0.92</c:v>
                </c:pt>
                <c:pt idx="62">
                  <c:v>0.66</c:v>
                </c:pt>
                <c:pt idx="63">
                  <c:v>-0.3</c:v>
                </c:pt>
                <c:pt idx="64">
                  <c:v>-1.83</c:v>
                </c:pt>
                <c:pt idx="65">
                  <c:v>-1.14</c:v>
                </c:pt>
                <c:pt idx="66">
                  <c:v>-0.65</c:v>
                </c:pt>
                <c:pt idx="67">
                  <c:v>-0.21</c:v>
                </c:pt>
                <c:pt idx="68">
                  <c:v>-0.12</c:v>
                </c:pt>
              </c:numCache>
            </c:numRef>
          </c:xVal>
          <c:yVal>
            <c:numRef>
              <c:f>Sheet1!$B$77:$B$145</c:f>
              <c:numCache>
                <c:formatCode>General</c:formatCode>
                <c:ptCount val="69"/>
                <c:pt idx="0">
                  <c:v>0.53166</c:v>
                </c:pt>
                <c:pt idx="1">
                  <c:v>-0.72185</c:v>
                </c:pt>
                <c:pt idx="2">
                  <c:v>0.15561</c:v>
                </c:pt>
                <c:pt idx="3">
                  <c:v>0.09293</c:v>
                </c:pt>
                <c:pt idx="4">
                  <c:v>0.03026</c:v>
                </c:pt>
                <c:pt idx="5">
                  <c:v>-0.78452</c:v>
                </c:pt>
                <c:pt idx="6">
                  <c:v>1.03306</c:v>
                </c:pt>
                <c:pt idx="7">
                  <c:v>1.03306</c:v>
                </c:pt>
                <c:pt idx="8">
                  <c:v>0.09293</c:v>
                </c:pt>
                <c:pt idx="9">
                  <c:v>0.09293</c:v>
                </c:pt>
                <c:pt idx="10">
                  <c:v>-1.16057</c:v>
                </c:pt>
                <c:pt idx="11">
                  <c:v>-0.15777</c:v>
                </c:pt>
                <c:pt idx="12">
                  <c:v>-0.97255</c:v>
                </c:pt>
                <c:pt idx="13">
                  <c:v>-1.47395</c:v>
                </c:pt>
                <c:pt idx="14">
                  <c:v>-0.09509</c:v>
                </c:pt>
                <c:pt idx="15">
                  <c:v>-1.66197</c:v>
                </c:pt>
                <c:pt idx="16">
                  <c:v>0.71968</c:v>
                </c:pt>
                <c:pt idx="17">
                  <c:v>1.03306</c:v>
                </c:pt>
                <c:pt idx="18">
                  <c:v>1.34644</c:v>
                </c:pt>
                <c:pt idx="19">
                  <c:v>1.72249</c:v>
                </c:pt>
                <c:pt idx="20">
                  <c:v>0.34363</c:v>
                </c:pt>
                <c:pt idx="21">
                  <c:v>1.15841</c:v>
                </c:pt>
                <c:pt idx="22">
                  <c:v>0.15561</c:v>
                </c:pt>
                <c:pt idx="23">
                  <c:v>0.09293</c:v>
                </c:pt>
                <c:pt idx="24">
                  <c:v>0.03026</c:v>
                </c:pt>
                <c:pt idx="25">
                  <c:v>0.71968</c:v>
                </c:pt>
                <c:pt idx="26">
                  <c:v>-0.28312</c:v>
                </c:pt>
                <c:pt idx="27">
                  <c:v>0.34363</c:v>
                </c:pt>
                <c:pt idx="28">
                  <c:v>-0.97255</c:v>
                </c:pt>
                <c:pt idx="29">
                  <c:v>-0.40847</c:v>
                </c:pt>
                <c:pt idx="30">
                  <c:v>-1.3486</c:v>
                </c:pt>
                <c:pt idx="31">
                  <c:v>-0.40847</c:v>
                </c:pt>
                <c:pt idx="32">
                  <c:v>-0.47114</c:v>
                </c:pt>
                <c:pt idx="33">
                  <c:v>0.15561</c:v>
                </c:pt>
                <c:pt idx="34">
                  <c:v>-0.47114</c:v>
                </c:pt>
                <c:pt idx="35">
                  <c:v>0.03026</c:v>
                </c:pt>
                <c:pt idx="36">
                  <c:v>1.15841</c:v>
                </c:pt>
                <c:pt idx="37">
                  <c:v>0.71968</c:v>
                </c:pt>
                <c:pt idx="38">
                  <c:v>1.97319</c:v>
                </c:pt>
                <c:pt idx="39">
                  <c:v>1.97319</c:v>
                </c:pt>
                <c:pt idx="40">
                  <c:v>1.97319</c:v>
                </c:pt>
                <c:pt idx="41">
                  <c:v>1.97319</c:v>
                </c:pt>
                <c:pt idx="42">
                  <c:v>0.34363</c:v>
                </c:pt>
                <c:pt idx="43">
                  <c:v>-0.72185</c:v>
                </c:pt>
                <c:pt idx="44">
                  <c:v>0.09293</c:v>
                </c:pt>
                <c:pt idx="45">
                  <c:v>1.15841</c:v>
                </c:pt>
                <c:pt idx="46">
                  <c:v>-0.34579</c:v>
                </c:pt>
                <c:pt idx="47">
                  <c:v>0.34363</c:v>
                </c:pt>
                <c:pt idx="48">
                  <c:v>2.28656</c:v>
                </c:pt>
                <c:pt idx="49">
                  <c:v>3.28937</c:v>
                </c:pt>
                <c:pt idx="50">
                  <c:v>1.03306</c:v>
                </c:pt>
                <c:pt idx="51">
                  <c:v>1.03306</c:v>
                </c:pt>
                <c:pt idx="52">
                  <c:v>0.34363</c:v>
                </c:pt>
                <c:pt idx="53">
                  <c:v>-0.15777</c:v>
                </c:pt>
                <c:pt idx="54">
                  <c:v>-1.16057</c:v>
                </c:pt>
                <c:pt idx="55">
                  <c:v>2.28656</c:v>
                </c:pt>
                <c:pt idx="56">
                  <c:v>0.78236</c:v>
                </c:pt>
                <c:pt idx="57">
                  <c:v>0.09293</c:v>
                </c:pt>
                <c:pt idx="58">
                  <c:v>-1.47395</c:v>
                </c:pt>
                <c:pt idx="59">
                  <c:v>0.71968</c:v>
                </c:pt>
                <c:pt idx="60">
                  <c:v>-0.97255</c:v>
                </c:pt>
                <c:pt idx="61">
                  <c:v>-1.3486</c:v>
                </c:pt>
                <c:pt idx="62">
                  <c:v>1.97319</c:v>
                </c:pt>
                <c:pt idx="63">
                  <c:v>-0.15777</c:v>
                </c:pt>
                <c:pt idx="64">
                  <c:v>-0.97255</c:v>
                </c:pt>
                <c:pt idx="65">
                  <c:v>0.09293</c:v>
                </c:pt>
                <c:pt idx="66">
                  <c:v>-1.66197</c:v>
                </c:pt>
                <c:pt idx="67">
                  <c:v>-0.59649</c:v>
                </c:pt>
                <c:pt idx="68">
                  <c:v>-0.09509</c:v>
                </c:pt>
              </c:numCache>
            </c:numRef>
          </c:yVal>
        </c:ser>
        <c:axId val="539084328"/>
        <c:axId val="539089976"/>
      </c:scatterChart>
      <c:valAx>
        <c:axId val="5390843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0" i="0">
                <a:latin typeface="Arial"/>
              </a:defRPr>
            </a:pPr>
            <a:endParaRPr lang="en-US"/>
          </a:p>
        </c:txPr>
        <c:crossAx val="539089976"/>
        <c:crosses val="autoZero"/>
        <c:crossBetween val="midCat"/>
      </c:valAx>
      <c:valAx>
        <c:axId val="5390899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 b="0" i="0">
                <a:latin typeface="Arial"/>
              </a:defRPr>
            </a:pPr>
            <a:endParaRPr lang="en-US"/>
          </a:p>
        </c:txPr>
        <c:crossAx val="539084328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060088145231846"/>
          <c:y val="0.0690605861767279"/>
          <c:w val="0.193721214449081"/>
          <c:h val="0.210141607793097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258469-FA85-BB48-A6A7-D1C896CEB982}" type="doc">
      <dgm:prSet loTypeId="urn:microsoft.com/office/officeart/2005/8/layout/gear1" loCatId="relationship" qsTypeId="urn:microsoft.com/office/officeart/2005/8/quickstyle/simple4" qsCatId="simple" csTypeId="urn:microsoft.com/office/officeart/2005/8/colors/accent1_2" csCatId="accent1" phldr="1"/>
      <dgm:spPr/>
    </dgm:pt>
    <dgm:pt modelId="{6FAB77A1-EBE1-064F-A3BD-FC09D8701F4F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Earth Science Achievement</a:t>
          </a:r>
          <a:endParaRPr lang="en-US" dirty="0">
            <a:solidFill>
              <a:schemeClr val="bg1"/>
            </a:solidFill>
          </a:endParaRPr>
        </a:p>
      </dgm:t>
    </dgm:pt>
    <dgm:pt modelId="{2E07C3C4-177D-7B4C-ABF6-ECD0793B8236}" type="parTrans" cxnId="{11B05C71-8F1F-5447-8F79-2DB34A85AF3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D4C9B46-3B82-564B-B7B4-C2BE54C4F3A9}" type="sibTrans" cxnId="{11B05C71-8F1F-5447-8F79-2DB34A85AF39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6583ACE-F29F-4A45-899F-154EF53A375B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Visuals</a:t>
          </a:r>
          <a:endParaRPr lang="en-US" dirty="0">
            <a:solidFill>
              <a:schemeClr val="bg1"/>
            </a:solidFill>
          </a:endParaRPr>
        </a:p>
      </dgm:t>
    </dgm:pt>
    <dgm:pt modelId="{D1A45A25-63D2-E841-BC77-B55D4C188B8D}" type="parTrans" cxnId="{820D5934-670C-0548-951C-89C87F6EC23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63EE6D4-9E15-724E-925A-783CFBEDDD76}" type="sibTrans" cxnId="{820D5934-670C-0548-951C-89C87F6EC236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D59368A-82AE-174A-976C-1DECA086E790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Spatial Ability</a:t>
          </a:r>
          <a:endParaRPr lang="en-US" dirty="0">
            <a:solidFill>
              <a:schemeClr val="bg1"/>
            </a:solidFill>
          </a:endParaRPr>
        </a:p>
      </dgm:t>
    </dgm:pt>
    <dgm:pt modelId="{EB1D813A-E2AD-C84A-A59C-1453D6DF04D2}" type="parTrans" cxnId="{B783ACF4-0B5D-9148-A58E-047485E57FC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7ED48AD-2E81-2242-8EA5-5E6891A661D8}" type="sibTrans" cxnId="{B783ACF4-0B5D-9148-A58E-047485E57FC4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9A303D6-2A63-834C-98F8-C7895911ABD0}" type="pres">
      <dgm:prSet presAssocID="{5E258469-FA85-BB48-A6A7-D1C896CEB98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F0E4697-0C38-504C-B915-502D7CCDF540}" type="pres">
      <dgm:prSet presAssocID="{6FAB77A1-EBE1-064F-A3BD-FC09D8701F4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88E6B-B6D7-3541-B6EC-470348167272}" type="pres">
      <dgm:prSet presAssocID="{6FAB77A1-EBE1-064F-A3BD-FC09D8701F4F}" presName="gear1srcNode" presStyleLbl="node1" presStyleIdx="0" presStyleCnt="3"/>
      <dgm:spPr/>
      <dgm:t>
        <a:bodyPr/>
        <a:lstStyle/>
        <a:p>
          <a:endParaRPr lang="en-US"/>
        </a:p>
      </dgm:t>
    </dgm:pt>
    <dgm:pt modelId="{D0C65F71-7A50-DF45-837C-5E34EE1C4679}" type="pres">
      <dgm:prSet presAssocID="{6FAB77A1-EBE1-064F-A3BD-FC09D8701F4F}" presName="gear1dstNode" presStyleLbl="node1" presStyleIdx="0" presStyleCnt="3"/>
      <dgm:spPr/>
      <dgm:t>
        <a:bodyPr/>
        <a:lstStyle/>
        <a:p>
          <a:endParaRPr lang="en-US"/>
        </a:p>
      </dgm:t>
    </dgm:pt>
    <dgm:pt modelId="{A9531896-A66F-C445-B538-716F224D6DBC}" type="pres">
      <dgm:prSet presAssocID="{96583ACE-F29F-4A45-899F-154EF53A375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85C33-649B-7E46-A1E3-5831803D5FA2}" type="pres">
      <dgm:prSet presAssocID="{96583ACE-F29F-4A45-899F-154EF53A375B}" presName="gear2srcNode" presStyleLbl="node1" presStyleIdx="1" presStyleCnt="3"/>
      <dgm:spPr/>
      <dgm:t>
        <a:bodyPr/>
        <a:lstStyle/>
        <a:p>
          <a:endParaRPr lang="en-US"/>
        </a:p>
      </dgm:t>
    </dgm:pt>
    <dgm:pt modelId="{F31B8EA3-2EC3-CC44-8E63-216148F3D970}" type="pres">
      <dgm:prSet presAssocID="{96583ACE-F29F-4A45-899F-154EF53A375B}" presName="gear2dstNode" presStyleLbl="node1" presStyleIdx="1" presStyleCnt="3"/>
      <dgm:spPr/>
      <dgm:t>
        <a:bodyPr/>
        <a:lstStyle/>
        <a:p>
          <a:endParaRPr lang="en-US"/>
        </a:p>
      </dgm:t>
    </dgm:pt>
    <dgm:pt modelId="{AC9DCA13-D113-E44E-A56F-7F26F6B3E1FB}" type="pres">
      <dgm:prSet presAssocID="{3D59368A-82AE-174A-976C-1DECA086E790}" presName="gear3" presStyleLbl="node1" presStyleIdx="2" presStyleCnt="3"/>
      <dgm:spPr/>
      <dgm:t>
        <a:bodyPr/>
        <a:lstStyle/>
        <a:p>
          <a:endParaRPr lang="en-US"/>
        </a:p>
      </dgm:t>
    </dgm:pt>
    <dgm:pt modelId="{90968D3C-EDEA-C54B-A9CE-A6AF63E259B3}" type="pres">
      <dgm:prSet presAssocID="{3D59368A-82AE-174A-976C-1DECA086E79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CA89D-573B-EC48-875D-3146D53801CB}" type="pres">
      <dgm:prSet presAssocID="{3D59368A-82AE-174A-976C-1DECA086E790}" presName="gear3srcNode" presStyleLbl="node1" presStyleIdx="2" presStyleCnt="3"/>
      <dgm:spPr/>
      <dgm:t>
        <a:bodyPr/>
        <a:lstStyle/>
        <a:p>
          <a:endParaRPr lang="en-US"/>
        </a:p>
      </dgm:t>
    </dgm:pt>
    <dgm:pt modelId="{90024AF2-AA35-C34A-8D06-ED76367712E1}" type="pres">
      <dgm:prSet presAssocID="{3D59368A-82AE-174A-976C-1DECA086E790}" presName="gear3dstNode" presStyleLbl="node1" presStyleIdx="2" presStyleCnt="3"/>
      <dgm:spPr/>
      <dgm:t>
        <a:bodyPr/>
        <a:lstStyle/>
        <a:p>
          <a:endParaRPr lang="en-US"/>
        </a:p>
      </dgm:t>
    </dgm:pt>
    <dgm:pt modelId="{A23BD4F1-9626-D145-9EB4-9CB8BC449868}" type="pres">
      <dgm:prSet presAssocID="{1D4C9B46-3B82-564B-B7B4-C2BE54C4F3A9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C40CEAD-EB4D-7545-BCB7-B1AFB4AF2670}" type="pres">
      <dgm:prSet presAssocID="{763EE6D4-9E15-724E-925A-783CFBEDDD7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A96A22C-B35D-0543-A113-B442FB7C65FD}" type="pres">
      <dgm:prSet presAssocID="{57ED48AD-2E81-2242-8EA5-5E6891A661D8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F2D404E-435B-B549-A9DC-65FD006C3AE2}" type="presOf" srcId="{763EE6D4-9E15-724E-925A-783CFBEDDD76}" destId="{8C40CEAD-EB4D-7545-BCB7-B1AFB4AF2670}" srcOrd="0" destOrd="0" presId="urn:microsoft.com/office/officeart/2005/8/layout/gear1"/>
    <dgm:cxn modelId="{11B05C71-8F1F-5447-8F79-2DB34A85AF39}" srcId="{5E258469-FA85-BB48-A6A7-D1C896CEB982}" destId="{6FAB77A1-EBE1-064F-A3BD-FC09D8701F4F}" srcOrd="0" destOrd="0" parTransId="{2E07C3C4-177D-7B4C-ABF6-ECD0793B8236}" sibTransId="{1D4C9B46-3B82-564B-B7B4-C2BE54C4F3A9}"/>
    <dgm:cxn modelId="{0B9517C4-221E-0F49-ABBB-1A953CB5F2F4}" type="presOf" srcId="{3D59368A-82AE-174A-976C-1DECA086E790}" destId="{90968D3C-EDEA-C54B-A9CE-A6AF63E259B3}" srcOrd="1" destOrd="0" presId="urn:microsoft.com/office/officeart/2005/8/layout/gear1"/>
    <dgm:cxn modelId="{7ADB1890-EAEE-EB45-8F4B-B76375BCE19A}" type="presOf" srcId="{6FAB77A1-EBE1-064F-A3BD-FC09D8701F4F}" destId="{D0C65F71-7A50-DF45-837C-5E34EE1C4679}" srcOrd="2" destOrd="0" presId="urn:microsoft.com/office/officeart/2005/8/layout/gear1"/>
    <dgm:cxn modelId="{C783126D-B700-8745-8DC7-DC0EF17A0A5B}" type="presOf" srcId="{96583ACE-F29F-4A45-899F-154EF53A375B}" destId="{A9531896-A66F-C445-B538-716F224D6DBC}" srcOrd="0" destOrd="0" presId="urn:microsoft.com/office/officeart/2005/8/layout/gear1"/>
    <dgm:cxn modelId="{7D82714D-C49E-1E4D-B762-67BBDF9B71FC}" type="presOf" srcId="{96583ACE-F29F-4A45-899F-154EF53A375B}" destId="{E9785C33-649B-7E46-A1E3-5831803D5FA2}" srcOrd="1" destOrd="0" presId="urn:microsoft.com/office/officeart/2005/8/layout/gear1"/>
    <dgm:cxn modelId="{820D5934-670C-0548-951C-89C87F6EC236}" srcId="{5E258469-FA85-BB48-A6A7-D1C896CEB982}" destId="{96583ACE-F29F-4A45-899F-154EF53A375B}" srcOrd="1" destOrd="0" parTransId="{D1A45A25-63D2-E841-BC77-B55D4C188B8D}" sibTransId="{763EE6D4-9E15-724E-925A-783CFBEDDD76}"/>
    <dgm:cxn modelId="{A96C0A42-ADDF-DC46-A159-2BF28AE44CB7}" type="presOf" srcId="{6FAB77A1-EBE1-064F-A3BD-FC09D8701F4F}" destId="{7D388E6B-B6D7-3541-B6EC-470348167272}" srcOrd="1" destOrd="0" presId="urn:microsoft.com/office/officeart/2005/8/layout/gear1"/>
    <dgm:cxn modelId="{F73587F4-7D79-8B45-9E3B-900F43EC8E68}" type="presOf" srcId="{57ED48AD-2E81-2242-8EA5-5E6891A661D8}" destId="{2A96A22C-B35D-0543-A113-B442FB7C65FD}" srcOrd="0" destOrd="0" presId="urn:microsoft.com/office/officeart/2005/8/layout/gear1"/>
    <dgm:cxn modelId="{BFE0A53C-79DF-1045-B614-E1C17B033EF6}" type="presOf" srcId="{5E258469-FA85-BB48-A6A7-D1C896CEB982}" destId="{69A303D6-2A63-834C-98F8-C7895911ABD0}" srcOrd="0" destOrd="0" presId="urn:microsoft.com/office/officeart/2005/8/layout/gear1"/>
    <dgm:cxn modelId="{D8DF9D2F-36DD-4E45-9AB6-8E54CED565B7}" type="presOf" srcId="{3D59368A-82AE-174A-976C-1DECA086E790}" destId="{90024AF2-AA35-C34A-8D06-ED76367712E1}" srcOrd="3" destOrd="0" presId="urn:microsoft.com/office/officeart/2005/8/layout/gear1"/>
    <dgm:cxn modelId="{C815C8E6-C69B-EE49-9D55-CBB9AC871D13}" type="presOf" srcId="{96583ACE-F29F-4A45-899F-154EF53A375B}" destId="{F31B8EA3-2EC3-CC44-8E63-216148F3D970}" srcOrd="2" destOrd="0" presId="urn:microsoft.com/office/officeart/2005/8/layout/gear1"/>
    <dgm:cxn modelId="{75D64AA5-8F96-9F4B-9BA1-C1D67EBAE757}" type="presOf" srcId="{3D59368A-82AE-174A-976C-1DECA086E790}" destId="{CEDCA89D-573B-EC48-875D-3146D53801CB}" srcOrd="2" destOrd="0" presId="urn:microsoft.com/office/officeart/2005/8/layout/gear1"/>
    <dgm:cxn modelId="{46083C87-36B3-944E-8E2F-E4E3EB57DEA8}" type="presOf" srcId="{6FAB77A1-EBE1-064F-A3BD-FC09D8701F4F}" destId="{FF0E4697-0C38-504C-B915-502D7CCDF540}" srcOrd="0" destOrd="0" presId="urn:microsoft.com/office/officeart/2005/8/layout/gear1"/>
    <dgm:cxn modelId="{B783ACF4-0B5D-9148-A58E-047485E57FC4}" srcId="{5E258469-FA85-BB48-A6A7-D1C896CEB982}" destId="{3D59368A-82AE-174A-976C-1DECA086E790}" srcOrd="2" destOrd="0" parTransId="{EB1D813A-E2AD-C84A-A59C-1453D6DF04D2}" sibTransId="{57ED48AD-2E81-2242-8EA5-5E6891A661D8}"/>
    <dgm:cxn modelId="{1E139071-2987-6E4D-ACF6-13719D115630}" type="presOf" srcId="{3D59368A-82AE-174A-976C-1DECA086E790}" destId="{AC9DCA13-D113-E44E-A56F-7F26F6B3E1FB}" srcOrd="0" destOrd="0" presId="urn:microsoft.com/office/officeart/2005/8/layout/gear1"/>
    <dgm:cxn modelId="{C51EC404-19B2-E04E-9C6D-D971DACE8A75}" type="presOf" srcId="{1D4C9B46-3B82-564B-B7B4-C2BE54C4F3A9}" destId="{A23BD4F1-9626-D145-9EB4-9CB8BC449868}" srcOrd="0" destOrd="0" presId="urn:microsoft.com/office/officeart/2005/8/layout/gear1"/>
    <dgm:cxn modelId="{27561DD4-0417-C545-A26B-67096E7689BD}" type="presParOf" srcId="{69A303D6-2A63-834C-98F8-C7895911ABD0}" destId="{FF0E4697-0C38-504C-B915-502D7CCDF540}" srcOrd="0" destOrd="0" presId="urn:microsoft.com/office/officeart/2005/8/layout/gear1"/>
    <dgm:cxn modelId="{09306656-D2AD-F140-9A37-0FD0751DC066}" type="presParOf" srcId="{69A303D6-2A63-834C-98F8-C7895911ABD0}" destId="{7D388E6B-B6D7-3541-B6EC-470348167272}" srcOrd="1" destOrd="0" presId="urn:microsoft.com/office/officeart/2005/8/layout/gear1"/>
    <dgm:cxn modelId="{44B559C8-2D16-434E-9BFA-6E5580A430C2}" type="presParOf" srcId="{69A303D6-2A63-834C-98F8-C7895911ABD0}" destId="{D0C65F71-7A50-DF45-837C-5E34EE1C4679}" srcOrd="2" destOrd="0" presId="urn:microsoft.com/office/officeart/2005/8/layout/gear1"/>
    <dgm:cxn modelId="{510E3680-C715-2344-B4DB-FBBB4567506B}" type="presParOf" srcId="{69A303D6-2A63-834C-98F8-C7895911ABD0}" destId="{A9531896-A66F-C445-B538-716F224D6DBC}" srcOrd="3" destOrd="0" presId="urn:microsoft.com/office/officeart/2005/8/layout/gear1"/>
    <dgm:cxn modelId="{DBA7AFAD-A435-3845-879C-96947A863BF9}" type="presParOf" srcId="{69A303D6-2A63-834C-98F8-C7895911ABD0}" destId="{E9785C33-649B-7E46-A1E3-5831803D5FA2}" srcOrd="4" destOrd="0" presId="urn:microsoft.com/office/officeart/2005/8/layout/gear1"/>
    <dgm:cxn modelId="{F8819105-A039-C144-B324-056A16B9A911}" type="presParOf" srcId="{69A303D6-2A63-834C-98F8-C7895911ABD0}" destId="{F31B8EA3-2EC3-CC44-8E63-216148F3D970}" srcOrd="5" destOrd="0" presId="urn:microsoft.com/office/officeart/2005/8/layout/gear1"/>
    <dgm:cxn modelId="{8F91C823-C79A-BF41-AA4D-8BA5D2C5203C}" type="presParOf" srcId="{69A303D6-2A63-834C-98F8-C7895911ABD0}" destId="{AC9DCA13-D113-E44E-A56F-7F26F6B3E1FB}" srcOrd="6" destOrd="0" presId="urn:microsoft.com/office/officeart/2005/8/layout/gear1"/>
    <dgm:cxn modelId="{A19EBCEC-A603-D24D-A6B4-C6454DB2B0EB}" type="presParOf" srcId="{69A303D6-2A63-834C-98F8-C7895911ABD0}" destId="{90968D3C-EDEA-C54B-A9CE-A6AF63E259B3}" srcOrd="7" destOrd="0" presId="urn:microsoft.com/office/officeart/2005/8/layout/gear1"/>
    <dgm:cxn modelId="{2E8FB359-93A0-1C43-8945-4E78053E4A0D}" type="presParOf" srcId="{69A303D6-2A63-834C-98F8-C7895911ABD0}" destId="{CEDCA89D-573B-EC48-875D-3146D53801CB}" srcOrd="8" destOrd="0" presId="urn:microsoft.com/office/officeart/2005/8/layout/gear1"/>
    <dgm:cxn modelId="{8532DB7E-BA23-1343-8950-5DB53F4CE6F3}" type="presParOf" srcId="{69A303D6-2A63-834C-98F8-C7895911ABD0}" destId="{90024AF2-AA35-C34A-8D06-ED76367712E1}" srcOrd="9" destOrd="0" presId="urn:microsoft.com/office/officeart/2005/8/layout/gear1"/>
    <dgm:cxn modelId="{528993C5-A454-9642-8513-FC0ED5C3F8D0}" type="presParOf" srcId="{69A303D6-2A63-834C-98F8-C7895911ABD0}" destId="{A23BD4F1-9626-D145-9EB4-9CB8BC449868}" srcOrd="10" destOrd="0" presId="urn:microsoft.com/office/officeart/2005/8/layout/gear1"/>
    <dgm:cxn modelId="{8DF3719F-FD48-C346-83F4-302BED10E3A5}" type="presParOf" srcId="{69A303D6-2A63-834C-98F8-C7895911ABD0}" destId="{8C40CEAD-EB4D-7545-BCB7-B1AFB4AF2670}" srcOrd="11" destOrd="0" presId="urn:microsoft.com/office/officeart/2005/8/layout/gear1"/>
    <dgm:cxn modelId="{5580BC9F-59C9-604E-8590-F7D1F52E7A21}" type="presParOf" srcId="{69A303D6-2A63-834C-98F8-C7895911ABD0}" destId="{2A96A22C-B35D-0543-A113-B442FB7C65FD}" srcOrd="12" destOrd="0" presId="urn:microsoft.com/office/officeart/2005/8/layout/gear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0.2549</cdr:x>
      <cdr:y>0.61224</cdr:y>
    </cdr:from>
    <cdr:to>
      <cdr:x>0.75392</cdr:x>
      <cdr:y>0.72474</cdr:y>
    </cdr:to>
    <cdr:grpSp>
      <cdr:nvGrpSpPr>
        <cdr:cNvPr id="4" name="Group 3"/>
        <cdr:cNvGrpSpPr/>
      </cdr:nvGrpSpPr>
      <cdr:grpSpPr>
        <a:xfrm xmlns:a="http://schemas.openxmlformats.org/drawingml/2006/main">
          <a:off x="990592" y="1523988"/>
          <a:ext cx="1939292" cy="280035"/>
          <a:chOff x="1553881" y="2488160"/>
          <a:chExt cx="3042025" cy="457201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1553881" y="2488162"/>
            <a:ext cx="1066800" cy="45719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/>
          <a:p xmlns:a="http://schemas.openxmlformats.org/drawingml/2006/main">
            <a:pPr algn="ctr"/>
            <a:r>
              <a:rPr lang="en-US" sz="1200" b="1" dirty="0" smtClean="0"/>
              <a:t>MALES</a:t>
            </a:r>
            <a:endParaRPr lang="en-US" sz="1200" b="1" dirty="0"/>
          </a:p>
        </cdr:txBody>
      </cdr:sp>
      <cdr:sp macro="" textlink="">
        <cdr:nvSpPr>
          <cdr:cNvPr id="3" name="TextBox 2"/>
          <cdr:cNvSpPr txBox="1"/>
        </cdr:nvSpPr>
        <cdr:spPr>
          <a:xfrm xmlns:a="http://schemas.openxmlformats.org/drawingml/2006/main">
            <a:off x="3048000" y="2488160"/>
            <a:ext cx="1547906" cy="42039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Corbel"/>
              </a:defRPr>
            </a:lvl1pPr>
            <a:lvl2pPr marL="457200" indent="0">
              <a:defRPr sz="1100">
                <a:latin typeface="Corbel"/>
              </a:defRPr>
            </a:lvl2pPr>
            <a:lvl3pPr marL="914400" indent="0">
              <a:defRPr sz="1100">
                <a:latin typeface="Corbel"/>
              </a:defRPr>
            </a:lvl3pPr>
            <a:lvl4pPr marL="1371600" indent="0">
              <a:defRPr sz="1100">
                <a:latin typeface="Corbel"/>
              </a:defRPr>
            </a:lvl4pPr>
            <a:lvl5pPr marL="1828800" indent="0">
              <a:defRPr sz="1100">
                <a:latin typeface="Corbel"/>
              </a:defRPr>
            </a:lvl5pPr>
            <a:lvl6pPr marL="2286000" indent="0">
              <a:defRPr sz="1100">
                <a:latin typeface="Corbel"/>
              </a:defRPr>
            </a:lvl6pPr>
            <a:lvl7pPr marL="2743200" indent="0">
              <a:defRPr sz="1100">
                <a:latin typeface="Corbel"/>
              </a:defRPr>
            </a:lvl7pPr>
            <a:lvl8pPr marL="3200400" indent="0">
              <a:defRPr sz="1100">
                <a:latin typeface="Corbel"/>
              </a:defRPr>
            </a:lvl8pPr>
            <a:lvl9pPr marL="3657600" indent="0">
              <a:defRPr sz="1100">
                <a:latin typeface="Corbel"/>
              </a:defRPr>
            </a:lvl9pPr>
          </a:lstStyle>
          <a:p xmlns:a="http://schemas.openxmlformats.org/drawingml/2006/main">
            <a:pPr algn="ctr"/>
            <a:r>
              <a:rPr lang="en-US" sz="1200" b="1" dirty="0" smtClean="0"/>
              <a:t>FEMALES</a:t>
            </a:r>
            <a:endParaRPr lang="en-US" sz="1200" b="1" dirty="0"/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0.2549</cdr:x>
      <cdr:y>0.61224</cdr:y>
    </cdr:from>
    <cdr:to>
      <cdr:x>0.75392</cdr:x>
      <cdr:y>0.72474</cdr:y>
    </cdr:to>
    <cdr:grpSp>
      <cdr:nvGrpSpPr>
        <cdr:cNvPr id="4" name="Group 3"/>
        <cdr:cNvGrpSpPr/>
      </cdr:nvGrpSpPr>
      <cdr:grpSpPr>
        <a:xfrm xmlns:a="http://schemas.openxmlformats.org/drawingml/2006/main">
          <a:off x="990592" y="1523988"/>
          <a:ext cx="1939292" cy="280035"/>
          <a:chOff x="1553881" y="2488160"/>
          <a:chExt cx="3042025" cy="457201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1553881" y="2488162"/>
            <a:ext cx="1066800" cy="45719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/>
          <a:p xmlns:a="http://schemas.openxmlformats.org/drawingml/2006/main">
            <a:pPr algn="ctr"/>
            <a:r>
              <a:rPr lang="en-US" sz="1200" b="1" dirty="0" smtClean="0"/>
              <a:t>MALES</a:t>
            </a:r>
            <a:endParaRPr lang="en-US" sz="1200" b="1" dirty="0"/>
          </a:p>
        </cdr:txBody>
      </cdr:sp>
      <cdr:sp macro="" textlink="">
        <cdr:nvSpPr>
          <cdr:cNvPr id="3" name="TextBox 2"/>
          <cdr:cNvSpPr txBox="1"/>
        </cdr:nvSpPr>
        <cdr:spPr>
          <a:xfrm xmlns:a="http://schemas.openxmlformats.org/drawingml/2006/main">
            <a:off x="3048000" y="2488160"/>
            <a:ext cx="1547906" cy="42039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Corbel"/>
              </a:defRPr>
            </a:lvl1pPr>
            <a:lvl2pPr marL="457200" indent="0">
              <a:defRPr sz="1100">
                <a:latin typeface="Corbel"/>
              </a:defRPr>
            </a:lvl2pPr>
            <a:lvl3pPr marL="914400" indent="0">
              <a:defRPr sz="1100">
                <a:latin typeface="Corbel"/>
              </a:defRPr>
            </a:lvl3pPr>
            <a:lvl4pPr marL="1371600" indent="0">
              <a:defRPr sz="1100">
                <a:latin typeface="Corbel"/>
              </a:defRPr>
            </a:lvl4pPr>
            <a:lvl5pPr marL="1828800" indent="0">
              <a:defRPr sz="1100">
                <a:latin typeface="Corbel"/>
              </a:defRPr>
            </a:lvl5pPr>
            <a:lvl6pPr marL="2286000" indent="0">
              <a:defRPr sz="1100">
                <a:latin typeface="Corbel"/>
              </a:defRPr>
            </a:lvl6pPr>
            <a:lvl7pPr marL="2743200" indent="0">
              <a:defRPr sz="1100">
                <a:latin typeface="Corbel"/>
              </a:defRPr>
            </a:lvl7pPr>
            <a:lvl8pPr marL="3200400" indent="0">
              <a:defRPr sz="1100">
                <a:latin typeface="Corbel"/>
              </a:defRPr>
            </a:lvl8pPr>
            <a:lvl9pPr marL="3657600" indent="0">
              <a:defRPr sz="1100">
                <a:latin typeface="Corbel"/>
              </a:defRPr>
            </a:lvl9pPr>
          </a:lstStyle>
          <a:p xmlns:a="http://schemas.openxmlformats.org/drawingml/2006/main">
            <a:pPr algn="ctr"/>
            <a:r>
              <a:rPr lang="en-US" sz="1200" b="1" dirty="0" smtClean="0"/>
              <a:t>FEMALES</a:t>
            </a:r>
            <a:endParaRPr lang="en-US" sz="1200" b="1" dirty="0"/>
          </a:p>
        </cdr:txBody>
      </cdr:sp>
    </cdr:grpSp>
  </cdr:relSizeAnchor>
  <cdr:relSizeAnchor xmlns:cdr="http://schemas.openxmlformats.org/drawingml/2006/chartDrawing">
    <cdr:from>
      <cdr:x>0.2549</cdr:x>
      <cdr:y>0.61224</cdr:y>
    </cdr:from>
    <cdr:to>
      <cdr:x>0.75392</cdr:x>
      <cdr:y>0.72474</cdr:y>
    </cdr:to>
    <cdr:grpSp>
      <cdr:nvGrpSpPr>
        <cdr:cNvPr id="5" name="Group 3"/>
        <cdr:cNvGrpSpPr/>
      </cdr:nvGrpSpPr>
      <cdr:grpSpPr>
        <a:xfrm xmlns:a="http://schemas.openxmlformats.org/drawingml/2006/main">
          <a:off x="990592" y="1523988"/>
          <a:ext cx="1939292" cy="280035"/>
          <a:chOff x="1553881" y="2488160"/>
          <a:chExt cx="3042025" cy="457201"/>
        </a:xfrm>
      </cdr:grpSpPr>
      <cdr:sp macro="" textlink="">
        <cdr:nvSpPr>
          <cdr:cNvPr id="6" name="TextBox 1"/>
          <cdr:cNvSpPr txBox="1"/>
        </cdr:nvSpPr>
        <cdr:spPr>
          <a:xfrm xmlns:a="http://schemas.openxmlformats.org/drawingml/2006/main">
            <a:off x="1553881" y="2488162"/>
            <a:ext cx="1066800" cy="45719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/>
          <a:p xmlns:a="http://schemas.openxmlformats.org/drawingml/2006/main">
            <a:pPr algn="ctr"/>
            <a:r>
              <a:rPr lang="en-US" sz="1200" b="1" dirty="0" smtClean="0"/>
              <a:t>MALES</a:t>
            </a:r>
            <a:endParaRPr lang="en-US" sz="1200" b="1" dirty="0"/>
          </a:p>
        </cdr:txBody>
      </cdr:sp>
      <cdr:sp macro="" textlink="">
        <cdr:nvSpPr>
          <cdr:cNvPr id="7" name="TextBox 2"/>
          <cdr:cNvSpPr txBox="1"/>
        </cdr:nvSpPr>
        <cdr:spPr>
          <a:xfrm xmlns:a="http://schemas.openxmlformats.org/drawingml/2006/main">
            <a:off x="3048000" y="2488160"/>
            <a:ext cx="1547906" cy="42039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Corbel"/>
              </a:defRPr>
            </a:lvl1pPr>
            <a:lvl2pPr marL="457200" indent="0">
              <a:defRPr sz="1100">
                <a:latin typeface="Corbel"/>
              </a:defRPr>
            </a:lvl2pPr>
            <a:lvl3pPr marL="914400" indent="0">
              <a:defRPr sz="1100">
                <a:latin typeface="Corbel"/>
              </a:defRPr>
            </a:lvl3pPr>
            <a:lvl4pPr marL="1371600" indent="0">
              <a:defRPr sz="1100">
                <a:latin typeface="Corbel"/>
              </a:defRPr>
            </a:lvl4pPr>
            <a:lvl5pPr marL="1828800" indent="0">
              <a:defRPr sz="1100">
                <a:latin typeface="Corbel"/>
              </a:defRPr>
            </a:lvl5pPr>
            <a:lvl6pPr marL="2286000" indent="0">
              <a:defRPr sz="1100">
                <a:latin typeface="Corbel"/>
              </a:defRPr>
            </a:lvl6pPr>
            <a:lvl7pPr marL="2743200" indent="0">
              <a:defRPr sz="1100">
                <a:latin typeface="Corbel"/>
              </a:defRPr>
            </a:lvl7pPr>
            <a:lvl8pPr marL="3200400" indent="0">
              <a:defRPr sz="1100">
                <a:latin typeface="Corbel"/>
              </a:defRPr>
            </a:lvl8pPr>
            <a:lvl9pPr marL="3657600" indent="0">
              <a:defRPr sz="1100">
                <a:latin typeface="Corbel"/>
              </a:defRPr>
            </a:lvl9pPr>
          </a:lstStyle>
          <a:p xmlns:a="http://schemas.openxmlformats.org/drawingml/2006/main">
            <a:pPr algn="ctr"/>
            <a:r>
              <a:rPr lang="en-US" sz="1200" b="1" dirty="0" smtClean="0"/>
              <a:t>FEMALES</a:t>
            </a:r>
            <a:endParaRPr lang="en-US" sz="1200" b="1" dirty="0"/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0.55774</cdr:x>
      <cdr:y>0.61224</cdr:y>
    </cdr:from>
    <cdr:to>
      <cdr:x>0.81166</cdr:x>
      <cdr:y>0.71569</cdr:y>
    </cdr:to>
    <cdr:grpSp>
      <cdr:nvGrpSpPr>
        <cdr:cNvPr id="4" name="Group 3"/>
        <cdr:cNvGrpSpPr/>
      </cdr:nvGrpSpPr>
      <cdr:grpSpPr>
        <a:xfrm xmlns:a="http://schemas.openxmlformats.org/drawingml/2006/main">
          <a:off x="2146826" y="1523988"/>
          <a:ext cx="977377" cy="257508"/>
          <a:chOff x="3048000" y="2488160"/>
          <a:chExt cx="1547906" cy="420394"/>
        </a:xfrm>
      </cdr:grpSpPr>
      <cdr:sp macro="" textlink="">
        <cdr:nvSpPr>
          <cdr:cNvPr id="3" name="TextBox 2"/>
          <cdr:cNvSpPr txBox="1"/>
        </cdr:nvSpPr>
        <cdr:spPr>
          <a:xfrm xmlns:a="http://schemas.openxmlformats.org/drawingml/2006/main">
            <a:off x="3048000" y="2488160"/>
            <a:ext cx="1547906" cy="42039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Corbel"/>
              </a:defRPr>
            </a:lvl1pPr>
            <a:lvl2pPr marL="457200" indent="0">
              <a:defRPr sz="1100">
                <a:latin typeface="Corbel"/>
              </a:defRPr>
            </a:lvl2pPr>
            <a:lvl3pPr marL="914400" indent="0">
              <a:defRPr sz="1100">
                <a:latin typeface="Corbel"/>
              </a:defRPr>
            </a:lvl3pPr>
            <a:lvl4pPr marL="1371600" indent="0">
              <a:defRPr sz="1100">
                <a:latin typeface="Corbel"/>
              </a:defRPr>
            </a:lvl4pPr>
            <a:lvl5pPr marL="1828800" indent="0">
              <a:defRPr sz="1100">
                <a:latin typeface="Corbel"/>
              </a:defRPr>
            </a:lvl5pPr>
            <a:lvl6pPr marL="2286000" indent="0">
              <a:defRPr sz="1100">
                <a:latin typeface="Corbel"/>
              </a:defRPr>
            </a:lvl6pPr>
            <a:lvl7pPr marL="2743200" indent="0">
              <a:defRPr sz="1100">
                <a:latin typeface="Corbel"/>
              </a:defRPr>
            </a:lvl7pPr>
            <a:lvl8pPr marL="3200400" indent="0">
              <a:defRPr sz="1100">
                <a:latin typeface="Corbel"/>
              </a:defRPr>
            </a:lvl8pPr>
            <a:lvl9pPr marL="3657600" indent="0">
              <a:defRPr sz="1100">
                <a:latin typeface="Corbel"/>
              </a:defRPr>
            </a:lvl9pPr>
          </a:lstStyle>
          <a:p xmlns:a="http://schemas.openxmlformats.org/drawingml/2006/main">
            <a:pPr algn="ctr"/>
            <a:r>
              <a:rPr lang="en-US" sz="1200" b="1" dirty="0" smtClean="0"/>
              <a:t>FEMALES</a:t>
            </a:r>
            <a:endParaRPr lang="en-US" sz="1200" b="1" dirty="0"/>
          </a:p>
        </cdr:txBody>
      </cdr:sp>
    </cdr:grpSp>
  </cdr:relSizeAnchor>
  <cdr:relSizeAnchor xmlns:cdr="http://schemas.openxmlformats.org/drawingml/2006/chartDrawing">
    <cdr:from>
      <cdr:x>0.06184</cdr:x>
      <cdr:y>0.85714</cdr:y>
    </cdr:from>
    <cdr:to>
      <cdr:x>1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28599" y="2133600"/>
          <a:ext cx="3468153" cy="355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dirty="0" smtClean="0"/>
            <a:t>Reading Comprehension</a:t>
          </a:r>
          <a:endParaRPr lang="en-US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1181A-4E84-5D4F-94B2-18A22BCE0780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5496D-1C22-2A4A-92F4-BCD703FB9A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can I get a ton of Earth</a:t>
            </a:r>
            <a:r>
              <a:rPr lang="en-US" baseline="0" dirty="0" smtClean="0"/>
              <a:t> Science Achievement data?  Well, I taught in NY, where we have the Regents exam.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Documented across the lifespan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Reading – somewhat</a:t>
            </a:r>
            <a:r>
              <a:rPr lang="en-US" baseline="0" dirty="0" smtClean="0"/>
              <a:t> like a control – females do better on reading tests.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Reading – somewhat</a:t>
            </a:r>
            <a:r>
              <a:rPr lang="en-US" baseline="0" dirty="0" smtClean="0"/>
              <a:t> like a control – females do better on reading tests.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Reading – somewhat</a:t>
            </a:r>
            <a:r>
              <a:rPr lang="en-US" baseline="0" dirty="0" smtClean="0"/>
              <a:t> like a control – females do better on reading tests.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Reading – somewhat</a:t>
            </a:r>
            <a:r>
              <a:rPr lang="en-US" baseline="0" dirty="0" smtClean="0"/>
              <a:t> like a control – females do better on reading tests.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Reading – somewhat</a:t>
            </a:r>
            <a:r>
              <a:rPr lang="en-US" baseline="0" dirty="0" smtClean="0"/>
              <a:t> like a control – females do better on reading tests.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Reading – somewhat</a:t>
            </a:r>
            <a:r>
              <a:rPr lang="en-US" baseline="0" dirty="0" smtClean="0"/>
              <a:t> like a control – females do better on reading tests.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Graphics are used in the geosciences to depict: 3-Dimensional</a:t>
            </a:r>
            <a:r>
              <a:rPr lang="en-US" baseline="0" dirty="0" smtClean="0"/>
              <a:t> Features; 3-D processes; and deep time.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Reading – somewhat</a:t>
            </a:r>
            <a:r>
              <a:rPr lang="en-US" baseline="0" dirty="0" smtClean="0"/>
              <a:t> like a control – females do better on reading tests.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Reading – somewhat</a:t>
            </a:r>
            <a:r>
              <a:rPr lang="en-US" baseline="0" dirty="0" smtClean="0"/>
              <a:t> like a control – females do better on reading tests.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Highlight that all</a:t>
            </a:r>
            <a:r>
              <a:rPr lang="en-US" baseline="0" dirty="0" smtClean="0"/>
              <a:t> are predictive of ES achievement except 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Examples: map skills, perceiving slopes, strike &amp; dip, cross sections </a:t>
            </a:r>
            <a:r>
              <a:rPr lang="en-US" sz="1050" dirty="0" smtClean="0">
                <a:solidFill>
                  <a:schemeClr val="tx2"/>
                </a:solidFill>
              </a:rPr>
              <a:t>(</a:t>
            </a:r>
            <a:r>
              <a:rPr lang="en-US" sz="1050" dirty="0" err="1" smtClean="0">
                <a:solidFill>
                  <a:schemeClr val="tx2"/>
                </a:solidFill>
              </a:rPr>
              <a:t>Liben</a:t>
            </a:r>
            <a:r>
              <a:rPr lang="en-US" sz="1050" dirty="0" smtClean="0">
                <a:solidFill>
                  <a:schemeClr val="tx2"/>
                </a:solidFill>
              </a:rPr>
              <a:t> &amp; Titus, 2012)</a:t>
            </a:r>
          </a:p>
          <a:p>
            <a:r>
              <a:rPr lang="en-US" dirty="0" smtClean="0"/>
              <a:t>Spatial thinking may be a “threshold skill”  </a:t>
            </a:r>
            <a:r>
              <a:rPr lang="en-US" sz="1050" dirty="0" smtClean="0">
                <a:solidFill>
                  <a:srgbClr val="D9D9D9"/>
                </a:solidFill>
              </a:rPr>
              <a:t>(</a:t>
            </a:r>
            <a:r>
              <a:rPr lang="en-US" sz="1050" dirty="0" err="1" smtClean="0">
                <a:solidFill>
                  <a:srgbClr val="D9D9D9"/>
                </a:solidFill>
              </a:rPr>
              <a:t>Manduca</a:t>
            </a:r>
            <a:r>
              <a:rPr lang="en-US" sz="1050" dirty="0" smtClean="0">
                <a:solidFill>
                  <a:srgbClr val="D9D9D9"/>
                </a:solidFill>
              </a:rPr>
              <a:t> et al. 2004; </a:t>
            </a:r>
            <a:r>
              <a:rPr lang="en-US" sz="1050" dirty="0" err="1" smtClean="0">
                <a:solidFill>
                  <a:srgbClr val="D9D9D9"/>
                </a:solidFill>
              </a:rPr>
              <a:t>Kastens</a:t>
            </a:r>
            <a:r>
              <a:rPr lang="en-US" sz="1050" dirty="0" smtClean="0">
                <a:solidFill>
                  <a:srgbClr val="D9D9D9"/>
                </a:solidFill>
              </a:rPr>
              <a:t> et al., 2009; </a:t>
            </a:r>
            <a:r>
              <a:rPr lang="en-US" sz="1050" dirty="0" err="1" smtClean="0">
                <a:solidFill>
                  <a:srgbClr val="D9D9D9"/>
                </a:solidFill>
              </a:rPr>
              <a:t>Kastens</a:t>
            </a:r>
            <a:r>
              <a:rPr lang="en-US" sz="1050" dirty="0" smtClean="0">
                <a:solidFill>
                  <a:srgbClr val="D9D9D9"/>
                </a:solidFill>
              </a:rPr>
              <a:t> &amp; Ishikawa, 2006)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Structural</a:t>
            </a:r>
            <a:r>
              <a:rPr lang="en-US" baseline="0" dirty="0" smtClean="0"/>
              <a:t> Equation Model </a:t>
            </a:r>
            <a:r>
              <a:rPr lang="en-US" baseline="0" dirty="0" err="1" smtClean="0"/>
              <a:t>w</a:t>
            </a:r>
            <a:r>
              <a:rPr lang="en-US" baseline="0" dirty="0" smtClean="0"/>
              <a:t>/ all observed variables. SPSS AMOS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my sample – YES.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my sample – YES.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my sample – YES.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my sample – YES.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what do we do about female</a:t>
            </a:r>
            <a:r>
              <a:rPr lang="en-US" baseline="0" dirty="0" smtClean="0"/>
              <a:t> novices?!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Stieff</a:t>
            </a:r>
            <a:r>
              <a:rPr lang="en-US" baseline="0" dirty="0" smtClean="0"/>
              <a:t> Papers – expert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novice behavior.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Examples: map skills, perceiving slopes, strike &amp; dip, cross sections </a:t>
            </a:r>
            <a:r>
              <a:rPr lang="en-US" sz="1050" dirty="0" smtClean="0">
                <a:solidFill>
                  <a:schemeClr val="tx2"/>
                </a:solidFill>
              </a:rPr>
              <a:t>(</a:t>
            </a:r>
            <a:r>
              <a:rPr lang="en-US" sz="1050" dirty="0" err="1" smtClean="0">
                <a:solidFill>
                  <a:schemeClr val="tx2"/>
                </a:solidFill>
              </a:rPr>
              <a:t>Liben</a:t>
            </a:r>
            <a:r>
              <a:rPr lang="en-US" sz="1050" dirty="0" smtClean="0">
                <a:solidFill>
                  <a:schemeClr val="tx2"/>
                </a:solidFill>
              </a:rPr>
              <a:t> &amp; Titus, 2012)</a:t>
            </a:r>
          </a:p>
          <a:p>
            <a:r>
              <a:rPr lang="en-US" dirty="0" smtClean="0"/>
              <a:t>Spatial thinking may be a “threshold skill”  </a:t>
            </a:r>
            <a:r>
              <a:rPr lang="en-US" sz="1050" dirty="0" smtClean="0">
                <a:solidFill>
                  <a:srgbClr val="D9D9D9"/>
                </a:solidFill>
              </a:rPr>
              <a:t>(</a:t>
            </a:r>
            <a:r>
              <a:rPr lang="en-US" sz="1050" dirty="0" err="1" smtClean="0">
                <a:solidFill>
                  <a:srgbClr val="D9D9D9"/>
                </a:solidFill>
              </a:rPr>
              <a:t>Manduca</a:t>
            </a:r>
            <a:r>
              <a:rPr lang="en-US" sz="1050" dirty="0" smtClean="0">
                <a:solidFill>
                  <a:srgbClr val="D9D9D9"/>
                </a:solidFill>
              </a:rPr>
              <a:t> et al. 2004; </a:t>
            </a:r>
            <a:r>
              <a:rPr lang="en-US" sz="1050" dirty="0" err="1" smtClean="0">
                <a:solidFill>
                  <a:srgbClr val="D9D9D9"/>
                </a:solidFill>
              </a:rPr>
              <a:t>Kastens</a:t>
            </a:r>
            <a:r>
              <a:rPr lang="en-US" sz="1050" dirty="0" smtClean="0">
                <a:solidFill>
                  <a:srgbClr val="D9D9D9"/>
                </a:solidFill>
              </a:rPr>
              <a:t> et al., 2009; </a:t>
            </a:r>
            <a:r>
              <a:rPr lang="en-US" sz="1050" dirty="0" err="1" smtClean="0">
                <a:solidFill>
                  <a:srgbClr val="D9D9D9"/>
                </a:solidFill>
              </a:rPr>
              <a:t>Kastens</a:t>
            </a:r>
            <a:r>
              <a:rPr lang="en-US" sz="1050" dirty="0" smtClean="0">
                <a:solidFill>
                  <a:srgbClr val="D9D9D9"/>
                </a:solidFill>
              </a:rPr>
              <a:t> &amp; Ishikawa, 2006)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Examples: map skills, perceiving slopes, strike &amp; dip, cross sections </a:t>
            </a:r>
            <a:r>
              <a:rPr lang="en-US" sz="1050" dirty="0" smtClean="0">
                <a:solidFill>
                  <a:schemeClr val="tx2"/>
                </a:solidFill>
              </a:rPr>
              <a:t>(</a:t>
            </a:r>
            <a:r>
              <a:rPr lang="en-US" sz="1050" dirty="0" err="1" smtClean="0">
                <a:solidFill>
                  <a:schemeClr val="tx2"/>
                </a:solidFill>
              </a:rPr>
              <a:t>Liben</a:t>
            </a:r>
            <a:r>
              <a:rPr lang="en-US" sz="1050" dirty="0" smtClean="0">
                <a:solidFill>
                  <a:schemeClr val="tx2"/>
                </a:solidFill>
              </a:rPr>
              <a:t> &amp; Titus, 2012)</a:t>
            </a:r>
          </a:p>
          <a:p>
            <a:r>
              <a:rPr lang="en-US" dirty="0" smtClean="0"/>
              <a:t>Spatial thinking may be a “threshold skill”  </a:t>
            </a:r>
            <a:r>
              <a:rPr lang="en-US" sz="1050" dirty="0" smtClean="0">
                <a:solidFill>
                  <a:srgbClr val="D9D9D9"/>
                </a:solidFill>
              </a:rPr>
              <a:t>(</a:t>
            </a:r>
            <a:r>
              <a:rPr lang="en-US" sz="1050" dirty="0" err="1" smtClean="0">
                <a:solidFill>
                  <a:srgbClr val="D9D9D9"/>
                </a:solidFill>
              </a:rPr>
              <a:t>Manduca</a:t>
            </a:r>
            <a:r>
              <a:rPr lang="en-US" sz="1050" dirty="0" smtClean="0">
                <a:solidFill>
                  <a:srgbClr val="D9D9D9"/>
                </a:solidFill>
              </a:rPr>
              <a:t> et al. 2004; </a:t>
            </a:r>
            <a:r>
              <a:rPr lang="en-US" sz="1050" dirty="0" err="1" smtClean="0">
                <a:solidFill>
                  <a:srgbClr val="D9D9D9"/>
                </a:solidFill>
              </a:rPr>
              <a:t>Kastens</a:t>
            </a:r>
            <a:r>
              <a:rPr lang="en-US" sz="1050" dirty="0" smtClean="0">
                <a:solidFill>
                  <a:srgbClr val="D9D9D9"/>
                </a:solidFill>
              </a:rPr>
              <a:t> et al., 2009; </a:t>
            </a:r>
            <a:r>
              <a:rPr lang="en-US" sz="1050" dirty="0" err="1" smtClean="0">
                <a:solidFill>
                  <a:srgbClr val="D9D9D9"/>
                </a:solidFill>
              </a:rPr>
              <a:t>Kastens</a:t>
            </a:r>
            <a:r>
              <a:rPr lang="en-US" sz="1050" dirty="0" smtClean="0">
                <a:solidFill>
                  <a:srgbClr val="D9D9D9"/>
                </a:solidFill>
              </a:rPr>
              <a:t> &amp; Ishikawa, 2006)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Latent cognitive trait, like working memory.  Distinguished from </a:t>
            </a:r>
            <a:r>
              <a:rPr lang="en-US" sz="1200" i="1" dirty="0" err="1" smtClean="0"/>
              <a:t>g</a:t>
            </a:r>
            <a:r>
              <a:rPr lang="en-US" sz="1200" dirty="0" smtClean="0"/>
              <a:t> in factor analytic studies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Spatial Visualization: the ability to imagine and mentally transform information. </a:t>
            </a:r>
            <a:r>
              <a:rPr lang="en-US" sz="1800" dirty="0" smtClean="0">
                <a:solidFill>
                  <a:srgbClr val="CCCCCC"/>
                </a:solidFill>
              </a:rPr>
              <a:t>(</a:t>
            </a:r>
            <a:r>
              <a:rPr lang="en-US" sz="1800" dirty="0" err="1" smtClean="0">
                <a:solidFill>
                  <a:srgbClr val="CCCCCC"/>
                </a:solidFill>
              </a:rPr>
              <a:t>Uttal</a:t>
            </a:r>
            <a:r>
              <a:rPr lang="en-US" sz="1800" dirty="0" smtClean="0">
                <a:solidFill>
                  <a:srgbClr val="CCCCCC"/>
                </a:solidFill>
              </a:rPr>
              <a:t> et al., 2012; </a:t>
            </a:r>
            <a:r>
              <a:rPr lang="en-US" sz="1800" dirty="0" err="1" smtClean="0">
                <a:solidFill>
                  <a:srgbClr val="CCCCCC"/>
                </a:solidFill>
              </a:rPr>
              <a:t>Hegarty</a:t>
            </a:r>
            <a:r>
              <a:rPr lang="en-US" sz="1800" dirty="0" smtClean="0">
                <a:solidFill>
                  <a:srgbClr val="CCCCCC"/>
                </a:solidFill>
              </a:rPr>
              <a:t> &amp; Waller, 2005)</a:t>
            </a:r>
            <a:r>
              <a:rPr lang="en-US" sz="1800" dirty="0" smtClean="0"/>
              <a:t> Spatial Orientation: ability to imagine oneself or a configuration from different perspectives </a:t>
            </a:r>
            <a:r>
              <a:rPr lang="en-US" sz="1400" dirty="0" smtClean="0">
                <a:solidFill>
                  <a:srgbClr val="CCCCCC"/>
                </a:solidFill>
              </a:rPr>
              <a:t>(</a:t>
            </a:r>
            <a:r>
              <a:rPr lang="en-US" sz="1400" dirty="0" err="1" smtClean="0">
                <a:solidFill>
                  <a:srgbClr val="CCCCCC"/>
                </a:solidFill>
              </a:rPr>
              <a:t>Uttal</a:t>
            </a:r>
            <a:r>
              <a:rPr lang="en-US" sz="1400" dirty="0" smtClean="0">
                <a:solidFill>
                  <a:srgbClr val="CCCCCC"/>
                </a:solidFill>
              </a:rPr>
              <a:t> et al., 2012; </a:t>
            </a:r>
            <a:r>
              <a:rPr lang="en-US" sz="1400" dirty="0" err="1" smtClean="0">
                <a:solidFill>
                  <a:srgbClr val="CCCCCC"/>
                </a:solidFill>
              </a:rPr>
              <a:t>Hegarty</a:t>
            </a:r>
            <a:r>
              <a:rPr lang="en-US" sz="1400" dirty="0" smtClean="0">
                <a:solidFill>
                  <a:srgbClr val="CCCCCC"/>
                </a:solidFill>
              </a:rPr>
              <a:t> &amp; Waller, 2005)</a:t>
            </a:r>
            <a:endParaRPr lang="en-US" sz="180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 smtClean="0"/>
              <a:t>Spatial ability is a strong predictor of future STEM careers</a:t>
            </a:r>
            <a:endParaRPr lang="en-US" sz="1050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457200" indent="-457200"/>
            <a:r>
              <a:rPr lang="en-US" dirty="0" smtClean="0"/>
              <a:t>STEM talent is being missed by only evaluating at math and verbal ability. </a:t>
            </a:r>
          </a:p>
          <a:p>
            <a:pPr algn="ctr">
              <a:buNone/>
            </a:pPr>
            <a:r>
              <a:rPr lang="en-US" dirty="0" smtClean="0"/>
              <a:t>		“Over half of the top 1% on the Spatial Composite were 	below the top 3% on both the Math and Verbal 	Composites”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relationship between spatial &amp; ES achievement? </a:t>
            </a:r>
            <a:r>
              <a:rPr lang="en-US" baseline="0" dirty="0" smtClean="0"/>
              <a:t> Since there are so many visuals…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relationship between spatial &amp; ES achievement? </a:t>
            </a:r>
            <a:r>
              <a:rPr lang="en-US" baseline="0" dirty="0" smtClean="0"/>
              <a:t> Since there are so many visuals…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96D-1C22-2A4A-92F4-BCD703FB9A6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100A-0018-024B-9369-CD8528866892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100A-0018-024B-9369-CD8528866892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100A-0018-024B-9369-CD8528866892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100A-0018-024B-9369-CD8528866892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100A-0018-024B-9369-CD8528866892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100A-0018-024B-9369-CD8528866892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100A-0018-024B-9369-CD8528866892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100A-0018-024B-9369-CD8528866892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100A-0018-024B-9369-CD8528866892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2582-9FC8-4B1B-8456-B27CC842DEE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100A-0018-024B-9369-CD8528866892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100A-0018-024B-9369-CD8528866892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100A-0018-024B-9369-CD8528866892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100A-0018-024B-9369-CD8528866892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100A-0018-024B-9369-CD8528866892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100A-0018-024B-9369-CD8528866892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CE51100A-0018-024B-9369-CD8528866892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F1BE7256-2FA1-1F43-9E24-AF1902DE45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4" Type="http://schemas.openxmlformats.org/officeDocument/2006/relationships/image" Target="../media/image4.png"/><Relationship Id="rId5" Type="http://schemas.openxmlformats.org/officeDocument/2006/relationships/image" Target="../media/image5.gif"/><Relationship Id="rId6" Type="http://schemas.openxmlformats.org/officeDocument/2006/relationships/image" Target="../media/image6.gif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9" Type="http://schemas.openxmlformats.org/officeDocument/2006/relationships/image" Target="../media/image2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d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oleObject" Target="../embeddings/oleObject7.bin"/><Relationship Id="rId5" Type="http://schemas.openxmlformats.org/officeDocument/2006/relationships/oleObject" Target="../embeddings/oleObject8.bin"/><Relationship Id="rId6" Type="http://schemas.openxmlformats.org/officeDocument/2006/relationships/oleObject" Target="../embeddings/oleObject9.bin"/><Relationship Id="rId7" Type="http://schemas.openxmlformats.org/officeDocument/2006/relationships/oleObject" Target="../embeddings/oleObject10.bin"/><Relationship Id="rId8" Type="http://schemas.openxmlformats.org/officeDocument/2006/relationships/image" Target="../media/image2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oleObject" Target="../embeddings/oleObject12.bin"/><Relationship Id="rId5" Type="http://schemas.openxmlformats.org/officeDocument/2006/relationships/oleObject" Target="../embeddings/oleObject13.bin"/><Relationship Id="rId6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oleObject" Target="../embeddings/oleObject17.bin"/><Relationship Id="rId5" Type="http://schemas.openxmlformats.org/officeDocument/2006/relationships/oleObject" Target="../embeddings/oleObject18.bin"/><Relationship Id="rId6" Type="http://schemas.openxmlformats.org/officeDocument/2006/relationships/oleObject" Target="../embeddings/oleObject19.bin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oleObject" Target="../embeddings/oleObject22.bin"/><Relationship Id="rId5" Type="http://schemas.openxmlformats.org/officeDocument/2006/relationships/oleObject" Target="../embeddings/oleObject23.bin"/><Relationship Id="rId6" Type="http://schemas.openxmlformats.org/officeDocument/2006/relationships/oleObject" Target="../embeddings/oleObject24.bin"/><Relationship Id="rId7" Type="http://schemas.openxmlformats.org/officeDocument/2006/relationships/oleObject" Target="../embeddings/oleObject25.bin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599" y="1981200"/>
            <a:ext cx="5208495" cy="2590800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Spatial Ability, </a:t>
            </a:r>
          </a:p>
          <a:p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Visual Representations, and </a:t>
            </a:r>
          </a:p>
          <a:p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Earth Science Achievement</a:t>
            </a:r>
          </a:p>
          <a:p>
            <a:pPr algn="l"/>
            <a:endParaRPr lang="en-US" sz="32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en-US" sz="2400" b="1" dirty="0" smtClean="0"/>
              <a:t>Nicole D. LaDue		D. Zach </a:t>
            </a:r>
            <a:r>
              <a:rPr lang="en-US" sz="2400" b="1" dirty="0" err="1" smtClean="0"/>
              <a:t>Hambrick</a:t>
            </a:r>
            <a:endParaRPr lang="en-US" sz="2400" b="1" dirty="0" smtClean="0"/>
          </a:p>
          <a:p>
            <a:pPr algn="l"/>
            <a:r>
              <a:rPr lang="en-US" sz="2400" b="1" dirty="0" smtClean="0"/>
              <a:t>Northern Illinois 	Michigan State University		University</a:t>
            </a:r>
          </a:p>
          <a:p>
            <a:endParaRPr lang="en-US" sz="2400" b="1" dirty="0" smtClean="0"/>
          </a:p>
          <a:p>
            <a:endParaRPr lang="en-US" sz="2400" b="1" dirty="0" smtClean="0"/>
          </a:p>
        </p:txBody>
      </p:sp>
      <p:pic>
        <p:nvPicPr>
          <p:cNvPr id="4" name="Picture 3" descr="visual_literac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2" y="1447799"/>
            <a:ext cx="2617787" cy="1768775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Earth Science Achievement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038600"/>
            <a:ext cx="3476897" cy="220083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165,000 students annually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FFFF"/>
                </a:solidFill>
              </a:rPr>
              <a:t>9</a:t>
            </a:r>
            <a:r>
              <a:rPr lang="en-US" baseline="30000" dirty="0" smtClean="0">
                <a:solidFill>
                  <a:srgbClr val="FFFFFF"/>
                </a:solidFill>
              </a:rPr>
              <a:t>th</a:t>
            </a:r>
            <a:r>
              <a:rPr lang="en-US" dirty="0" smtClean="0">
                <a:solidFill>
                  <a:srgbClr val="FFFFFF"/>
                </a:solidFill>
              </a:rPr>
              <a:t> Graders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Publicly available </a:t>
            </a:r>
          </a:p>
        </p:txBody>
      </p:sp>
      <p:pic>
        <p:nvPicPr>
          <p:cNvPr id="5" name="Picture 4" descr="June2007_33_metarox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781698" y="2362200"/>
            <a:ext cx="5362302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1698" y="6054769"/>
            <a:ext cx="4716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June 2007 Earth Science Regents Exam, NYSED</a:t>
            </a:r>
            <a:endParaRPr lang="en-US" sz="16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1752600"/>
            <a:ext cx="1720850" cy="1720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2000" y="1916668"/>
            <a:ext cx="392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SAMPLE QUESTION WITH VISUAL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0375" y="1783140"/>
            <a:ext cx="2051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New York State </a:t>
            </a:r>
            <a:b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Earth Science Regents Exam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Types of Items</a:t>
            </a:r>
            <a:endParaRPr lang="en-US" dirty="0"/>
          </a:p>
        </p:txBody>
      </p:sp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71600"/>
            <a:ext cx="7315200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1676400"/>
            <a:ext cx="3657600" cy="1524000"/>
          </a:xfrm>
          <a:prstGeom prst="rect">
            <a:avLst/>
          </a:prstGeom>
          <a:noFill/>
          <a:ln w="476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7600" y="2819400"/>
            <a:ext cx="914400" cy="3810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Types of Items</a:t>
            </a:r>
            <a:endParaRPr lang="en-US" dirty="0"/>
          </a:p>
        </p:txBody>
      </p:sp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7315200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200400"/>
            <a:ext cx="3657600" cy="3276600"/>
          </a:xfrm>
          <a:prstGeom prst="rect">
            <a:avLst/>
          </a:prstGeom>
          <a:noFill/>
          <a:ln w="476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5200" y="5830669"/>
            <a:ext cx="10668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NOVEL VISUALS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Types of Items</a:t>
            </a:r>
            <a:endParaRPr lang="en-US" dirty="0"/>
          </a:p>
        </p:txBody>
      </p:sp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7315200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5800" y="1524000"/>
            <a:ext cx="3733800" cy="52578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86600" y="6135469"/>
            <a:ext cx="11430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TRAINED VISUALS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Types of Items</a:t>
            </a:r>
            <a:endParaRPr lang="en-US" dirty="0"/>
          </a:p>
        </p:txBody>
      </p:sp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7315200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5800" y="1524000"/>
            <a:ext cx="3733800" cy="52578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3-06-07 at 10.10.1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9899">
            <a:off x="6806815" y="2599917"/>
            <a:ext cx="2238000" cy="2980319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86600" y="6135469"/>
            <a:ext cx="11430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TRAINED VISUALS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5782235" cy="46392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High Schools </a:t>
            </a:r>
          </a:p>
          <a:p>
            <a:r>
              <a:rPr lang="en-US" dirty="0" smtClean="0"/>
              <a:t>1 rural / 1 suburban</a:t>
            </a:r>
          </a:p>
          <a:p>
            <a:r>
              <a:rPr lang="en-US" dirty="0" smtClean="0"/>
              <a:t>74% white</a:t>
            </a:r>
          </a:p>
          <a:p>
            <a:r>
              <a:rPr lang="en-US" dirty="0" smtClean="0"/>
              <a:t>144 Students (75 male)</a:t>
            </a:r>
          </a:p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(</a:t>
            </a:r>
            <a:r>
              <a:rPr lang="en-US" dirty="0" err="1" smtClean="0"/>
              <a:t>m</a:t>
            </a:r>
            <a:r>
              <a:rPr lang="en-US" dirty="0" smtClean="0"/>
              <a:t>=14.6 years)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YS_colored_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872" y="1600200"/>
            <a:ext cx="3948016" cy="3124200"/>
          </a:xfrm>
          <a:prstGeom prst="rect">
            <a:avLst/>
          </a:prstGeom>
        </p:spPr>
      </p:pic>
      <p:sp>
        <p:nvSpPr>
          <p:cNvPr id="5" name="5-Point Star 4"/>
          <p:cNvSpPr>
            <a:spLocks noChangeAspect="1"/>
          </p:cNvSpPr>
          <p:nvPr/>
        </p:nvSpPr>
        <p:spPr>
          <a:xfrm>
            <a:off x="7315200" y="3855720"/>
            <a:ext cx="228600" cy="18288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>
            <a:spLocks noChangeAspect="1"/>
          </p:cNvSpPr>
          <p:nvPr/>
        </p:nvSpPr>
        <p:spPr>
          <a:xfrm>
            <a:off x="6324600" y="2895600"/>
            <a:ext cx="228600" cy="18288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13100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Spatial Ability &amp; Sex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2438400"/>
            <a:ext cx="7878788" cy="380103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sz="1800" dirty="0" smtClean="0">
              <a:solidFill>
                <a:srgbClr val="D9D9D9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381000" y="2895600"/>
          <a:ext cx="3886200" cy="2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8565" y="6477000"/>
            <a:ext cx="715383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Linn &amp; Petersen, 1985; </a:t>
            </a:r>
            <a:r>
              <a:rPr lang="en-US" dirty="0" smtClean="0">
                <a:solidFill>
                  <a:srgbClr val="D9D9D9"/>
                </a:solidFill>
              </a:rPr>
              <a:t>Hamilton, 1998; </a:t>
            </a:r>
            <a:r>
              <a:rPr lang="en-US" dirty="0" err="1" smtClean="0">
                <a:solidFill>
                  <a:schemeClr val="tx2"/>
                </a:solidFill>
              </a:rPr>
              <a:t>Sorby</a:t>
            </a:r>
            <a:r>
              <a:rPr lang="en-US" dirty="0" smtClean="0">
                <a:solidFill>
                  <a:schemeClr val="tx2"/>
                </a:solidFill>
              </a:rPr>
              <a:t> &amp; </a:t>
            </a:r>
            <a:r>
              <a:rPr lang="en-US" dirty="0" err="1" smtClean="0">
                <a:solidFill>
                  <a:schemeClr val="tx2"/>
                </a:solidFill>
              </a:rPr>
              <a:t>Baartmans</a:t>
            </a:r>
            <a:r>
              <a:rPr lang="en-US" dirty="0" smtClean="0">
                <a:solidFill>
                  <a:schemeClr val="tx2"/>
                </a:solidFill>
              </a:rPr>
              <a:t>, 2000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828800"/>
            <a:ext cx="2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Sex Differences</a:t>
            </a:r>
            <a:endParaRPr lang="en-US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2438400"/>
            <a:ext cx="7878788" cy="380103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sz="1800" dirty="0" smtClean="0">
              <a:solidFill>
                <a:srgbClr val="D9D9D9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381000" y="2895600"/>
          <a:ext cx="3886200" cy="2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8565" y="6477000"/>
            <a:ext cx="715383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Linn &amp; Petersen, 1985; </a:t>
            </a:r>
            <a:r>
              <a:rPr lang="en-US" dirty="0" err="1" smtClean="0">
                <a:solidFill>
                  <a:schemeClr val="tx2"/>
                </a:solidFill>
              </a:rPr>
              <a:t>Halpern</a:t>
            </a:r>
            <a:r>
              <a:rPr lang="en-US" dirty="0" smtClean="0">
                <a:solidFill>
                  <a:schemeClr val="tx2"/>
                </a:solidFill>
              </a:rPr>
              <a:t> et al., 2007 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13100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Spatial Ability &amp; Sex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828800"/>
            <a:ext cx="2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Sex Differences</a:t>
            </a:r>
            <a:endParaRPr lang="en-US" sz="2400" dirty="0"/>
          </a:p>
        </p:txBody>
      </p:sp>
      <p:graphicFrame>
        <p:nvGraphicFramePr>
          <p:cNvPr id="14" name="Chart 13"/>
          <p:cNvGraphicFramePr/>
          <p:nvPr/>
        </p:nvGraphicFramePr>
        <p:xfrm>
          <a:off x="4648201" y="2895600"/>
          <a:ext cx="3849152" cy="2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15000" y="4419600"/>
            <a:ext cx="938685" cy="25749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MALES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3657600"/>
            <a:ext cx="2209800" cy="120032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NYS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Earth Science Regents Exam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7500" y="3029634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TEXT-ONLY QUESTIONS (T)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4888468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NOVEL VISUAL QUESTIONS (V)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172200" y="3657600"/>
            <a:ext cx="495300" cy="58179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6153024" y="4226056"/>
            <a:ext cx="533653" cy="4953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05600" y="3925669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TRAINED VISUAL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QUESTIONS (RT)</a:t>
            </a:r>
          </a:p>
        </p:txBody>
      </p:sp>
      <p:cxnSp>
        <p:nvCxnSpPr>
          <p:cNvPr id="16" name="Straight Arrow Connector 15"/>
          <p:cNvCxnSpPr>
            <a:endCxn id="14" idx="1"/>
          </p:cNvCxnSpPr>
          <p:nvPr/>
        </p:nvCxnSpPr>
        <p:spPr>
          <a:xfrm>
            <a:off x="6134100" y="4190746"/>
            <a:ext cx="571500" cy="5808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</p:spPr>
        <p:txBody>
          <a:bodyPr>
            <a:normAutofit/>
          </a:bodyPr>
          <a:lstStyle/>
          <a:p>
            <a:r>
              <a:rPr lang="en-US" dirty="0" smtClean="0"/>
              <a:t>Study Variables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Categorizing Test Items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600200"/>
            <a:ext cx="3496235" cy="46392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595" dirty="0" smtClean="0">
                <a:solidFill>
                  <a:srgbClr val="ACE500"/>
                </a:solidFill>
              </a:rPr>
              <a:t>8 Categories</a:t>
            </a:r>
          </a:p>
          <a:p>
            <a:pPr marL="457200" indent="-457200">
              <a:buNone/>
            </a:pPr>
            <a:r>
              <a:rPr lang="en-US" sz="1946" dirty="0" smtClean="0"/>
              <a:t>Text Only</a:t>
            </a:r>
          </a:p>
          <a:p>
            <a:pPr marL="457200" indent="-457200">
              <a:buNone/>
            </a:pPr>
            <a:r>
              <a:rPr lang="en-US" sz="1946" dirty="0" smtClean="0"/>
              <a:t>Text </a:t>
            </a:r>
            <a:r>
              <a:rPr lang="en-US" sz="1946" dirty="0" err="1" smtClean="0"/>
              <a:t>w</a:t>
            </a:r>
            <a:r>
              <a:rPr lang="en-US" sz="1946" dirty="0" smtClean="0"/>
              <a:t>/ ESRT</a:t>
            </a:r>
          </a:p>
          <a:p>
            <a:pPr marL="457200" indent="-457200">
              <a:buNone/>
            </a:pPr>
            <a:r>
              <a:rPr lang="en-US" sz="1946" dirty="0" smtClean="0"/>
              <a:t>Stem Graphic</a:t>
            </a:r>
          </a:p>
          <a:p>
            <a:pPr marL="457200" indent="-457200">
              <a:buNone/>
            </a:pPr>
            <a:r>
              <a:rPr lang="en-US" sz="1946" dirty="0" smtClean="0"/>
              <a:t>Stem Graphic </a:t>
            </a:r>
            <a:r>
              <a:rPr lang="en-US" sz="1946" dirty="0" err="1" smtClean="0"/>
              <a:t>w</a:t>
            </a:r>
            <a:r>
              <a:rPr lang="en-US" sz="1946" dirty="0" smtClean="0"/>
              <a:t>/ESRT</a:t>
            </a:r>
          </a:p>
          <a:p>
            <a:pPr marL="457200" indent="-457200">
              <a:buNone/>
            </a:pPr>
            <a:r>
              <a:rPr lang="en-US" sz="1946" dirty="0" smtClean="0"/>
              <a:t>Answer Graphic</a:t>
            </a:r>
          </a:p>
          <a:p>
            <a:pPr marL="457200" indent="-457200">
              <a:buNone/>
            </a:pPr>
            <a:r>
              <a:rPr lang="en-US" sz="1946" dirty="0" smtClean="0"/>
              <a:t>Answer Graphic </a:t>
            </a:r>
            <a:r>
              <a:rPr lang="en-US" sz="1946" dirty="0" err="1" smtClean="0"/>
              <a:t>w</a:t>
            </a:r>
            <a:r>
              <a:rPr lang="en-US" sz="1946" dirty="0" smtClean="0"/>
              <a:t>/ ESRT</a:t>
            </a:r>
          </a:p>
          <a:p>
            <a:pPr marL="457200" indent="-457200">
              <a:buNone/>
            </a:pPr>
            <a:r>
              <a:rPr lang="en-US" sz="1946" dirty="0" smtClean="0"/>
              <a:t>Stem + Answer Graphic</a:t>
            </a:r>
          </a:p>
          <a:p>
            <a:pPr marL="457200" indent="-457200">
              <a:buNone/>
            </a:pPr>
            <a:r>
              <a:rPr lang="en-US" sz="1946" dirty="0" smtClean="0"/>
              <a:t>Stem + Answer Graphic </a:t>
            </a:r>
            <a:r>
              <a:rPr lang="en-US" sz="1946" dirty="0" err="1" smtClean="0"/>
              <a:t>w</a:t>
            </a:r>
            <a:r>
              <a:rPr lang="en-US" sz="1946" dirty="0" smtClean="0"/>
              <a:t>/ ESRT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133600"/>
            <a:ext cx="2782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ACE500"/>
                </a:solidFill>
              </a:rPr>
              <a:t>3 Categories</a:t>
            </a:r>
          </a:p>
          <a:p>
            <a:endParaRPr lang="en-US" dirty="0" smtClean="0"/>
          </a:p>
          <a:p>
            <a:r>
              <a:rPr lang="en-US" dirty="0" smtClean="0"/>
              <a:t>Text Only </a:t>
            </a:r>
          </a:p>
          <a:p>
            <a:endParaRPr lang="en-US" dirty="0" smtClean="0"/>
          </a:p>
          <a:p>
            <a:r>
              <a:rPr lang="en-US" dirty="0" smtClean="0"/>
              <a:t>ESRT  - TRAINED VISUALS</a:t>
            </a:r>
          </a:p>
          <a:p>
            <a:endParaRPr lang="en-US" dirty="0" smtClean="0"/>
          </a:p>
          <a:p>
            <a:r>
              <a:rPr lang="en-US" dirty="0" smtClean="0"/>
              <a:t>Graphic – NOVEL VISUALS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1" y="4634805"/>
            <a:ext cx="4038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ACE500"/>
                </a:solidFill>
              </a:rPr>
              <a:t>Two-way Effects Model with Absolute Agreement </a:t>
            </a:r>
          </a:p>
          <a:p>
            <a:r>
              <a:rPr lang="en-US" sz="2800" dirty="0" smtClean="0">
                <a:solidFill>
                  <a:srgbClr val="ACE500"/>
                </a:solidFill>
              </a:rPr>
              <a:t>ICC = .844</a:t>
            </a:r>
            <a:endParaRPr lang="en-US" sz="2800" dirty="0">
              <a:solidFill>
                <a:srgbClr val="ACE50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3522133" y="2133600"/>
            <a:ext cx="1202267" cy="3657600"/>
          </a:xfrm>
          <a:prstGeom prst="righ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YS_ESRT2010_1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238430" y="838200"/>
            <a:ext cx="2905570" cy="345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7306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Visuals in the Geosciences</a:t>
            </a:r>
            <a:endParaRPr lang="en-US" dirty="0"/>
          </a:p>
        </p:txBody>
      </p:sp>
      <p:pic>
        <p:nvPicPr>
          <p:cNvPr id="4" name="Picture 3" descr="synclin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638300"/>
            <a:ext cx="3354016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6096000"/>
            <a:ext cx="35445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2. http://</a:t>
            </a:r>
            <a:r>
              <a:rPr lang="en-US" sz="1000" dirty="0" err="1" smtClean="0"/>
              <a:t>www.tulane.edu/~sanelson/images/syncline.gif</a:t>
            </a:r>
            <a:endParaRPr lang="en-US" sz="1000" dirty="0"/>
          </a:p>
        </p:txBody>
      </p:sp>
      <p:pic>
        <p:nvPicPr>
          <p:cNvPr id="7" name="Picture 6" descr="Subduction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2527300"/>
            <a:ext cx="5486400" cy="2959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200" y="6324600"/>
            <a:ext cx="373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3. http://www.platetectonics.com/book/images/Subduction2.gif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5029200" y="65532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4.. http://</a:t>
            </a:r>
            <a:r>
              <a:rPr lang="en-US" sz="1000" dirty="0" err="1" smtClean="0"/>
              <a:t>www.nvcc.edu/home/cbentley/shenandoah/app_orogeny.jpg</a:t>
            </a:r>
            <a:endParaRPr lang="en-US" sz="1000" dirty="0"/>
          </a:p>
        </p:txBody>
      </p:sp>
      <p:pic>
        <p:nvPicPr>
          <p:cNvPr id="10" name="Picture 9" descr="app_orogen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1044245"/>
            <a:ext cx="2819400" cy="56613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29200" y="5925979"/>
            <a:ext cx="35445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1. Earth Science References Tables, NYSED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3657600"/>
            <a:ext cx="2209800" cy="120032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NYS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Earth Science Regents Exam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7500" y="3029634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TEXT-ONLY QUESTIONS (T)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4888468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NOVEL VISUAL QUESTIONS (V)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937266"/>
            <a:ext cx="2209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SPATIAL 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350" y="2514600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READING COMPREHENSION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350" y="4004746"/>
            <a:ext cx="2209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SEX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51150" y="2895600"/>
            <a:ext cx="882650" cy="78036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51150" y="4189412"/>
            <a:ext cx="882650" cy="158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172200" y="3657600"/>
            <a:ext cx="495300" cy="58179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6153024" y="4226056"/>
            <a:ext cx="533653" cy="4953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05600" y="3925669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TRAINED VISUAL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QUESTIONS (RT)</a:t>
            </a:r>
          </a:p>
        </p:txBody>
      </p:sp>
      <p:cxnSp>
        <p:nvCxnSpPr>
          <p:cNvPr id="16" name="Straight Arrow Connector 15"/>
          <p:cNvCxnSpPr>
            <a:endCxn id="14" idx="1"/>
          </p:cNvCxnSpPr>
          <p:nvPr/>
        </p:nvCxnSpPr>
        <p:spPr>
          <a:xfrm>
            <a:off x="6134100" y="4190746"/>
            <a:ext cx="571500" cy="5808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</p:spPr>
        <p:txBody>
          <a:bodyPr>
            <a:normAutofit/>
          </a:bodyPr>
          <a:lstStyle/>
          <a:p>
            <a:r>
              <a:rPr lang="en-US" dirty="0" smtClean="0"/>
              <a:t>Study Variables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2628900" y="2324100"/>
            <a:ext cx="1295400" cy="9144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3657600"/>
            <a:ext cx="2209800" cy="120032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NYS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Earth Science Regents Exam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7500" y="3029634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TEXT-ONLY QUESTIONS (T)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4888468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NOVEL VISUAL QUESTIONS (V)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937266"/>
            <a:ext cx="2209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SPATIAL 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350" y="2514600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READING COMPREHENSION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350" y="4004746"/>
            <a:ext cx="2209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SEX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51150" y="2895600"/>
            <a:ext cx="882650" cy="78036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51150" y="4189412"/>
            <a:ext cx="882650" cy="158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851150" y="4740533"/>
            <a:ext cx="882650" cy="5818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172200" y="3657600"/>
            <a:ext cx="495300" cy="58179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6153024" y="4226056"/>
            <a:ext cx="533653" cy="4953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05600" y="3925669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TRAINED VISUAL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QUESTIONS (RT)</a:t>
            </a:r>
          </a:p>
        </p:txBody>
      </p:sp>
      <p:cxnSp>
        <p:nvCxnSpPr>
          <p:cNvPr id="16" name="Straight Arrow Connector 15"/>
          <p:cNvCxnSpPr>
            <a:endCxn id="14" idx="1"/>
          </p:cNvCxnSpPr>
          <p:nvPr/>
        </p:nvCxnSpPr>
        <p:spPr>
          <a:xfrm>
            <a:off x="6134100" y="4190746"/>
            <a:ext cx="571500" cy="5808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</p:spPr>
        <p:txBody>
          <a:bodyPr>
            <a:normAutofit/>
          </a:bodyPr>
          <a:lstStyle/>
          <a:p>
            <a:r>
              <a:rPr lang="en-US" dirty="0" smtClean="0"/>
              <a:t>Study Variables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" y="5137667"/>
            <a:ext cx="2209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350" y="5662136"/>
            <a:ext cx="2209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PRIOR KNOWLEDGE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2628900" y="2324100"/>
            <a:ext cx="1295400" cy="9144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3"/>
          </p:cNvCxnSpPr>
          <p:nvPr/>
        </p:nvCxnSpPr>
        <p:spPr>
          <a:xfrm flipV="1">
            <a:off x="2851150" y="4964668"/>
            <a:ext cx="958850" cy="88213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3657600"/>
            <a:ext cx="2209800" cy="120032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NYS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Earth Science Regents Exam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7500" y="3029634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TEXT-ONLY QUESTIONS (T)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4888468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NOVEL VISUAL QUESTIONS (V)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937266"/>
            <a:ext cx="2209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SPATIAL 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350" y="2514600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READING COMPREHENSION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350" y="4004746"/>
            <a:ext cx="2209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SEX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51150" y="2895600"/>
            <a:ext cx="882650" cy="78036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51150" y="4189412"/>
            <a:ext cx="882650" cy="158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851150" y="4740533"/>
            <a:ext cx="882650" cy="5818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172200" y="3657600"/>
            <a:ext cx="495300" cy="58179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6153024" y="4226056"/>
            <a:ext cx="533653" cy="4953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05600" y="3925669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TRAINED VISUAL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QUESTIONS (RT)</a:t>
            </a:r>
          </a:p>
        </p:txBody>
      </p:sp>
      <p:cxnSp>
        <p:nvCxnSpPr>
          <p:cNvPr id="16" name="Straight Arrow Connector 15"/>
          <p:cNvCxnSpPr>
            <a:endCxn id="14" idx="1"/>
          </p:cNvCxnSpPr>
          <p:nvPr/>
        </p:nvCxnSpPr>
        <p:spPr>
          <a:xfrm>
            <a:off x="6134100" y="4190746"/>
            <a:ext cx="571500" cy="5808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</p:spPr>
        <p:txBody>
          <a:bodyPr>
            <a:normAutofit/>
          </a:bodyPr>
          <a:lstStyle/>
          <a:p>
            <a:r>
              <a:rPr lang="en-US" dirty="0" smtClean="0"/>
              <a:t>Study Variables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" y="5137667"/>
            <a:ext cx="2209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350" y="5662136"/>
            <a:ext cx="2209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PRIOR KNOWLEDGE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2628900" y="2324100"/>
            <a:ext cx="1295400" cy="9144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3"/>
          </p:cNvCxnSpPr>
          <p:nvPr/>
        </p:nvCxnSpPr>
        <p:spPr>
          <a:xfrm flipV="1">
            <a:off x="2851150" y="4964668"/>
            <a:ext cx="958850" cy="88213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41350" y="3124200"/>
            <a:ext cx="2209800" cy="5847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NYS 8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 Grade English Language Arts Exam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3657600"/>
            <a:ext cx="2209800" cy="120032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NYS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Earth Science Regents Exam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7500" y="3029634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TEXT-ONLY QUESTIONS (T)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4888468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NOVEL VISUAL QUESTIONS (V)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937266"/>
            <a:ext cx="2209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SPATIAL 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350" y="2514600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READING COMPREHENSION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350" y="4004746"/>
            <a:ext cx="2209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SEX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51150" y="2895600"/>
            <a:ext cx="882650" cy="78036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51150" y="4189412"/>
            <a:ext cx="882650" cy="158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851150" y="4740533"/>
            <a:ext cx="882650" cy="5818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172200" y="3657600"/>
            <a:ext cx="495300" cy="58179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6153024" y="4226056"/>
            <a:ext cx="533653" cy="4953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05600" y="3925669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TRAINED VISUAL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QUESTIONS (RT)</a:t>
            </a:r>
          </a:p>
        </p:txBody>
      </p:sp>
      <p:cxnSp>
        <p:nvCxnSpPr>
          <p:cNvPr id="16" name="Straight Arrow Connector 15"/>
          <p:cNvCxnSpPr>
            <a:endCxn id="14" idx="1"/>
          </p:cNvCxnSpPr>
          <p:nvPr/>
        </p:nvCxnSpPr>
        <p:spPr>
          <a:xfrm>
            <a:off x="6134100" y="4190746"/>
            <a:ext cx="571500" cy="5808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</p:spPr>
        <p:txBody>
          <a:bodyPr>
            <a:normAutofit/>
          </a:bodyPr>
          <a:lstStyle/>
          <a:p>
            <a:r>
              <a:rPr lang="en-US" dirty="0" smtClean="0"/>
              <a:t>Study Variables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" y="5137667"/>
            <a:ext cx="2209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350" y="5662136"/>
            <a:ext cx="2209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PRIOR KNOWLEDGE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2628900" y="2324100"/>
            <a:ext cx="1295400" cy="9144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3"/>
          </p:cNvCxnSpPr>
          <p:nvPr/>
        </p:nvCxnSpPr>
        <p:spPr>
          <a:xfrm flipV="1">
            <a:off x="2851150" y="4964668"/>
            <a:ext cx="958850" cy="88213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41350" y="3124200"/>
            <a:ext cx="2209800" cy="5847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NYS 8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 Grade English Language Arts Exam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1350" y="6044624"/>
            <a:ext cx="2209800" cy="5847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NYS 8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 Grade Science Exam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3657600"/>
            <a:ext cx="2209800" cy="120032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NYS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Earth Science Regents Exam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7500" y="3029634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TEXT-ONLY QUESTIONS (T)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4888468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NOVEL VISUAL QUESTIONS (V)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937266"/>
            <a:ext cx="2209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SPATIAL 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350" y="2514600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READING COMPREHENSION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350" y="4004746"/>
            <a:ext cx="2209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SEX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51150" y="2895600"/>
            <a:ext cx="882650" cy="78036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51150" y="4189412"/>
            <a:ext cx="882650" cy="158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851150" y="4740533"/>
            <a:ext cx="882650" cy="5818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172200" y="3657600"/>
            <a:ext cx="495300" cy="58179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6153024" y="4226056"/>
            <a:ext cx="533653" cy="4953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05600" y="3925669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TRAINED VISUAL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QUESTIONS (RT)</a:t>
            </a:r>
          </a:p>
        </p:txBody>
      </p:sp>
      <p:cxnSp>
        <p:nvCxnSpPr>
          <p:cNvPr id="16" name="Straight Arrow Connector 15"/>
          <p:cNvCxnSpPr>
            <a:endCxn id="14" idx="1"/>
          </p:cNvCxnSpPr>
          <p:nvPr/>
        </p:nvCxnSpPr>
        <p:spPr>
          <a:xfrm>
            <a:off x="6134100" y="4190746"/>
            <a:ext cx="571500" cy="5808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</p:spPr>
        <p:txBody>
          <a:bodyPr>
            <a:normAutofit/>
          </a:bodyPr>
          <a:lstStyle/>
          <a:p>
            <a:r>
              <a:rPr lang="en-US" dirty="0" smtClean="0"/>
              <a:t>Study Variables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" y="5137667"/>
            <a:ext cx="2209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350" y="5662136"/>
            <a:ext cx="2209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PRIOR KNOWLEDGE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2628900" y="2324100"/>
            <a:ext cx="1295400" cy="9144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3"/>
          </p:cNvCxnSpPr>
          <p:nvPr/>
        </p:nvCxnSpPr>
        <p:spPr>
          <a:xfrm flipV="1">
            <a:off x="2851150" y="4964668"/>
            <a:ext cx="958850" cy="88213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41350" y="3124200"/>
            <a:ext cx="2209800" cy="5847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NYS 8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 Grade English Language Arts Exam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1350" y="6044624"/>
            <a:ext cx="2209800" cy="5847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NYS 8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 Grade Science Exam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62400" y="4843046"/>
            <a:ext cx="2209800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June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3657600"/>
            <a:ext cx="2209800" cy="120032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NYS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Earth Science Regents Exam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7500" y="3029634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TEXT-ONLY QUESTIONS (T)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4888468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NOVEL VISUAL QUESTIONS (V)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937266"/>
            <a:ext cx="2209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SPATIAL 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2554069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READING COMPREHENSION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350" y="4004746"/>
            <a:ext cx="2209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SEX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51150" y="2895600"/>
            <a:ext cx="882650" cy="78036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51150" y="4189412"/>
            <a:ext cx="882650" cy="158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851150" y="4740533"/>
            <a:ext cx="882650" cy="5818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172200" y="3657600"/>
            <a:ext cx="495300" cy="58179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6153024" y="4226056"/>
            <a:ext cx="533653" cy="4953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05600" y="3925669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TRAINED VISUAL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QUESTIONS (RT)</a:t>
            </a:r>
          </a:p>
        </p:txBody>
      </p:sp>
      <p:cxnSp>
        <p:nvCxnSpPr>
          <p:cNvPr id="16" name="Straight Arrow Connector 15"/>
          <p:cNvCxnSpPr>
            <a:endCxn id="14" idx="1"/>
          </p:cNvCxnSpPr>
          <p:nvPr/>
        </p:nvCxnSpPr>
        <p:spPr>
          <a:xfrm>
            <a:off x="6134100" y="4190746"/>
            <a:ext cx="571500" cy="5808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</p:spPr>
        <p:txBody>
          <a:bodyPr>
            <a:normAutofit/>
          </a:bodyPr>
          <a:lstStyle/>
          <a:p>
            <a:r>
              <a:rPr lang="en-US" dirty="0" smtClean="0"/>
              <a:t>Study Variables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" y="5137667"/>
            <a:ext cx="2209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" y="5802868"/>
            <a:ext cx="2209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PRIOR KNOWLEDGE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2628900" y="2324100"/>
            <a:ext cx="1295400" cy="9144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3"/>
          </p:cNvCxnSpPr>
          <p:nvPr/>
        </p:nvCxnSpPr>
        <p:spPr>
          <a:xfrm flipV="1">
            <a:off x="2819400" y="5105400"/>
            <a:ext cx="958850" cy="88213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09600" y="2286000"/>
            <a:ext cx="2209800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3 Spatial Tests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1350" y="4374078"/>
            <a:ext cx="2209800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Questionnaire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600" y="5452646"/>
            <a:ext cx="2209800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Questionnaire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9600" y="6172200"/>
            <a:ext cx="2209800" cy="5847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20 ES Regents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3657600"/>
            <a:ext cx="2209800" cy="120032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NYS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Earth Science Regents Exam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7500" y="3029634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TEXT-ONLY QUESTIONS (T)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4888468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NOVEL VISUAL QUESTIONS (V)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937266"/>
            <a:ext cx="2209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SPATIAL 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2554069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READING COMPREHENSION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350" y="4004746"/>
            <a:ext cx="2209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SEX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51150" y="2895600"/>
            <a:ext cx="882650" cy="78036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51150" y="4189412"/>
            <a:ext cx="882650" cy="158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851150" y="4740533"/>
            <a:ext cx="882650" cy="5818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172200" y="3657600"/>
            <a:ext cx="495300" cy="58179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6153024" y="4226056"/>
            <a:ext cx="533653" cy="4953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05600" y="3925669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TRAINED VISUAL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QUESTIONS (RT)</a:t>
            </a:r>
          </a:p>
        </p:txBody>
      </p:sp>
      <p:cxnSp>
        <p:nvCxnSpPr>
          <p:cNvPr id="16" name="Straight Arrow Connector 15"/>
          <p:cNvCxnSpPr>
            <a:endCxn id="14" idx="1"/>
          </p:cNvCxnSpPr>
          <p:nvPr/>
        </p:nvCxnSpPr>
        <p:spPr>
          <a:xfrm>
            <a:off x="6134100" y="4190746"/>
            <a:ext cx="571500" cy="5808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</p:spPr>
        <p:txBody>
          <a:bodyPr>
            <a:normAutofit/>
          </a:bodyPr>
          <a:lstStyle/>
          <a:p>
            <a:r>
              <a:rPr lang="en-US" dirty="0" smtClean="0"/>
              <a:t>Study Variables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" y="5137667"/>
            <a:ext cx="2209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" y="5802868"/>
            <a:ext cx="2209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PRIOR KNOWLEDGE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2628900" y="2324100"/>
            <a:ext cx="1295400" cy="9144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3"/>
          </p:cNvCxnSpPr>
          <p:nvPr/>
        </p:nvCxnSpPr>
        <p:spPr>
          <a:xfrm flipV="1">
            <a:off x="2819400" y="5105400"/>
            <a:ext cx="958850" cy="88213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09600" y="2286000"/>
            <a:ext cx="2209800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3 Spatial Tests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1350" y="4374078"/>
            <a:ext cx="2209800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Questionnaire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600" y="5452646"/>
            <a:ext cx="2209800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Questionnaire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9600" y="6172200"/>
            <a:ext cx="2209800" cy="5847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20 ES Regents Questions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33800" y="3276600"/>
            <a:ext cx="4114800" cy="175432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Collected Fall 2011</a:t>
            </a:r>
          </a:p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50 minute class period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Spatial Tests</a:t>
            </a:r>
            <a:endParaRPr lang="en-US" dirty="0"/>
          </a:p>
        </p:txBody>
      </p:sp>
      <p:pic>
        <p:nvPicPr>
          <p:cNvPr id="16" name="Picture 15" descr="Screen shot 2013-01-10 at 4.56.4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905000"/>
            <a:ext cx="4004890" cy="6049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1296" y="3962400"/>
            <a:ext cx="3183904" cy="2093070"/>
            <a:chOff x="3654425" y="2936875"/>
            <a:chExt cx="5045075" cy="3235325"/>
          </a:xfrm>
        </p:grpSpPr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5791200" y="2936875"/>
            <a:ext cx="1270000" cy="1260475"/>
          </p:xfrm>
          <a:graphic>
            <a:graphicData uri="http://schemas.openxmlformats.org/presentationml/2006/ole">
              <p:oleObj spid="_x0000_s284674" r:id="rId4" imgW="1854200" imgH="1841500" progId="">
                <p:embed/>
              </p:oleObj>
            </a:graphicData>
          </a:graphic>
        </p:graphicFrame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3654425" y="4554537"/>
            <a:ext cx="1270000" cy="1262063"/>
          </p:xfrm>
          <a:graphic>
            <a:graphicData uri="http://schemas.openxmlformats.org/presentationml/2006/ole">
              <p:oleObj spid="_x0000_s284675" r:id="rId5" imgW="1854200" imgH="1841500" progId="">
                <p:embed/>
              </p:oleObj>
            </a:graphicData>
          </a:graphic>
        </p:graphicFrame>
        <p:graphicFrame>
          <p:nvGraphicFramePr>
            <p:cNvPr id="8" name="Object 4"/>
            <p:cNvGraphicFramePr>
              <a:graphicFrameLocks noChangeAspect="1"/>
            </p:cNvGraphicFramePr>
            <p:nvPr/>
          </p:nvGraphicFramePr>
          <p:xfrm>
            <a:off x="4911725" y="4554537"/>
            <a:ext cx="1260475" cy="1262063"/>
          </p:xfrm>
          <a:graphic>
            <a:graphicData uri="http://schemas.openxmlformats.org/presentationml/2006/ole">
              <p:oleObj spid="_x0000_s284676" r:id="rId6" imgW="1854200" imgH="1841500" progId="">
                <p:embed/>
              </p:oleObj>
            </a:graphicData>
          </a:graphic>
        </p:graphicFrame>
        <p:graphicFrame>
          <p:nvGraphicFramePr>
            <p:cNvPr id="9" name="Object 5"/>
            <p:cNvGraphicFramePr>
              <a:graphicFrameLocks noChangeAspect="1"/>
            </p:cNvGraphicFramePr>
            <p:nvPr/>
          </p:nvGraphicFramePr>
          <p:xfrm>
            <a:off x="6169025" y="4554537"/>
            <a:ext cx="1270000" cy="1262063"/>
          </p:xfrm>
          <a:graphic>
            <a:graphicData uri="http://schemas.openxmlformats.org/presentationml/2006/ole">
              <p:oleObj spid="_x0000_s284677" r:id="rId7" imgW="1854200" imgH="1841500" progId="">
                <p:embed/>
              </p:oleObj>
            </a:graphicData>
          </a:graphic>
        </p:graphicFrame>
        <p:graphicFrame>
          <p:nvGraphicFramePr>
            <p:cNvPr id="10" name="Object 6"/>
            <p:cNvGraphicFramePr>
              <a:graphicFrameLocks noChangeAspect="1"/>
            </p:cNvGraphicFramePr>
            <p:nvPr/>
          </p:nvGraphicFramePr>
          <p:xfrm>
            <a:off x="7439025" y="4554537"/>
            <a:ext cx="1260475" cy="1260475"/>
          </p:xfrm>
          <a:graphic>
            <a:graphicData uri="http://schemas.openxmlformats.org/presentationml/2006/ole">
              <p:oleObj spid="_x0000_s284678" r:id="rId8" imgW="1854200" imgH="1841500" progId="">
                <p:embed/>
              </p:oleObj>
            </a:graphicData>
          </a:graphic>
        </p:graphicFrame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149725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5407025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6664325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7921625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7" name="Picture 16" descr="Screen shot 2013-01-15 at 2.14.39 P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5831" y="2057400"/>
            <a:ext cx="2713369" cy="40143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05199" y="2514600"/>
            <a:ext cx="26206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Paper Folding</a:t>
            </a:r>
          </a:p>
          <a:p>
            <a:r>
              <a:rPr lang="en-US" dirty="0" err="1" smtClean="0"/>
              <a:t>Ekstrom</a:t>
            </a:r>
            <a:r>
              <a:rPr lang="en-US" dirty="0" smtClean="0"/>
              <a:t> et al., 1976</a:t>
            </a:r>
          </a:p>
          <a:p>
            <a:endParaRPr lang="en-US" dirty="0" smtClean="0"/>
          </a:p>
          <a:p>
            <a:r>
              <a:rPr lang="en-US" sz="2400" dirty="0" smtClean="0">
                <a:solidFill>
                  <a:srgbClr val="ACE500"/>
                </a:solidFill>
              </a:rPr>
              <a:t>Mental Rotation</a:t>
            </a:r>
          </a:p>
          <a:p>
            <a:r>
              <a:rPr lang="en-US" dirty="0" smtClean="0"/>
              <a:t>Vandenberg, et al. 1978; 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ACE500"/>
                </a:solidFill>
              </a:rPr>
              <a:t>Object Perspective</a:t>
            </a:r>
          </a:p>
          <a:p>
            <a:r>
              <a:rPr lang="en-US" dirty="0" err="1" smtClean="0"/>
              <a:t>Hegarty</a:t>
            </a:r>
            <a:r>
              <a:rPr lang="en-US" dirty="0" smtClean="0"/>
              <a:t> &amp; Waller, 2004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vs. Reading</a:t>
            </a:r>
            <a:endParaRPr lang="en-US" dirty="0"/>
          </a:p>
        </p:txBody>
      </p:sp>
      <p:pic>
        <p:nvPicPr>
          <p:cNvPr id="12" name="Picture 11" descr="readspa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7543800"/>
            <a:ext cx="7125350" cy="4495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05200" y="59436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Spatial Composite Score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110733" y="3228945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Reading Comprehension</a:t>
            </a:r>
            <a:endParaRPr lang="en-US" sz="2000" dirty="0">
              <a:solidFill>
                <a:srgbClr val="FFFFFF"/>
              </a:solidFill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685800" y="1752600"/>
          <a:ext cx="8222929" cy="434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vs. Reading</a:t>
            </a:r>
            <a:endParaRPr lang="en-US" dirty="0"/>
          </a:p>
        </p:txBody>
      </p:sp>
      <p:pic>
        <p:nvPicPr>
          <p:cNvPr id="12" name="Picture 11" descr="readspa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7543800"/>
            <a:ext cx="7125350" cy="4495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05200" y="59436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Spatial Composite Score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110733" y="3228945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Reading Comprehension</a:t>
            </a:r>
            <a:endParaRPr lang="en-US" sz="2000" dirty="0">
              <a:solidFill>
                <a:srgbClr val="FFFFFF"/>
              </a:solidFill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685800" y="1752600"/>
          <a:ext cx="8222929" cy="434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4527828"/>
            <a:ext cx="7131050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Males outperformed Females on Spatial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t(142) = 4.10, </a:t>
            </a:r>
            <a:r>
              <a:rPr lang="en-US" sz="2800" i="1" dirty="0" err="1" smtClean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&lt;.001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Females outperformed Males on Reading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t(142) = -2.66, </a:t>
            </a:r>
            <a:r>
              <a:rPr lang="en-US" sz="2800" i="1" dirty="0" err="1" smtClean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&lt;.001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7576"/>
            <a:ext cx="7888288" cy="1310062"/>
          </a:xfrm>
        </p:spPr>
        <p:txBody>
          <a:bodyPr>
            <a:normAutofit/>
          </a:bodyPr>
          <a:lstStyle/>
          <a:p>
            <a:r>
              <a:rPr lang="en-US" dirty="0" smtClean="0"/>
              <a:t>Spatial Thinking &amp;  Geoscience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00200"/>
            <a:ext cx="6248399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Spatial Thinking is “the process of problem solving via the coordinated use of space, representation, and reasoning</a:t>
            </a:r>
            <a:r>
              <a:rPr lang="en-US" dirty="0" smtClean="0"/>
              <a:t>” </a:t>
            </a:r>
            <a:r>
              <a:rPr lang="en-US" sz="1800" dirty="0" smtClean="0">
                <a:solidFill>
                  <a:srgbClr val="CCCCCC"/>
                </a:solidFill>
              </a:rPr>
              <a:t>(NRC, 2006)</a:t>
            </a:r>
          </a:p>
        </p:txBody>
      </p:sp>
      <p:pic>
        <p:nvPicPr>
          <p:cNvPr id="5" name="Picture 4" descr="earthandmi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95600"/>
            <a:ext cx="1459862" cy="1936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657600"/>
            <a:ext cx="1472464" cy="1905000"/>
          </a:xfrm>
          <a:prstGeom prst="rect">
            <a:avLst/>
          </a:prstGeom>
        </p:spPr>
      </p:pic>
      <p:pic>
        <p:nvPicPr>
          <p:cNvPr id="4" name="Picture 3" descr="thinkspatiall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4419600"/>
            <a:ext cx="1402689" cy="19812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8068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Correlations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17508" y="1828800"/>
          <a:ext cx="8193092" cy="38557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21181"/>
                <a:gridCol w="1300490"/>
                <a:gridCol w="1300490"/>
                <a:gridCol w="1170441"/>
                <a:gridCol w="1300490"/>
              </a:tblGrid>
              <a:tr h="480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</a:t>
                      </a:r>
                      <a:r>
                        <a:rPr lang="en-US" sz="1400" dirty="0" smtClean="0"/>
                        <a:t> Sex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 Reading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 Spatial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 Regents-All</a:t>
                      </a:r>
                      <a:endParaRPr lang="en-US" sz="1400" dirty="0"/>
                    </a:p>
                  </a:txBody>
                  <a:tcPr/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r>
                        <a:rPr lang="en-US" dirty="0" smtClean="0"/>
                        <a:t> Sex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i="1" dirty="0"/>
                    </a:p>
                  </a:txBody>
                  <a:tcPr/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2. Reading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.205*</a:t>
                      </a:r>
                      <a:endParaRPr lang="en-US" sz="18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i="1" dirty="0" smtClean="0"/>
                    </a:p>
                  </a:txBody>
                  <a:tcPr/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3. Spatial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-.316**</a:t>
                      </a:r>
                      <a:endParaRPr lang="en-US" sz="1800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.205*</a:t>
                      </a:r>
                      <a:endParaRPr lang="en-US" sz="1800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dirty="0" smtClean="0"/>
                    </a:p>
                  </a:txBody>
                  <a:tcPr/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4. Regents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-.185*</a:t>
                      </a:r>
                      <a:endParaRPr lang="en-US" sz="1800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.562**</a:t>
                      </a:r>
                      <a:endParaRPr lang="en-US" sz="1800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.514**</a:t>
                      </a:r>
                      <a:endParaRPr lang="en-US" sz="1800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-</a:t>
                      </a: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1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5. Text-Only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ns</a:t>
                      </a:r>
                      <a:endParaRPr lang="en-US" sz="18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.545**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.405**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/>
                        <a:t>.801**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6. Trained Visual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ns</a:t>
                      </a:r>
                      <a:endParaRPr lang="en-US" sz="1800" i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.516**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.392**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/>
                        <a:t>.934**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7. Novel Visual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-.226**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.516**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.564**</a:t>
                      </a:r>
                      <a:endParaRPr lang="en-US" sz="1800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/>
                        <a:t>.957**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6400800"/>
            <a:ext cx="787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N=145;  * </a:t>
            </a:r>
            <a:r>
              <a:rPr lang="en-US" i="1" dirty="0" err="1" smtClean="0"/>
              <a:t>p</a:t>
            </a:r>
            <a:r>
              <a:rPr lang="en-US" i="1" dirty="0" smtClean="0"/>
              <a:t> &lt; </a:t>
            </a:r>
            <a:r>
              <a:rPr lang="en-US" dirty="0" smtClean="0"/>
              <a:t>.05;  ** </a:t>
            </a:r>
            <a:r>
              <a:rPr lang="en-US" i="1" dirty="0" err="1" smtClean="0"/>
              <a:t>p</a:t>
            </a:r>
            <a:r>
              <a:rPr lang="en-US" dirty="0" smtClean="0"/>
              <a:t> </a:t>
            </a:r>
            <a:r>
              <a:rPr lang="en-US" i="1" dirty="0" smtClean="0"/>
              <a:t>&lt; .01 (2-tailed)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8068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Correlations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17508" y="1828800"/>
          <a:ext cx="8193092" cy="38557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21181"/>
                <a:gridCol w="1300490"/>
                <a:gridCol w="1300490"/>
                <a:gridCol w="1170441"/>
                <a:gridCol w="1300490"/>
              </a:tblGrid>
              <a:tr h="480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</a:t>
                      </a:r>
                      <a:r>
                        <a:rPr lang="en-US" sz="1400" dirty="0" smtClean="0"/>
                        <a:t> Sex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 Reading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 Spatial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 Regents-All</a:t>
                      </a:r>
                      <a:endParaRPr lang="en-US" sz="1400" dirty="0"/>
                    </a:p>
                  </a:txBody>
                  <a:tcPr/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r>
                        <a:rPr lang="en-US" dirty="0" smtClean="0"/>
                        <a:t> Sex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i="1" dirty="0"/>
                    </a:p>
                  </a:txBody>
                  <a:tcPr/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2. Reading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00"/>
                          </a:solidFill>
                        </a:rPr>
                        <a:t>.205*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i="1" dirty="0" smtClean="0"/>
                    </a:p>
                  </a:txBody>
                  <a:tcPr/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3. Spatial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-.316**</a:t>
                      </a:r>
                      <a:endParaRPr lang="en-US" sz="1800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.205*</a:t>
                      </a:r>
                      <a:endParaRPr lang="en-US" sz="1800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dirty="0" smtClean="0"/>
                    </a:p>
                  </a:txBody>
                  <a:tcPr/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4. Regents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-.185*</a:t>
                      </a:r>
                      <a:endParaRPr lang="en-US" sz="1800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.562**</a:t>
                      </a:r>
                      <a:endParaRPr lang="en-US" sz="1800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.514**</a:t>
                      </a:r>
                      <a:endParaRPr lang="en-US" sz="1800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-</a:t>
                      </a: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1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5. Text-Only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ns</a:t>
                      </a:r>
                      <a:endParaRPr lang="en-US" sz="18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.545**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.405**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/>
                        <a:t>.801**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6. Trained Visual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ns</a:t>
                      </a:r>
                      <a:endParaRPr lang="en-US" sz="1800" i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.516**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.392**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/>
                        <a:t>.934**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7. Novel Visual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-.226**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.516**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.564**</a:t>
                      </a:r>
                      <a:endParaRPr lang="en-US" sz="1800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/>
                        <a:t>.957**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6400800"/>
            <a:ext cx="787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N=145;  * </a:t>
            </a:r>
            <a:r>
              <a:rPr lang="en-US" i="1" dirty="0" err="1" smtClean="0"/>
              <a:t>p</a:t>
            </a:r>
            <a:r>
              <a:rPr lang="en-US" i="1" dirty="0" smtClean="0"/>
              <a:t> &lt; </a:t>
            </a:r>
            <a:r>
              <a:rPr lang="en-US" dirty="0" smtClean="0"/>
              <a:t>.05;  ** </a:t>
            </a:r>
            <a:r>
              <a:rPr lang="en-US" i="1" dirty="0" err="1" smtClean="0"/>
              <a:t>p</a:t>
            </a:r>
            <a:r>
              <a:rPr lang="en-US" dirty="0" smtClean="0"/>
              <a:t> </a:t>
            </a:r>
            <a:r>
              <a:rPr lang="en-US" i="1" dirty="0" smtClean="0"/>
              <a:t>&lt; .01 (2-tailed)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2581126"/>
            <a:ext cx="2544763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Females display higher reading ability</a:t>
            </a:r>
            <a:endParaRPr lang="en-US" sz="2000" b="1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4876800" y="2971800"/>
            <a:ext cx="6858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8068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Correlations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17508" y="1828800"/>
          <a:ext cx="8193092" cy="38557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21181"/>
                <a:gridCol w="1300490"/>
                <a:gridCol w="1300490"/>
                <a:gridCol w="1170441"/>
                <a:gridCol w="1300490"/>
              </a:tblGrid>
              <a:tr h="480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</a:t>
                      </a:r>
                      <a:r>
                        <a:rPr lang="en-US" sz="1400" dirty="0" smtClean="0"/>
                        <a:t> Sex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 Reading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 Spatial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 Regents-All</a:t>
                      </a:r>
                      <a:endParaRPr lang="en-US" sz="1400" dirty="0"/>
                    </a:p>
                  </a:txBody>
                  <a:tcPr/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r>
                        <a:rPr lang="en-US" dirty="0" smtClean="0"/>
                        <a:t> Sex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i="1" dirty="0"/>
                    </a:p>
                  </a:txBody>
                  <a:tcPr/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2. Reading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.205*</a:t>
                      </a:r>
                      <a:endParaRPr lang="en-US" sz="18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i="1" dirty="0" smtClean="0"/>
                    </a:p>
                  </a:txBody>
                  <a:tcPr/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3. Spatial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-.316**</a:t>
                      </a:r>
                      <a:endParaRPr lang="en-US" sz="24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.205*</a:t>
                      </a:r>
                      <a:endParaRPr lang="en-US" sz="1800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dirty="0" smtClean="0"/>
                    </a:p>
                  </a:txBody>
                  <a:tcPr/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4. Regents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-.185*</a:t>
                      </a:r>
                      <a:endParaRPr lang="en-US" sz="1800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.562**</a:t>
                      </a:r>
                      <a:endParaRPr lang="en-US" sz="1800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.514**</a:t>
                      </a:r>
                      <a:endParaRPr lang="en-US" sz="1800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-</a:t>
                      </a: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1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5. Text-Only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ns</a:t>
                      </a:r>
                      <a:endParaRPr lang="en-US" sz="18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.545**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.405**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/>
                        <a:t>.801**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6. Trained Visual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ns</a:t>
                      </a:r>
                      <a:endParaRPr lang="en-US" sz="1800" i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.516**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.392**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/>
                        <a:t>.934**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7. Novel Visual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-.226**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.516**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.564**</a:t>
                      </a:r>
                      <a:endParaRPr lang="en-US" sz="1800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/>
                        <a:t>.957**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6400800"/>
            <a:ext cx="787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N=145;  * </a:t>
            </a:r>
            <a:r>
              <a:rPr lang="en-US" i="1" dirty="0" err="1" smtClean="0"/>
              <a:t>p</a:t>
            </a:r>
            <a:r>
              <a:rPr lang="en-US" i="1" dirty="0" smtClean="0"/>
              <a:t> &lt; </a:t>
            </a:r>
            <a:r>
              <a:rPr lang="en-US" dirty="0" smtClean="0"/>
              <a:t>.05;  ** </a:t>
            </a:r>
            <a:r>
              <a:rPr lang="en-US" i="1" dirty="0" err="1" smtClean="0"/>
              <a:t>p</a:t>
            </a:r>
            <a:r>
              <a:rPr lang="en-US" dirty="0" smtClean="0"/>
              <a:t> </a:t>
            </a:r>
            <a:r>
              <a:rPr lang="en-US" i="1" dirty="0" smtClean="0"/>
              <a:t>&lt; .01 (2-tailed)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2971800"/>
            <a:ext cx="2209800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Males display higher spatial ability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4876800" y="3505200"/>
            <a:ext cx="6858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8068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Correlations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17508" y="1828800"/>
          <a:ext cx="8193092" cy="38557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21181"/>
                <a:gridCol w="1300490"/>
                <a:gridCol w="1300490"/>
                <a:gridCol w="1170441"/>
                <a:gridCol w="1300490"/>
              </a:tblGrid>
              <a:tr h="480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</a:t>
                      </a:r>
                      <a:r>
                        <a:rPr lang="en-US" sz="1400" dirty="0" smtClean="0"/>
                        <a:t> Sex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 Reading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 Spatial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 Regents-All</a:t>
                      </a:r>
                      <a:endParaRPr lang="en-US" sz="1400" dirty="0"/>
                    </a:p>
                  </a:txBody>
                  <a:tcPr/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r>
                        <a:rPr lang="en-US" dirty="0" smtClean="0"/>
                        <a:t> Sex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i="1" dirty="0"/>
                    </a:p>
                  </a:txBody>
                  <a:tcPr/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2. Reading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.205*</a:t>
                      </a:r>
                      <a:endParaRPr lang="en-US" sz="18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i="1" dirty="0" smtClean="0"/>
                    </a:p>
                  </a:txBody>
                  <a:tcPr/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3. Spatial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-.316**</a:t>
                      </a:r>
                      <a:endParaRPr lang="en-US" sz="1800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.205*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dirty="0" smtClean="0"/>
                    </a:p>
                  </a:txBody>
                  <a:tcPr/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4. Regents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-.185*</a:t>
                      </a:r>
                      <a:endParaRPr lang="en-US" sz="1800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.562**</a:t>
                      </a:r>
                      <a:endParaRPr lang="en-US" sz="1800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.514**</a:t>
                      </a:r>
                      <a:endParaRPr lang="en-US" sz="1800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-</a:t>
                      </a: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1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5. Text-Only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ns</a:t>
                      </a:r>
                      <a:endParaRPr lang="en-US" sz="18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.545**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.405**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/>
                        <a:t>.801**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6. Trained Visual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ns</a:t>
                      </a:r>
                      <a:endParaRPr lang="en-US" sz="1800" i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.516**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.392**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/>
                        <a:t>.934**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7. Novel Visual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-.226**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.516**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.564**</a:t>
                      </a:r>
                      <a:endParaRPr lang="en-US" sz="1800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/>
                        <a:t>.957**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6400800"/>
            <a:ext cx="787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N=145;  * </a:t>
            </a:r>
            <a:r>
              <a:rPr lang="en-US" i="1" dirty="0" err="1" smtClean="0"/>
              <a:t>p</a:t>
            </a:r>
            <a:r>
              <a:rPr lang="en-US" i="1" dirty="0" smtClean="0"/>
              <a:t> &lt; </a:t>
            </a:r>
            <a:r>
              <a:rPr lang="en-US" dirty="0" smtClean="0"/>
              <a:t>.05;  ** </a:t>
            </a:r>
            <a:r>
              <a:rPr lang="en-US" i="1" dirty="0" err="1" smtClean="0"/>
              <a:t>p</a:t>
            </a:r>
            <a:r>
              <a:rPr lang="en-US" dirty="0" smtClean="0"/>
              <a:t> </a:t>
            </a:r>
            <a:r>
              <a:rPr lang="en-US" i="1" dirty="0" smtClean="0"/>
              <a:t>&lt; .01 (2-tailed)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94437" y="3200400"/>
            <a:ext cx="2773363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Spatial and Reading correlate</a:t>
            </a:r>
            <a:endParaRPr lang="en-US" sz="2000" b="1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5821363" y="3581401"/>
            <a:ext cx="427037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8068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Correlations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17508" y="1828800"/>
          <a:ext cx="8193092" cy="38557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21181"/>
                <a:gridCol w="1300490"/>
                <a:gridCol w="1300490"/>
                <a:gridCol w="1170441"/>
                <a:gridCol w="1300490"/>
              </a:tblGrid>
              <a:tr h="480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</a:t>
                      </a:r>
                      <a:r>
                        <a:rPr lang="en-US" sz="1400" dirty="0" smtClean="0"/>
                        <a:t> Sex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 Reading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 Spatial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 Regents-All</a:t>
                      </a:r>
                      <a:endParaRPr lang="en-US" sz="1400" dirty="0"/>
                    </a:p>
                  </a:txBody>
                  <a:tcPr/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r>
                        <a:rPr lang="en-US" dirty="0" smtClean="0"/>
                        <a:t> Sex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i="1" dirty="0"/>
                    </a:p>
                  </a:txBody>
                  <a:tcPr/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2. Reading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.205*</a:t>
                      </a:r>
                      <a:endParaRPr lang="en-US" sz="18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i="1" dirty="0" smtClean="0"/>
                    </a:p>
                  </a:txBody>
                  <a:tcPr/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3. Spatial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-.316**</a:t>
                      </a:r>
                      <a:endParaRPr lang="en-US" sz="1800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.205*</a:t>
                      </a:r>
                      <a:endParaRPr lang="en-US" sz="1800" b="0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dirty="0" smtClean="0"/>
                    </a:p>
                  </a:txBody>
                  <a:tcPr/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4. Regents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-.185*</a:t>
                      </a:r>
                      <a:endParaRPr lang="en-US" sz="1800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.562**</a:t>
                      </a:r>
                      <a:endParaRPr lang="en-US" sz="2400" b="1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.514**</a:t>
                      </a:r>
                      <a:endParaRPr lang="en-US" sz="2400" b="1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-</a:t>
                      </a: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1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5. Text-Only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ns</a:t>
                      </a:r>
                      <a:endParaRPr lang="en-US" sz="18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.545**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.405**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/>
                        <a:t>.801**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6. Trained Visual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ns</a:t>
                      </a:r>
                      <a:endParaRPr lang="en-US" sz="1800" i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.516**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.392**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/>
                        <a:t>.934**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7. Novel Visual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-.226**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.516**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.564**</a:t>
                      </a:r>
                      <a:endParaRPr lang="en-US" sz="1800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/>
                        <a:t>.957**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6400800"/>
            <a:ext cx="787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N=145;  * </a:t>
            </a:r>
            <a:r>
              <a:rPr lang="en-US" i="1" dirty="0" err="1" smtClean="0"/>
              <a:t>p</a:t>
            </a:r>
            <a:r>
              <a:rPr lang="en-US" i="1" dirty="0" smtClean="0"/>
              <a:t> &lt; </a:t>
            </a:r>
            <a:r>
              <a:rPr lang="en-US" dirty="0" smtClean="0"/>
              <a:t>.05;  ** </a:t>
            </a:r>
            <a:r>
              <a:rPr lang="en-US" i="1" dirty="0" err="1" smtClean="0"/>
              <a:t>p</a:t>
            </a:r>
            <a:r>
              <a:rPr lang="en-US" dirty="0" smtClean="0"/>
              <a:t> </a:t>
            </a:r>
            <a:r>
              <a:rPr lang="en-US" i="1" dirty="0" smtClean="0"/>
              <a:t>&lt; .01 (2-tailed)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8068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Correlations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17508" y="1828800"/>
          <a:ext cx="8193092" cy="38557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21181"/>
                <a:gridCol w="1300490"/>
                <a:gridCol w="1300490"/>
                <a:gridCol w="1170441"/>
                <a:gridCol w="1300490"/>
              </a:tblGrid>
              <a:tr h="480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</a:t>
                      </a:r>
                      <a:r>
                        <a:rPr lang="en-US" sz="1400" dirty="0" smtClean="0"/>
                        <a:t> Sex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 Reading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 Spatial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 Regents-All</a:t>
                      </a:r>
                      <a:endParaRPr lang="en-US" sz="1400" dirty="0"/>
                    </a:p>
                  </a:txBody>
                  <a:tcPr/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r>
                        <a:rPr lang="en-US" dirty="0" smtClean="0"/>
                        <a:t> Sex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i="1" dirty="0"/>
                    </a:p>
                  </a:txBody>
                  <a:tcPr/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2. Reading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.205*</a:t>
                      </a:r>
                      <a:endParaRPr lang="en-US" sz="18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i="1" dirty="0" smtClean="0"/>
                    </a:p>
                  </a:txBody>
                  <a:tcPr/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3. Spatial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-.316**</a:t>
                      </a:r>
                      <a:endParaRPr lang="en-US" sz="1800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.205*</a:t>
                      </a:r>
                      <a:endParaRPr lang="en-US" sz="1800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dirty="0" smtClean="0"/>
                    </a:p>
                  </a:txBody>
                  <a:tcPr/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4. Regents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-.185*</a:t>
                      </a:r>
                      <a:endParaRPr lang="en-US" sz="1800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.562**</a:t>
                      </a:r>
                      <a:endParaRPr lang="en-US" sz="1800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.514**</a:t>
                      </a:r>
                      <a:endParaRPr lang="en-US" sz="1800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-</a:t>
                      </a: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1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5. Text-Only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ns</a:t>
                      </a:r>
                      <a:endParaRPr lang="en-US" sz="18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.545**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.405**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/>
                        <a:t>.801**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6. Trained Visual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ns</a:t>
                      </a:r>
                      <a:endParaRPr lang="en-US" sz="1800" i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.516**</a:t>
                      </a:r>
                      <a:endParaRPr lang="en-US" sz="2400" b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.392**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/>
                        <a:t>.934**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7. Novel Visual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-.226**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.516**</a:t>
                      </a:r>
                      <a:endParaRPr lang="en-US" sz="24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.564**</a:t>
                      </a:r>
                      <a:endParaRPr lang="en-US" sz="1800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/>
                        <a:t>.957**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6400800"/>
            <a:ext cx="787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N=145;  * </a:t>
            </a:r>
            <a:r>
              <a:rPr lang="en-US" i="1" dirty="0" err="1" smtClean="0"/>
              <a:t>p</a:t>
            </a:r>
            <a:r>
              <a:rPr lang="en-US" i="1" dirty="0" smtClean="0"/>
              <a:t> &lt; </a:t>
            </a:r>
            <a:r>
              <a:rPr lang="en-US" dirty="0" smtClean="0"/>
              <a:t>.05;  ** </a:t>
            </a:r>
            <a:r>
              <a:rPr lang="en-US" i="1" dirty="0" err="1" smtClean="0"/>
              <a:t>p</a:t>
            </a:r>
            <a:r>
              <a:rPr lang="en-US" dirty="0" smtClean="0"/>
              <a:t> </a:t>
            </a:r>
            <a:r>
              <a:rPr lang="en-US" i="1" dirty="0" smtClean="0"/>
              <a:t>&lt; .01 (2-tailed)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8068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Correlations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17508" y="1828800"/>
          <a:ext cx="8193092" cy="38557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21181"/>
                <a:gridCol w="1300490"/>
                <a:gridCol w="1300490"/>
                <a:gridCol w="1170441"/>
                <a:gridCol w="1300490"/>
              </a:tblGrid>
              <a:tr h="480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</a:t>
                      </a:r>
                      <a:r>
                        <a:rPr lang="en-US" sz="1400" dirty="0" smtClean="0"/>
                        <a:t> Sex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 Reading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 Spatial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 Regents-All</a:t>
                      </a:r>
                      <a:endParaRPr lang="en-US" sz="1400" dirty="0"/>
                    </a:p>
                  </a:txBody>
                  <a:tcPr/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r>
                        <a:rPr lang="en-US" dirty="0" smtClean="0"/>
                        <a:t> Sex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i="1" dirty="0"/>
                    </a:p>
                  </a:txBody>
                  <a:tcPr/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2. Reading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.205*</a:t>
                      </a:r>
                      <a:endParaRPr lang="en-US" sz="18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i="1" dirty="0" smtClean="0"/>
                    </a:p>
                  </a:txBody>
                  <a:tcPr/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3. Spatial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-.316**</a:t>
                      </a:r>
                      <a:endParaRPr lang="en-US" sz="1800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.205*</a:t>
                      </a:r>
                      <a:endParaRPr lang="en-US" sz="1800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dirty="0" smtClean="0"/>
                    </a:p>
                  </a:txBody>
                  <a:tcPr/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4. Regents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-.185*</a:t>
                      </a:r>
                      <a:endParaRPr lang="en-US" sz="1800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.562**</a:t>
                      </a:r>
                      <a:endParaRPr lang="en-US" sz="1800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.514**</a:t>
                      </a:r>
                      <a:endParaRPr lang="en-US" sz="1800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-</a:t>
                      </a: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1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5. Text-Only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ns</a:t>
                      </a:r>
                      <a:endParaRPr lang="en-US" sz="18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.545**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.405**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/>
                        <a:t>.801**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dirty="0" smtClean="0"/>
                        <a:t>6. Trained Visual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ns</a:t>
                      </a:r>
                      <a:endParaRPr lang="en-US" sz="1800" i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.516**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.392**</a:t>
                      </a:r>
                      <a:endParaRPr lang="en-US" sz="2400" b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5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/>
                        <a:t>.934**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7. Novel Visual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-.226**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.516**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.564**</a:t>
                      </a:r>
                      <a:endParaRPr lang="en-US" sz="2400" b="1" dirty="0"/>
                    </a:p>
                  </a:txBody>
                  <a:tcPr>
                    <a:solidFill>
                      <a:srgbClr val="A5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/>
                        <a:t>.957**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6400800"/>
            <a:ext cx="787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N=145;  * </a:t>
            </a:r>
            <a:r>
              <a:rPr lang="en-US" i="1" dirty="0" err="1" smtClean="0"/>
              <a:t>p</a:t>
            </a:r>
            <a:r>
              <a:rPr lang="en-US" i="1" dirty="0" smtClean="0"/>
              <a:t> &lt; </a:t>
            </a:r>
            <a:r>
              <a:rPr lang="en-US" dirty="0" smtClean="0"/>
              <a:t>.05;  ** </a:t>
            </a:r>
            <a:r>
              <a:rPr lang="en-US" i="1" dirty="0" err="1" smtClean="0"/>
              <a:t>p</a:t>
            </a:r>
            <a:r>
              <a:rPr lang="en-US" dirty="0" smtClean="0"/>
              <a:t> </a:t>
            </a:r>
            <a:r>
              <a:rPr lang="en-US" i="1" dirty="0" smtClean="0"/>
              <a:t>&lt; .01 (2-tailed)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</p:spPr>
        <p:txBody>
          <a:bodyPr>
            <a:normAutofit/>
          </a:bodyPr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1595735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Overall Performance on the Regents Earth Science Exam</a:t>
            </a:r>
          </a:p>
          <a:p>
            <a:endParaRPr lang="en-US" sz="1000" dirty="0" smtClean="0"/>
          </a:p>
          <a:p>
            <a:r>
              <a:rPr lang="en-US" sz="2000" dirty="0" smtClean="0"/>
              <a:t>Multiple Linear Regression </a:t>
            </a:r>
            <a:endParaRPr lang="en-US" sz="2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800" y="2842230"/>
          <a:ext cx="8534400" cy="285779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971800"/>
                <a:gridCol w="1143000"/>
                <a:gridCol w="1143000"/>
                <a:gridCol w="1143000"/>
                <a:gridCol w="1143000"/>
                <a:gridCol w="990600"/>
              </a:tblGrid>
              <a:tr h="37600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 (B)</a:t>
                      </a:r>
                      <a:endParaRPr lang="en-US" sz="2400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β</a:t>
                      </a:r>
                      <a:endParaRPr lang="en-US" sz="2400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/>
                        <a:t>t</a:t>
                      </a:r>
                      <a:endParaRPr lang="en-US" sz="2400" i="1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/>
                        <a:t>p</a:t>
                      </a:r>
                      <a:endParaRPr lang="en-US" sz="2400" i="1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09">
                <a:tc>
                  <a:txBody>
                    <a:bodyPr/>
                    <a:lstStyle/>
                    <a:p>
                      <a:r>
                        <a:rPr lang="en-US" dirty="0" smtClean="0"/>
                        <a:t>Sex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-3.60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1.40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-.15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-2.56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.011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6009">
                <a:tc>
                  <a:txBody>
                    <a:bodyPr/>
                    <a:lstStyle/>
                    <a:p>
                      <a:r>
                        <a:rPr lang="en-US" dirty="0" smtClean="0"/>
                        <a:t>Motivation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.264</a:t>
                      </a:r>
                      <a:endParaRPr lang="en-US" dirty="0"/>
                    </a:p>
                  </a:txBody>
                  <a:tcPr/>
                </a:tc>
              </a:tr>
              <a:tr h="520552">
                <a:tc>
                  <a:txBody>
                    <a:bodyPr/>
                    <a:lstStyle/>
                    <a:p>
                      <a:r>
                        <a:rPr lang="en-US" dirty="0" smtClean="0"/>
                        <a:t>Prior Science 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&lt;.001</a:t>
                      </a:r>
                      <a:endParaRPr lang="en-US" dirty="0"/>
                    </a:p>
                  </a:txBody>
                  <a:tcPr/>
                </a:tc>
              </a:tr>
              <a:tr h="376009">
                <a:tc>
                  <a:txBody>
                    <a:bodyPr/>
                    <a:lstStyle/>
                    <a:p>
                      <a:r>
                        <a:rPr lang="en-US" dirty="0" smtClean="0"/>
                        <a:t>Prior Earth </a:t>
                      </a:r>
                      <a:r>
                        <a:rPr lang="en-US" dirty="0" err="1" smtClean="0"/>
                        <a:t>Sci</a:t>
                      </a:r>
                      <a:r>
                        <a:rPr lang="en-US" dirty="0" smtClean="0"/>
                        <a:t> 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.002</a:t>
                      </a:r>
                      <a:endParaRPr lang="en-US" dirty="0"/>
                    </a:p>
                  </a:txBody>
                  <a:tcPr/>
                </a:tc>
              </a:tr>
              <a:tr h="376009">
                <a:tc>
                  <a:txBody>
                    <a:bodyPr/>
                    <a:lstStyle/>
                    <a:p>
                      <a:r>
                        <a:rPr lang="en-US" dirty="0" smtClean="0"/>
                        <a:t>Reading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&lt;.001</a:t>
                      </a:r>
                      <a:endParaRPr lang="en-US" dirty="0"/>
                    </a:p>
                  </a:txBody>
                  <a:tcPr/>
                </a:tc>
              </a:tr>
              <a:tr h="376009">
                <a:tc>
                  <a:txBody>
                    <a:bodyPr/>
                    <a:lstStyle/>
                    <a:p>
                      <a:r>
                        <a:rPr lang="en-US" dirty="0" smtClean="0"/>
                        <a:t>Spatial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.006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28194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</a:rPr>
              <a:t>R</a:t>
            </a:r>
            <a:r>
              <a:rPr lang="en-US" sz="2400" b="1" i="1" baseline="30000" dirty="0" smtClean="0">
                <a:solidFill>
                  <a:srgbClr val="000000"/>
                </a:solidFill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</a:rPr>
              <a:t> = .66,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p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&lt; .001</a:t>
            </a:r>
          </a:p>
          <a:p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01000" y="3352800"/>
            <a:ext cx="762000" cy="2347228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540624" y="3650397"/>
            <a:ext cx="460376" cy="2358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 Analysis</a:t>
            </a:r>
            <a:endParaRPr lang="en-US" dirty="0"/>
          </a:p>
        </p:txBody>
      </p:sp>
      <p:pic>
        <p:nvPicPr>
          <p:cNvPr id="8" name="Picture 7" descr="Slid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824" y="1600200"/>
            <a:ext cx="6833976" cy="5125482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0" y="4038600"/>
            <a:ext cx="9906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Regents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</p:spPr>
        <p:txBody>
          <a:bodyPr>
            <a:normAutofit/>
          </a:bodyPr>
          <a:lstStyle/>
          <a:p>
            <a:r>
              <a:rPr lang="en-US" dirty="0" smtClean="0"/>
              <a:t>Path Analysis</a:t>
            </a:r>
            <a:endParaRPr lang="en-US" dirty="0"/>
          </a:p>
        </p:txBody>
      </p:sp>
      <p:pic>
        <p:nvPicPr>
          <p:cNvPr id="8" name="Picture 7" descr="Slid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17638"/>
            <a:ext cx="7439372" cy="5276294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86600" y="3059668"/>
            <a:ext cx="10668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Text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3821668"/>
            <a:ext cx="10668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Trained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4552890"/>
            <a:ext cx="10668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Novel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00200"/>
            <a:ext cx="6248399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Spatial Thinking is “the process of problem solving via the coordinated use of space, representation, and reasoning</a:t>
            </a:r>
            <a:r>
              <a:rPr lang="en-US" dirty="0" smtClean="0"/>
              <a:t>” </a:t>
            </a:r>
            <a:r>
              <a:rPr lang="en-US" sz="1800" dirty="0" smtClean="0">
                <a:solidFill>
                  <a:srgbClr val="CCCCCC"/>
                </a:solidFill>
              </a:rPr>
              <a:t>(NRC, 2006)</a:t>
            </a:r>
          </a:p>
        </p:txBody>
      </p:sp>
      <p:pic>
        <p:nvPicPr>
          <p:cNvPr id="5" name="Picture 4" descr="earthandmi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95600"/>
            <a:ext cx="1459862" cy="1936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657600"/>
            <a:ext cx="1472464" cy="1905000"/>
          </a:xfrm>
          <a:prstGeom prst="rect">
            <a:avLst/>
          </a:prstGeom>
        </p:spPr>
      </p:pic>
      <p:pic>
        <p:nvPicPr>
          <p:cNvPr id="4" name="Picture 3" descr="thinkspatiall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4419600"/>
            <a:ext cx="1402689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3926558"/>
            <a:ext cx="2362200" cy="163604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07576"/>
            <a:ext cx="7888288" cy="1310062"/>
          </a:xfrm>
        </p:spPr>
        <p:txBody>
          <a:bodyPr>
            <a:normAutofit/>
          </a:bodyPr>
          <a:lstStyle/>
          <a:p>
            <a:r>
              <a:rPr lang="en-US" dirty="0" smtClean="0"/>
              <a:t>Spatial Thinking &amp;  Geoscience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</p:spPr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3048000"/>
          <a:ext cx="8220073" cy="273434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981075"/>
                <a:gridCol w="1143000"/>
                <a:gridCol w="1295400"/>
                <a:gridCol w="1143000"/>
                <a:gridCol w="1143000"/>
                <a:gridCol w="1219200"/>
                <a:gridCol w="1295398"/>
              </a:tblGrid>
              <a:tr h="81410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Reading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Spatial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Trained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Visual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Novel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Visual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Overall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Regents</a:t>
                      </a:r>
                    </a:p>
                  </a:txBody>
                  <a:tcPr anchor="ctr"/>
                </a:tc>
              </a:tr>
              <a:tr h="633691">
                <a:tc>
                  <a:txBody>
                    <a:bodyPr/>
                    <a:lstStyle/>
                    <a:p>
                      <a:r>
                        <a:rPr lang="en-US" dirty="0" smtClean="0"/>
                        <a:t>Sex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 smtClean="0"/>
                        <a:t>X</a:t>
                      </a:r>
                      <a:endParaRPr lang="en-US" sz="24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 smtClean="0"/>
                        <a:t>X</a:t>
                      </a:r>
                      <a:endParaRPr lang="en-US" sz="24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3600" dirty="0"/>
                    </a:p>
                  </a:txBody>
                  <a:tcPr/>
                </a:tc>
              </a:tr>
              <a:tr h="596609">
                <a:tc>
                  <a:txBody>
                    <a:bodyPr/>
                    <a:lstStyle/>
                    <a:p>
                      <a:r>
                        <a:rPr lang="en-US" dirty="0" smtClean="0"/>
                        <a:t>Reading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--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--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3600" dirty="0"/>
                    </a:p>
                  </a:txBody>
                  <a:tcPr/>
                </a:tc>
              </a:tr>
              <a:tr h="596609">
                <a:tc>
                  <a:txBody>
                    <a:bodyPr/>
                    <a:lstStyle/>
                    <a:p>
                      <a:r>
                        <a:rPr lang="en-US" dirty="0" smtClean="0"/>
                        <a:t>Spatial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--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--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Arial"/>
                          <a:ea typeface="Zapf Dingbats"/>
                          <a:cs typeface="Arial"/>
                        </a:rPr>
                        <a:t>*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X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1350" y="586293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 </a:t>
            </a:r>
            <a:r>
              <a:rPr lang="en-US" sz="2400" i="1" dirty="0" err="1" smtClean="0"/>
              <a:t>p</a:t>
            </a:r>
            <a:r>
              <a:rPr lang="en-US" sz="2400" i="1" dirty="0" smtClean="0"/>
              <a:t> &lt;</a:t>
            </a:r>
            <a:r>
              <a:rPr lang="en-US" sz="2400" dirty="0" smtClean="0"/>
              <a:t> .05</a:t>
            </a:r>
            <a:r>
              <a:rPr lang="en-US" sz="2400" i="1" dirty="0" smtClean="0"/>
              <a:t>, </a:t>
            </a:r>
            <a:r>
              <a:rPr lang="en-US" sz="2400" dirty="0" smtClean="0"/>
              <a:t>all others </a:t>
            </a:r>
            <a:r>
              <a:rPr lang="en-US" sz="2400" i="1" dirty="0" err="1" smtClean="0"/>
              <a:t>p</a:t>
            </a:r>
            <a:r>
              <a:rPr lang="en-US" sz="2400" dirty="0" smtClean="0"/>
              <a:t> &lt; .01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41350" y="2296180"/>
            <a:ext cx="743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Significant Direct Effects for Path Analysis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1350" y="76200"/>
            <a:ext cx="7856538" cy="1310062"/>
          </a:xfrm>
        </p:spPr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3048000"/>
          <a:ext cx="8220073" cy="273434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981075"/>
                <a:gridCol w="1143000"/>
                <a:gridCol w="1295400"/>
                <a:gridCol w="1143000"/>
                <a:gridCol w="1143000"/>
                <a:gridCol w="1219200"/>
                <a:gridCol w="1295398"/>
              </a:tblGrid>
              <a:tr h="81410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Reading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Spatial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Trained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Visual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Novel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Visual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Overall Regents</a:t>
                      </a:r>
                    </a:p>
                  </a:txBody>
                  <a:tcPr anchor="ctr"/>
                </a:tc>
              </a:tr>
              <a:tr h="633691">
                <a:tc>
                  <a:txBody>
                    <a:bodyPr/>
                    <a:lstStyle/>
                    <a:p>
                      <a:r>
                        <a:rPr lang="en-US" dirty="0" smtClean="0"/>
                        <a:t>Sex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 smtClean="0"/>
                        <a:t>X</a:t>
                      </a:r>
                      <a:endParaRPr lang="en-US" sz="24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 smtClean="0"/>
                        <a:t>X</a:t>
                      </a:r>
                      <a:endParaRPr lang="en-US" sz="24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3600" dirty="0"/>
                    </a:p>
                  </a:txBody>
                  <a:tcPr/>
                </a:tc>
              </a:tr>
              <a:tr h="596609">
                <a:tc>
                  <a:txBody>
                    <a:bodyPr/>
                    <a:lstStyle/>
                    <a:p>
                      <a:r>
                        <a:rPr lang="en-US" dirty="0" smtClean="0"/>
                        <a:t>Reading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--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--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3600" dirty="0"/>
                    </a:p>
                  </a:txBody>
                  <a:tcPr/>
                </a:tc>
              </a:tr>
              <a:tr h="596609">
                <a:tc>
                  <a:txBody>
                    <a:bodyPr/>
                    <a:lstStyle/>
                    <a:p>
                      <a:r>
                        <a:rPr lang="en-US" dirty="0" smtClean="0"/>
                        <a:t>Spatial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--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--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Arial"/>
                          <a:ea typeface="Zapf Dingbats"/>
                          <a:cs typeface="Arial"/>
                        </a:rPr>
                        <a:t>*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X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6324600" y="5181600"/>
            <a:ext cx="838200" cy="524549"/>
          </a:xfrm>
          <a:prstGeom prst="ellipse">
            <a:avLst/>
          </a:prstGeom>
          <a:noFill/>
          <a:ln w="412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24600" y="3962400"/>
            <a:ext cx="838200" cy="524549"/>
          </a:xfrm>
          <a:prstGeom prst="ellipse">
            <a:avLst/>
          </a:prstGeom>
          <a:noFill/>
          <a:ln w="412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1350" y="2296180"/>
            <a:ext cx="743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Significant Direct Effects for Path Analysis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41350" y="586293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 </a:t>
            </a:r>
            <a:r>
              <a:rPr lang="en-US" sz="2400" i="1" dirty="0" err="1" smtClean="0"/>
              <a:t>p</a:t>
            </a:r>
            <a:r>
              <a:rPr lang="en-US" sz="2400" i="1" dirty="0" smtClean="0"/>
              <a:t> &lt;</a:t>
            </a:r>
            <a:r>
              <a:rPr lang="en-US" sz="2400" dirty="0" smtClean="0"/>
              <a:t> .05</a:t>
            </a:r>
            <a:r>
              <a:rPr lang="en-US" sz="2400" i="1" dirty="0" smtClean="0"/>
              <a:t>, </a:t>
            </a:r>
            <a:r>
              <a:rPr lang="en-US" sz="2400" dirty="0" smtClean="0"/>
              <a:t>all others </a:t>
            </a:r>
            <a:r>
              <a:rPr lang="en-US" sz="2400" i="1" dirty="0" err="1" smtClean="0"/>
              <a:t>p</a:t>
            </a:r>
            <a:r>
              <a:rPr lang="en-US" sz="2400" dirty="0" smtClean="0"/>
              <a:t> &lt; .01</a:t>
            </a:r>
            <a:endParaRPr lang="en-US" sz="2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1999" cy="46392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Research Question #1: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Is spatial ability associated with earth science achievement?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1999" cy="46392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Research Question #1: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Is spatial ability associated with earth science achievement?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5800" y="2819400"/>
            <a:ext cx="20574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YES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1999" cy="46392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Research Question #1: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Is spatial ability associated with earth science achievement? 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Research Question #2: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Is there a relationship between visual representations, spatial ability, and earth science achievement?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5800" y="2819400"/>
            <a:ext cx="20574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YES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1999" cy="46392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Research Question #1: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Is spatial ability associated with earth science achievement? 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Research Question #2: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Is there a relationship between visual representations, spatial ability, and earth science achievement?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5800" y="2819400"/>
            <a:ext cx="20574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YES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144869"/>
            <a:ext cx="8116888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YES: Spatial ability is related to novel visuals, but not trained visuals.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826" y="274638"/>
            <a:ext cx="812087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Training Spatial Skills</a:t>
            </a:r>
          </a:p>
        </p:txBody>
      </p:sp>
      <p:grpSp>
        <p:nvGrpSpPr>
          <p:cNvPr id="3" name="Group 50"/>
          <p:cNvGrpSpPr/>
          <p:nvPr/>
        </p:nvGrpSpPr>
        <p:grpSpPr>
          <a:xfrm>
            <a:off x="3567946" y="1595876"/>
            <a:ext cx="5499854" cy="4652524"/>
            <a:chOff x="1993535" y="1518486"/>
            <a:chExt cx="6187337" cy="4652524"/>
          </a:xfrm>
        </p:grpSpPr>
        <p:pic>
          <p:nvPicPr>
            <p:cNvPr id="22" name="Picture 21" descr="Screen shot 2012-04-20 at 11.22.42 AM.png"/>
            <p:cNvPicPr>
              <a:picLocks noChangeAspect="1"/>
            </p:cNvPicPr>
            <p:nvPr/>
          </p:nvPicPr>
          <p:blipFill>
            <a:blip r:embed="rId3"/>
            <a:srcRect b="1590"/>
            <a:stretch>
              <a:fillRect/>
            </a:stretch>
          </p:blipFill>
          <p:spPr>
            <a:xfrm>
              <a:off x="1993535" y="1518486"/>
              <a:ext cx="6187337" cy="4652524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3824630" y="2222210"/>
              <a:ext cx="3160120" cy="21856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481901" y="482921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N=67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5579396" y="2778480"/>
            <a:ext cx="2158589" cy="193320"/>
          </a:xfrm>
          <a:prstGeom prst="line">
            <a:avLst/>
          </a:prstGeom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531993" y="3326830"/>
            <a:ext cx="2149048" cy="562766"/>
          </a:xfrm>
          <a:prstGeom prst="line">
            <a:avLst/>
          </a:prstGeom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19"/>
          <p:cNvGrpSpPr/>
          <p:nvPr/>
        </p:nvGrpSpPr>
        <p:grpSpPr>
          <a:xfrm>
            <a:off x="6213985" y="2515625"/>
            <a:ext cx="938027" cy="1400033"/>
            <a:chOff x="5638800" y="2515625"/>
            <a:chExt cx="938027" cy="1400033"/>
          </a:xfrm>
        </p:grpSpPr>
        <p:sp>
          <p:nvSpPr>
            <p:cNvPr id="15" name="TextBox 14"/>
            <p:cNvSpPr txBox="1"/>
            <p:nvPr/>
          </p:nvSpPr>
          <p:spPr>
            <a:xfrm rot="410183">
              <a:off x="5638800" y="2515625"/>
              <a:ext cx="90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</a:rPr>
                <a:t>Experts</a:t>
              </a:r>
              <a:endParaRPr lang="en-US" dirty="0">
                <a:solidFill>
                  <a:srgbClr val="8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20681057">
              <a:off x="5638800" y="3546326"/>
              <a:ext cx="938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Novices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9" name="Picture 18" descr="IMG_14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658328"/>
            <a:ext cx="3113414" cy="262694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28600" y="4485299"/>
            <a:ext cx="34685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N=67 Undergrad, Grad, Prof</a:t>
            </a:r>
          </a:p>
          <a:p>
            <a:pPr algn="ctr"/>
            <a:endParaRPr lang="en-US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Spatial Ability</a:t>
            </a:r>
          </a:p>
          <a:p>
            <a:pPr algn="ctr"/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Knowledge</a:t>
            </a:r>
          </a:p>
          <a:p>
            <a:pPr algn="ctr"/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Field Mapping Task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7750" y="6324600"/>
            <a:ext cx="716464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Hambrick</a:t>
            </a:r>
            <a:r>
              <a:rPr lang="en-US" sz="1600" dirty="0" smtClean="0"/>
              <a:t>, </a:t>
            </a:r>
            <a:r>
              <a:rPr lang="en-US" sz="1600" dirty="0" err="1" smtClean="0"/>
              <a:t>Libarkin</a:t>
            </a:r>
            <a:r>
              <a:rPr lang="en-US" sz="1600" dirty="0" smtClean="0"/>
              <a:t>, </a:t>
            </a:r>
            <a:r>
              <a:rPr lang="en-US" sz="1600" dirty="0" err="1" smtClean="0"/>
              <a:t>Petcovic</a:t>
            </a:r>
            <a:r>
              <a:rPr lang="en-US" sz="1600" dirty="0" smtClean="0"/>
              <a:t>, Baker, Elkins, Callahan, Turner, </a:t>
            </a:r>
            <a:r>
              <a:rPr lang="en-US" sz="1600" dirty="0" err="1" smtClean="0"/>
              <a:t>Rench</a:t>
            </a:r>
            <a:r>
              <a:rPr lang="en-US" sz="1600" dirty="0" smtClean="0"/>
              <a:t> &amp; LaDue, 2012,</a:t>
            </a:r>
          </a:p>
          <a:p>
            <a:r>
              <a:rPr lang="en-US" sz="1600" dirty="0" smtClean="0"/>
              <a:t> </a:t>
            </a:r>
            <a:r>
              <a:rPr lang="en-US" sz="1600" i="1" dirty="0" smtClean="0"/>
              <a:t>Journal of Experimental Psychology: General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Spatial Skills</a:t>
            </a:r>
            <a:endParaRPr lang="en-US" dirty="0"/>
          </a:p>
        </p:txBody>
      </p:sp>
      <p:pic>
        <p:nvPicPr>
          <p:cNvPr id="9" name="Picture 8" descr="Screen shot 2013-10-22 at 9.10.2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0" y="1676400"/>
            <a:ext cx="6680200" cy="3340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5105400"/>
            <a:ext cx="8661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Expert chemists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/>
              </a:rPr>
              <a:t>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Analytical strategies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Novice chemistry students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/>
              </a:rPr>
              <a:t>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Spatial strategies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Low spatial chemistry students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/>
              </a:rPr>
              <a:t>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/>
              </a:rPr>
              <a:t> Analytical Strategies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641246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Stieff</a:t>
            </a:r>
            <a:r>
              <a:rPr lang="en-US" dirty="0" smtClean="0"/>
              <a:t>, 2007;   </a:t>
            </a:r>
            <a:r>
              <a:rPr lang="en-US" dirty="0" err="1" smtClean="0"/>
              <a:t>Stieff</a:t>
            </a:r>
            <a:r>
              <a:rPr lang="en-US" dirty="0" smtClean="0"/>
              <a:t> &amp; </a:t>
            </a:r>
            <a:r>
              <a:rPr lang="en-US" dirty="0" err="1" smtClean="0"/>
              <a:t>Raje</a:t>
            </a:r>
            <a:r>
              <a:rPr lang="en-US" dirty="0" smtClean="0"/>
              <a:t>, 2010;   </a:t>
            </a:r>
            <a:r>
              <a:rPr lang="en-US" dirty="0" err="1" smtClean="0"/>
              <a:t>Stieff</a:t>
            </a:r>
            <a:r>
              <a:rPr lang="en-US" dirty="0" smtClean="0"/>
              <a:t>, </a:t>
            </a:r>
            <a:r>
              <a:rPr lang="en-US" dirty="0" err="1" smtClean="0"/>
              <a:t>Ryu</a:t>
            </a:r>
            <a:r>
              <a:rPr lang="en-US" dirty="0" smtClean="0"/>
              <a:t>, Dixon, </a:t>
            </a:r>
            <a:r>
              <a:rPr lang="en-US" dirty="0" err="1" smtClean="0"/>
              <a:t>Hegarty</a:t>
            </a:r>
            <a:r>
              <a:rPr lang="en-US" dirty="0" smtClean="0"/>
              <a:t>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905000"/>
            <a:ext cx="4800600" cy="415187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Strategy Studies </a:t>
            </a:r>
          </a:p>
          <a:p>
            <a:pPr>
              <a:buNone/>
            </a:pPr>
            <a:r>
              <a:rPr lang="en-US" dirty="0" smtClean="0"/>
              <a:t>- Analytical </a:t>
            </a:r>
            <a:r>
              <a:rPr lang="en-US" dirty="0" err="1" smtClean="0"/>
              <a:t>vs</a:t>
            </a:r>
            <a:r>
              <a:rPr lang="en-US" dirty="0" smtClean="0"/>
              <a:t> Spatial strategies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Training Studies</a:t>
            </a:r>
          </a:p>
          <a:p>
            <a:pPr>
              <a:buNone/>
            </a:pPr>
            <a:r>
              <a:rPr lang="en-US" dirty="0" smtClean="0"/>
              <a:t>- Interventions to improve spatial reasoning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19400" y="2819400"/>
            <a:ext cx="1143000" cy="158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19400" y="4722812"/>
            <a:ext cx="1143000" cy="158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951722"/>
            <a:ext cx="2590800" cy="1620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4" name="Picture 3" descr="grl logo cop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3065" t="17669" r="8875" b="8036"/>
              <a:stretch>
                <a:fillRect/>
              </a:stretch>
            </p:blipFill>
          </mc:Choice>
          <mc:Fallback>
            <p:blipFill>
              <a:blip r:embed="rId3"/>
              <a:srcRect l="13065" t="17669" r="8875" b="8036"/>
              <a:stretch>
                <a:fillRect/>
              </a:stretch>
            </p:blipFill>
          </mc:Fallback>
        </mc:AlternateContent>
        <p:spPr>
          <a:xfrm>
            <a:off x="304801" y="1553063"/>
            <a:ext cx="1371600" cy="979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1553063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Geocognition</a:t>
            </a:r>
            <a:endParaRPr lang="en-US" sz="2000" dirty="0" smtClean="0"/>
          </a:p>
          <a:p>
            <a:r>
              <a:rPr lang="en-US" sz="2000" dirty="0" smtClean="0"/>
              <a:t>Research</a:t>
            </a:r>
          </a:p>
          <a:p>
            <a:r>
              <a:rPr lang="en-US" sz="2000" dirty="0" smtClean="0"/>
              <a:t>Lab</a:t>
            </a:r>
            <a:endParaRPr lang="en-US" sz="2000" dirty="0"/>
          </a:p>
        </p:txBody>
      </p:sp>
      <p:pic>
        <p:nvPicPr>
          <p:cNvPr id="6" name="Picture 7" descr="msu_logo_rev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175" y="2568726"/>
            <a:ext cx="3092450" cy="106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733800" y="1600200"/>
            <a:ext cx="5105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Julie </a:t>
            </a:r>
            <a:r>
              <a:rPr lang="en-US" sz="2800" dirty="0" err="1" smtClean="0"/>
              <a:t>Libarkin</a:t>
            </a:r>
            <a:r>
              <a:rPr lang="en-US" sz="2800" dirty="0" smtClean="0"/>
              <a:t>, Advisor</a:t>
            </a:r>
          </a:p>
          <a:p>
            <a:endParaRPr lang="en-US" sz="1600" dirty="0" smtClean="0"/>
          </a:p>
          <a:p>
            <a:endParaRPr lang="en-US" sz="2400" dirty="0" smtClean="0"/>
          </a:p>
          <a:p>
            <a:r>
              <a:rPr lang="en-US" sz="2400" dirty="0" smtClean="0"/>
              <a:t>D. Zach </a:t>
            </a:r>
            <a:r>
              <a:rPr lang="en-US" sz="2400" dirty="0" err="1" smtClean="0"/>
              <a:t>Hambrick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Steve Kluge, Ret. New York Teacher</a:t>
            </a:r>
          </a:p>
          <a:p>
            <a:endParaRPr lang="en-US" dirty="0" smtClean="0"/>
          </a:p>
          <a:p>
            <a:r>
              <a:rPr lang="en-US" sz="2400" dirty="0" smtClean="0"/>
              <a:t>Participating Teachers, Students, and Administrators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5486400"/>
            <a:ext cx="16446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Funding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Picture 7" descr="msu_logo_rev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5478185"/>
            <a:ext cx="1797279" cy="61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057400" y="6000690"/>
            <a:ext cx="2178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Graduate School</a:t>
            </a:r>
            <a:endParaRPr lang="en-US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5486400"/>
            <a:ext cx="2142107" cy="5621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2000" y="6019800"/>
            <a:ext cx="3925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Graduate Student Research Grant</a:t>
            </a:r>
            <a:endParaRPr lang="en-US" sz="1600" dirty="0"/>
          </a:p>
        </p:txBody>
      </p:sp>
      <p:pic>
        <p:nvPicPr>
          <p:cNvPr id="17" name="Picture 16" descr="NYS_colored_map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3830333"/>
            <a:ext cx="1707581" cy="1351267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04800" y="5385852"/>
            <a:ext cx="8534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00200"/>
            <a:ext cx="6248399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Spatial Thinking is “the process of problem solving via the coordinated use of space, representation, and reasoning</a:t>
            </a:r>
            <a:r>
              <a:rPr lang="en-US" dirty="0" smtClean="0"/>
              <a:t>” </a:t>
            </a:r>
            <a:r>
              <a:rPr lang="en-US" sz="1800" dirty="0" smtClean="0">
                <a:solidFill>
                  <a:srgbClr val="CCCCCC"/>
                </a:solidFill>
              </a:rPr>
              <a:t>(NRC, 2006)</a:t>
            </a:r>
          </a:p>
        </p:txBody>
      </p:sp>
      <p:pic>
        <p:nvPicPr>
          <p:cNvPr id="5" name="Picture 4" descr="earthandmi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95600"/>
            <a:ext cx="1459862" cy="1936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657600"/>
            <a:ext cx="1472464" cy="1905000"/>
          </a:xfrm>
          <a:prstGeom prst="rect">
            <a:avLst/>
          </a:prstGeom>
        </p:spPr>
      </p:pic>
      <p:pic>
        <p:nvPicPr>
          <p:cNvPr id="4" name="Picture 3" descr="thinkspatiall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4419600"/>
            <a:ext cx="1402689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3926558"/>
            <a:ext cx="2362200" cy="16360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4547720"/>
            <a:ext cx="1676400" cy="202975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107576"/>
            <a:ext cx="7888288" cy="1310062"/>
          </a:xfrm>
        </p:spPr>
        <p:txBody>
          <a:bodyPr>
            <a:normAutofit/>
          </a:bodyPr>
          <a:lstStyle/>
          <a:p>
            <a:r>
              <a:rPr lang="en-US" dirty="0" smtClean="0"/>
              <a:t>Spatial Thinking &amp;  Geoscience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399" y="2133600"/>
            <a:ext cx="5677953" cy="41058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Nicole D. LaDue, PhD</a:t>
            </a:r>
          </a:p>
          <a:p>
            <a:pPr>
              <a:buNone/>
            </a:pPr>
            <a:r>
              <a:rPr lang="en-US" sz="1800" dirty="0" smtClean="0"/>
              <a:t>Department of Geology and Environmental Geosciences</a:t>
            </a:r>
          </a:p>
          <a:p>
            <a:pPr>
              <a:buNone/>
            </a:pPr>
            <a:r>
              <a:rPr lang="en-US" sz="1800" dirty="0" smtClean="0"/>
              <a:t>Center for Secondary Science and Mathematics Education</a:t>
            </a:r>
          </a:p>
          <a:p>
            <a:pPr>
              <a:buNone/>
            </a:pPr>
            <a:r>
              <a:rPr lang="en-US" sz="1800" dirty="0" smtClean="0"/>
              <a:t>Northern Illinois University</a:t>
            </a:r>
          </a:p>
          <a:p>
            <a:pPr>
              <a:buNone/>
            </a:pPr>
            <a:r>
              <a:rPr lang="en-US" sz="1800" dirty="0" err="1" smtClean="0"/>
              <a:t>DeKalb</a:t>
            </a:r>
            <a:r>
              <a:rPr lang="en-US" sz="1800" dirty="0" smtClean="0"/>
              <a:t>, Illinois 60115</a:t>
            </a:r>
          </a:p>
          <a:p>
            <a:pPr>
              <a:buNone/>
            </a:pPr>
            <a:r>
              <a:rPr lang="en-US" sz="1800" dirty="0" smtClean="0"/>
              <a:t>(815)753-7935</a:t>
            </a:r>
          </a:p>
          <a:p>
            <a:pPr>
              <a:buNone/>
            </a:pPr>
            <a:r>
              <a:rPr lang="en-US" dirty="0" err="1" smtClean="0"/>
              <a:t>nladue@niu.edu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81200"/>
            <a:ext cx="2195767" cy="383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19125" y="1600200"/>
          <a:ext cx="7878764" cy="402843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939382"/>
                <a:gridCol w="39393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Assessment/</a:t>
                      </a:r>
                      <a:r>
                        <a:rPr lang="en-US" baseline="0" dirty="0" smtClean="0"/>
                        <a:t>Survey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Spatial Ability:</a:t>
                      </a:r>
                    </a:p>
                    <a:p>
                      <a:r>
                        <a:rPr lang="en-US" dirty="0" smtClean="0"/>
                        <a:t>Paper-folding</a:t>
                      </a:r>
                    </a:p>
                    <a:p>
                      <a:r>
                        <a:rPr lang="en-US" dirty="0" smtClean="0"/>
                        <a:t>Mental Rotation</a:t>
                      </a:r>
                    </a:p>
                    <a:p>
                      <a:r>
                        <a:rPr lang="en-US" dirty="0" smtClean="0"/>
                        <a:t>Perspective-taking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Ekstrom</a:t>
                      </a:r>
                      <a:r>
                        <a:rPr lang="en-US" dirty="0" smtClean="0"/>
                        <a:t> et al., 1976,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Vandenberg, et al. 1978;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Hegarty</a:t>
                      </a:r>
                      <a:r>
                        <a:rPr lang="en-US" dirty="0" smtClean="0"/>
                        <a:t> &amp; Waller, 2004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Reading Comprehension</a:t>
                      </a:r>
                      <a:r>
                        <a:rPr lang="en-US" b="1" u="none" dirty="0" smtClean="0"/>
                        <a:t>:</a:t>
                      </a:r>
                    </a:p>
                    <a:p>
                      <a:r>
                        <a:rPr lang="en-US" b="0" u="none" dirty="0" smtClean="0"/>
                        <a:t>8th</a:t>
                      </a:r>
                      <a:r>
                        <a:rPr lang="en-US" b="0" u="none" baseline="0" dirty="0" smtClean="0"/>
                        <a:t> Grade ELA NYS exam</a:t>
                      </a:r>
                      <a:endParaRPr lang="en-US" b="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NYSED, 2012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Motivation:</a:t>
                      </a:r>
                    </a:p>
                    <a:p>
                      <a:r>
                        <a:rPr lang="en-US" u="none" dirty="0" smtClean="0"/>
                        <a:t>Science Motivation Questionnaire (modified)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Glynn &amp; </a:t>
                      </a:r>
                      <a:r>
                        <a:rPr lang="en-US" dirty="0" err="1" smtClean="0"/>
                        <a:t>Koballa</a:t>
                      </a:r>
                      <a:r>
                        <a:rPr lang="en-US" dirty="0" smtClean="0"/>
                        <a:t>, 2005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Prior</a:t>
                      </a:r>
                      <a:r>
                        <a:rPr lang="en-US" u="sng" baseline="0" dirty="0" smtClean="0"/>
                        <a:t> Science Knowledge:</a:t>
                      </a:r>
                      <a:endParaRPr lang="en-US" u="none" baseline="0" dirty="0" smtClean="0"/>
                    </a:p>
                    <a:p>
                      <a:r>
                        <a:rPr lang="en-US" u="none" baseline="0" dirty="0" smtClean="0"/>
                        <a:t>8</a:t>
                      </a:r>
                      <a:r>
                        <a:rPr lang="en-US" u="none" baseline="30000" dirty="0" smtClean="0"/>
                        <a:t>th</a:t>
                      </a:r>
                      <a:r>
                        <a:rPr lang="en-US" u="none" baseline="0" dirty="0" smtClean="0"/>
                        <a:t> Grade Science NYS exam</a:t>
                      </a:r>
                    </a:p>
                    <a:p>
                      <a:r>
                        <a:rPr lang="en-US" u="none" baseline="0" dirty="0" smtClean="0"/>
                        <a:t>20 question ES Regents Test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NYSED, 2012</a:t>
                      </a:r>
                    </a:p>
                    <a:p>
                      <a:r>
                        <a:rPr lang="en-US" dirty="0" smtClean="0"/>
                        <a:t>NYSED 2011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Spatial Tests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599" y="6324600"/>
            <a:ext cx="873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Paper Folding Test  (</a:t>
            </a:r>
            <a:r>
              <a:rPr lang="en-US" dirty="0" err="1" smtClean="0"/>
              <a:t>Ekstrom</a:t>
            </a:r>
            <a:r>
              <a:rPr lang="en-US" dirty="0" smtClean="0"/>
              <a:t> et al., 1976)</a:t>
            </a:r>
            <a:endParaRPr lang="en-US" dirty="0"/>
          </a:p>
        </p:txBody>
      </p:sp>
      <p:pic>
        <p:nvPicPr>
          <p:cNvPr id="16" name="Picture 15" descr="Screen shot 2013-01-10 at 4.56.4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983685"/>
            <a:ext cx="8733633" cy="1319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Spatial Tests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599" y="6324600"/>
            <a:ext cx="873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Paper Folding Test  (</a:t>
            </a:r>
            <a:r>
              <a:rPr lang="en-US" dirty="0" err="1" smtClean="0"/>
              <a:t>Ekstrom</a:t>
            </a:r>
            <a:r>
              <a:rPr lang="en-US" dirty="0" smtClean="0"/>
              <a:t> et al., 1976)</a:t>
            </a:r>
            <a:endParaRPr lang="en-US" dirty="0"/>
          </a:p>
        </p:txBody>
      </p:sp>
      <p:pic>
        <p:nvPicPr>
          <p:cNvPr id="16" name="Picture 15" descr="Screen shot 2013-01-10 at 4.56.4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643257"/>
            <a:ext cx="8733633" cy="131914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257800" y="2643257"/>
            <a:ext cx="1371600" cy="131914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Spatial Tests</a:t>
            </a:r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1540496" y="2895600"/>
            <a:ext cx="6003304" cy="3429000"/>
            <a:chOff x="3654425" y="2936875"/>
            <a:chExt cx="5045075" cy="3235325"/>
          </a:xfrm>
        </p:grpSpPr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5791200" y="2936875"/>
            <a:ext cx="1270000" cy="1260475"/>
          </p:xfrm>
          <a:graphic>
            <a:graphicData uri="http://schemas.openxmlformats.org/presentationml/2006/ole">
              <p:oleObj spid="_x0000_s362498" r:id="rId3" imgW="1854200" imgH="1841500" progId="">
                <p:embed/>
              </p:oleObj>
            </a:graphicData>
          </a:graphic>
        </p:graphicFrame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3654425" y="4554537"/>
            <a:ext cx="1270000" cy="1262063"/>
          </p:xfrm>
          <a:graphic>
            <a:graphicData uri="http://schemas.openxmlformats.org/presentationml/2006/ole">
              <p:oleObj spid="_x0000_s362499" r:id="rId4" imgW="1854200" imgH="1841500" progId="">
                <p:embed/>
              </p:oleObj>
            </a:graphicData>
          </a:graphic>
        </p:graphicFrame>
        <p:graphicFrame>
          <p:nvGraphicFramePr>
            <p:cNvPr id="8" name="Object 4"/>
            <p:cNvGraphicFramePr>
              <a:graphicFrameLocks noChangeAspect="1"/>
            </p:cNvGraphicFramePr>
            <p:nvPr/>
          </p:nvGraphicFramePr>
          <p:xfrm>
            <a:off x="4911725" y="4554537"/>
            <a:ext cx="1260475" cy="1262063"/>
          </p:xfrm>
          <a:graphic>
            <a:graphicData uri="http://schemas.openxmlformats.org/presentationml/2006/ole">
              <p:oleObj spid="_x0000_s362500" r:id="rId5" imgW="1854200" imgH="1841500" progId="">
                <p:embed/>
              </p:oleObj>
            </a:graphicData>
          </a:graphic>
        </p:graphicFrame>
        <p:graphicFrame>
          <p:nvGraphicFramePr>
            <p:cNvPr id="9" name="Object 5"/>
            <p:cNvGraphicFramePr>
              <a:graphicFrameLocks noChangeAspect="1"/>
            </p:cNvGraphicFramePr>
            <p:nvPr/>
          </p:nvGraphicFramePr>
          <p:xfrm>
            <a:off x="6169025" y="4554537"/>
            <a:ext cx="1270000" cy="1262063"/>
          </p:xfrm>
          <a:graphic>
            <a:graphicData uri="http://schemas.openxmlformats.org/presentationml/2006/ole">
              <p:oleObj spid="_x0000_s362501" r:id="rId6" imgW="1854200" imgH="1841500" progId="">
                <p:embed/>
              </p:oleObj>
            </a:graphicData>
          </a:graphic>
        </p:graphicFrame>
        <p:graphicFrame>
          <p:nvGraphicFramePr>
            <p:cNvPr id="10" name="Object 6"/>
            <p:cNvGraphicFramePr>
              <a:graphicFrameLocks noChangeAspect="1"/>
            </p:cNvGraphicFramePr>
            <p:nvPr/>
          </p:nvGraphicFramePr>
          <p:xfrm>
            <a:off x="7439025" y="4554537"/>
            <a:ext cx="1260475" cy="1260475"/>
          </p:xfrm>
          <a:graphic>
            <a:graphicData uri="http://schemas.openxmlformats.org/presentationml/2006/ole">
              <p:oleObj spid="_x0000_s362502" r:id="rId7" imgW="1854200" imgH="1841500" progId="">
                <p:embed/>
              </p:oleObj>
            </a:graphicData>
          </a:graphic>
        </p:graphicFrame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149725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5407025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6664325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7921625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6" name="Picture 15" descr="Screen shot 2013-01-10 at 4.56.46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1602685"/>
            <a:ext cx="5706655" cy="8619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599" y="6368534"/>
            <a:ext cx="873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Ekstrom</a:t>
            </a:r>
            <a:r>
              <a:rPr lang="en-US" dirty="0" smtClean="0"/>
              <a:t> et al., 1976, Vandenberg, et al. 1978; </a:t>
            </a:r>
            <a:r>
              <a:rPr lang="en-US" dirty="0" err="1" smtClean="0"/>
              <a:t>Hegarty</a:t>
            </a:r>
            <a:r>
              <a:rPr lang="en-US" dirty="0" smtClean="0"/>
              <a:t> &amp; Waller, 2004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Spatial Tests</a:t>
            </a:r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1540496" y="2895600"/>
            <a:ext cx="6003304" cy="3429000"/>
            <a:chOff x="3654425" y="2936875"/>
            <a:chExt cx="5045075" cy="3235325"/>
          </a:xfrm>
        </p:grpSpPr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5791200" y="2936875"/>
            <a:ext cx="1270000" cy="1260475"/>
          </p:xfrm>
          <a:graphic>
            <a:graphicData uri="http://schemas.openxmlformats.org/presentationml/2006/ole">
              <p:oleObj spid="_x0000_s363522" r:id="rId3" imgW="1854200" imgH="1841500" progId="">
                <p:embed/>
              </p:oleObj>
            </a:graphicData>
          </a:graphic>
        </p:graphicFrame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3654425" y="4554537"/>
            <a:ext cx="1270000" cy="1262063"/>
          </p:xfrm>
          <a:graphic>
            <a:graphicData uri="http://schemas.openxmlformats.org/presentationml/2006/ole">
              <p:oleObj spid="_x0000_s363523" r:id="rId4" imgW="1854200" imgH="1841500" progId="">
                <p:embed/>
              </p:oleObj>
            </a:graphicData>
          </a:graphic>
        </p:graphicFrame>
        <p:graphicFrame>
          <p:nvGraphicFramePr>
            <p:cNvPr id="8" name="Object 4"/>
            <p:cNvGraphicFramePr>
              <a:graphicFrameLocks noChangeAspect="1"/>
            </p:cNvGraphicFramePr>
            <p:nvPr/>
          </p:nvGraphicFramePr>
          <p:xfrm>
            <a:off x="4911725" y="4554537"/>
            <a:ext cx="1260475" cy="1262063"/>
          </p:xfrm>
          <a:graphic>
            <a:graphicData uri="http://schemas.openxmlformats.org/presentationml/2006/ole">
              <p:oleObj spid="_x0000_s363524" r:id="rId5" imgW="1854200" imgH="1841500" progId="">
                <p:embed/>
              </p:oleObj>
            </a:graphicData>
          </a:graphic>
        </p:graphicFrame>
        <p:graphicFrame>
          <p:nvGraphicFramePr>
            <p:cNvPr id="9" name="Object 5"/>
            <p:cNvGraphicFramePr>
              <a:graphicFrameLocks noChangeAspect="1"/>
            </p:cNvGraphicFramePr>
            <p:nvPr/>
          </p:nvGraphicFramePr>
          <p:xfrm>
            <a:off x="6169025" y="4554537"/>
            <a:ext cx="1270000" cy="1262063"/>
          </p:xfrm>
          <a:graphic>
            <a:graphicData uri="http://schemas.openxmlformats.org/presentationml/2006/ole">
              <p:oleObj spid="_x0000_s363525" r:id="rId6" imgW="1854200" imgH="1841500" progId="">
                <p:embed/>
              </p:oleObj>
            </a:graphicData>
          </a:graphic>
        </p:graphicFrame>
        <p:graphicFrame>
          <p:nvGraphicFramePr>
            <p:cNvPr id="10" name="Object 6"/>
            <p:cNvGraphicFramePr>
              <a:graphicFrameLocks noChangeAspect="1"/>
            </p:cNvGraphicFramePr>
            <p:nvPr/>
          </p:nvGraphicFramePr>
          <p:xfrm>
            <a:off x="7439025" y="4554537"/>
            <a:ext cx="1260475" cy="1260475"/>
          </p:xfrm>
          <a:graphic>
            <a:graphicData uri="http://schemas.openxmlformats.org/presentationml/2006/ole">
              <p:oleObj spid="_x0000_s363526" r:id="rId7" imgW="1854200" imgH="1841500" progId="">
                <p:embed/>
              </p:oleObj>
            </a:graphicData>
          </a:graphic>
        </p:graphicFrame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149725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5407025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6664325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7921625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6" name="Picture 15" descr="Screen shot 2013-01-10 at 4.56.46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1602685"/>
            <a:ext cx="5706655" cy="8619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599" y="6368534"/>
            <a:ext cx="873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Ekstrom</a:t>
            </a:r>
            <a:r>
              <a:rPr lang="en-US" dirty="0" smtClean="0"/>
              <a:t> et al., 1976, Vandenberg, et al. 1978; </a:t>
            </a:r>
            <a:r>
              <a:rPr lang="en-US" dirty="0" err="1" smtClean="0"/>
              <a:t>Hegarty</a:t>
            </a:r>
            <a:r>
              <a:rPr lang="en-US" dirty="0" smtClean="0"/>
              <a:t> &amp; Waller, 2004</a:t>
            </a:r>
            <a:endParaRPr lang="en-US" dirty="0"/>
          </a:p>
        </p:txBody>
      </p:sp>
      <p:sp>
        <p:nvSpPr>
          <p:cNvPr id="15" name="Multiply 14"/>
          <p:cNvSpPr/>
          <p:nvPr/>
        </p:nvSpPr>
        <p:spPr>
          <a:xfrm>
            <a:off x="2057400" y="5979978"/>
            <a:ext cx="457142" cy="42082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5029258" y="5979978"/>
            <a:ext cx="457142" cy="42082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Spatial Tests</a:t>
            </a:r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593104" y="3200400"/>
            <a:ext cx="2454896" cy="1905000"/>
            <a:chOff x="3654425" y="2936875"/>
            <a:chExt cx="5045075" cy="3235325"/>
          </a:xfrm>
        </p:grpSpPr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5791200" y="2936875"/>
            <a:ext cx="1270000" cy="1260475"/>
          </p:xfrm>
          <a:graphic>
            <a:graphicData uri="http://schemas.openxmlformats.org/presentationml/2006/ole">
              <p:oleObj spid="_x0000_s364546" r:id="rId3" imgW="1854200" imgH="1841500" progId="">
                <p:embed/>
              </p:oleObj>
            </a:graphicData>
          </a:graphic>
        </p:graphicFrame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3654425" y="4554537"/>
            <a:ext cx="1270000" cy="1262063"/>
          </p:xfrm>
          <a:graphic>
            <a:graphicData uri="http://schemas.openxmlformats.org/presentationml/2006/ole">
              <p:oleObj spid="_x0000_s364547" r:id="rId4" imgW="1854200" imgH="1841500" progId="">
                <p:embed/>
              </p:oleObj>
            </a:graphicData>
          </a:graphic>
        </p:graphicFrame>
        <p:graphicFrame>
          <p:nvGraphicFramePr>
            <p:cNvPr id="8" name="Object 4"/>
            <p:cNvGraphicFramePr>
              <a:graphicFrameLocks noChangeAspect="1"/>
            </p:cNvGraphicFramePr>
            <p:nvPr/>
          </p:nvGraphicFramePr>
          <p:xfrm>
            <a:off x="4911725" y="4554537"/>
            <a:ext cx="1260475" cy="1262064"/>
          </p:xfrm>
          <a:graphic>
            <a:graphicData uri="http://schemas.openxmlformats.org/presentationml/2006/ole">
              <p:oleObj spid="_x0000_s364548" r:id="rId5" imgW="1854200" imgH="1841500" progId="">
                <p:embed/>
              </p:oleObj>
            </a:graphicData>
          </a:graphic>
        </p:graphicFrame>
        <p:graphicFrame>
          <p:nvGraphicFramePr>
            <p:cNvPr id="9" name="Object 5"/>
            <p:cNvGraphicFramePr>
              <a:graphicFrameLocks noChangeAspect="1"/>
            </p:cNvGraphicFramePr>
            <p:nvPr/>
          </p:nvGraphicFramePr>
          <p:xfrm>
            <a:off x="6169025" y="4554537"/>
            <a:ext cx="1270000" cy="1262063"/>
          </p:xfrm>
          <a:graphic>
            <a:graphicData uri="http://schemas.openxmlformats.org/presentationml/2006/ole">
              <p:oleObj spid="_x0000_s364549" r:id="rId6" imgW="1854200" imgH="1841500" progId="">
                <p:embed/>
              </p:oleObj>
            </a:graphicData>
          </a:graphic>
        </p:graphicFrame>
        <p:graphicFrame>
          <p:nvGraphicFramePr>
            <p:cNvPr id="10" name="Object 6"/>
            <p:cNvGraphicFramePr>
              <a:graphicFrameLocks noChangeAspect="1"/>
            </p:cNvGraphicFramePr>
            <p:nvPr/>
          </p:nvGraphicFramePr>
          <p:xfrm>
            <a:off x="7439025" y="4554537"/>
            <a:ext cx="1260475" cy="1260475"/>
          </p:xfrm>
          <a:graphic>
            <a:graphicData uri="http://schemas.openxmlformats.org/presentationml/2006/ole">
              <p:oleObj spid="_x0000_s364550" r:id="rId7" imgW="1854200" imgH="1841500" progId="">
                <p:embed/>
              </p:oleObj>
            </a:graphicData>
          </a:graphic>
        </p:graphicFrame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149725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5407025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6664325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7921625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6" name="Picture 15" descr="Screen shot 2013-01-10 at 4.56.46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345" y="2033657"/>
            <a:ext cx="5706655" cy="8619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599" y="6368534"/>
            <a:ext cx="873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Ekstrom</a:t>
            </a:r>
            <a:r>
              <a:rPr lang="en-US" dirty="0" smtClean="0"/>
              <a:t> et al., 1976, Vandenberg, et al. 1978; </a:t>
            </a:r>
            <a:r>
              <a:rPr lang="en-US" dirty="0" err="1" smtClean="0"/>
              <a:t>Hegarty</a:t>
            </a:r>
            <a:r>
              <a:rPr lang="en-US" dirty="0" smtClean="0"/>
              <a:t> &amp; Waller, 2004</a:t>
            </a:r>
            <a:endParaRPr lang="en-US" dirty="0"/>
          </a:p>
        </p:txBody>
      </p:sp>
      <p:pic>
        <p:nvPicPr>
          <p:cNvPr id="21" name="Picture 20" descr="Screen shot 2013-01-15 at 2.14.39 P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8700" y="51900"/>
            <a:ext cx="4635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Spatial Tests</a:t>
            </a:r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593104" y="3200400"/>
            <a:ext cx="2454896" cy="1905000"/>
            <a:chOff x="3654425" y="2936875"/>
            <a:chExt cx="5045075" cy="3235325"/>
          </a:xfrm>
        </p:grpSpPr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5791200" y="2936875"/>
            <a:ext cx="1270000" cy="1260475"/>
          </p:xfrm>
          <a:graphic>
            <a:graphicData uri="http://schemas.openxmlformats.org/presentationml/2006/ole">
              <p:oleObj spid="_x0000_s365570" r:id="rId3" imgW="1854200" imgH="1841500" progId="">
                <p:embed/>
              </p:oleObj>
            </a:graphicData>
          </a:graphic>
        </p:graphicFrame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3654425" y="4554537"/>
            <a:ext cx="1270000" cy="1262063"/>
          </p:xfrm>
          <a:graphic>
            <a:graphicData uri="http://schemas.openxmlformats.org/presentationml/2006/ole">
              <p:oleObj spid="_x0000_s365571" r:id="rId4" imgW="1854200" imgH="1841500" progId="">
                <p:embed/>
              </p:oleObj>
            </a:graphicData>
          </a:graphic>
        </p:graphicFrame>
        <p:graphicFrame>
          <p:nvGraphicFramePr>
            <p:cNvPr id="8" name="Object 4"/>
            <p:cNvGraphicFramePr>
              <a:graphicFrameLocks noChangeAspect="1"/>
            </p:cNvGraphicFramePr>
            <p:nvPr/>
          </p:nvGraphicFramePr>
          <p:xfrm>
            <a:off x="4911725" y="4554537"/>
            <a:ext cx="1260475" cy="1262064"/>
          </p:xfrm>
          <a:graphic>
            <a:graphicData uri="http://schemas.openxmlformats.org/presentationml/2006/ole">
              <p:oleObj spid="_x0000_s365572" r:id="rId5" imgW="1854200" imgH="1841500" progId="">
                <p:embed/>
              </p:oleObj>
            </a:graphicData>
          </a:graphic>
        </p:graphicFrame>
        <p:graphicFrame>
          <p:nvGraphicFramePr>
            <p:cNvPr id="9" name="Object 5"/>
            <p:cNvGraphicFramePr>
              <a:graphicFrameLocks noChangeAspect="1"/>
            </p:cNvGraphicFramePr>
            <p:nvPr/>
          </p:nvGraphicFramePr>
          <p:xfrm>
            <a:off x="6169025" y="4554537"/>
            <a:ext cx="1270000" cy="1262063"/>
          </p:xfrm>
          <a:graphic>
            <a:graphicData uri="http://schemas.openxmlformats.org/presentationml/2006/ole">
              <p:oleObj spid="_x0000_s365573" r:id="rId6" imgW="1854200" imgH="1841500" progId="">
                <p:embed/>
              </p:oleObj>
            </a:graphicData>
          </a:graphic>
        </p:graphicFrame>
        <p:graphicFrame>
          <p:nvGraphicFramePr>
            <p:cNvPr id="10" name="Object 6"/>
            <p:cNvGraphicFramePr>
              <a:graphicFrameLocks noChangeAspect="1"/>
            </p:cNvGraphicFramePr>
            <p:nvPr/>
          </p:nvGraphicFramePr>
          <p:xfrm>
            <a:off x="7439025" y="4554537"/>
            <a:ext cx="1260475" cy="1260475"/>
          </p:xfrm>
          <a:graphic>
            <a:graphicData uri="http://schemas.openxmlformats.org/presentationml/2006/ole">
              <p:oleObj spid="_x0000_s365574" r:id="rId7" imgW="1854200" imgH="1841500" progId="">
                <p:embed/>
              </p:oleObj>
            </a:graphicData>
          </a:graphic>
        </p:graphicFrame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149725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5407025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6664325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7921625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6" name="Picture 15" descr="Screen shot 2013-01-10 at 4.56.46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345" y="2033657"/>
            <a:ext cx="5706655" cy="8619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599" y="6368534"/>
            <a:ext cx="873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Ekstrom</a:t>
            </a:r>
            <a:r>
              <a:rPr lang="en-US" dirty="0" smtClean="0"/>
              <a:t> et al., 1976, Vandenberg, et al. 1978; </a:t>
            </a:r>
            <a:r>
              <a:rPr lang="en-US" dirty="0" err="1" smtClean="0"/>
              <a:t>Hegarty</a:t>
            </a:r>
            <a:r>
              <a:rPr lang="en-US" dirty="0" smtClean="0"/>
              <a:t> &amp; Waller, 2004</a:t>
            </a:r>
            <a:endParaRPr lang="en-US" dirty="0"/>
          </a:p>
        </p:txBody>
      </p:sp>
      <p:pic>
        <p:nvPicPr>
          <p:cNvPr id="21" name="Picture 20" descr="Screen shot 2013-01-15 at 2.14.39 P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8700" y="51900"/>
            <a:ext cx="4635500" cy="68580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4876800" y="5562600"/>
            <a:ext cx="10668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7576"/>
            <a:ext cx="8534400" cy="13100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Spatial Thinking </a:t>
            </a:r>
            <a:r>
              <a:rPr lang="en-US" sz="4000" dirty="0" err="1" smtClean="0"/>
              <a:t>vs</a:t>
            </a:r>
            <a:r>
              <a:rPr lang="en-US" sz="4000" dirty="0" smtClean="0"/>
              <a:t> Spatial Ability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7502" y="-482880"/>
            <a:ext cx="7878788" cy="3801035"/>
          </a:xfrm>
        </p:spPr>
        <p:txBody>
          <a:bodyPr>
            <a:normAutofit/>
          </a:bodyPr>
          <a:lstStyle/>
          <a:p>
            <a:pPr lvl="1">
              <a:spcAft>
                <a:spcPts val="2400"/>
              </a:spcAft>
            </a:pPr>
            <a:r>
              <a:rPr lang="en-US" sz="1800" dirty="0" smtClean="0">
                <a:solidFill>
                  <a:srgbClr val="CCCCCC"/>
                </a:solidFill>
              </a:rPr>
              <a:t>(</a:t>
            </a:r>
            <a:r>
              <a:rPr lang="en-US" sz="1800" dirty="0" err="1" smtClean="0">
                <a:solidFill>
                  <a:srgbClr val="CCCCCC"/>
                </a:solidFill>
              </a:rPr>
              <a:t>Lohman</a:t>
            </a:r>
            <a:r>
              <a:rPr lang="en-US" sz="1800" dirty="0" smtClean="0">
                <a:solidFill>
                  <a:srgbClr val="CCCCCC"/>
                </a:solidFill>
              </a:rPr>
              <a:t>, 1993; McGrew, 2009)</a:t>
            </a:r>
          </a:p>
          <a:p>
            <a:pPr lvl="1"/>
            <a:endParaRPr lang="en-US" dirty="0" smtClean="0"/>
          </a:p>
          <a:p>
            <a:endParaRPr lang="en-US" sz="1800" dirty="0" smtClean="0">
              <a:solidFill>
                <a:srgbClr val="D9D9D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828800"/>
            <a:ext cx="1905000" cy="14269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636905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CCCCC"/>
                </a:solidFill>
              </a:rPr>
              <a:t>Uttal</a:t>
            </a:r>
            <a:r>
              <a:rPr lang="en-US" dirty="0" smtClean="0">
                <a:solidFill>
                  <a:srgbClr val="CCCCCC"/>
                </a:solidFill>
              </a:rPr>
              <a:t> et al., 2012; </a:t>
            </a:r>
            <a:r>
              <a:rPr lang="en-US" dirty="0" err="1" smtClean="0">
                <a:solidFill>
                  <a:srgbClr val="CCCCCC"/>
                </a:solidFill>
              </a:rPr>
              <a:t>Hegarty</a:t>
            </a:r>
            <a:r>
              <a:rPr lang="en-US" dirty="0" smtClean="0">
                <a:solidFill>
                  <a:srgbClr val="CCCCCC"/>
                </a:solidFill>
              </a:rPr>
              <a:t> &amp; Waller, 2005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53000" y="2743200"/>
            <a:ext cx="434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/>
                </a:solidFill>
              </a:rPr>
              <a:t>Ability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An aspect of “</a:t>
            </a:r>
            <a:r>
              <a:rPr lang="en-US" sz="3200" i="1" dirty="0" err="1" smtClean="0"/>
              <a:t>g</a:t>
            </a:r>
            <a:r>
              <a:rPr lang="en-US" sz="3200" i="1" dirty="0" smtClean="0"/>
              <a:t>”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Domain-general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Apprehending, encoding, and mentally manipulating three-dimensional forms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1676400"/>
            <a:ext cx="434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/>
                </a:solidFill>
              </a:rPr>
              <a:t>Thinking / Skills</a:t>
            </a:r>
            <a:endParaRPr lang="en-US" sz="3200" i="1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Domain-specific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Problem – solving with space, representation, and reasoning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419600"/>
            <a:ext cx="2362200" cy="1636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7576"/>
            <a:ext cx="8610600" cy="13100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Spatial Ability and STEM Education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18565" y="6477000"/>
            <a:ext cx="787932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Shea et al., 2001; </a:t>
            </a:r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Wai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et al., 2009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2819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Spatial Ability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385" y="3581400"/>
            <a:ext cx="4350015" cy="15356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62600" y="2895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STEM Careers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429000"/>
            <a:ext cx="2438400" cy="1826446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429000" y="4191000"/>
            <a:ext cx="978408" cy="4846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7256-2FA1-1F43-9E24-AF1902DE451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 #1</a:t>
            </a:r>
            <a:endParaRPr lang="en-US" dirty="0"/>
          </a:p>
        </p:txBody>
      </p:sp>
      <p:pic>
        <p:nvPicPr>
          <p:cNvPr id="4" name="Picture 3" descr="Screen shot 2012-04-20 at 11.22.42 AM.png"/>
          <p:cNvPicPr>
            <a:picLocks noChangeAspect="1"/>
          </p:cNvPicPr>
          <p:nvPr/>
        </p:nvPicPr>
        <p:blipFill>
          <a:blip r:embed="rId3"/>
          <a:srcRect l="13964" b="1590"/>
          <a:stretch>
            <a:fillRect/>
          </a:stretch>
        </p:blipFill>
        <p:spPr>
          <a:xfrm>
            <a:off x="1927184" y="1600200"/>
            <a:ext cx="5323370" cy="46525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4200" y="2318614"/>
            <a:ext cx="3160119" cy="21856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113225" y="3234246"/>
            <a:ext cx="2515563" cy="1270067"/>
          </a:xfrm>
          <a:prstGeom prst="line">
            <a:avLst/>
          </a:prstGeom>
          <a:ln w="571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66693" y="3561710"/>
            <a:ext cx="3124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Earth Science Achievement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5867400"/>
            <a:ext cx="219978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Spatial Ability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 #2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066800" y="1417638"/>
          <a:ext cx="6553200" cy="49069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6567</TotalTime>
  <Words>3087</Words>
  <Application>Microsoft Macintosh PowerPoint</Application>
  <PresentationFormat>On-screen Show (4:3)</PresentationFormat>
  <Paragraphs>771</Paragraphs>
  <Slides>57</Slides>
  <Notes>36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Exhibit</vt:lpstr>
      <vt:lpstr>Slide 1</vt:lpstr>
      <vt:lpstr>Visuals in the Geosciences</vt:lpstr>
      <vt:lpstr>Spatial Thinking &amp;  Geoscience</vt:lpstr>
      <vt:lpstr>Spatial Thinking &amp;  Geoscience</vt:lpstr>
      <vt:lpstr>Spatial Thinking &amp;  Geoscience</vt:lpstr>
      <vt:lpstr>Spatial Thinking vs Spatial Ability </vt:lpstr>
      <vt:lpstr>Spatial Ability and STEM Education</vt:lpstr>
      <vt:lpstr>Research Question #1</vt:lpstr>
      <vt:lpstr>Research Question #2</vt:lpstr>
      <vt:lpstr>Earth Science Achievement</vt:lpstr>
      <vt:lpstr>Three Types of Items</vt:lpstr>
      <vt:lpstr>Three Types of Items</vt:lpstr>
      <vt:lpstr>Three Types of Items</vt:lpstr>
      <vt:lpstr>Three Types of Items</vt:lpstr>
      <vt:lpstr>Population</vt:lpstr>
      <vt:lpstr>Spatial Ability &amp; Sex</vt:lpstr>
      <vt:lpstr>Spatial Ability &amp; Sex</vt:lpstr>
      <vt:lpstr>Study Variables</vt:lpstr>
      <vt:lpstr>Categorizing Test Items</vt:lpstr>
      <vt:lpstr>Study Variables</vt:lpstr>
      <vt:lpstr>Study Variables</vt:lpstr>
      <vt:lpstr>Study Variables</vt:lpstr>
      <vt:lpstr>Study Variables</vt:lpstr>
      <vt:lpstr>Study Variables</vt:lpstr>
      <vt:lpstr>Study Variables</vt:lpstr>
      <vt:lpstr>Study Variables</vt:lpstr>
      <vt:lpstr>Example Spatial Tests</vt:lpstr>
      <vt:lpstr>Spatial vs. Reading</vt:lpstr>
      <vt:lpstr>Spatial vs. Reading</vt:lpstr>
      <vt:lpstr>Correlations</vt:lpstr>
      <vt:lpstr>Correlations</vt:lpstr>
      <vt:lpstr>Correlations</vt:lpstr>
      <vt:lpstr>Correlations</vt:lpstr>
      <vt:lpstr>Correlations</vt:lpstr>
      <vt:lpstr>Correlations</vt:lpstr>
      <vt:lpstr>Correlations</vt:lpstr>
      <vt:lpstr>Analysis</vt:lpstr>
      <vt:lpstr>Path Analysis</vt:lpstr>
      <vt:lpstr>Path Analysis</vt:lpstr>
      <vt:lpstr>Results</vt:lpstr>
      <vt:lpstr>Results</vt:lpstr>
      <vt:lpstr>Conclusion</vt:lpstr>
      <vt:lpstr>Conclusion</vt:lpstr>
      <vt:lpstr>Conclusion</vt:lpstr>
      <vt:lpstr>Conclusion</vt:lpstr>
      <vt:lpstr>Training Spatial Skills</vt:lpstr>
      <vt:lpstr>Training Spatial Skills</vt:lpstr>
      <vt:lpstr>Next Steps</vt:lpstr>
      <vt:lpstr>Acknowledgements</vt:lpstr>
      <vt:lpstr>Contact Me</vt:lpstr>
      <vt:lpstr>Instruments</vt:lpstr>
      <vt:lpstr>Example Spatial Tests</vt:lpstr>
      <vt:lpstr>Example Spatial Tests</vt:lpstr>
      <vt:lpstr>Example Spatial Tests</vt:lpstr>
      <vt:lpstr>Example Spatial Tests</vt:lpstr>
      <vt:lpstr>Example Spatial Tests</vt:lpstr>
      <vt:lpstr>Example Spatial Tests</vt:lpstr>
    </vt:vector>
  </TitlesOfParts>
  <Company>Michigan State University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Scientific Literacy:  </dc:title>
  <dc:creator>Nicole LaDue</dc:creator>
  <cp:lastModifiedBy>Nicole LaDue</cp:lastModifiedBy>
  <cp:revision>301</cp:revision>
  <dcterms:created xsi:type="dcterms:W3CDTF">2013-10-24T15:51:32Z</dcterms:created>
  <dcterms:modified xsi:type="dcterms:W3CDTF">2013-10-24T16:36:23Z</dcterms:modified>
</cp:coreProperties>
</file>