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2" r:id="rId3"/>
    <p:sldId id="265" r:id="rId4"/>
    <p:sldId id="258" r:id="rId5"/>
    <p:sldId id="277" r:id="rId6"/>
    <p:sldId id="261" r:id="rId7"/>
    <p:sldId id="264" r:id="rId8"/>
    <p:sldId id="279" r:id="rId9"/>
    <p:sldId id="268" r:id="rId10"/>
    <p:sldId id="275" r:id="rId11"/>
    <p:sldId id="278" r:id="rId12"/>
    <p:sldId id="280" r:id="rId13"/>
    <p:sldId id="274" r:id="rId14"/>
    <p:sldId id="272" r:id="rId15"/>
    <p:sldId id="276" r:id="rId16"/>
    <p:sldId id="281" r:id="rId17"/>
    <p:sldId id="257" r:id="rId18"/>
    <p:sldId id="270" r:id="rId19"/>
    <p:sldId id="273" r:id="rId20"/>
    <p:sldId id="263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0" autoAdjust="0"/>
    <p:restoredTop sz="80135" autoAdjust="0"/>
  </p:normalViewPr>
  <p:slideViewPr>
    <p:cSldViewPr snapToGrid="0" snapToObjects="1">
      <p:cViewPr>
        <p:scale>
          <a:sx n="80" d="100"/>
          <a:sy n="80" d="100"/>
        </p:scale>
        <p:origin x="-72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B595-1070-ED4D-B105-A9393E7B6989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18834-D544-9541-B30D-FF5FCCF5C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4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Smith</a:t>
            </a:r>
            <a:r>
              <a:rPr lang="en-US" baseline="0" dirty="0" smtClean="0"/>
              <a:t> College is cut off</a:t>
            </a:r>
          </a:p>
          <a:p>
            <a:r>
              <a:rPr lang="en-US" baseline="0" dirty="0" smtClean="0"/>
              <a:t>Make sure that color is good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TRANSITIONS!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Combining all tools.  Imperfect record we have to use all the tools on hand </a:t>
            </a:r>
          </a:p>
          <a:p>
            <a:r>
              <a:rPr lang="en-US" baseline="0" dirty="0" smtClean="0"/>
              <a:t>Western/ European History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Slow down</a:t>
            </a:r>
          </a:p>
          <a:p>
            <a:r>
              <a:rPr lang="en-US" baseline="0" dirty="0" smtClean="0"/>
              <a:t>Take a breath</a:t>
            </a:r>
          </a:p>
          <a:p>
            <a:r>
              <a:rPr lang="en-US" baseline="0" dirty="0" smtClean="0"/>
              <a:t>Topic Sentence 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Need the root of the story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Can be used for one event </a:t>
            </a:r>
          </a:p>
          <a:p>
            <a:r>
              <a:rPr lang="en-US" baseline="0" dirty="0" smtClean="0"/>
              <a:t>Highlight the tools.  Speak slower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a topic sentence for each point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context </a:t>
            </a:r>
          </a:p>
          <a:p>
            <a:r>
              <a:rPr lang="en-US" baseline="0" dirty="0" smtClean="0"/>
              <a:t>More </a:t>
            </a:r>
            <a:r>
              <a:rPr lang="en-US" baseline="0" dirty="0" err="1" smtClean="0"/>
              <a:t>emphaize</a:t>
            </a:r>
            <a:r>
              <a:rPr lang="en-US" baseline="0" dirty="0" smtClean="0"/>
              <a:t> on the flow of the </a:t>
            </a:r>
            <a:r>
              <a:rPr lang="en-US" baseline="0" dirty="0" err="1" smtClean="0"/>
              <a:t>arugement</a:t>
            </a:r>
            <a:r>
              <a:rPr lang="en-US" baseline="0" dirty="0" smtClean="0"/>
              <a:t>.  Flow of the story </a:t>
            </a:r>
          </a:p>
          <a:p>
            <a:r>
              <a:rPr lang="en-US" baseline="0" dirty="0" smtClean="0"/>
              <a:t>Why am I talking about pas? </a:t>
            </a:r>
          </a:p>
          <a:p>
            <a:r>
              <a:rPr lang="en-US" baseline="0" dirty="0" smtClean="0"/>
              <a:t>More </a:t>
            </a:r>
            <a:r>
              <a:rPr lang="en-US" baseline="0" dirty="0" err="1" smtClean="0"/>
              <a:t>promient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Too much detail and not enough main point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77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Record of 10? Tsunamis </a:t>
            </a:r>
          </a:p>
          <a:p>
            <a:r>
              <a:rPr lang="en-US" dirty="0" smtClean="0"/>
              <a:t>Stratigraphy </a:t>
            </a:r>
          </a:p>
          <a:p>
            <a:endParaRPr lang="en-US" dirty="0" smtClean="0"/>
          </a:p>
          <a:p>
            <a:r>
              <a:rPr lang="en-US" dirty="0" smtClean="0"/>
              <a:t>Bridge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4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Taniwha-</a:t>
            </a:r>
            <a:r>
              <a:rPr lang="en-US" baseline="0" dirty="0" smtClean="0"/>
              <a:t> omen </a:t>
            </a:r>
          </a:p>
          <a:p>
            <a:r>
              <a:rPr lang="en-US" baseline="0" dirty="0" smtClean="0"/>
              <a:t>Analogous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0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Could</a:t>
            </a:r>
            <a:r>
              <a:rPr lang="en-US" baseline="0" dirty="0" smtClean="0"/>
              <a:t> red pa sites be built before 1604? </a:t>
            </a:r>
          </a:p>
          <a:p>
            <a:r>
              <a:rPr lang="en-US" baseline="0" dirty="0" smtClean="0"/>
              <a:t>Most vulnerable parts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Biggest threat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Outline: </a:t>
            </a:r>
          </a:p>
          <a:p>
            <a:r>
              <a:rPr lang="en-US" baseline="0" dirty="0" smtClean="0"/>
              <a:t>Banks Peninsula</a:t>
            </a:r>
          </a:p>
          <a:p>
            <a:r>
              <a:rPr lang="en-US" baseline="0" dirty="0" smtClean="0"/>
              <a:t>Maori</a:t>
            </a:r>
          </a:p>
          <a:p>
            <a:r>
              <a:rPr lang="en-US" baseline="0" dirty="0" err="1" smtClean="0"/>
              <a:t>Recongoition</a:t>
            </a:r>
            <a:r>
              <a:rPr lang="en-US" baseline="0" dirty="0" smtClean="0"/>
              <a:t> of tsunami on Banks Peninsula both historically and </a:t>
            </a:r>
            <a:r>
              <a:rPr lang="en-US" baseline="0" dirty="0" err="1" smtClean="0"/>
              <a:t>th</a:t>
            </a:r>
            <a:r>
              <a:rPr lang="en-US" baseline="0" dirty="0" smtClean="0"/>
              <a:t> geological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51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Catalog f information </a:t>
            </a:r>
          </a:p>
          <a:p>
            <a:r>
              <a:rPr lang="en-US" dirty="0" smtClean="0"/>
              <a:t>Targeted look in geological and archeological record</a:t>
            </a:r>
            <a:endParaRPr lang="en-US" baseline="0" dirty="0" smtClean="0"/>
          </a:p>
          <a:p>
            <a:r>
              <a:rPr lang="en-US" baseline="0" dirty="0" smtClean="0"/>
              <a:t>Tsunamis occurred in the past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baseline="0" dirty="0" smtClean="0"/>
              <a:t> oral traditions/ stories: catalog of events that happened in the past.  There is not an obvious </a:t>
            </a:r>
          </a:p>
          <a:p>
            <a:r>
              <a:rPr lang="en-US" baseline="0" dirty="0" smtClean="0"/>
              <a:t>Timing of </a:t>
            </a:r>
          </a:p>
          <a:p>
            <a:r>
              <a:rPr lang="en-US" baseline="0" dirty="0" smtClean="0"/>
              <a:t>Patterns reflect where they live based on natural phenomena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3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some edits and meet up tomorrow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main things?  What are m</a:t>
            </a:r>
            <a:r>
              <a:rPr lang="en-US" baseline="0" dirty="0" smtClean="0"/>
              <a:t>y objectives?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Have and write an outline slide</a:t>
            </a:r>
          </a:p>
          <a:p>
            <a:r>
              <a:rPr lang="en-US" baseline="0" dirty="0" smtClean="0"/>
              <a:t>Just give an outline: Key Points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Summarize results </a:t>
            </a:r>
          </a:p>
          <a:p>
            <a:r>
              <a:rPr lang="en-US" baseline="0" dirty="0" smtClean="0"/>
              <a:t>Logically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1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of all of New Zealand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02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photo of</a:t>
            </a:r>
            <a:r>
              <a:rPr lang="en-US" baseline="0" dirty="0" smtClean="0"/>
              <a:t> New Zealand </a:t>
            </a:r>
          </a:p>
          <a:p>
            <a:r>
              <a:rPr lang="en-US" baseline="0" dirty="0" smtClean="0"/>
              <a:t>Websites Sited </a:t>
            </a:r>
          </a:p>
          <a:p>
            <a:r>
              <a:rPr lang="en-US" baseline="0" dirty="0" smtClean="0"/>
              <a:t>Check date of Maori arrival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of Pa </a:t>
            </a:r>
          </a:p>
          <a:p>
            <a:r>
              <a:rPr lang="en-US" dirty="0" smtClean="0"/>
              <a:t>Take advantage of natural </a:t>
            </a:r>
          </a:p>
          <a:p>
            <a:endParaRPr lang="en-US" dirty="0" smtClean="0"/>
          </a:p>
          <a:p>
            <a:r>
              <a:rPr lang="en-US" dirty="0" smtClean="0"/>
              <a:t>Some of the landscapes are ideal because of volcanic cones-</a:t>
            </a:r>
            <a:r>
              <a:rPr lang="en-US" baseline="0" dirty="0" smtClean="0"/>
              <a:t> headland around the coast, location cones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9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Tsunami 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decribed</a:t>
            </a:r>
            <a:r>
              <a:rPr lang="en-US" baseline="0" dirty="0" smtClean="0"/>
              <a:t> by geological record, oral tradition, and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8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say </a:t>
            </a:r>
            <a:r>
              <a:rPr lang="en-US" dirty="0" err="1" smtClean="0"/>
              <a:t>kaitiaki</a:t>
            </a:r>
            <a:r>
              <a:rPr lang="en-US" dirty="0" smtClean="0"/>
              <a:t> (?)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Transcontinetal</a:t>
            </a:r>
            <a:r>
              <a:rPr lang="en-US" dirty="0" smtClean="0"/>
              <a:t> Tsunami (?)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map does</a:t>
            </a:r>
            <a:r>
              <a:rPr lang="en-US" baseline="0" dirty="0" smtClean="0"/>
              <a:t> not reflect 1896</a:t>
            </a:r>
          </a:p>
          <a:p>
            <a:r>
              <a:rPr lang="en-US" baseline="0" dirty="0" smtClean="0"/>
              <a:t>1960 (?)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Dates: </a:t>
            </a:r>
          </a:p>
          <a:p>
            <a:r>
              <a:rPr lang="en-US" baseline="0" dirty="0" smtClean="0"/>
              <a:t>1896</a:t>
            </a:r>
          </a:p>
          <a:p>
            <a:r>
              <a:rPr lang="en-US" baseline="0" dirty="0" smtClean="0"/>
              <a:t>1960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15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dot right?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8834-D544-9541-B30D-FF5FCCF5CF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50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5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10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3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9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6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5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E7BDE-BE0D-9E47-B318-F4C421545A94}" type="datetimeFigureOut">
              <a:rPr lang="en-US" smtClean="0"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838DB-300B-5D43-96DB-965A48E10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5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 descr="Module5_AkaroaHarbou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13156" r="10145" b="13517"/>
          <a:stretch/>
        </p:blipFill>
        <p:spPr>
          <a:xfrm>
            <a:off x="0" y="0"/>
            <a:ext cx="9144000" cy="6871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718"/>
            <a:ext cx="9144000" cy="299920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/>
                <a:cs typeface="Georgia"/>
              </a:rPr>
              <a:t>The Stories of Banks Peninsula: Connecting Maori Oral Traditions, European History, and Geological and Ecological Perspectives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407" y="4123680"/>
            <a:ext cx="9153407" cy="19642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Georgia"/>
                <a:cs typeface="Georgia"/>
              </a:rPr>
              <a:t>Presenter: Camille H. Dwyer </a:t>
            </a:r>
          </a:p>
          <a:p>
            <a:r>
              <a:rPr lang="en-US" dirty="0" smtClean="0">
                <a:latin typeface="Georgia"/>
                <a:cs typeface="Georgia"/>
              </a:rPr>
              <a:t>Contributors: Dr. Sam Hampton, Dr. Darren </a:t>
            </a:r>
            <a:r>
              <a:rPr lang="en-US" dirty="0" err="1" smtClean="0">
                <a:latin typeface="Georgia"/>
                <a:cs typeface="Georgia"/>
              </a:rPr>
              <a:t>Gravley</a:t>
            </a:r>
            <a:r>
              <a:rPr lang="en-US" dirty="0" smtClean="0">
                <a:latin typeface="Georgia"/>
                <a:cs typeface="Georgia"/>
              </a:rPr>
              <a:t>, </a:t>
            </a:r>
          </a:p>
          <a:p>
            <a:r>
              <a:rPr lang="en-US" dirty="0" smtClean="0">
                <a:latin typeface="Georgia"/>
                <a:cs typeface="Georgia"/>
              </a:rPr>
              <a:t>and Ben </a:t>
            </a:r>
            <a:r>
              <a:rPr lang="en-US" dirty="0" err="1" smtClean="0">
                <a:latin typeface="Georgia"/>
                <a:cs typeface="Georgia"/>
              </a:rPr>
              <a:t>Chiewphasa</a:t>
            </a:r>
            <a:r>
              <a:rPr lang="en-US" dirty="0" smtClean="0">
                <a:latin typeface="Georgia"/>
                <a:cs typeface="Georgia"/>
              </a:rPr>
              <a:t> </a:t>
            </a:r>
          </a:p>
          <a:p>
            <a:r>
              <a:rPr lang="en-US" dirty="0">
                <a:latin typeface="Georgia"/>
                <a:cs typeface="Georgia"/>
              </a:rPr>
              <a:t>“T14. Geologic Hazards in Archaeological Contexts,</a:t>
            </a:r>
            <a:r>
              <a:rPr lang="en-US" dirty="0" smtClean="0">
                <a:latin typeface="Georgia"/>
                <a:cs typeface="Georgia"/>
              </a:rPr>
              <a:t>”</a:t>
            </a:r>
          </a:p>
          <a:p>
            <a:r>
              <a:rPr lang="en-US" dirty="0">
                <a:latin typeface="Georgia"/>
                <a:cs typeface="Georgia"/>
              </a:rPr>
              <a:t>Wednesday, 30 October 2013, 10:15 AM</a:t>
            </a:r>
          </a:p>
        </p:txBody>
      </p:sp>
      <p:pic>
        <p:nvPicPr>
          <p:cNvPr id="4" name="Picture 3" descr="Screen Shot 2013-10-14 at 10.33.4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138" y="6120713"/>
            <a:ext cx="2399862" cy="762000"/>
          </a:xfrm>
          <a:prstGeom prst="rect">
            <a:avLst/>
          </a:prstGeom>
        </p:spPr>
      </p:pic>
      <p:pic>
        <p:nvPicPr>
          <p:cNvPr id="8" name="Picture 7" descr="Screen Shot 2013-10-15 at 11.06.41 A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/>
          <a:stretch/>
        </p:blipFill>
        <p:spPr>
          <a:xfrm>
            <a:off x="4106334" y="6058558"/>
            <a:ext cx="1058334" cy="824155"/>
          </a:xfrm>
          <a:prstGeom prst="rect">
            <a:avLst/>
          </a:prstGeom>
        </p:spPr>
      </p:pic>
      <p:pic>
        <p:nvPicPr>
          <p:cNvPr id="5" name="Picture 4" descr="smith_front_logo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4960"/>
            <a:ext cx="2000086" cy="86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62" y="16368"/>
            <a:ext cx="9157361" cy="67092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/>
                <a:cs typeface="Georgia"/>
              </a:rPr>
              <a:t>European Historical Evidence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Content Placeholder 3" descr="transcontiental_tsunami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1" b="10281"/>
          <a:stretch>
            <a:fillRect/>
          </a:stretch>
        </p:blipFill>
        <p:spPr>
          <a:xfrm>
            <a:off x="404750" y="1404897"/>
            <a:ext cx="8294750" cy="4935088"/>
          </a:xfrm>
        </p:spPr>
      </p:pic>
      <p:sp>
        <p:nvSpPr>
          <p:cNvPr id="5" name="TextBox 4"/>
          <p:cNvSpPr txBox="1"/>
          <p:nvPr/>
        </p:nvSpPr>
        <p:spPr>
          <a:xfrm>
            <a:off x="-13362" y="6474633"/>
            <a:ext cx="3408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/>
                <a:cs typeface="Georgia"/>
              </a:rPr>
              <a:t>http://</a:t>
            </a:r>
            <a:r>
              <a:rPr lang="en-US" sz="1400" dirty="0" err="1">
                <a:latin typeface="Georgia"/>
                <a:cs typeface="Georgia"/>
              </a:rPr>
              <a:t>media.treehugger.com</a:t>
            </a:r>
            <a:r>
              <a:rPr lang="en-US" sz="1400" dirty="0" smtClean="0">
                <a:latin typeface="Georgia"/>
                <a:cs typeface="Georgia"/>
              </a:rPr>
              <a:t>/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00" y="835879"/>
            <a:ext cx="88582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Georgia"/>
                <a:cs typeface="Georgia"/>
              </a:rPr>
              <a:t>European Historical examples include: 1868 and 1960</a:t>
            </a:r>
          </a:p>
          <a:p>
            <a:pPr marL="342900" indent="-342900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51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Natural Hazards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763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Georgia"/>
                <a:cs typeface="Georgia"/>
              </a:rPr>
              <a:t>1868 Tsunami impact on Okains Bay Bridge</a:t>
            </a:r>
          </a:p>
        </p:txBody>
      </p:sp>
      <p:pic>
        <p:nvPicPr>
          <p:cNvPr id="6" name="Picture 5" descr="Banks Peninsula 19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19" y="2163994"/>
            <a:ext cx="5562131" cy="4195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6550223"/>
            <a:ext cx="6000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/>
                <a:cs typeface="Georgia"/>
              </a:rPr>
              <a:t>http</a:t>
            </a:r>
            <a:r>
              <a:rPr lang="en-US" sz="1400" dirty="0">
                <a:latin typeface="Georgia"/>
                <a:cs typeface="Georgia"/>
              </a:rPr>
              <a:t>://</a:t>
            </a:r>
            <a:r>
              <a:rPr lang="en-US" sz="1400" dirty="0" err="1">
                <a:latin typeface="Georgia"/>
                <a:cs typeface="Georgia"/>
              </a:rPr>
              <a:t>christchurchcitylibraries.com</a:t>
            </a:r>
            <a:r>
              <a:rPr lang="en-US" sz="1400" dirty="0">
                <a:latin typeface="Georgia"/>
                <a:cs typeface="Georgia"/>
              </a:rPr>
              <a:t>/heritage/maps/169109.jpg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150383" y="2444591"/>
            <a:ext cx="532077" cy="4290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5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aka_ja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9144003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333932"/>
            <a:ext cx="8996576" cy="95477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Record of 7 </a:t>
            </a:r>
            <a:r>
              <a:rPr lang="en-US" sz="3000" dirty="0" err="1" smtClean="0">
                <a:solidFill>
                  <a:schemeClr val="bg1"/>
                </a:solidFill>
                <a:latin typeface="Georgia"/>
                <a:cs typeface="Georgia"/>
              </a:rPr>
              <a:t>paleotsunamis</a:t>
            </a:r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 (Goff &amp; Chagué- Goff, 2012).</a:t>
            </a:r>
          </a:p>
          <a:p>
            <a:pPr>
              <a:buFontTx/>
              <a:buChar char="-"/>
            </a:pPr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 Only concerned about 1250 -1350 C.E. and 1604 C.E.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Georgia"/>
                <a:cs typeface="Georgia"/>
              </a:rPr>
              <a:t>Scientific Evidence</a:t>
            </a:r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2608" y="6550223"/>
            <a:ext cx="3768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/>
                <a:cs typeface="Georgia"/>
              </a:rPr>
              <a:t>Photo </a:t>
            </a:r>
            <a:r>
              <a:rPr lang="en-US" sz="1400" dirty="0">
                <a:latin typeface="Georgia"/>
                <a:cs typeface="Georgia"/>
              </a:rPr>
              <a:t>Courtesy </a:t>
            </a:r>
            <a:r>
              <a:rPr lang="en-US" sz="1400" dirty="0" smtClean="0">
                <a:latin typeface="Georgia"/>
                <a:cs typeface="Georgia"/>
              </a:rPr>
              <a:t>of Jane Eisenberg- </a:t>
            </a:r>
            <a:r>
              <a:rPr lang="en-US" sz="1400" dirty="0" err="1" smtClean="0">
                <a:latin typeface="Georgia"/>
                <a:cs typeface="Georgia"/>
              </a:rPr>
              <a:t>Waka</a:t>
            </a:r>
            <a:endParaRPr lang="en-US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85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Scientific Evidence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Content Placeholder 3" descr="Macintosh HD:Users:CamilleDwyerPC:Desktop:Screen Shot 2013-06-05 at 6.33.06 PM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5" t="-4342" b="-4342"/>
          <a:stretch/>
        </p:blipFill>
        <p:spPr bwMode="auto">
          <a:xfrm>
            <a:off x="4342191" y="1416655"/>
            <a:ext cx="4066420" cy="4293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621" y="5621049"/>
            <a:ext cx="3628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Geological Evidence: Tsunami Deposit Couplets from Okains Bay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6550223"/>
            <a:ext cx="572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/>
                <a:cs typeface="Georgia"/>
              </a:rPr>
              <a:t>Figure Adopted </a:t>
            </a:r>
            <a:r>
              <a:rPr lang="en-US" sz="1400" dirty="0" smtClean="0">
                <a:latin typeface="Georgia"/>
                <a:cs typeface="Georgia"/>
              </a:rPr>
              <a:t>from </a:t>
            </a:r>
            <a:r>
              <a:rPr lang="en-US" sz="1400" dirty="0">
                <a:latin typeface="Georgia"/>
                <a:cs typeface="Georgia"/>
              </a:rPr>
              <a:t>Goff </a:t>
            </a:r>
            <a:r>
              <a:rPr lang="en-US" sz="1400" dirty="0" smtClean="0">
                <a:latin typeface="Georgia"/>
                <a:cs typeface="Georgia"/>
              </a:rPr>
              <a:t>and Chagu</a:t>
            </a:r>
            <a:r>
              <a:rPr lang="en-US" sz="1400" dirty="0" smtClean="0">
                <a:latin typeface="Georgia"/>
                <a:ea typeface="Lucida Grande"/>
                <a:cs typeface="Georgia"/>
              </a:rPr>
              <a:t>é- Goff (2012) 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8632" y="5616001"/>
            <a:ext cx="38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Archaeological Evidence: Inhabited Cave 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8" name="Picture 7" descr="Macintosh HD:Users:CamilleDwyerPC:Desktop:Screen Shot 2013-06-05 at 6.33.06 P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6"/>
          <a:stretch/>
        </p:blipFill>
        <p:spPr bwMode="auto">
          <a:xfrm>
            <a:off x="307474" y="1635125"/>
            <a:ext cx="4034717" cy="384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153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Taniwha = Giant Sea Lizard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Content Placeholder 3" descr="taniwha+giantliza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" y="1318381"/>
            <a:ext cx="9144000" cy="5539619"/>
          </a:xfrm>
        </p:spPr>
      </p:pic>
      <p:sp>
        <p:nvSpPr>
          <p:cNvPr id="5" name="TextBox 4"/>
          <p:cNvSpPr txBox="1"/>
          <p:nvPr/>
        </p:nvSpPr>
        <p:spPr>
          <a:xfrm>
            <a:off x="0" y="6546260"/>
            <a:ext cx="5721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http://www.worth1000.com/contests/21347/cryptozoo-8</a:t>
            </a:r>
          </a:p>
        </p:txBody>
      </p:sp>
    </p:spTree>
    <p:extLst>
      <p:ext uri="{BB962C8B-B14F-4D97-AF65-F5344CB8AC3E}">
        <p14:creationId xmlns:p14="http://schemas.microsoft.com/office/powerpoint/2010/main" val="10814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eorgia"/>
                <a:cs typeface="Georgia"/>
              </a:rPr>
              <a:t>Pa of </a:t>
            </a:r>
            <a:r>
              <a:rPr lang="en-US" dirty="0" err="1" smtClean="0">
                <a:latin typeface="Georgia"/>
                <a:cs typeface="Georgia"/>
              </a:rPr>
              <a:t>Nga</a:t>
            </a:r>
            <a:r>
              <a:rPr lang="en-US" dirty="0" smtClean="0">
                <a:latin typeface="Georgia"/>
                <a:cs typeface="Georgia"/>
              </a:rPr>
              <a:t>-</a:t>
            </a:r>
            <a:r>
              <a:rPr lang="en-US" dirty="0" err="1" smtClean="0">
                <a:latin typeface="Georgia"/>
                <a:cs typeface="Georgia"/>
              </a:rPr>
              <a:t>Toko</a:t>
            </a:r>
            <a:r>
              <a:rPr lang="en-US" dirty="0" smtClean="0">
                <a:latin typeface="Georgia"/>
                <a:cs typeface="Georgia"/>
              </a:rPr>
              <a:t>-Ono and </a:t>
            </a:r>
            <a:br>
              <a:rPr lang="en-US" dirty="0" smtClean="0">
                <a:latin typeface="Georgia"/>
                <a:cs typeface="Georgia"/>
              </a:rPr>
            </a:br>
            <a:r>
              <a:rPr lang="en-US" dirty="0" smtClean="0">
                <a:latin typeface="Georgia"/>
                <a:cs typeface="Georgia"/>
              </a:rPr>
              <a:t>Chatham Islands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50223"/>
            <a:ext cx="4001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Georgia"/>
                <a:cs typeface="Georgia"/>
              </a:rPr>
              <a:t>Figure Adopted From Stevens </a:t>
            </a:r>
            <a:r>
              <a:rPr lang="en-US" sz="1400" dirty="0">
                <a:latin typeface="Georgia"/>
                <a:cs typeface="Georgia"/>
              </a:rPr>
              <a:t>&amp; </a:t>
            </a:r>
            <a:r>
              <a:rPr lang="en-US" sz="1400" dirty="0" err="1" smtClean="0">
                <a:latin typeface="Georgia"/>
                <a:cs typeface="Georgia"/>
              </a:rPr>
              <a:t>Chiswell</a:t>
            </a:r>
            <a:r>
              <a:rPr lang="en-US" sz="1400" dirty="0" smtClean="0">
                <a:latin typeface="Georgia"/>
                <a:cs typeface="Georgia"/>
              </a:rPr>
              <a:t> (2012) </a:t>
            </a:r>
            <a:endParaRPr lang="en-US" sz="1400" dirty="0">
              <a:latin typeface="Georgia"/>
              <a:cs typeface="Georgia"/>
            </a:endParaRPr>
          </a:p>
        </p:txBody>
      </p:sp>
      <p:pic>
        <p:nvPicPr>
          <p:cNvPr id="11" name="Picture 10" descr="Macintosh HD:Users:CamilleDwyerPC:Desktop:Screen Shot 2013-06-05 at 6.30.33 P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89" y="1417638"/>
            <a:ext cx="4446358" cy="47452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4186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p_ky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03" y="139338"/>
            <a:ext cx="8818172" cy="5226412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en-US" sz="6000" dirty="0">
                <a:latin typeface="Georgia"/>
                <a:cs typeface="Georgia"/>
              </a:rPr>
              <a:t>B</a:t>
            </a:r>
            <a:r>
              <a:rPr lang="en-US" sz="6000" dirty="0" smtClean="0">
                <a:latin typeface="Georgia"/>
                <a:cs typeface="Georgia"/>
              </a:rPr>
              <a:t>iggest </a:t>
            </a:r>
            <a:r>
              <a:rPr lang="en-US" sz="6000" dirty="0">
                <a:latin typeface="Georgia"/>
                <a:cs typeface="Georgia"/>
              </a:rPr>
              <a:t>threat to </a:t>
            </a:r>
            <a:r>
              <a:rPr lang="en-US" sz="6000" dirty="0" smtClean="0">
                <a:latin typeface="Georgia"/>
                <a:cs typeface="Georgia"/>
              </a:rPr>
              <a:t>New Zealand’s east </a:t>
            </a:r>
            <a:r>
              <a:rPr lang="en-US" sz="6000" dirty="0">
                <a:latin typeface="Georgia"/>
                <a:cs typeface="Georgia"/>
              </a:rPr>
              <a:t>coast </a:t>
            </a:r>
            <a:r>
              <a:rPr lang="en-US" sz="6000" dirty="0" smtClean="0">
                <a:latin typeface="Georgia"/>
                <a:cs typeface="Georgia"/>
              </a:rPr>
              <a:t>are </a:t>
            </a:r>
            <a:r>
              <a:rPr lang="en-US" sz="6000" dirty="0">
                <a:latin typeface="Georgia"/>
                <a:cs typeface="Georgia"/>
              </a:rPr>
              <a:t>transoceanic tsunamis triggered by high magnitude South American </a:t>
            </a:r>
            <a:r>
              <a:rPr lang="en-US" sz="6000" dirty="0" smtClean="0">
                <a:latin typeface="Georgia"/>
                <a:cs typeface="Georgia"/>
              </a:rPr>
              <a:t>earthquakes.</a:t>
            </a:r>
          </a:p>
          <a:p>
            <a:pPr>
              <a:buFontTx/>
              <a:buChar char="-"/>
            </a:pPr>
            <a:r>
              <a:rPr lang="en-US" sz="5500" dirty="0" smtClean="0">
                <a:latin typeface="Georgia"/>
                <a:cs typeface="Georgia"/>
              </a:rPr>
              <a:t>Tsunami effects are </a:t>
            </a:r>
            <a:r>
              <a:rPr lang="en-US" sz="5500" dirty="0">
                <a:latin typeface="Georgia"/>
                <a:cs typeface="Georgia"/>
              </a:rPr>
              <a:t>greater on </a:t>
            </a:r>
            <a:r>
              <a:rPr lang="en-US" sz="5500" dirty="0" smtClean="0">
                <a:latin typeface="Georgia"/>
                <a:cs typeface="Georgia"/>
              </a:rPr>
              <a:t>Northern </a:t>
            </a:r>
            <a:r>
              <a:rPr lang="en-US" sz="5500" dirty="0">
                <a:latin typeface="Georgia"/>
                <a:cs typeface="Georgia"/>
              </a:rPr>
              <a:t>and </a:t>
            </a:r>
            <a:r>
              <a:rPr lang="en-US" sz="5500" dirty="0" smtClean="0">
                <a:latin typeface="Georgia"/>
                <a:cs typeface="Georgia"/>
              </a:rPr>
              <a:t>Eastern Banks Peninsula.</a:t>
            </a:r>
            <a:endParaRPr lang="en-US" sz="5500" dirty="0"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6530698"/>
            <a:ext cx="4206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eorgia"/>
                <a:cs typeface="Georgia"/>
              </a:rPr>
              <a:t>Photo </a:t>
            </a:r>
            <a:r>
              <a:rPr lang="en-US" sz="1400" dirty="0">
                <a:solidFill>
                  <a:schemeClr val="bg1"/>
                </a:solidFill>
                <a:latin typeface="Georgia"/>
                <a:cs typeface="Georgia"/>
              </a:rPr>
              <a:t>Courtesy of </a:t>
            </a:r>
            <a:r>
              <a:rPr lang="en-US" sz="1400" dirty="0" smtClean="0">
                <a:solidFill>
                  <a:schemeClr val="bg1"/>
                </a:solidFill>
                <a:latin typeface="Georgia"/>
                <a:cs typeface="Georgia"/>
              </a:rPr>
              <a:t>Kyle Metcalfe- Banks Peninsula</a:t>
            </a:r>
            <a:endParaRPr lang="en-US" sz="1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807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87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Pas of Banks Peninsula</a:t>
            </a:r>
            <a:endParaRPr lang="en-US" dirty="0">
              <a:latin typeface="Georgia"/>
              <a:cs typeface="Georgia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9326" y="1269964"/>
            <a:ext cx="7927474" cy="5154675"/>
            <a:chOff x="759326" y="1269964"/>
            <a:chExt cx="7927474" cy="5154675"/>
          </a:xfrm>
        </p:grpSpPr>
        <p:pic>
          <p:nvPicPr>
            <p:cNvPr id="5" name="Picture 4" descr="Screen Shot 2013-06-04 at 7.56.36 PM.png"/>
            <p:cNvPicPr>
              <a:picLocks noGrp="1"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58" t="31472" r="11725" b="18147"/>
            <a:stretch/>
          </p:blipFill>
          <p:spPr>
            <a:xfrm>
              <a:off x="759326" y="1269964"/>
              <a:ext cx="6970315" cy="5115711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6" name="Picture 5" descr="Screen Shot 2013-06-04 at 7.56.36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07" t="20487" r="7682" b="64738"/>
            <a:stretch/>
          </p:blipFill>
          <p:spPr>
            <a:xfrm>
              <a:off x="5327239" y="1319416"/>
              <a:ext cx="293911" cy="738758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  <p:pic>
          <p:nvPicPr>
            <p:cNvPr id="7" name="Picture 6" descr="Screen Shot 2013-06-04 at 7.56.36 P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5" t="80571" r="3742" b="3555"/>
            <a:stretch/>
          </p:blipFill>
          <p:spPr>
            <a:xfrm>
              <a:off x="6168031" y="5217336"/>
              <a:ext cx="2518769" cy="1207303"/>
            </a:xfrm>
            <a:prstGeom prst="rect">
              <a:avLst/>
            </a:prstGeom>
            <a:extLs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-25303" y="6529633"/>
            <a:ext cx="3032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Georgia"/>
                <a:cs typeface="Georgia"/>
              </a:rPr>
              <a:t>Figure </a:t>
            </a:r>
            <a:r>
              <a:rPr lang="en-US" sz="1400" dirty="0" smtClean="0">
                <a:latin typeface="Georgia"/>
                <a:cs typeface="Georgia"/>
              </a:rPr>
              <a:t>Modified </a:t>
            </a:r>
            <a:r>
              <a:rPr lang="en-US" sz="1400" dirty="0">
                <a:latin typeface="Georgia"/>
                <a:cs typeface="Georgia"/>
              </a:rPr>
              <a:t>from Challis (1995</a:t>
            </a:r>
            <a:r>
              <a:rPr lang="en-US" sz="1400" dirty="0" smtClean="0">
                <a:latin typeface="Georgia"/>
                <a:cs typeface="Georgia"/>
              </a:rPr>
              <a:t>)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6989" y="1528281"/>
            <a:ext cx="33364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Elevation: Tsunami Risk </a:t>
            </a:r>
          </a:p>
          <a:p>
            <a:r>
              <a:rPr lang="en-US" dirty="0" smtClean="0">
                <a:solidFill>
                  <a:srgbClr val="FF0000"/>
                </a:solidFill>
                <a:latin typeface="Georgia"/>
                <a:cs typeface="Georgia"/>
              </a:rPr>
              <a:t>Low Elevation: High</a:t>
            </a:r>
            <a:endParaRPr lang="en-US" dirty="0">
              <a:solidFill>
                <a:srgbClr val="008000"/>
              </a:solidFill>
              <a:latin typeface="Georgia"/>
              <a:cs typeface="Georgia"/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Georgia"/>
                <a:cs typeface="Georgia"/>
              </a:rPr>
              <a:t>Combination: Medium</a:t>
            </a:r>
          </a:p>
          <a:p>
            <a:r>
              <a:rPr lang="en-US" dirty="0" smtClean="0">
                <a:solidFill>
                  <a:srgbClr val="008000"/>
                </a:solidFill>
                <a:latin typeface="Georgia"/>
                <a:cs typeface="Georgia"/>
              </a:rPr>
              <a:t>High Cliffs: Minimal 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Georgia"/>
                <a:cs typeface="Georgia"/>
              </a:rPr>
              <a:t>Low Elevation: None</a:t>
            </a:r>
          </a:p>
        </p:txBody>
      </p:sp>
      <p:sp>
        <p:nvSpPr>
          <p:cNvPr id="4" name="Oval 3"/>
          <p:cNvSpPr/>
          <p:nvPr/>
        </p:nvSpPr>
        <p:spPr>
          <a:xfrm>
            <a:off x="5532252" y="3716288"/>
            <a:ext cx="122766" cy="11422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49036" y="3876424"/>
            <a:ext cx="122766" cy="1142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381558" y="4881001"/>
            <a:ext cx="122766" cy="1142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849036" y="4028824"/>
            <a:ext cx="122766" cy="1142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26713" y="4738477"/>
            <a:ext cx="122766" cy="114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56347" y="4890877"/>
            <a:ext cx="122766" cy="114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785645" y="4463759"/>
            <a:ext cx="122766" cy="114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918104" y="4624253"/>
            <a:ext cx="122766" cy="114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070504" y="4644057"/>
            <a:ext cx="122766" cy="114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13444" y="4376784"/>
            <a:ext cx="122766" cy="114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222904" y="3519402"/>
            <a:ext cx="122766" cy="114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87653" y="4556065"/>
            <a:ext cx="122766" cy="114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40870" y="3602064"/>
            <a:ext cx="122766" cy="114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682818" y="4701169"/>
            <a:ext cx="122766" cy="1142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60052" y="1934905"/>
            <a:ext cx="122766" cy="1142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60052" y="2220511"/>
            <a:ext cx="122766" cy="11422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59767" y="2486583"/>
            <a:ext cx="122766" cy="11422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59767" y="2733583"/>
            <a:ext cx="122766" cy="114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5_Wa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4" y="3509197"/>
            <a:ext cx="4028667" cy="3021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75" y="-595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Lingering Questions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91" y="99137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Did </a:t>
            </a:r>
            <a:r>
              <a:rPr lang="en-US" dirty="0">
                <a:latin typeface="Georgia"/>
                <a:cs typeface="Georgia"/>
              </a:rPr>
              <a:t>the Ngāi Tahu move to Banks Peninsula after the 1604 C.E. tsunami to look for more natural resources as well as higher ground to construct pas because of </a:t>
            </a:r>
            <a:r>
              <a:rPr lang="en-US" dirty="0" smtClean="0">
                <a:latin typeface="Georgia"/>
                <a:cs typeface="Georgia"/>
              </a:rPr>
              <a:t> another impending </a:t>
            </a:r>
            <a:r>
              <a:rPr lang="en-US" dirty="0">
                <a:latin typeface="Georgia"/>
                <a:cs typeface="Georgia"/>
              </a:rPr>
              <a:t>tsunami event?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6530698"/>
            <a:ext cx="4111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/>
                <a:cs typeface="Georgia"/>
              </a:rPr>
              <a:t>Photo </a:t>
            </a:r>
            <a:r>
              <a:rPr lang="en-US" sz="1400" dirty="0">
                <a:latin typeface="Georgia"/>
                <a:cs typeface="Georgia"/>
              </a:rPr>
              <a:t>Courtesy of </a:t>
            </a:r>
            <a:r>
              <a:rPr lang="en-US" sz="1400" dirty="0" smtClean="0">
                <a:latin typeface="Georgia"/>
                <a:cs typeface="Georgia"/>
              </a:rPr>
              <a:t>Kyle Metcalfe- Waitangi Day</a:t>
            </a:r>
            <a:endParaRPr lang="en-US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0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Research Significance 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1174750"/>
            <a:ext cx="4432300" cy="53975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When there is not an obvious geological record, </a:t>
            </a:r>
            <a:r>
              <a:rPr lang="en-US" dirty="0" smtClean="0">
                <a:latin typeface="Georgia"/>
                <a:cs typeface="Georgia"/>
              </a:rPr>
              <a:t>researchers </a:t>
            </a:r>
            <a:r>
              <a:rPr lang="en-US" dirty="0" smtClean="0">
                <a:latin typeface="Georgia"/>
                <a:cs typeface="Georgia"/>
              </a:rPr>
              <a:t>can use oral traditions to supplement and enhance it. 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Learning from the past can help modern day Kiwis become aware of transoceanic tsunamis and their associated hazards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4" name="Picture 3" descr="Module5_EastOka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97452" y="1965391"/>
            <a:ext cx="4134617" cy="3759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38751" y="6590800"/>
            <a:ext cx="3905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/>
                <a:cs typeface="Georgia"/>
              </a:rPr>
              <a:t>Photo Courtesy of </a:t>
            </a:r>
            <a:r>
              <a:rPr lang="en-US" sz="1400" dirty="0" smtClean="0">
                <a:latin typeface="Georgia"/>
                <a:cs typeface="Georgia"/>
              </a:rPr>
              <a:t>Paula </a:t>
            </a:r>
            <a:r>
              <a:rPr lang="en-US" sz="1400" dirty="0" err="1" smtClean="0">
                <a:latin typeface="Georgia"/>
                <a:cs typeface="Georgia"/>
              </a:rPr>
              <a:t>B</a:t>
            </a:r>
            <a:r>
              <a:rPr lang="en-US" sz="1400" dirty="0" err="1" smtClean="0">
                <a:latin typeface="Georgia"/>
                <a:ea typeface="Lucida Grande"/>
                <a:cs typeface="Georgia"/>
              </a:rPr>
              <a:t>ür</a:t>
            </a:r>
            <a:r>
              <a:rPr lang="en-US" sz="1400" dirty="0" err="1" smtClean="0">
                <a:latin typeface="Georgia"/>
                <a:cs typeface="Georgia"/>
              </a:rPr>
              <a:t>gi</a:t>
            </a:r>
            <a:r>
              <a:rPr lang="en-US" sz="1400" dirty="0" smtClean="0">
                <a:latin typeface="Georgia"/>
                <a:cs typeface="Georgia"/>
              </a:rPr>
              <a:t>-East Okains Bay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02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Outline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32923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Introduction to Banks Peninsula and the Maori </a:t>
            </a:r>
          </a:p>
          <a:p>
            <a:pPr>
              <a:buFontTx/>
              <a:buChar char="-"/>
            </a:pPr>
            <a:r>
              <a:rPr lang="en-US" dirty="0">
                <a:latin typeface="Georgia"/>
                <a:cs typeface="Georgia"/>
              </a:rPr>
              <a:t>Main </a:t>
            </a:r>
            <a:r>
              <a:rPr lang="en-US" dirty="0" smtClean="0">
                <a:latin typeface="Georgia"/>
                <a:cs typeface="Georgia"/>
              </a:rPr>
              <a:t>Question</a:t>
            </a: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Methods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Historical, Geological, </a:t>
            </a:r>
            <a:r>
              <a:rPr lang="en-US" dirty="0" smtClean="0">
                <a:latin typeface="Georgia"/>
                <a:cs typeface="Georgia"/>
              </a:rPr>
              <a:t>Archaeological, </a:t>
            </a:r>
            <a:r>
              <a:rPr lang="en-US" dirty="0" smtClean="0">
                <a:latin typeface="Georgia"/>
                <a:cs typeface="Georgia"/>
              </a:rPr>
              <a:t>and Anthropological Evidence </a:t>
            </a:r>
            <a:r>
              <a:rPr lang="en-US" dirty="0" smtClean="0">
                <a:latin typeface="Georgia"/>
                <a:cs typeface="Georgia"/>
              </a:rPr>
              <a:t>Surrounding Tsunamis</a:t>
            </a: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Pa </a:t>
            </a:r>
            <a:r>
              <a:rPr lang="en-US" dirty="0" smtClean="0">
                <a:latin typeface="Georgia"/>
                <a:cs typeface="Georgia"/>
              </a:rPr>
              <a:t>Locations</a:t>
            </a: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Remaining Questions and </a:t>
            </a:r>
            <a:r>
              <a:rPr lang="en-US" dirty="0" smtClean="0">
                <a:latin typeface="Georgia"/>
                <a:cs typeface="Georgia"/>
              </a:rPr>
              <a:t>Significance</a:t>
            </a: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8154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Summary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49" y="1270000"/>
            <a:ext cx="8747126" cy="52546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Maori and Banks Peninsula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Main Question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Read </a:t>
            </a:r>
            <a:r>
              <a:rPr lang="en-US" dirty="0" smtClean="0">
                <a:latin typeface="Georgia"/>
                <a:cs typeface="Georgia"/>
              </a:rPr>
              <a:t>articles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dirty="0" smtClean="0">
                <a:latin typeface="Georgia"/>
                <a:cs typeface="Georgia"/>
              </a:rPr>
              <a:t>interpreted </a:t>
            </a:r>
            <a:r>
              <a:rPr lang="en-US" dirty="0">
                <a:latin typeface="Georgia"/>
                <a:cs typeface="Georgia"/>
              </a:rPr>
              <a:t>o</a:t>
            </a:r>
            <a:r>
              <a:rPr lang="en-US" dirty="0" smtClean="0">
                <a:latin typeface="Georgia"/>
                <a:cs typeface="Georgia"/>
              </a:rPr>
              <a:t>ral </a:t>
            </a:r>
            <a:r>
              <a:rPr lang="en-US" dirty="0" smtClean="0">
                <a:latin typeface="Georgia"/>
                <a:cs typeface="Georgia"/>
              </a:rPr>
              <a:t>t</a:t>
            </a:r>
            <a:r>
              <a:rPr lang="en-US" dirty="0" smtClean="0">
                <a:latin typeface="Georgia"/>
                <a:cs typeface="Georgia"/>
              </a:rPr>
              <a:t>raditions</a:t>
            </a:r>
            <a:r>
              <a:rPr lang="en-US" dirty="0" smtClean="0">
                <a:latin typeface="Georgia"/>
                <a:cs typeface="Georgia"/>
              </a:rPr>
              <a:t>, and consulted maps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European </a:t>
            </a:r>
            <a:r>
              <a:rPr lang="en-US" dirty="0" smtClean="0">
                <a:latin typeface="Georgia"/>
                <a:cs typeface="Georgia"/>
              </a:rPr>
              <a:t>perspectives</a:t>
            </a:r>
            <a:r>
              <a:rPr lang="en-US" dirty="0" smtClean="0">
                <a:latin typeface="Georgia"/>
                <a:cs typeface="Georgia"/>
              </a:rPr>
              <a:t>, Geological, Archaeological, and Oral Traditions for tsunami evidence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East coast pas reflect understanding, but north coast pas do not.  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Oral Traditions can help to supplement the geological record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41490_10201284457977550_170701622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899" cy="6871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867" y="327709"/>
            <a:ext cx="8229600" cy="477909"/>
          </a:xfrm>
        </p:spPr>
        <p:txBody>
          <a:bodyPr>
            <a:noAutofit/>
          </a:bodyPr>
          <a:lstStyle/>
          <a:p>
            <a:r>
              <a:rPr lang="en-US" sz="4200" dirty="0" smtClean="0">
                <a:latin typeface="Georgia"/>
                <a:cs typeface="Georgia"/>
              </a:rPr>
              <a:t>Questions</a:t>
            </a:r>
            <a:r>
              <a:rPr lang="en-US" sz="10000" dirty="0" smtClean="0">
                <a:latin typeface="Georgia"/>
                <a:cs typeface="Georgia"/>
              </a:rPr>
              <a:t> </a:t>
            </a:r>
            <a:endParaRPr lang="en-US" sz="10000" dirty="0">
              <a:latin typeface="Georgia"/>
              <a:cs typeface="Georg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0125" y="6525745"/>
            <a:ext cx="5966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Georgia"/>
                <a:cs typeface="Georgia"/>
              </a:rPr>
              <a:t>Photo Courtesy of </a:t>
            </a:r>
            <a:r>
              <a:rPr lang="en-US" sz="1400" dirty="0" err="1" smtClean="0">
                <a:solidFill>
                  <a:schemeClr val="bg1"/>
                </a:solidFill>
                <a:latin typeface="Georgia"/>
                <a:cs typeface="Georgia"/>
              </a:rPr>
              <a:t>Alexa</a:t>
            </a:r>
            <a:r>
              <a:rPr lang="en-US" sz="1400" dirty="0" smtClean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Georgia"/>
                <a:cs typeface="Georgia"/>
              </a:rPr>
              <a:t>Zilberfarb</a:t>
            </a:r>
            <a:r>
              <a:rPr lang="en-US" sz="1400" dirty="0" smtClean="0">
                <a:solidFill>
                  <a:schemeClr val="bg1"/>
                </a:solidFill>
                <a:latin typeface="Georgia"/>
                <a:cs typeface="Georgia"/>
              </a:rPr>
              <a:t> - </a:t>
            </a:r>
            <a:r>
              <a:rPr lang="en-US" sz="1400" dirty="0" err="1" smtClean="0">
                <a:solidFill>
                  <a:schemeClr val="bg1"/>
                </a:solidFill>
                <a:latin typeface="Georgia"/>
                <a:cs typeface="Georgia"/>
              </a:rPr>
              <a:t>Akaora</a:t>
            </a:r>
            <a:r>
              <a:rPr lang="en-US" sz="1400" dirty="0" smtClean="0">
                <a:solidFill>
                  <a:schemeClr val="bg1"/>
                </a:solidFill>
                <a:latin typeface="Georgia"/>
                <a:cs typeface="Georgia"/>
              </a:rPr>
              <a:t> Harbour</a:t>
            </a:r>
            <a:endParaRPr lang="en-US" sz="14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4267" y="4358515"/>
            <a:ext cx="8229600" cy="477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 smtClean="0">
                <a:latin typeface="Georgia"/>
                <a:cs typeface="Georgia"/>
              </a:rPr>
              <a:t>cdwyer@smith.edu</a:t>
            </a:r>
            <a:endParaRPr lang="en-US" sz="3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728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Banks Peninsula, New Zealand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5" name="Content Placeholder 4" descr="Macintosh HD:Users:CamilleDwyerPC:Desktop:Screen Shot 2013-06-07 at 9.59.45 PM.pn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2452" r="177" b="2143"/>
          <a:stretch/>
        </p:blipFill>
        <p:spPr bwMode="auto">
          <a:xfrm>
            <a:off x="1898316" y="1711157"/>
            <a:ext cx="5360737" cy="4318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515978"/>
            <a:ext cx="4159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Georgia"/>
                <a:cs typeface="Georgia"/>
              </a:rPr>
              <a:t>Figure Adapted from Hampton (2012)</a:t>
            </a:r>
            <a:endParaRPr lang="en-US" sz="1400" dirty="0">
              <a:latin typeface="Georgia"/>
              <a:cs typeface="Georg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05625" y="2243667"/>
            <a:ext cx="185208" cy="1799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18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0520"/>
            <a:ext cx="9144000" cy="14176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Maori of New Zealand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527768"/>
            <a:ext cx="9144000" cy="2330232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First </a:t>
            </a:r>
            <a:r>
              <a:rPr lang="en-US" dirty="0">
                <a:latin typeface="Georgia"/>
                <a:cs typeface="Georgia"/>
              </a:rPr>
              <a:t>i</a:t>
            </a:r>
            <a:r>
              <a:rPr lang="en-US" dirty="0" smtClean="0">
                <a:latin typeface="Georgia"/>
                <a:cs typeface="Georgia"/>
              </a:rPr>
              <a:t>nhabitants arrived </a:t>
            </a:r>
            <a:r>
              <a:rPr lang="en-US" dirty="0" smtClean="0">
                <a:latin typeface="Georgia"/>
                <a:cs typeface="Georgia"/>
              </a:rPr>
              <a:t>to North Island ~ 13</a:t>
            </a:r>
            <a:r>
              <a:rPr lang="en-US" baseline="30000" dirty="0" smtClean="0">
                <a:latin typeface="Georgia"/>
                <a:cs typeface="Georgia"/>
              </a:rPr>
              <a:t>th</a:t>
            </a:r>
            <a:r>
              <a:rPr lang="en-US" dirty="0" smtClean="0">
                <a:latin typeface="Georgia"/>
                <a:cs typeface="Georgia"/>
              </a:rPr>
              <a:t> century C.E. (Te </a:t>
            </a:r>
            <a:r>
              <a:rPr lang="en-US" dirty="0" err="1" smtClean="0">
                <a:latin typeface="Georgia"/>
                <a:cs typeface="Georgia"/>
              </a:rPr>
              <a:t>Ara</a:t>
            </a:r>
            <a:r>
              <a:rPr lang="en-US" dirty="0" smtClean="0">
                <a:latin typeface="Georgia"/>
                <a:cs typeface="Georgia"/>
              </a:rPr>
              <a:t>, 2013).</a:t>
            </a:r>
          </a:p>
          <a:p>
            <a:pPr>
              <a:buFontTx/>
              <a:buChar char="-"/>
            </a:pP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Banks Peninsula inhabited by 2 iwi (tribe), the Waitaha &amp; Ngati </a:t>
            </a:r>
            <a:r>
              <a:rPr lang="en-US" dirty="0">
                <a:latin typeface="Georgia"/>
                <a:cs typeface="Georgia"/>
              </a:rPr>
              <a:t>Mamoe ~ 14</a:t>
            </a:r>
            <a:r>
              <a:rPr lang="en-US" baseline="30000" dirty="0">
                <a:latin typeface="Georgia"/>
                <a:cs typeface="Georgia"/>
              </a:rPr>
              <a:t>th</a:t>
            </a:r>
            <a:r>
              <a:rPr lang="en-US" dirty="0">
                <a:latin typeface="Georgia"/>
                <a:cs typeface="Georgia"/>
              </a:rPr>
              <a:t> to 16</a:t>
            </a:r>
            <a:r>
              <a:rPr lang="en-US" baseline="30000" dirty="0">
                <a:latin typeface="Georgia"/>
                <a:cs typeface="Georgia"/>
              </a:rPr>
              <a:t>th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century (Bassett et al. 2004 &amp; Stack, 1893).</a:t>
            </a:r>
          </a:p>
          <a:p>
            <a:pPr>
              <a:buFontTx/>
              <a:buChar char="-"/>
            </a:pPr>
            <a:endParaRPr lang="en-US" dirty="0" smtClean="0">
              <a:latin typeface="Georgia"/>
              <a:cs typeface="Georgia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Early 1600s, Maori iwi, Ngāi Tahu settled in Banks Peninsula (Te Maire Tau, 2012)</a:t>
            </a:r>
          </a:p>
          <a:p>
            <a:pPr>
              <a:buFontTx/>
              <a:buChar char="-"/>
            </a:pPr>
            <a:endParaRPr lang="en-US" dirty="0" smtClean="0">
              <a:latin typeface="Georgia"/>
              <a:cs typeface="Georgia"/>
            </a:endParaRPr>
          </a:p>
          <a:p>
            <a:pPr marL="0" indent="0">
              <a:buNone/>
            </a:pPr>
            <a:r>
              <a:rPr lang="en-US" dirty="0" smtClean="0">
                <a:latin typeface="Georgia"/>
                <a:cs typeface="Georgia"/>
              </a:rPr>
              <a:t> </a:t>
            </a:r>
            <a:endParaRPr lang="en-US" dirty="0">
              <a:latin typeface="Georgia"/>
              <a:cs typeface="Georgia"/>
            </a:endParaRPr>
          </a:p>
        </p:txBody>
      </p:sp>
      <p:pic>
        <p:nvPicPr>
          <p:cNvPr id="6" name="Picture 5" descr="tepa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130" y="992134"/>
            <a:ext cx="5146241" cy="3437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529633"/>
            <a:ext cx="53529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eorgia"/>
                <a:cs typeface="Georgia"/>
              </a:rPr>
              <a:t>http</a:t>
            </a:r>
            <a:r>
              <a:rPr lang="en-US" sz="1400" dirty="0">
                <a:latin typeface="Georgia"/>
                <a:cs typeface="Georgia"/>
              </a:rPr>
              <a:t>://www.teara.govt.nz/files/32146-wmu.jpg</a:t>
            </a:r>
          </a:p>
        </p:txBody>
      </p:sp>
    </p:spTree>
    <p:extLst>
      <p:ext uri="{BB962C8B-B14F-4D97-AF65-F5344CB8AC3E}">
        <p14:creationId xmlns:p14="http://schemas.microsoft.com/office/powerpoint/2010/main" val="1544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upo-pa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23537" b="28625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07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Pa = Fortified Settlement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" y="6563164"/>
            <a:ext cx="4762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eorgia"/>
                <a:cs typeface="Georgia"/>
              </a:rPr>
              <a:t>Photo: http</a:t>
            </a:r>
            <a:r>
              <a:rPr lang="en-US" sz="1400" dirty="0">
                <a:latin typeface="Georgia"/>
                <a:cs typeface="Georgia"/>
              </a:rPr>
              <a:t>:/</a:t>
            </a:r>
            <a:r>
              <a:rPr lang="en-US" sz="1400" dirty="0" smtClean="0">
                <a:latin typeface="Georgia"/>
                <a:cs typeface="Georgia"/>
              </a:rPr>
              <a:t>/</a:t>
            </a:r>
            <a:r>
              <a:rPr lang="en-US" sz="1400" dirty="0" err="1" smtClean="0">
                <a:latin typeface="Georgia"/>
                <a:cs typeface="Georgia"/>
              </a:rPr>
              <a:t>theprow.org.nz</a:t>
            </a:r>
            <a:r>
              <a:rPr lang="en-US" sz="1400" dirty="0">
                <a:latin typeface="Georgia"/>
                <a:cs typeface="Georgia"/>
              </a:rPr>
              <a:t>/assets/Maori/Taupo-</a:t>
            </a:r>
            <a:r>
              <a:rPr lang="en-US" sz="1400" dirty="0" err="1">
                <a:latin typeface="Georgia"/>
                <a:cs typeface="Georgia"/>
              </a:rPr>
              <a:t>pa.jpg</a:t>
            </a:r>
            <a:endParaRPr lang="en-US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342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dule5_PaBayJS.JPG"/>
          <p:cNvPicPr>
            <a:picLocks noChangeAspect="1"/>
          </p:cNvPicPr>
          <p:nvPr/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6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965" y="2580552"/>
            <a:ext cx="7514788" cy="311668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>
                <a:latin typeface="Georgia"/>
                <a:cs typeface="Georgia"/>
              </a:rPr>
              <a:t>Do Maori settlement patterns on Banks Peninsula reflect an understanding of and response to naturally occurring phenomena such as tsunamis and their associated hazards?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" y="6530698"/>
            <a:ext cx="3277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/>
                <a:cs typeface="Georgia"/>
              </a:rPr>
              <a:t>Photo Courtesy of </a:t>
            </a:r>
            <a:r>
              <a:rPr lang="en-US" sz="1400" dirty="0" smtClean="0">
                <a:latin typeface="Georgia"/>
                <a:cs typeface="Georgia"/>
              </a:rPr>
              <a:t>Paula </a:t>
            </a:r>
            <a:r>
              <a:rPr lang="en-US" sz="1400" dirty="0" err="1" smtClean="0">
                <a:latin typeface="Georgia"/>
                <a:cs typeface="Georgia"/>
              </a:rPr>
              <a:t>B</a:t>
            </a:r>
            <a:r>
              <a:rPr lang="en-US" sz="1400" dirty="0" err="1" smtClean="0">
                <a:latin typeface="Georgia"/>
                <a:ea typeface="Lucida Grande"/>
                <a:cs typeface="Georgia"/>
              </a:rPr>
              <a:t>ür</a:t>
            </a:r>
            <a:r>
              <a:rPr lang="en-US" sz="1400" dirty="0" err="1" smtClean="0">
                <a:latin typeface="Georgia"/>
                <a:cs typeface="Georgia"/>
              </a:rPr>
              <a:t>gi</a:t>
            </a:r>
            <a:r>
              <a:rPr lang="en-US" sz="1400" dirty="0" smtClean="0">
                <a:latin typeface="Georgia"/>
                <a:cs typeface="Georgia"/>
              </a:rPr>
              <a:t>- Pa Bay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9194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Methods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32" y="1590539"/>
            <a:ext cx="8528056" cy="38066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Georgia"/>
                <a:cs typeface="Georgia"/>
              </a:rPr>
              <a:t>Understand the </a:t>
            </a:r>
            <a:r>
              <a:rPr lang="en-US" dirty="0">
                <a:latin typeface="Georgia"/>
                <a:cs typeface="Georgia"/>
              </a:rPr>
              <a:t>E</a:t>
            </a:r>
            <a:r>
              <a:rPr lang="en-US" dirty="0" smtClean="0">
                <a:latin typeface="Georgia"/>
                <a:cs typeface="Georgia"/>
              </a:rPr>
              <a:t>uropean </a:t>
            </a:r>
            <a:r>
              <a:rPr lang="en-US" dirty="0">
                <a:latin typeface="Georgia"/>
                <a:cs typeface="Georgia"/>
              </a:rPr>
              <a:t>h</a:t>
            </a:r>
            <a:r>
              <a:rPr lang="en-US" dirty="0" smtClean="0">
                <a:latin typeface="Georgia"/>
                <a:cs typeface="Georgia"/>
              </a:rPr>
              <a:t>istorical </a:t>
            </a:r>
            <a:r>
              <a:rPr lang="en-US" dirty="0" smtClean="0">
                <a:latin typeface="Georgia"/>
                <a:cs typeface="Georgia"/>
              </a:rPr>
              <a:t>and </a:t>
            </a:r>
            <a:r>
              <a:rPr lang="en-US" dirty="0" smtClean="0">
                <a:latin typeface="Georgia"/>
                <a:cs typeface="Georgia"/>
              </a:rPr>
              <a:t>scientific perspectives </a:t>
            </a:r>
            <a:endParaRPr lang="en-US" dirty="0" smtClean="0">
              <a:latin typeface="Georgia"/>
              <a:cs typeface="Georgia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Georgia"/>
                <a:cs typeface="Georgia"/>
              </a:rPr>
              <a:t>Interpret </a:t>
            </a:r>
            <a:r>
              <a:rPr lang="en-US" dirty="0">
                <a:latin typeface="Georgia"/>
                <a:cs typeface="Georgia"/>
              </a:rPr>
              <a:t>o</a:t>
            </a:r>
            <a:r>
              <a:rPr lang="en-US" dirty="0" smtClean="0">
                <a:latin typeface="Georgia"/>
                <a:cs typeface="Georgia"/>
              </a:rPr>
              <a:t>ral </a:t>
            </a:r>
            <a:r>
              <a:rPr lang="en-US" dirty="0">
                <a:latin typeface="Georgia"/>
                <a:cs typeface="Georgia"/>
              </a:rPr>
              <a:t>t</a:t>
            </a:r>
            <a:r>
              <a:rPr lang="en-US" dirty="0" smtClean="0">
                <a:latin typeface="Georgia"/>
                <a:cs typeface="Georgia"/>
              </a:rPr>
              <a:t>radition</a:t>
            </a:r>
            <a:endParaRPr lang="en-US" dirty="0" smtClean="0">
              <a:latin typeface="Georgia"/>
              <a:cs typeface="Georgia"/>
            </a:endParaRPr>
          </a:p>
          <a:p>
            <a:pPr lvl="1"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Historical </a:t>
            </a:r>
            <a:r>
              <a:rPr lang="en-US" dirty="0">
                <a:latin typeface="Georgia"/>
                <a:cs typeface="Georgia"/>
              </a:rPr>
              <a:t>and </a:t>
            </a:r>
            <a:r>
              <a:rPr lang="en-US" dirty="0" smtClean="0">
                <a:latin typeface="Georgia"/>
                <a:cs typeface="Georgia"/>
              </a:rPr>
              <a:t>Symbolic</a:t>
            </a:r>
          </a:p>
          <a:p>
            <a:pPr lvl="1"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Interviews </a:t>
            </a:r>
            <a:r>
              <a:rPr lang="en-US" dirty="0">
                <a:latin typeface="Georgia"/>
                <a:cs typeface="Georgia"/>
              </a:rPr>
              <a:t>with </a:t>
            </a:r>
            <a:r>
              <a:rPr lang="en-US" dirty="0" err="1">
                <a:latin typeface="Georgia"/>
                <a:cs typeface="Georgia"/>
              </a:rPr>
              <a:t>kaitiaki</a:t>
            </a:r>
            <a:r>
              <a:rPr lang="en-US" dirty="0">
                <a:latin typeface="Georgia"/>
                <a:cs typeface="Georgia"/>
              </a:rPr>
              <a:t> (guardian/ elder) from Ōnuku </a:t>
            </a:r>
            <a:r>
              <a:rPr lang="en-US" dirty="0" err="1">
                <a:latin typeface="Georgia"/>
                <a:cs typeface="Georgia"/>
              </a:rPr>
              <a:t>Marae</a:t>
            </a:r>
            <a:r>
              <a:rPr lang="en-US" dirty="0">
                <a:latin typeface="Georgia"/>
                <a:cs typeface="Georgia"/>
              </a:rPr>
              <a:t> in Akaroa Harbour and Maori Resources Librarian, </a:t>
            </a:r>
            <a:r>
              <a:rPr lang="en-US" dirty="0" err="1">
                <a:latin typeface="Georgia"/>
                <a:cs typeface="Georgia"/>
              </a:rPr>
              <a:t>NekenekeiteRangi</a:t>
            </a:r>
            <a:r>
              <a:rPr lang="en-US" dirty="0">
                <a:latin typeface="Georgia"/>
                <a:cs typeface="Georgia"/>
              </a:rPr>
              <a:t> </a:t>
            </a:r>
            <a:r>
              <a:rPr lang="en-US" dirty="0" smtClean="0">
                <a:latin typeface="Georgia"/>
                <a:cs typeface="Georgia"/>
              </a:rPr>
              <a:t>Paul</a:t>
            </a:r>
          </a:p>
          <a:p>
            <a:pPr marL="0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marL="0" indent="0">
              <a:buNone/>
            </a:pP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058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399" y="1222246"/>
            <a:ext cx="4139375" cy="542976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3"/>
            </a:pPr>
            <a:r>
              <a:rPr lang="en-US" dirty="0" smtClean="0">
                <a:latin typeface="Georgia"/>
                <a:cs typeface="Georgia"/>
              </a:rPr>
              <a:t>Maps of pa sites (Taylor, 1894; Challis, 1995)</a:t>
            </a:r>
          </a:p>
          <a:p>
            <a:pPr marL="514350" indent="-514350">
              <a:buAutoNum type="arabicPeriod" startAt="4"/>
            </a:pPr>
            <a:r>
              <a:rPr lang="en-US" dirty="0" smtClean="0">
                <a:latin typeface="Georgia"/>
                <a:cs typeface="Georgia"/>
              </a:rPr>
              <a:t>To understand the geological landscape consulted Google Earth and </a:t>
            </a:r>
            <a:r>
              <a:rPr lang="en-US" i="1" dirty="0" smtClean="0">
                <a:latin typeface="Georgia"/>
                <a:cs typeface="Georgia"/>
              </a:rPr>
              <a:t>The Tattooed Land: The Southern Frontiers of the Pa Maori</a:t>
            </a:r>
            <a:r>
              <a:rPr lang="en-US" dirty="0" smtClean="0">
                <a:latin typeface="Georgia"/>
                <a:cs typeface="Georgia"/>
              </a:rPr>
              <a:t> (Brailsford, 1981)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poin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91" y="1826975"/>
            <a:ext cx="4397465" cy="329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6331" y="6590800"/>
            <a:ext cx="3477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/>
                <a:cs typeface="Georgia"/>
              </a:rPr>
              <a:t>Photo Courtesy of </a:t>
            </a:r>
            <a:r>
              <a:rPr lang="en-US" sz="1400" dirty="0" smtClean="0">
                <a:latin typeface="Georgia"/>
                <a:cs typeface="Georgia"/>
              </a:rPr>
              <a:t>Paula </a:t>
            </a:r>
            <a:r>
              <a:rPr lang="en-US" sz="1400" dirty="0" err="1" smtClean="0">
                <a:latin typeface="Georgia"/>
                <a:cs typeface="Georgia"/>
              </a:rPr>
              <a:t>B</a:t>
            </a:r>
            <a:r>
              <a:rPr lang="en-US" sz="1400" dirty="0" err="1" smtClean="0">
                <a:latin typeface="Georgia"/>
                <a:ea typeface="Lucida Grande"/>
                <a:cs typeface="Georgia"/>
              </a:rPr>
              <a:t>ür</a:t>
            </a:r>
            <a:r>
              <a:rPr lang="en-US" sz="1400" dirty="0" err="1" smtClean="0">
                <a:latin typeface="Georgia"/>
                <a:cs typeface="Georgia"/>
              </a:rPr>
              <a:t>gi</a:t>
            </a:r>
            <a:r>
              <a:rPr lang="en-US" sz="1400" dirty="0" smtClean="0">
                <a:latin typeface="Georgia"/>
                <a:cs typeface="Georgia"/>
              </a:rPr>
              <a:t>- Pa Island</a:t>
            </a:r>
            <a:endParaRPr lang="en-US" sz="1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68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Methods Continued</a:t>
            </a:r>
            <a:endParaRPr lang="en-US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997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Tsunami Evidence 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80" y="1600200"/>
            <a:ext cx="443145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History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Geology</a:t>
            </a: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Archaeology</a:t>
            </a:r>
            <a:endParaRPr lang="en-US" dirty="0">
              <a:latin typeface="Georgia"/>
              <a:cs typeface="Georgia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Georgia"/>
                <a:cs typeface="Georgia"/>
              </a:rPr>
              <a:t>Oral Tradition: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 smtClean="0">
                <a:latin typeface="Georgia"/>
                <a:cs typeface="Georgia"/>
              </a:rPr>
              <a:t>Taniwha</a:t>
            </a:r>
          </a:p>
          <a:p>
            <a:pPr marL="857250" lvl="1" indent="-457200">
              <a:buFont typeface="Wingdings" charset="2"/>
              <a:buChar char="§"/>
            </a:pPr>
            <a:r>
              <a:rPr lang="en-US" dirty="0" smtClean="0">
                <a:latin typeface="Georgia"/>
                <a:cs typeface="Georgia"/>
              </a:rPr>
              <a:t>Pa of </a:t>
            </a:r>
            <a:r>
              <a:rPr lang="en-US" dirty="0" err="1">
                <a:latin typeface="Georgia"/>
                <a:cs typeface="Georgia"/>
              </a:rPr>
              <a:t>Nga</a:t>
            </a:r>
            <a:r>
              <a:rPr lang="en-US" dirty="0">
                <a:latin typeface="Georgia"/>
                <a:cs typeface="Georgia"/>
              </a:rPr>
              <a:t>-</a:t>
            </a:r>
            <a:r>
              <a:rPr lang="en-US" dirty="0" err="1">
                <a:latin typeface="Georgia"/>
                <a:cs typeface="Georgia"/>
              </a:rPr>
              <a:t>Toko</a:t>
            </a:r>
            <a:r>
              <a:rPr lang="en-US" dirty="0">
                <a:latin typeface="Georgia"/>
                <a:cs typeface="Georgia"/>
              </a:rPr>
              <a:t>-Ono </a:t>
            </a:r>
          </a:p>
        </p:txBody>
      </p:sp>
      <p:pic>
        <p:nvPicPr>
          <p:cNvPr id="4" name="Picture 3" descr="Module5_Flowers+EastOka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663" y="1941772"/>
            <a:ext cx="5272218" cy="3954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6554963"/>
            <a:ext cx="3667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Georgia"/>
                <a:cs typeface="Georgia"/>
              </a:rPr>
              <a:t>Photo Courtesy of </a:t>
            </a:r>
            <a:r>
              <a:rPr lang="en-US" sz="1400" dirty="0" smtClean="0">
                <a:latin typeface="Georgia"/>
                <a:cs typeface="Georgia"/>
              </a:rPr>
              <a:t>Paula </a:t>
            </a:r>
            <a:r>
              <a:rPr lang="en-US" sz="1400" dirty="0" err="1" smtClean="0">
                <a:latin typeface="Georgia"/>
                <a:cs typeface="Georgia"/>
              </a:rPr>
              <a:t>B</a:t>
            </a:r>
            <a:r>
              <a:rPr lang="en-US" sz="1400" dirty="0" err="1" smtClean="0">
                <a:latin typeface="Georgia"/>
                <a:ea typeface="Lucida Grande"/>
                <a:cs typeface="Georgia"/>
              </a:rPr>
              <a:t>ür</a:t>
            </a:r>
            <a:r>
              <a:rPr lang="en-US" sz="1400" dirty="0" err="1" smtClean="0">
                <a:latin typeface="Georgia"/>
                <a:cs typeface="Georgia"/>
              </a:rPr>
              <a:t>gi</a:t>
            </a:r>
            <a:r>
              <a:rPr lang="en-US" sz="1400" dirty="0" smtClean="0">
                <a:latin typeface="Georgia"/>
                <a:cs typeface="Georgia"/>
              </a:rPr>
              <a:t>- Pa Island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99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13614</TotalTime>
  <Words>948</Words>
  <Application>Microsoft Office PowerPoint</Application>
  <PresentationFormat>On-screen Show (4:3)</PresentationFormat>
  <Paragraphs>180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Stories of Banks Peninsula: Connecting Maori Oral Traditions, European History, and Geological and Ecological Perspectives  </vt:lpstr>
      <vt:lpstr>Outline</vt:lpstr>
      <vt:lpstr>Banks Peninsula, New Zealand</vt:lpstr>
      <vt:lpstr>Maori of New Zealand</vt:lpstr>
      <vt:lpstr>Pa = Fortified Settlement</vt:lpstr>
      <vt:lpstr>PowerPoint Presentation</vt:lpstr>
      <vt:lpstr>Methods</vt:lpstr>
      <vt:lpstr>Methods Continued</vt:lpstr>
      <vt:lpstr>Tsunami Evidence </vt:lpstr>
      <vt:lpstr>European Historical Evidence</vt:lpstr>
      <vt:lpstr>Natural Hazards</vt:lpstr>
      <vt:lpstr>Scientific Evidence</vt:lpstr>
      <vt:lpstr>Scientific Evidence</vt:lpstr>
      <vt:lpstr>Taniwha = Giant Sea Lizard</vt:lpstr>
      <vt:lpstr>Pa of Nga-Toko-Ono and  Chatham Islands</vt:lpstr>
      <vt:lpstr>PowerPoint Presentation</vt:lpstr>
      <vt:lpstr>Pas of Banks Peninsula</vt:lpstr>
      <vt:lpstr>Lingering Questions</vt:lpstr>
      <vt:lpstr>Research Significance </vt:lpstr>
      <vt:lpstr>Summary</vt:lpstr>
      <vt:lpstr>Questions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Dwyer</dc:creator>
  <cp:lastModifiedBy>spectrum</cp:lastModifiedBy>
  <cp:revision>93</cp:revision>
  <dcterms:created xsi:type="dcterms:W3CDTF">2013-10-14T14:34:04Z</dcterms:created>
  <dcterms:modified xsi:type="dcterms:W3CDTF">2013-10-29T23:26:47Z</dcterms:modified>
</cp:coreProperties>
</file>