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59" r:id="rId6"/>
    <p:sldId id="270" r:id="rId7"/>
    <p:sldId id="261" r:id="rId8"/>
    <p:sldId id="262" r:id="rId9"/>
    <p:sldId id="264" r:id="rId10"/>
    <p:sldId id="265" r:id="rId11"/>
    <p:sldId id="260" r:id="rId12"/>
    <p:sldId id="271" r:id="rId13"/>
    <p:sldId id="266" r:id="rId14"/>
    <p:sldId id="267" r:id="rId15"/>
    <p:sldId id="268" r:id="rId16"/>
    <p:sldId id="274" r:id="rId17"/>
    <p:sldId id="269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0803D-9278-41EE-B32B-BE6A4A002A4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9B099-9652-4467-AE42-67976AF0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prefix of “micro-” implies information on the size of the particles, or the thickness of the layer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9B099-9652-4467-AE42-67976AF062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9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energy-dispersive spectrometry (EDS) , wavelength-dispersive spectrometry, X-ray fluorescence (XRF)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9B099-9652-4467-AE42-67976AF062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&gt;16,200 for M151 layer- visible, ~1mm</a:t>
            </a:r>
            <a:r>
              <a:rPr lang="en-US" baseline="0" dirty="0" smtClean="0"/>
              <a:t> thick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9B099-9652-4467-AE42-67976AF062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7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of the electron beam, and also the standards and counting time used.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9B099-9652-4467-AE42-67976AF062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9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7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624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4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0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0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5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2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5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3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2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1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5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3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C300-FF3A-42DF-B37A-A67306ADC5B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F720C-A9D1-4128-BD38-A56AF89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2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995" y="2594919"/>
            <a:ext cx="8765059" cy="1532238"/>
          </a:xfrm>
        </p:spPr>
        <p:txBody>
          <a:bodyPr>
            <a:normAutofit/>
          </a:bodyPr>
          <a:lstStyle/>
          <a:p>
            <a:r>
              <a:rPr lang="en-US" sz="3000" b="1" dirty="0"/>
              <a:t>USING CRYPTOTEPHRA TO IMPROVE </a:t>
            </a:r>
            <a:r>
              <a:rPr lang="en-US" sz="3000" b="1" dirty="0" smtClean="0"/>
              <a:t>AGE MODELS </a:t>
            </a:r>
            <a:r>
              <a:rPr lang="en-US" sz="3000" b="1" dirty="0"/>
              <a:t>OF SEDIMENTARY </a:t>
            </a:r>
            <a:r>
              <a:rPr lang="en-US" sz="3000" b="1" dirty="0" smtClean="0"/>
              <a:t>RECORDS: GEOCHEMICALLY </a:t>
            </a:r>
            <a:r>
              <a:rPr lang="en-US" sz="3000" b="1" dirty="0"/>
              <a:t>FINGERPRINTING </a:t>
            </a:r>
            <a:r>
              <a:rPr lang="en-US" sz="3000" b="1" dirty="0" smtClean="0"/>
              <a:t>LAKE MALAWI TEPHRA</a:t>
            </a:r>
            <a:r>
              <a:rPr lang="en-US" sz="3000" dirty="0" smtClean="0"/>
              <a:t>	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 Chorn</a:t>
            </a:r>
            <a:br>
              <a:rPr lang="en-US" dirty="0" smtClean="0"/>
            </a:br>
            <a:r>
              <a:rPr lang="en-US" dirty="0"/>
              <a:t> Large Lakes Observatory and Department of Geological </a:t>
            </a:r>
            <a:r>
              <a:rPr lang="en-US" dirty="0" smtClean="0"/>
              <a:t>Sciences </a:t>
            </a:r>
            <a:r>
              <a:rPr lang="en-US" dirty="0"/>
              <a:t>University of Minnesota Duluth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72" y="140923"/>
            <a:ext cx="3002449" cy="2251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19" y="140923"/>
            <a:ext cx="2632309" cy="2249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3" y="140923"/>
            <a:ext cx="2983822" cy="2237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2"/>
          <a:stretch/>
        </p:blipFill>
        <p:spPr>
          <a:xfrm>
            <a:off x="110852" y="5869109"/>
            <a:ext cx="6762125" cy="777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91" y="5869109"/>
            <a:ext cx="5183280" cy="7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Methods- Counting tephra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248518" cy="3599316"/>
          </a:xfrm>
        </p:spPr>
        <p:txBody>
          <a:bodyPr/>
          <a:lstStyle/>
          <a:p>
            <a:r>
              <a:rPr lang="en-US" dirty="0" smtClean="0"/>
              <a:t>Mount material onto slides</a:t>
            </a:r>
          </a:p>
          <a:p>
            <a:r>
              <a:rPr lang="en-US" dirty="0" smtClean="0"/>
              <a:t>Count all tephra shards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90" y="2336873"/>
            <a:ext cx="5626721" cy="4220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855" t="2394" r="1494" b="4208"/>
          <a:stretch/>
        </p:blipFill>
        <p:spPr>
          <a:xfrm>
            <a:off x="498233" y="4412052"/>
            <a:ext cx="5129561" cy="233060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8231" y="3334299"/>
            <a:ext cx="5129563" cy="995999"/>
            <a:chOff x="498231" y="3141418"/>
            <a:chExt cx="5129563" cy="9959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r="1182"/>
            <a:stretch/>
          </p:blipFill>
          <p:spPr>
            <a:xfrm>
              <a:off x="498232" y="3390084"/>
              <a:ext cx="5129562" cy="7473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/>
            <a:srcRect l="259" t="8336" r="564"/>
            <a:stretch/>
          </p:blipFill>
          <p:spPr>
            <a:xfrm>
              <a:off x="498231" y="3141418"/>
              <a:ext cx="5129563" cy="248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3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Tephra-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880206" cy="43482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Clear to </a:t>
            </a:r>
            <a:r>
              <a:rPr lang="en-US" dirty="0"/>
              <a:t>purple </a:t>
            </a:r>
            <a:r>
              <a:rPr lang="en-US" dirty="0" smtClean="0"/>
              <a:t>tinge; brownish (more basaltic)</a:t>
            </a:r>
          </a:p>
          <a:p>
            <a:r>
              <a:rPr lang="en-US" dirty="0" smtClean="0"/>
              <a:t>Irregular </a:t>
            </a:r>
            <a:r>
              <a:rPr lang="en-US" dirty="0"/>
              <a:t>form with concave-curved sides </a:t>
            </a:r>
            <a:endParaRPr lang="en-US" dirty="0" smtClean="0"/>
          </a:p>
          <a:p>
            <a:r>
              <a:rPr lang="en-US" dirty="0" smtClean="0"/>
              <a:t>Isotropic, extinct in </a:t>
            </a:r>
            <a:r>
              <a:rPr lang="en-US" dirty="0"/>
              <a:t>cross polarized light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Tool for Microscopic </a:t>
            </a:r>
            <a:r>
              <a:rPr lang="en-US" dirty="0" smtClean="0">
                <a:solidFill>
                  <a:srgbClr val="FFFF00"/>
                </a:solidFill>
              </a:rPr>
              <a:t>Identification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http://</a:t>
            </a:r>
            <a:r>
              <a:rPr lang="en-US" dirty="0">
                <a:solidFill>
                  <a:srgbClr val="FFFF00"/>
                </a:solidFill>
              </a:rPr>
              <a:t>tmi.laccore.umn.edu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528" y="3316513"/>
            <a:ext cx="3931953" cy="292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9" y="3788624"/>
            <a:ext cx="4144755" cy="19836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288426" y="3788624"/>
            <a:ext cx="1780881" cy="1977780"/>
            <a:chOff x="5982630" y="3876539"/>
            <a:chExt cx="1780881" cy="19777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2630" y="3876539"/>
              <a:ext cx="1780881" cy="19777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06679" y="5526096"/>
              <a:ext cx="568712" cy="246221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30 µm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01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Geochemical Fingerprinting- SEM-EDS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362196" cy="3599316"/>
          </a:xfrm>
        </p:spPr>
        <p:txBody>
          <a:bodyPr/>
          <a:lstStyle/>
          <a:p>
            <a:r>
              <a:rPr lang="en-US" dirty="0" smtClean="0"/>
              <a:t>Not reliable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Can produce </a:t>
            </a:r>
            <a:r>
              <a:rPr lang="en-US" dirty="0"/>
              <a:t>alkali migration </a:t>
            </a:r>
            <a:endParaRPr lang="en-US" dirty="0" smtClean="0"/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20-25% </a:t>
            </a:r>
            <a:r>
              <a:rPr lang="en-US" dirty="0"/>
              <a:t>loss for </a:t>
            </a:r>
            <a:r>
              <a:rPr lang="en-US" dirty="0" smtClean="0"/>
              <a:t>Sodium 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verage </a:t>
            </a:r>
            <a:r>
              <a:rPr lang="en-US" dirty="0"/>
              <a:t>range between differences of layers analyzed under the same conditions was 0.33 wt.%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770" y="2539014"/>
            <a:ext cx="7184243" cy="40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Geochemical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649166" cy="3985346"/>
          </a:xfrm>
        </p:spPr>
        <p:txBody>
          <a:bodyPr>
            <a:normAutofit/>
          </a:bodyPr>
          <a:lstStyle/>
          <a:p>
            <a:r>
              <a:rPr lang="en-US" dirty="0" smtClean="0"/>
              <a:t>EMPA-WDS</a:t>
            </a:r>
          </a:p>
          <a:p>
            <a:r>
              <a:rPr lang="en-US" dirty="0" smtClean="0"/>
              <a:t>Checking </a:t>
            </a:r>
            <a:r>
              <a:rPr lang="en-US" dirty="0"/>
              <a:t>instrument conditions against secondary glass </a:t>
            </a:r>
            <a:r>
              <a:rPr lang="en-US" dirty="0" smtClean="0"/>
              <a:t>standards (SGS)</a:t>
            </a:r>
          </a:p>
          <a:p>
            <a:r>
              <a:rPr lang="en-US" dirty="0"/>
              <a:t>C</a:t>
            </a:r>
            <a:r>
              <a:rPr lang="en-US" dirty="0" smtClean="0"/>
              <a:t>onsiderable </a:t>
            </a:r>
            <a:r>
              <a:rPr lang="en-US" dirty="0"/>
              <a:t>discrepancy in results </a:t>
            </a:r>
            <a:r>
              <a:rPr lang="en-US" dirty="0" smtClean="0"/>
              <a:t>(with and without SGS), </a:t>
            </a:r>
            <a:r>
              <a:rPr lang="en-US" dirty="0"/>
              <a:t>particularly for Na</a:t>
            </a:r>
            <a:r>
              <a:rPr lang="en-US" baseline="-25000" dirty="0"/>
              <a:t>2</a:t>
            </a:r>
            <a:r>
              <a:rPr lang="en-US" dirty="0"/>
              <a:t>O, K</a:t>
            </a:r>
            <a:r>
              <a:rPr lang="en-US" baseline="-25000" dirty="0"/>
              <a:t>2</a:t>
            </a:r>
            <a:r>
              <a:rPr lang="en-US" dirty="0"/>
              <a:t>O, SiO</a:t>
            </a:r>
            <a:r>
              <a:rPr lang="en-US" baseline="-25000" dirty="0"/>
              <a:t>2</a:t>
            </a:r>
            <a:r>
              <a:rPr lang="en-US" dirty="0"/>
              <a:t>, and </a:t>
            </a: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551"/>
          <a:stretch/>
        </p:blipFill>
        <p:spPr>
          <a:xfrm>
            <a:off x="7300916" y="300716"/>
            <a:ext cx="4795823" cy="64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 ash in Lake Malawi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063379" cy="1627908"/>
          </a:xfrm>
        </p:spPr>
        <p:txBody>
          <a:bodyPr/>
          <a:lstStyle/>
          <a:p>
            <a:r>
              <a:rPr lang="en-US" dirty="0" smtClean="0"/>
              <a:t>Adjusted age model; YTT 75 </a:t>
            </a:r>
            <a:r>
              <a:rPr lang="en-US" dirty="0" err="1" smtClean="0"/>
              <a:t>ka</a:t>
            </a:r>
            <a:endParaRPr lang="en-US" dirty="0" smtClean="0"/>
          </a:p>
          <a:p>
            <a:r>
              <a:rPr lang="en-US" dirty="0" smtClean="0"/>
              <a:t>Increased known distal extent of ash fall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966" y="3533313"/>
            <a:ext cx="6283010" cy="3258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58" y="4124528"/>
            <a:ext cx="5479401" cy="2602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098" y="2079715"/>
            <a:ext cx="5041944" cy="13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 ash in Lake Malawi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77073"/>
            <a:ext cx="6501713" cy="2528090"/>
          </a:xfrm>
        </p:spPr>
        <p:txBody>
          <a:bodyPr/>
          <a:lstStyle/>
          <a:p>
            <a:r>
              <a:rPr lang="en-US" dirty="0" smtClean="0"/>
              <a:t>Adjusted age model- </a:t>
            </a:r>
            <a:r>
              <a:rPr lang="en-US" dirty="0"/>
              <a:t>new model places the bottom of hole 1C at an age of ~250 </a:t>
            </a:r>
            <a:r>
              <a:rPr lang="en-US" dirty="0" err="1"/>
              <a:t>ka</a:t>
            </a:r>
            <a:r>
              <a:rPr lang="en-US" dirty="0"/>
              <a:t> (previously ~145 </a:t>
            </a:r>
            <a:r>
              <a:rPr lang="en-US" dirty="0" err="1"/>
              <a:t>ka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/>
              <a:t>Increased known distal extent of ash fall</a:t>
            </a:r>
          </a:p>
          <a:p>
            <a:pPr lvl="1"/>
            <a:r>
              <a:rPr lang="en-US" dirty="0"/>
              <a:t>~4,400km to 7,300km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034" y="2165156"/>
            <a:ext cx="4580878" cy="4509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19626" r="12708" b="18374"/>
          <a:stretch/>
        </p:blipFill>
        <p:spPr>
          <a:xfrm>
            <a:off x="754602" y="4044310"/>
            <a:ext cx="4891596" cy="27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Tephra/cryptotephra can be isolated/concentrated</a:t>
            </a:r>
          </a:p>
          <a:p>
            <a:r>
              <a:rPr lang="en-US" dirty="0" smtClean="0"/>
              <a:t>EMPA-WDS with SGS can be used to geochemically fingerprint</a:t>
            </a:r>
          </a:p>
          <a:p>
            <a:r>
              <a:rPr lang="en-US" dirty="0" smtClean="0"/>
              <a:t>Successful cryptotephrochronology has been used in cores from Lake Malawi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02" y="2332831"/>
            <a:ext cx="1714500" cy="2120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46" y="2329199"/>
            <a:ext cx="2111810" cy="2124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27" y="4941714"/>
            <a:ext cx="3918705" cy="1217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02" y="4696920"/>
            <a:ext cx="4268388" cy="1707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00" y="2317323"/>
            <a:ext cx="2124532" cy="21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Geochemical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Total oxide </a:t>
            </a:r>
            <a:r>
              <a:rPr lang="en-US" dirty="0"/>
              <a:t>wt.% of 95% as a cut-off value for eliminating poorly collected data while still allowing totals less than 100% </a:t>
            </a:r>
            <a:r>
              <a:rPr lang="en-US" dirty="0" smtClean="0"/>
              <a:t>The </a:t>
            </a:r>
          </a:p>
          <a:p>
            <a:pPr lvl="1"/>
            <a:r>
              <a:rPr lang="en-US" dirty="0" smtClean="0"/>
              <a:t>5</a:t>
            </a:r>
            <a:r>
              <a:rPr lang="en-US" dirty="0"/>
              <a:t>% difference </a:t>
            </a:r>
            <a:r>
              <a:rPr lang="en-US" dirty="0" smtClean="0"/>
              <a:t>is </a:t>
            </a:r>
            <a:r>
              <a:rPr lang="en-US" dirty="0"/>
              <a:t>largely attributed to the water content of tephra, which cannot be detected with EMPA-WDS. </a:t>
            </a:r>
            <a:endParaRPr lang="en-US" dirty="0" smtClean="0"/>
          </a:p>
          <a:p>
            <a:pPr lvl="1"/>
            <a:r>
              <a:rPr lang="en-US" dirty="0"/>
              <a:t>can be affected by poorly polished surfaces, beam-induced sodium migration, and water </a:t>
            </a:r>
            <a:r>
              <a:rPr lang="en-US" dirty="0" smtClean="0"/>
              <a:t>content </a:t>
            </a:r>
            <a:r>
              <a:rPr lang="en-US" dirty="0"/>
              <a:t>Pollard et al. (2006) </a:t>
            </a:r>
            <a:endParaRPr lang="en-US" dirty="0" smtClean="0"/>
          </a:p>
          <a:p>
            <a:pPr lvl="1"/>
            <a:r>
              <a:rPr lang="en-US" dirty="0"/>
              <a:t>consistent lower totals (as low as 90%) for tephra included in this study; most data were included for analysis with probable high water content as suggested by Lowe (2011).</a:t>
            </a:r>
            <a:endParaRPr lang="en-US" dirty="0" smtClean="0"/>
          </a:p>
          <a:p>
            <a:r>
              <a:rPr lang="en-US" dirty="0" smtClean="0"/>
              <a:t>SGS</a:t>
            </a:r>
          </a:p>
          <a:p>
            <a:pPr lvl="1"/>
            <a:r>
              <a:rPr lang="en-US" dirty="0"/>
              <a:t>average difference of 0.53 wt</a:t>
            </a:r>
            <a:r>
              <a:rPr lang="en-US" dirty="0" smtClean="0"/>
              <a:t>.%.</a:t>
            </a:r>
          </a:p>
          <a:p>
            <a:pPr lvl="1"/>
            <a:r>
              <a:rPr lang="en-US" dirty="0"/>
              <a:t>SiO</a:t>
            </a:r>
            <a:r>
              <a:rPr lang="en-US" baseline="-25000" dirty="0"/>
              <a:t>2</a:t>
            </a:r>
            <a:r>
              <a:rPr lang="en-US" dirty="0"/>
              <a:t> 1.15 wt.% higher on average and Na</a:t>
            </a:r>
            <a:r>
              <a:rPr lang="en-US" baseline="-25000" dirty="0"/>
              <a:t>2</a:t>
            </a:r>
            <a:r>
              <a:rPr lang="en-US" dirty="0"/>
              <a:t>O 1.17 wt.% lower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4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tephra/cryptotephra</a:t>
            </a:r>
          </a:p>
          <a:p>
            <a:r>
              <a:rPr lang="en-US" dirty="0" smtClean="0"/>
              <a:t>How tephra is useful</a:t>
            </a:r>
          </a:p>
          <a:p>
            <a:r>
              <a:rPr lang="en-US" dirty="0" smtClean="0"/>
              <a:t>Methods (from Lake Malawi cores)</a:t>
            </a:r>
          </a:p>
          <a:p>
            <a:r>
              <a:rPr lang="en-US" dirty="0" smtClean="0"/>
              <a:t>Lake Malawi- a success story</a:t>
            </a:r>
          </a:p>
        </p:txBody>
      </p:sp>
    </p:spTree>
    <p:extLst>
      <p:ext uri="{BB962C8B-B14F-4D97-AF65-F5344CB8AC3E}">
        <p14:creationId xmlns:p14="http://schemas.microsoft.com/office/powerpoint/2010/main" val="6761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Tephra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65685"/>
            <a:ext cx="10725616" cy="17485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b="1" dirty="0" smtClean="0"/>
              <a:t>Definition </a:t>
            </a:r>
            <a:r>
              <a:rPr lang="en-US" b="1" dirty="0"/>
              <a:t>:</a:t>
            </a:r>
            <a:r>
              <a:rPr lang="en-US" dirty="0"/>
              <a:t> Pyroclastic materials that fly from an erupting volcano through the air before cooling, and range in size from fine dust to massive blocks.”</a:t>
            </a:r>
          </a:p>
        </p:txBody>
      </p:sp>
      <p:pic>
        <p:nvPicPr>
          <p:cNvPr id="4" name="Picture 2" descr="http://upload.wikimedia.org/wikipedia/commons/7/73/Pyroclastic_flows_at_Mayon_Volc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824" y="3215089"/>
            <a:ext cx="5069305" cy="31683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596390"/>
            <a:ext cx="64073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http://upload.wikimedia.org/wikipedia/commons/7/73/Pyroclastic_flows_at_Mayon_Volcano.jpg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6680089" y="6596390"/>
            <a:ext cx="48929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/>
              <a:t>http://198.103.48.70/volcanoes/images/</a:t>
            </a:r>
            <a:endParaRPr lang="en-US" sz="1100" dirty="0"/>
          </a:p>
        </p:txBody>
      </p:sp>
      <p:grpSp>
        <p:nvGrpSpPr>
          <p:cNvPr id="9" name="Group 8"/>
          <p:cNvGrpSpPr/>
          <p:nvPr/>
        </p:nvGrpSpPr>
        <p:grpSpPr>
          <a:xfrm>
            <a:off x="6847189" y="3124200"/>
            <a:ext cx="4558748" cy="3276600"/>
            <a:chOff x="6847189" y="3124200"/>
            <a:chExt cx="4558748" cy="32766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7189" y="3124200"/>
              <a:ext cx="4558748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086600" y="4321969"/>
              <a:ext cx="1250156" cy="2786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69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Cryptotephra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Invisible to naked eye</a:t>
            </a:r>
          </a:p>
          <a:p>
            <a:r>
              <a:rPr lang="en-US" dirty="0" smtClean="0"/>
              <a:t>From Greek </a:t>
            </a:r>
            <a:r>
              <a:rPr lang="en-US" dirty="0"/>
              <a:t>word </a:t>
            </a:r>
            <a:r>
              <a:rPr lang="en-US" i="1" dirty="0" err="1"/>
              <a:t>kryptein</a:t>
            </a:r>
            <a:r>
              <a:rPr lang="en-US" dirty="0"/>
              <a:t>, or “to hide</a:t>
            </a:r>
            <a:r>
              <a:rPr lang="en-US" dirty="0" smtClean="0"/>
              <a:t>”</a:t>
            </a:r>
          </a:p>
          <a:p>
            <a:r>
              <a:rPr lang="en-US" dirty="0"/>
              <a:t>P</a:t>
            </a:r>
            <a:r>
              <a:rPr lang="en-US" dirty="0" smtClean="0"/>
              <a:t>referred </a:t>
            </a:r>
            <a:r>
              <a:rPr lang="en-US" dirty="0"/>
              <a:t>over “</a:t>
            </a:r>
            <a:r>
              <a:rPr lang="en-US" dirty="0" err="1"/>
              <a:t>microtephra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0362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Tephra- How is it useful?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913359" cy="3599316"/>
          </a:xfrm>
        </p:spPr>
        <p:txBody>
          <a:bodyPr>
            <a:normAutofit/>
          </a:bodyPr>
          <a:lstStyle/>
          <a:p>
            <a:r>
              <a:rPr lang="en-US" dirty="0" smtClean="0"/>
              <a:t>Eruptions</a:t>
            </a:r>
          </a:p>
          <a:p>
            <a:pPr lvl="1"/>
            <a:r>
              <a:rPr lang="en-US" dirty="0" smtClean="0"/>
              <a:t>Eruptive history and extent/volume</a:t>
            </a:r>
          </a:p>
          <a:p>
            <a:pPr lvl="1"/>
            <a:r>
              <a:rPr lang="en-US" dirty="0" smtClean="0"/>
              <a:t>Climate?</a:t>
            </a:r>
          </a:p>
          <a:p>
            <a:pPr lvl="1"/>
            <a:r>
              <a:rPr lang="en-US" dirty="0" smtClean="0"/>
              <a:t>Instantaneous- </a:t>
            </a:r>
            <a:r>
              <a:rPr lang="en-US" dirty="0"/>
              <a:t>isochronous </a:t>
            </a:r>
            <a:r>
              <a:rPr lang="en-US" dirty="0" smtClean="0"/>
              <a:t>markers</a:t>
            </a:r>
          </a:p>
          <a:p>
            <a:r>
              <a:rPr lang="en-US" dirty="0" smtClean="0"/>
              <a:t>Correlations</a:t>
            </a:r>
          </a:p>
          <a:p>
            <a:pPr lvl="1"/>
            <a:r>
              <a:rPr lang="en-US" dirty="0" smtClean="0"/>
              <a:t>Stratigraphic marker (</a:t>
            </a:r>
            <a:r>
              <a:rPr lang="en-US" dirty="0" err="1" smtClean="0"/>
              <a:t>Tephrostratigraphy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Large areas (cryptotephra)</a:t>
            </a:r>
          </a:p>
          <a:p>
            <a:r>
              <a:rPr lang="en-US" dirty="0" smtClean="0"/>
              <a:t>Unique properties (density, shape, etc.)</a:t>
            </a:r>
          </a:p>
          <a:p>
            <a:pPr lvl="1"/>
            <a:endParaRPr lang="en-US" dirty="0" smtClean="0"/>
          </a:p>
        </p:txBody>
      </p:sp>
      <p:pic>
        <p:nvPicPr>
          <p:cNvPr id="5" name="Picture 1" descr="C:\Users\Ben Chorn\Desktop\Thesis data\SEM pictures\SEM\April 19th\jpeg\VP20Pa_20kv_OA1_70ss_550x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287" y="2606842"/>
            <a:ext cx="4608513" cy="34559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12262" y="6062829"/>
            <a:ext cx="420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Mineral grain (left) and tephra (right)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196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problem- </a:t>
            </a:r>
            <a:r>
              <a:rPr lang="en-US" dirty="0"/>
              <a:t>Lake Malawi age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050128"/>
            <a:ext cx="6034792" cy="4481404"/>
          </a:xfrm>
        </p:spPr>
      </p:pic>
      <p:sp>
        <p:nvSpPr>
          <p:cNvPr id="6" name="Rectangle 5"/>
          <p:cNvSpPr/>
          <p:nvPr/>
        </p:nvSpPr>
        <p:spPr>
          <a:xfrm>
            <a:off x="6766" y="6477100"/>
            <a:ext cx="8049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Age model for hole 1C using a variety of methods; </a:t>
            </a:r>
            <a:r>
              <a:rPr lang="en-US" dirty="0" smtClean="0">
                <a:latin typeface="Times New Roman" panose="02020603050405020304" pitchFamily="18" charset="0"/>
              </a:rPr>
              <a:t>(from </a:t>
            </a:r>
            <a:r>
              <a:rPr lang="en-US" dirty="0" err="1">
                <a:latin typeface="Times New Roman" panose="02020603050405020304" pitchFamily="18" charset="0"/>
              </a:rPr>
              <a:t>Scholz</a:t>
            </a:r>
            <a:r>
              <a:rPr lang="en-US" dirty="0">
                <a:latin typeface="Times New Roman" panose="02020603050405020304" pitchFamily="18" charset="0"/>
              </a:rPr>
              <a:t> et </a:t>
            </a:r>
            <a:r>
              <a:rPr lang="en-US" dirty="0" smtClean="0">
                <a:latin typeface="Times New Roman" panose="02020603050405020304" pitchFamily="18" charset="0"/>
              </a:rPr>
              <a:t>al., 2011)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361" y="2051944"/>
            <a:ext cx="1270687" cy="4725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85194" y="4099066"/>
            <a:ext cx="24768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Bathymetric map of Lake Malawi with coring locations of site 1 and 2 shown </a:t>
            </a:r>
            <a:r>
              <a:rPr lang="en-US" dirty="0" smtClean="0">
                <a:latin typeface="Times New Roman" panose="02020603050405020304" pitchFamily="18" charset="0"/>
              </a:rPr>
              <a:t>(from </a:t>
            </a:r>
            <a:r>
              <a:rPr lang="en-US" dirty="0" err="1">
                <a:latin typeface="Times New Roman" panose="02020603050405020304" pitchFamily="18" charset="0"/>
              </a:rPr>
              <a:t>Scholz</a:t>
            </a:r>
            <a:r>
              <a:rPr lang="en-US" dirty="0">
                <a:latin typeface="Times New Roman" panose="02020603050405020304" pitchFamily="18" charset="0"/>
              </a:rPr>
              <a:t> et al., 2007)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36873"/>
            <a:ext cx="10443733" cy="3599316"/>
          </a:xfrm>
        </p:spPr>
        <p:txBody>
          <a:bodyPr/>
          <a:lstStyle/>
          <a:p>
            <a:r>
              <a:rPr lang="en-US" dirty="0"/>
              <a:t>Cryptotephra layers</a:t>
            </a:r>
          </a:p>
          <a:p>
            <a:pPr lvl="1"/>
            <a:r>
              <a:rPr lang="en-US" dirty="0" smtClean="0"/>
              <a:t>Isolation/concentrate tephra</a:t>
            </a:r>
            <a:endParaRPr lang="en-US" dirty="0"/>
          </a:p>
          <a:p>
            <a:pPr lvl="1"/>
            <a:r>
              <a:rPr lang="en-US" dirty="0"/>
              <a:t>Identification</a:t>
            </a:r>
          </a:p>
          <a:p>
            <a:r>
              <a:rPr lang="en-US" dirty="0"/>
              <a:t>G</a:t>
            </a:r>
            <a:r>
              <a:rPr lang="en-US" dirty="0" smtClean="0"/>
              <a:t>eochemical fingerprinting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nergy-dispersive </a:t>
            </a:r>
            <a:r>
              <a:rPr lang="en-US" dirty="0"/>
              <a:t>spectrometry </a:t>
            </a:r>
            <a:r>
              <a:rPr lang="en-US" dirty="0" smtClean="0"/>
              <a:t>using scanning electron microscope (SEM-EDS)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microprobe analysis with wavelength-dispersive spectrometry (EMPA-WDS) </a:t>
            </a:r>
          </a:p>
        </p:txBody>
      </p:sp>
    </p:spTree>
    <p:extLst>
      <p:ext uri="{BB962C8B-B14F-4D97-AF65-F5344CB8AC3E}">
        <p14:creationId xmlns:p14="http://schemas.microsoft.com/office/powerpoint/2010/main" val="31388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Methods- sampling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368106" cy="3599316"/>
          </a:xfrm>
        </p:spPr>
        <p:txBody>
          <a:bodyPr/>
          <a:lstStyle/>
          <a:p>
            <a:r>
              <a:rPr lang="en-US" dirty="0" smtClean="0"/>
              <a:t>Used method from </a:t>
            </a:r>
            <a:r>
              <a:rPr lang="en-US" dirty="0" err="1" smtClean="0"/>
              <a:t>Blockley</a:t>
            </a:r>
            <a:r>
              <a:rPr lang="en-US" dirty="0" smtClean="0"/>
              <a:t> et al., 2005 </a:t>
            </a:r>
          </a:p>
          <a:p>
            <a:r>
              <a:rPr lang="en-US" dirty="0" smtClean="0"/>
              <a:t>Sample in 10 cm intervals, weigh</a:t>
            </a:r>
          </a:p>
          <a:p>
            <a:r>
              <a:rPr lang="en-US" dirty="0" smtClean="0"/>
              <a:t>Isolate/concentrate tephra</a:t>
            </a:r>
          </a:p>
          <a:p>
            <a:r>
              <a:rPr lang="en-US" dirty="0" smtClean="0"/>
              <a:t>Counting/Prep for analyses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2255" t="21978" r="7467" b="15385"/>
          <a:stretch>
            <a:fillRect/>
          </a:stretch>
        </p:blipFill>
        <p:spPr bwMode="auto">
          <a:xfrm>
            <a:off x="5131377" y="3373888"/>
            <a:ext cx="6850090" cy="325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0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Methods- Isolating tephra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085761"/>
            <a:ext cx="5710752" cy="2408418"/>
          </a:xfrm>
        </p:spPr>
        <p:txBody>
          <a:bodyPr>
            <a:normAutofit/>
          </a:bodyPr>
          <a:lstStyle/>
          <a:p>
            <a:r>
              <a:rPr lang="en-US" dirty="0" smtClean="0"/>
              <a:t>5% </a:t>
            </a:r>
            <a:r>
              <a:rPr lang="en-US" dirty="0" err="1" smtClean="0"/>
              <a:t>HCl</a:t>
            </a:r>
            <a:r>
              <a:rPr lang="en-US" dirty="0" smtClean="0"/>
              <a:t> wash to remove carbonates</a:t>
            </a:r>
          </a:p>
          <a:p>
            <a:r>
              <a:rPr lang="en-US" dirty="0" smtClean="0"/>
              <a:t>Sieve at 80 µm and 25 µm</a:t>
            </a:r>
          </a:p>
          <a:p>
            <a:r>
              <a:rPr lang="en-US" dirty="0"/>
              <a:t>Density separation (1.95-2.55 g/cm</a:t>
            </a:r>
            <a:r>
              <a:rPr lang="en-US" baseline="30000" dirty="0"/>
              <a:t>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Sodium </a:t>
            </a:r>
            <a:r>
              <a:rPr lang="en-US" dirty="0" err="1"/>
              <a:t>polytungstate</a:t>
            </a:r>
            <a:r>
              <a:rPr lang="en-US" dirty="0"/>
              <a:t> (SPT) </a:t>
            </a:r>
            <a:endParaRPr lang="en-US" dirty="0" smtClean="0"/>
          </a:p>
          <a:p>
            <a:pPr lvl="1"/>
            <a:r>
              <a:rPr lang="en-US" dirty="0" smtClean="0"/>
              <a:t>Reuse/recycle SPT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68" y="2692133"/>
            <a:ext cx="4523209" cy="3392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5193" y="4054011"/>
            <a:ext cx="2364949" cy="274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7068" y="6084541"/>
            <a:ext cx="452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Sieving sediment through 25 µm mesh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01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12664</TotalTime>
  <Words>647</Words>
  <Application>Microsoft Office PowerPoint</Application>
  <PresentationFormat>Widescreen</PresentationFormat>
  <Paragraphs>100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Berlin</vt:lpstr>
      <vt:lpstr>USING CRYPTOTEPHRA TO IMPROVE AGE MODELS OF SEDIMENTARY RECORDS: GEOCHEMICALLY FINGERPRINTING LAKE MALAWI TEPHRA </vt:lpstr>
      <vt:lpstr>Outline</vt:lpstr>
      <vt:lpstr>Tephra</vt:lpstr>
      <vt:lpstr>Cryptotephra</vt:lpstr>
      <vt:lpstr>Tephra- How is it useful?</vt:lpstr>
      <vt:lpstr>The problem- Lake Malawi age model</vt:lpstr>
      <vt:lpstr>Methods</vt:lpstr>
      <vt:lpstr>Methods- sampling</vt:lpstr>
      <vt:lpstr>Methods- Isolating tephra</vt:lpstr>
      <vt:lpstr>Methods- Counting tephra</vt:lpstr>
      <vt:lpstr>Tephra- Identification</vt:lpstr>
      <vt:lpstr>Geochemical Fingerprinting- SEM-EDS</vt:lpstr>
      <vt:lpstr>Geochemical Fingerprinting</vt:lpstr>
      <vt:lpstr>Toba ash in Lake Malawi</vt:lpstr>
      <vt:lpstr>Toba ash in Lake Malawi</vt:lpstr>
      <vt:lpstr>Summary</vt:lpstr>
      <vt:lpstr>Thanks!</vt:lpstr>
      <vt:lpstr>PowerPoint Presentation</vt:lpstr>
      <vt:lpstr>Geochemical Fingerprinting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CRYPTOTEPHRA TO IMPROVE AGE MODELS OF SEDIMENTARY RECORDS: GEOCHEMICALLY FINGERPRINTING LAKE MALAWI TEPHRA</dc:title>
  <dc:creator>Ben Chorn</dc:creator>
  <cp:lastModifiedBy>Ben Chorn</cp:lastModifiedBy>
  <cp:revision>59</cp:revision>
  <dcterms:created xsi:type="dcterms:W3CDTF">2013-09-22T01:59:01Z</dcterms:created>
  <dcterms:modified xsi:type="dcterms:W3CDTF">2013-10-26T04:16:28Z</dcterms:modified>
</cp:coreProperties>
</file>