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handoutMasterIdLst>
    <p:handoutMasterId r:id="rId13"/>
  </p:handoutMasterIdLst>
  <p:sldIdLst>
    <p:sldId id="256" r:id="rId2"/>
    <p:sldId id="257" r:id="rId3"/>
    <p:sldId id="258" r:id="rId4"/>
    <p:sldId id="259" r:id="rId5"/>
    <p:sldId id="260" r:id="rId6"/>
    <p:sldId id="261" r:id="rId7"/>
    <p:sldId id="266" r:id="rId8"/>
    <p:sldId id="262" r:id="rId9"/>
    <p:sldId id="263" r:id="rId10"/>
    <p:sldId id="264" r:id="rId11"/>
    <p:sldId id="265"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1" autoAdjust="0"/>
    <p:restoredTop sz="94706" autoAdjust="0"/>
  </p:normalViewPr>
  <p:slideViewPr>
    <p:cSldViewPr>
      <p:cViewPr varScale="1">
        <p:scale>
          <a:sx n="69" d="100"/>
          <a:sy n="69" d="100"/>
        </p:scale>
        <p:origin x="-138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94" d="100"/>
          <a:sy n="94" d="100"/>
        </p:scale>
        <p:origin x="-3654" y="-11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6E715D8-3018-4E19-B4B3-55D29F6FF439}" type="datetimeFigureOut">
              <a:rPr lang="en-US" smtClean="0"/>
              <a:pPr/>
              <a:t>10/28/2013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C4B2FBB-263E-41F7-B49E-0F583982D613}" type="slidenum">
              <a:rPr lang="en-US" smtClean="0"/>
              <a:pPr/>
              <a:t>‹#›</a:t>
            </a:fld>
            <a:endParaRPr lang="en-US"/>
          </a:p>
        </p:txBody>
      </p:sp>
      <p:pic>
        <p:nvPicPr>
          <p:cNvPr id="7" name="Picture 6" descr="AGI-Logo-Digital-100.png"/>
          <p:cNvPicPr>
            <a:picLocks noChangeAspect="1"/>
          </p:cNvPicPr>
          <p:nvPr/>
        </p:nvPicPr>
        <p:blipFill>
          <a:blip r:embed="rId2" cstate="print"/>
          <a:stretch>
            <a:fillRect/>
          </a:stretch>
        </p:blipFill>
        <p:spPr>
          <a:xfrm>
            <a:off x="5003605" y="424260"/>
            <a:ext cx="1651415" cy="415973"/>
          </a:xfrm>
          <a:prstGeom prst="rect">
            <a:avLst/>
          </a:prstGeom>
        </p:spPr>
      </p:pic>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SlideWithFilledGlyph">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30417" y="1009486"/>
            <a:ext cx="8758158" cy="921720"/>
          </a:xfrm>
        </p:spPr>
        <p:txBody>
          <a:bodyPr/>
          <a:lstStyle>
            <a:lvl1pPr>
              <a:buNone/>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p:txBody>
      </p:sp>
      <p:sp>
        <p:nvSpPr>
          <p:cNvPr id="11" name="Title 10"/>
          <p:cNvSpPr>
            <a:spLocks noGrp="1"/>
          </p:cNvSpPr>
          <p:nvPr>
            <p:ph type="title"/>
          </p:nvPr>
        </p:nvSpPr>
        <p:spPr>
          <a:xfrm>
            <a:off x="5032860" y="2046420"/>
            <a:ext cx="3917310" cy="4570195"/>
          </a:xfrm>
        </p:spPr>
        <p:txBody>
          <a:bodyPr/>
          <a:lstStyle/>
          <a:p>
            <a:r>
              <a:rPr lang="en-US" smtClean="0"/>
              <a:t>Click to edit Master title style</a:t>
            </a:r>
            <a:endParaRPr lang="en-US" dirty="0"/>
          </a:p>
        </p:txBody>
      </p:sp>
      <p:pic>
        <p:nvPicPr>
          <p:cNvPr id="5" name="Picture 4" descr="The logo for the American Geosciences Institute attempts to capture the full breadth of the geosciences while also conveying a sense of convergence to represent how the AGI federation brings all parts of the geosciences together. Each color represents a different part of the geosciences community: red is deep-earth geosciences, gold is crustal geoscience and surface processes, blue is for oceans, surface, and groundwater, green is for life. These colors form a horizon of the globe. The light blue is for atmospheric sciences, and black is for space and planetary sciences, which are part of the greater geoscience community represented by AGI through its Member Societies.&#10;Shape fill images: lava: Shutterstock.com/RZ design; Aztec sandstone: Michael Collier, ESW Image Bank; farm: Shutterstock.com/Charles L. Bolin; waves: Digital Vision; clouds: Digital Stock; space: Digital Vision&#10;AGI_glyphFilled_800x800.jpg"/>
          <p:cNvPicPr>
            <a:picLocks noChangeAspect="1"/>
          </p:cNvPicPr>
          <p:nvPr userDrawn="1"/>
        </p:nvPicPr>
        <p:blipFill>
          <a:blip r:embed="rId2" cstate="print"/>
          <a:stretch>
            <a:fillRect/>
          </a:stretch>
        </p:blipFill>
        <p:spPr>
          <a:xfrm>
            <a:off x="270640" y="2073870"/>
            <a:ext cx="4504340" cy="4504340"/>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702245"/>
            <a:ext cx="8686800" cy="998530"/>
          </a:xfrm>
        </p:spPr>
        <p:txBody>
          <a:bodyPr>
            <a:normAutofit/>
          </a:bodyPr>
          <a:lstStyle>
            <a:lvl1pPr>
              <a:defRPr sz="3600"/>
            </a:lvl1pPr>
          </a:lstStyle>
          <a:p>
            <a:r>
              <a:rPr kumimoji="0" lang="en-US" smtClean="0"/>
              <a:t>Click to edit Master title style</a:t>
            </a:r>
            <a:endParaRPr kumimoji="0" lang="en-US" dirty="0"/>
          </a:p>
        </p:txBody>
      </p:sp>
      <p:sp>
        <p:nvSpPr>
          <p:cNvPr id="7" name="Picture Placeholder 2"/>
          <p:cNvSpPr>
            <a:spLocks noGrp="1"/>
          </p:cNvSpPr>
          <p:nvPr>
            <p:ph type="pic" idx="1"/>
          </p:nvPr>
        </p:nvSpPr>
        <p:spPr>
          <a:xfrm>
            <a:off x="232235" y="1904999"/>
            <a:ext cx="8717935" cy="4711615"/>
          </a:xfrm>
          <a:prstGeom prst="rect">
            <a:avLst/>
          </a:prstGeom>
          <a:solidFill>
            <a:schemeClr val="bg1"/>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Rectangle 4" descr="copyright Shutterstock.com/SergeyNivens&#10;graphic of continents and latitude/longitude lines"/>
          <p:cNvSpPr/>
          <p:nvPr userDrawn="1"/>
        </p:nvSpPr>
        <p:spPr>
          <a:xfrm>
            <a:off x="0" y="1278320"/>
            <a:ext cx="9144000" cy="5579680"/>
          </a:xfrm>
          <a:prstGeom prst="rect">
            <a:avLst/>
          </a:prstGeom>
          <a:blipFill dpi="0" rotWithShape="1">
            <a:blip r:embed="rId2" cstate="print">
              <a:alphaModFix amt="34000"/>
            </a:blip>
            <a:srcRect/>
            <a:stretch>
              <a:fillRect/>
            </a:stretch>
          </a:blip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4800" y="1066800"/>
            <a:ext cx="8530155" cy="2170175"/>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accent2"/>
                </a:solidFill>
                <a:effectLst/>
                <a:latin typeface="+mj-lt"/>
                <a:ea typeface="+mj-ea"/>
                <a:cs typeface="+mj-cs"/>
              </a:defRPr>
            </a:lvl1pPr>
          </a:lstStyle>
          <a:p>
            <a:r>
              <a:rPr kumimoji="0" lang="en-US" smtClean="0"/>
              <a:t>Click to edit Master title style</a:t>
            </a:r>
            <a:endParaRPr kumimoji="0"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AndSubtitle">
    <p:spTree>
      <p:nvGrpSpPr>
        <p:cNvPr id="1" name=""/>
        <p:cNvGrpSpPr/>
        <p:nvPr/>
      </p:nvGrpSpPr>
      <p:grpSpPr>
        <a:xfrm>
          <a:off x="0" y="0"/>
          <a:ext cx="0" cy="0"/>
          <a:chOff x="0" y="0"/>
          <a:chExt cx="0" cy="0"/>
        </a:xfrm>
      </p:grpSpPr>
      <p:sp>
        <p:nvSpPr>
          <p:cNvPr id="5" name="Oval 4" descr="copyright Shutterstock.com/Semisatch&#10;Continent shapes and high tech graphic"/>
          <p:cNvSpPr/>
          <p:nvPr userDrawn="1"/>
        </p:nvSpPr>
        <p:spPr>
          <a:xfrm>
            <a:off x="3381445" y="1086295"/>
            <a:ext cx="5415105" cy="5415105"/>
          </a:xfrm>
          <a:prstGeom prst="ellipse">
            <a:avLst/>
          </a:prstGeom>
          <a:blipFill dpi="0" rotWithShape="1">
            <a:blip r:embed="rId2" cstate="print">
              <a:alphaModFix amt="5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06922" y="1086295"/>
            <a:ext cx="8530155" cy="2170175"/>
          </a:xfrm>
        </p:spPr>
        <p:txBody>
          <a:bodyPr vert="horz" tIns="45720" bIns="0" anchor="b">
            <a:noAutofit/>
            <a:scene3d>
              <a:camera prst="orthographicFront"/>
              <a:lightRig rig="freezing" dir="t">
                <a:rot lat="0" lon="0" rev="5640000"/>
              </a:lightRig>
            </a:scene3d>
            <a:sp3d prstMaterial="flat">
              <a:contourClr>
                <a:schemeClr val="tx2"/>
              </a:contourClr>
            </a:sp3d>
          </a:bodyPr>
          <a:lstStyle>
            <a:lvl1pPr algn="ctr" rtl="0">
              <a:spcBef>
                <a:spcPct val="0"/>
              </a:spcBef>
              <a:buNone/>
              <a:defRPr sz="4400" b="0">
                <a:ln>
                  <a:noFill/>
                </a:ln>
                <a:solidFill>
                  <a:schemeClr val="accent2"/>
                </a:solidFill>
                <a:effectLst/>
                <a:latin typeface="+mj-lt"/>
                <a:ea typeface="+mj-ea"/>
                <a:cs typeface="+mj-cs"/>
              </a:defRPr>
            </a:lvl1pPr>
          </a:lstStyle>
          <a:p>
            <a:r>
              <a:rPr lang="en-US" dirty="0" smtClean="0"/>
              <a:t>American Geosciences Institute’s Workforce Program: </a:t>
            </a:r>
            <a:br>
              <a:rPr lang="en-US" dirty="0" smtClean="0"/>
            </a:br>
            <a:r>
              <a:rPr lang="en-US" dirty="0" smtClean="0"/>
              <a:t>Past, Present, Future</a:t>
            </a:r>
            <a:endParaRPr kumimoji="0" lang="en-US" dirty="0"/>
          </a:p>
        </p:txBody>
      </p:sp>
      <p:sp>
        <p:nvSpPr>
          <p:cNvPr id="3" name="Content Placeholder 3"/>
          <p:cNvSpPr>
            <a:spLocks noGrp="1"/>
          </p:cNvSpPr>
          <p:nvPr>
            <p:ph sz="half" idx="2" hasCustomPrompt="1"/>
          </p:nvPr>
        </p:nvSpPr>
        <p:spPr>
          <a:xfrm>
            <a:off x="230417" y="3774645"/>
            <a:ext cx="8683165" cy="2841970"/>
          </a:xfrm>
        </p:spPr>
        <p:txBody>
          <a:bodyPr/>
          <a:lstStyle>
            <a:lvl1pPr algn="ctr">
              <a:buNone/>
              <a:defRPr sz="2600" b="1" cap="small" baseline="0"/>
            </a:lvl1pPr>
            <a:lvl2pPr>
              <a:defRPr sz="2400"/>
            </a:lvl2pPr>
            <a:lvl3pPr>
              <a:defRPr sz="2000"/>
            </a:lvl3pPr>
            <a:lvl4pPr>
              <a:defRPr sz="1800"/>
            </a:lvl4pPr>
            <a:lvl5pPr>
              <a:defRPr sz="1800"/>
            </a:lvl5pPr>
          </a:lstStyle>
          <a:p>
            <a:r>
              <a:rPr lang="en-US" dirty="0" smtClean="0"/>
              <a:t>Carolyn Wilson</a:t>
            </a:r>
          </a:p>
          <a:p>
            <a:r>
              <a:rPr lang="en-US" dirty="0" smtClean="0"/>
              <a:t>Christopher Keane</a:t>
            </a:r>
          </a:p>
          <a:p>
            <a:r>
              <a:rPr lang="en-US" dirty="0" smtClean="0"/>
              <a:t>Heather Houlton</a:t>
            </a:r>
          </a:p>
          <a:p>
            <a:endParaRPr lang="en-US" dirty="0" smtClean="0"/>
          </a:p>
          <a:p>
            <a:r>
              <a:rPr lang="en-US" dirty="0" smtClean="0"/>
              <a:t>American Geosciences Institute</a:t>
            </a:r>
          </a:p>
          <a:p>
            <a:r>
              <a:rPr lang="en-US" dirty="0" smtClean="0"/>
              <a:t>October 30, 2013</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a:noFill/>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2423160"/>
            <a:ext cx="4267200" cy="4193455"/>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Content Placeholder 3"/>
          <p:cNvSpPr>
            <a:spLocks noGrp="1"/>
          </p:cNvSpPr>
          <p:nvPr>
            <p:ph sz="half" idx="2"/>
          </p:nvPr>
        </p:nvSpPr>
        <p:spPr>
          <a:xfrm>
            <a:off x="4648200" y="2423160"/>
            <a:ext cx="4267200" cy="4193455"/>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11" name="Title 10"/>
          <p:cNvSpPr>
            <a:spLocks noGrp="1"/>
          </p:cNvSpPr>
          <p:nvPr>
            <p:ph type="title"/>
          </p:nvPr>
        </p:nvSpPr>
        <p:spPr>
          <a:xfrm>
            <a:off x="228600" y="990600"/>
            <a:ext cx="8686800" cy="1143000"/>
          </a:xfrm>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Text Placeholder 3"/>
          <p:cNvSpPr>
            <a:spLocks noGrp="1"/>
          </p:cNvSpPr>
          <p:nvPr>
            <p:ph type="body" sz="half" idx="3"/>
          </p:nvPr>
        </p:nvSpPr>
        <p:spPr>
          <a:xfrm>
            <a:off x="232235" y="1219200"/>
            <a:ext cx="8683165" cy="1447800"/>
          </a:xfrm>
        </p:spPr>
        <p:txBody>
          <a:bodyPr lIns="45720" tIns="0" rIns="45720" bIns="0" anchor="ctr"/>
          <a:lstStyle>
            <a:lvl1pPr marL="0" indent="0">
              <a:buNone/>
              <a:defRPr sz="2400" b="1" cap="none" baseline="0">
                <a:solidFill>
                  <a:schemeClr val="bg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232235" y="2895600"/>
            <a:ext cx="8683165" cy="365760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Picture Placeholder 2"/>
          <p:cNvSpPr>
            <a:spLocks noGrp="1"/>
          </p:cNvSpPr>
          <p:nvPr>
            <p:ph type="pic" idx="1"/>
          </p:nvPr>
        </p:nvSpPr>
        <p:spPr>
          <a:xfrm>
            <a:off x="385855" y="1199516"/>
            <a:ext cx="8449100" cy="5378694"/>
          </a:xfrm>
          <a:prstGeom prst="rect">
            <a:avLst/>
          </a:prstGeom>
          <a:solidFill>
            <a:schemeClr val="bg1"/>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7450" y="514352"/>
            <a:ext cx="3081550" cy="1162050"/>
          </a:xfrm>
        </p:spPr>
        <p:txBody>
          <a:bodyPr lIns="0" anchor="b">
            <a:noAutofit/>
          </a:bodyPr>
          <a:lstStyle>
            <a:lvl1pPr algn="l" rtl="0">
              <a:spcBef>
                <a:spcPct val="0"/>
              </a:spcBef>
              <a:buNone/>
              <a:defRPr sz="2600" b="0">
                <a:ln>
                  <a:noFill/>
                </a:ln>
                <a:solidFill>
                  <a:schemeClr val="accent2"/>
                </a:solidFill>
                <a:effectLst/>
                <a:latin typeface="+mj-lt"/>
                <a:ea typeface="+mj-ea"/>
                <a:cs typeface="+mj-cs"/>
              </a:defRPr>
            </a:lvl1pPr>
          </a:lstStyle>
          <a:p>
            <a:r>
              <a:rPr kumimoji="0" lang="en-US" smtClean="0"/>
              <a:t>Click to edit Master title style</a:t>
            </a:r>
            <a:endParaRPr kumimoji="0" lang="en-US" dirty="0"/>
          </a:p>
        </p:txBody>
      </p:sp>
      <p:sp>
        <p:nvSpPr>
          <p:cNvPr id="3" name="Text Placeholder 2"/>
          <p:cNvSpPr>
            <a:spLocks noGrp="1"/>
          </p:cNvSpPr>
          <p:nvPr>
            <p:ph type="body" idx="2"/>
          </p:nvPr>
        </p:nvSpPr>
        <p:spPr>
          <a:xfrm>
            <a:off x="347450" y="1676400"/>
            <a:ext cx="3081550" cy="490181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375120" cy="490181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accent2"/>
                </a:solidFill>
              </a:defRPr>
            </a:lvl1pPr>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3485793" y="1199517"/>
            <a:ext cx="4617720" cy="3931920"/>
          </a:xfrm>
          <a:prstGeom prst="rect">
            <a:avLst/>
          </a:prstGeom>
          <a:solidFill>
            <a:schemeClr val="bg1"/>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bg2">
                  <a:alpha val="66000"/>
                </a:schemeClr>
              </a:gs>
              <a:gs pos="100000">
                <a:schemeClr val="accent1"/>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1">
                  <a:alpha val="71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17" name="Freeform 16"/>
          <p:cNvSpPr>
            <a:spLocks/>
          </p:cNvSpPr>
          <p:nvPr/>
        </p:nvSpPr>
        <p:spPr bwMode="auto">
          <a:xfrm rot="21435692">
            <a:off x="-22345" y="208161"/>
            <a:ext cx="8731701" cy="726694"/>
          </a:xfrm>
          <a:custGeom>
            <a:avLst>
              <a:gd name="A1" fmla="val 0"/>
              <a:gd name="A2" fmla="val 0"/>
              <a:gd name="A3" fmla="val 0"/>
              <a:gd name="A4" fmla="val 0"/>
              <a:gd name="A5" fmla="val 0"/>
              <a:gd name="A6" fmla="val 0"/>
              <a:gd name="A7" fmla="val 0"/>
              <a:gd name="A8" fmla="val 0"/>
            </a:avLst>
            <a:gdLst>
              <a:gd name="connsiteX0" fmla="*/ 0 w 10000"/>
              <a:gd name="connsiteY0" fmla="*/ 8571 h 8588"/>
              <a:gd name="connsiteX1" fmla="*/ 2841 w 10000"/>
              <a:gd name="connsiteY1" fmla="*/ 2670 h 8588"/>
              <a:gd name="connsiteX2" fmla="*/ 7234 w 10000"/>
              <a:gd name="connsiteY2" fmla="*/ 8143 h 8588"/>
              <a:gd name="connsiteX3" fmla="*/ 10000 w 10000"/>
              <a:gd name="connsiteY3" fmla="*/ 0 h 8588"/>
              <a:gd name="connsiteX0" fmla="*/ 0 w 10000"/>
              <a:gd name="connsiteY0" fmla="*/ 9980 h 11671"/>
              <a:gd name="connsiteX1" fmla="*/ 2841 w 10000"/>
              <a:gd name="connsiteY1" fmla="*/ 3109 h 11671"/>
              <a:gd name="connsiteX2" fmla="*/ 7230 w 10000"/>
              <a:gd name="connsiteY2" fmla="*/ 11153 h 11671"/>
              <a:gd name="connsiteX3" fmla="*/ 10000 w 10000"/>
              <a:gd name="connsiteY3" fmla="*/ 0 h 11671"/>
              <a:gd name="connsiteX0" fmla="*/ 0 w 9612"/>
              <a:gd name="connsiteY0" fmla="*/ 13556 h 15843"/>
              <a:gd name="connsiteX1" fmla="*/ 2841 w 9612"/>
              <a:gd name="connsiteY1" fmla="*/ 6685 h 15843"/>
              <a:gd name="connsiteX2" fmla="*/ 7230 w 9612"/>
              <a:gd name="connsiteY2" fmla="*/ 14729 h 15843"/>
              <a:gd name="connsiteX3" fmla="*/ 9612 w 9612"/>
              <a:gd name="connsiteY3" fmla="*/ 0 h 15843"/>
              <a:gd name="connsiteX0" fmla="*/ 0 w 10000"/>
              <a:gd name="connsiteY0" fmla="*/ 8556 h 9332"/>
              <a:gd name="connsiteX1" fmla="*/ 2956 w 10000"/>
              <a:gd name="connsiteY1" fmla="*/ 4220 h 9332"/>
              <a:gd name="connsiteX2" fmla="*/ 7280 w 10000"/>
              <a:gd name="connsiteY2" fmla="*/ 8629 h 9332"/>
              <a:gd name="connsiteX3" fmla="*/ 10000 w 10000"/>
              <a:gd name="connsiteY3" fmla="*/ 0 h 9332"/>
              <a:gd name="connsiteX0" fmla="*/ 0 w 10000"/>
              <a:gd name="connsiteY0" fmla="*/ 9168 h 9433"/>
              <a:gd name="connsiteX1" fmla="*/ 2807 w 10000"/>
              <a:gd name="connsiteY1" fmla="*/ 1118 h 9433"/>
              <a:gd name="connsiteX2" fmla="*/ 7280 w 10000"/>
              <a:gd name="connsiteY2" fmla="*/ 9247 h 9433"/>
              <a:gd name="connsiteX3" fmla="*/ 10000 w 10000"/>
              <a:gd name="connsiteY3" fmla="*/ 0 h 9433"/>
              <a:gd name="connsiteX0" fmla="*/ 0 w 10000"/>
              <a:gd name="connsiteY0" fmla="*/ 10933 h 10933"/>
              <a:gd name="connsiteX1" fmla="*/ 2807 w 10000"/>
              <a:gd name="connsiteY1" fmla="*/ 1185 h 10933"/>
              <a:gd name="connsiteX2" fmla="*/ 7280 w 10000"/>
              <a:gd name="connsiteY2" fmla="*/ 9803 h 10933"/>
              <a:gd name="connsiteX3" fmla="*/ 10000 w 10000"/>
              <a:gd name="connsiteY3" fmla="*/ 0 h 10933"/>
              <a:gd name="connsiteX0" fmla="*/ 0 w 10000"/>
              <a:gd name="connsiteY0" fmla="*/ 10933 h 10933"/>
              <a:gd name="connsiteX1" fmla="*/ 2807 w 10000"/>
              <a:gd name="connsiteY1" fmla="*/ 1185 h 10933"/>
              <a:gd name="connsiteX2" fmla="*/ 7280 w 10000"/>
              <a:gd name="connsiteY2" fmla="*/ 9803 h 10933"/>
              <a:gd name="connsiteX3" fmla="*/ 10000 w 10000"/>
              <a:gd name="connsiteY3" fmla="*/ 0 h 10933"/>
              <a:gd name="connsiteX0" fmla="*/ 0 w 10000"/>
              <a:gd name="connsiteY0" fmla="*/ 10933 h 10933"/>
              <a:gd name="connsiteX1" fmla="*/ 2807 w 10000"/>
              <a:gd name="connsiteY1" fmla="*/ 1185 h 10933"/>
              <a:gd name="connsiteX2" fmla="*/ 7280 w 10000"/>
              <a:gd name="connsiteY2" fmla="*/ 9803 h 10933"/>
              <a:gd name="connsiteX3" fmla="*/ 10000 w 10000"/>
              <a:gd name="connsiteY3" fmla="*/ 0 h 10933"/>
              <a:gd name="connsiteX0" fmla="*/ 0 w 10000"/>
              <a:gd name="connsiteY0" fmla="*/ 10933 h 10933"/>
              <a:gd name="connsiteX1" fmla="*/ 2807 w 10000"/>
              <a:gd name="connsiteY1" fmla="*/ 1185 h 10933"/>
              <a:gd name="connsiteX2" fmla="*/ 7111 w 10000"/>
              <a:gd name="connsiteY2" fmla="*/ 8541 h 10933"/>
              <a:gd name="connsiteX3" fmla="*/ 10000 w 10000"/>
              <a:gd name="connsiteY3" fmla="*/ 0 h 10933"/>
              <a:gd name="connsiteX0" fmla="*/ 0 w 9914"/>
              <a:gd name="connsiteY0" fmla="*/ 10988 h 10988"/>
              <a:gd name="connsiteX1" fmla="*/ 2807 w 9914"/>
              <a:gd name="connsiteY1" fmla="*/ 1240 h 10988"/>
              <a:gd name="connsiteX2" fmla="*/ 7111 w 9914"/>
              <a:gd name="connsiteY2" fmla="*/ 8596 h 10988"/>
              <a:gd name="connsiteX3" fmla="*/ 9914 w 9914"/>
              <a:gd name="connsiteY3" fmla="*/ 0 h 10988"/>
              <a:gd name="connsiteX0" fmla="*/ 0 w 10000"/>
              <a:gd name="connsiteY0" fmla="*/ 10000 h 10000"/>
              <a:gd name="connsiteX1" fmla="*/ 2831 w 10000"/>
              <a:gd name="connsiteY1" fmla="*/ 1129 h 10000"/>
              <a:gd name="connsiteX2" fmla="*/ 7173 w 10000"/>
              <a:gd name="connsiteY2" fmla="*/ 7823 h 10000"/>
              <a:gd name="connsiteX3" fmla="*/ 10000 w 10000"/>
              <a:gd name="connsiteY3" fmla="*/ 0 h 10000"/>
              <a:gd name="connsiteX0" fmla="*/ 0 w 10000"/>
              <a:gd name="connsiteY0" fmla="*/ 10000 h 10000"/>
              <a:gd name="connsiteX1" fmla="*/ 0 w 10000"/>
              <a:gd name="connsiteY1" fmla="*/ 10000 h 10000"/>
              <a:gd name="connsiteX2" fmla="*/ 2831 w 10000"/>
              <a:gd name="connsiteY2" fmla="*/ 1129 h 10000"/>
              <a:gd name="connsiteX3" fmla="*/ 7173 w 10000"/>
              <a:gd name="connsiteY3" fmla="*/ 7823 h 10000"/>
              <a:gd name="connsiteX4" fmla="*/ 1000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10000"/>
                </a:lnTo>
                <a:cubicBezTo>
                  <a:pt x="472" y="8522"/>
                  <a:pt x="1639" y="1499"/>
                  <a:pt x="2831" y="1129"/>
                </a:cubicBezTo>
                <a:cubicBezTo>
                  <a:pt x="4055" y="957"/>
                  <a:pt x="5978" y="8011"/>
                  <a:pt x="7173" y="7823"/>
                </a:cubicBezTo>
                <a:cubicBezTo>
                  <a:pt x="8368" y="7635"/>
                  <a:pt x="9369" y="2833"/>
                  <a:pt x="10000" y="0"/>
                </a:cubicBezTo>
              </a:path>
            </a:pathLst>
          </a:custGeom>
          <a:noFill/>
          <a:ln w="9525" cap="flat" cmpd="sng" algn="ctr">
            <a:gradFill>
              <a:gsLst>
                <a:gs pos="0">
                  <a:srgbClr val="FFF200"/>
                </a:gs>
                <a:gs pos="45000">
                  <a:srgbClr val="FF7A00"/>
                </a:gs>
                <a:gs pos="70000">
                  <a:srgbClr val="FF0300"/>
                </a:gs>
                <a:gs pos="100000">
                  <a:srgbClr val="4D0808"/>
                </a:gs>
              </a:gsLst>
              <a:lin ang="5400000" scaled="0"/>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7" name="Freeform 6"/>
          <p:cNvSpPr>
            <a:spLocks/>
          </p:cNvSpPr>
          <p:nvPr/>
        </p:nvSpPr>
        <p:spPr bwMode="auto">
          <a:xfrm>
            <a:off x="-9525" y="-7143"/>
            <a:ext cx="9156636" cy="1147966"/>
          </a:xfrm>
          <a:custGeom>
            <a:avLst>
              <a:gd name="A1" fmla="val 0"/>
              <a:gd name="A2" fmla="val 0"/>
              <a:gd name="A3" fmla="val 0"/>
              <a:gd name="A4" fmla="val 0"/>
              <a:gd name="A5" fmla="val 0"/>
              <a:gd name="A6" fmla="val 0"/>
              <a:gd name="A7" fmla="val 0"/>
              <a:gd name="A8" fmla="val 0"/>
            </a:avLst>
            <a:gdLst>
              <a:gd name="connsiteX0" fmla="*/ 10 w 10000"/>
              <a:gd name="connsiteY0" fmla="*/ 30 h 10000"/>
              <a:gd name="connsiteX1" fmla="*/ 4404 w 10000"/>
              <a:gd name="connsiteY1" fmla="*/ 0 h 10000"/>
              <a:gd name="connsiteX2" fmla="*/ 7578 w 10000"/>
              <a:gd name="connsiteY2" fmla="*/ 5595 h 10000"/>
              <a:gd name="connsiteX3" fmla="*/ 9990 w 10000"/>
              <a:gd name="connsiteY3" fmla="*/ 838 h 10000"/>
              <a:gd name="connsiteX4" fmla="*/ 10000 w 10000"/>
              <a:gd name="connsiteY4" fmla="*/ 3247 h 10000"/>
              <a:gd name="connsiteX5" fmla="*/ 7412 w 10000"/>
              <a:gd name="connsiteY5" fmla="*/ 7519 h 10000"/>
              <a:gd name="connsiteX6" fmla="*/ 2578 w 10000"/>
              <a:gd name="connsiteY6" fmla="*/ 3064 h 10000"/>
              <a:gd name="connsiteX7" fmla="*/ 0 w 10000"/>
              <a:gd name="connsiteY7" fmla="*/ 10000 h 10000"/>
              <a:gd name="connsiteX8" fmla="*/ 10 w 10000"/>
              <a:gd name="connsiteY8" fmla="*/ 30 h 10000"/>
              <a:gd name="connsiteX0" fmla="*/ 10 w 10000"/>
              <a:gd name="connsiteY0" fmla="*/ 30 h 10000"/>
              <a:gd name="connsiteX1" fmla="*/ 4404 w 10000"/>
              <a:gd name="connsiteY1" fmla="*/ 0 h 10000"/>
              <a:gd name="connsiteX2" fmla="*/ 7578 w 10000"/>
              <a:gd name="connsiteY2" fmla="*/ 9173 h 10000"/>
              <a:gd name="connsiteX3" fmla="*/ 9990 w 10000"/>
              <a:gd name="connsiteY3" fmla="*/ 838 h 10000"/>
              <a:gd name="connsiteX4" fmla="*/ 10000 w 10000"/>
              <a:gd name="connsiteY4" fmla="*/ 3247 h 10000"/>
              <a:gd name="connsiteX5" fmla="*/ 7412 w 10000"/>
              <a:gd name="connsiteY5" fmla="*/ 7519 h 10000"/>
              <a:gd name="connsiteX6" fmla="*/ 2578 w 10000"/>
              <a:gd name="connsiteY6" fmla="*/ 3064 h 10000"/>
              <a:gd name="connsiteX7" fmla="*/ 0 w 10000"/>
              <a:gd name="connsiteY7" fmla="*/ 10000 h 10000"/>
              <a:gd name="connsiteX8" fmla="*/ 10 w 10000"/>
              <a:gd name="connsiteY8" fmla="*/ 30 h 10000"/>
              <a:gd name="connsiteX0" fmla="*/ 10 w 10000"/>
              <a:gd name="connsiteY0" fmla="*/ 30 h 10000"/>
              <a:gd name="connsiteX1" fmla="*/ 4404 w 10000"/>
              <a:gd name="connsiteY1" fmla="*/ 0 h 10000"/>
              <a:gd name="connsiteX2" fmla="*/ 7578 w 10000"/>
              <a:gd name="connsiteY2" fmla="*/ 9173 h 10000"/>
              <a:gd name="connsiteX3" fmla="*/ 9990 w 10000"/>
              <a:gd name="connsiteY3" fmla="*/ 838 h 10000"/>
              <a:gd name="connsiteX4" fmla="*/ 10000 w 10000"/>
              <a:gd name="connsiteY4" fmla="*/ 3247 h 10000"/>
              <a:gd name="connsiteX5" fmla="*/ 7412 w 10000"/>
              <a:gd name="connsiteY5" fmla="*/ 6693 h 10000"/>
              <a:gd name="connsiteX6" fmla="*/ 2578 w 10000"/>
              <a:gd name="connsiteY6" fmla="*/ 3064 h 10000"/>
              <a:gd name="connsiteX7" fmla="*/ 0 w 10000"/>
              <a:gd name="connsiteY7" fmla="*/ 10000 h 10000"/>
              <a:gd name="connsiteX8" fmla="*/ 10 w 10000"/>
              <a:gd name="connsiteY8" fmla="*/ 30 h 10000"/>
              <a:gd name="connsiteX0" fmla="*/ 10 w 10000"/>
              <a:gd name="connsiteY0" fmla="*/ 30 h 10000"/>
              <a:gd name="connsiteX1" fmla="*/ 4404 w 10000"/>
              <a:gd name="connsiteY1" fmla="*/ 0 h 10000"/>
              <a:gd name="connsiteX2" fmla="*/ 7578 w 10000"/>
              <a:gd name="connsiteY2" fmla="*/ 7519 h 10000"/>
              <a:gd name="connsiteX3" fmla="*/ 9990 w 10000"/>
              <a:gd name="connsiteY3" fmla="*/ 838 h 10000"/>
              <a:gd name="connsiteX4" fmla="*/ 10000 w 10000"/>
              <a:gd name="connsiteY4" fmla="*/ 3247 h 10000"/>
              <a:gd name="connsiteX5" fmla="*/ 7412 w 10000"/>
              <a:gd name="connsiteY5" fmla="*/ 6693 h 10000"/>
              <a:gd name="connsiteX6" fmla="*/ 2578 w 10000"/>
              <a:gd name="connsiteY6" fmla="*/ 3064 h 10000"/>
              <a:gd name="connsiteX7" fmla="*/ 0 w 10000"/>
              <a:gd name="connsiteY7" fmla="*/ 10000 h 10000"/>
              <a:gd name="connsiteX8" fmla="*/ 10 w 10000"/>
              <a:gd name="connsiteY8" fmla="*/ 30 h 10000"/>
              <a:gd name="connsiteX0" fmla="*/ 10 w 9993"/>
              <a:gd name="connsiteY0" fmla="*/ 30 h 10000"/>
              <a:gd name="connsiteX1" fmla="*/ 4404 w 9993"/>
              <a:gd name="connsiteY1" fmla="*/ 0 h 10000"/>
              <a:gd name="connsiteX2" fmla="*/ 7578 w 9993"/>
              <a:gd name="connsiteY2" fmla="*/ 7519 h 10000"/>
              <a:gd name="connsiteX3" fmla="*/ 9990 w 9993"/>
              <a:gd name="connsiteY3" fmla="*/ 838 h 10000"/>
              <a:gd name="connsiteX4" fmla="*/ 9990 w 9993"/>
              <a:gd name="connsiteY4" fmla="*/ 4212 h 10000"/>
              <a:gd name="connsiteX5" fmla="*/ 7412 w 9993"/>
              <a:gd name="connsiteY5" fmla="*/ 6693 h 10000"/>
              <a:gd name="connsiteX6" fmla="*/ 2578 w 9993"/>
              <a:gd name="connsiteY6" fmla="*/ 3064 h 10000"/>
              <a:gd name="connsiteX7" fmla="*/ 0 w 9993"/>
              <a:gd name="connsiteY7" fmla="*/ 10000 h 10000"/>
              <a:gd name="connsiteX8" fmla="*/ 10 w 9993"/>
              <a:gd name="connsiteY8" fmla="*/ 30 h 10000"/>
              <a:gd name="connsiteX0" fmla="*/ 10 w 10000"/>
              <a:gd name="connsiteY0" fmla="*/ 30 h 10000"/>
              <a:gd name="connsiteX1" fmla="*/ 4407 w 10000"/>
              <a:gd name="connsiteY1" fmla="*/ 0 h 10000"/>
              <a:gd name="connsiteX2" fmla="*/ 7583 w 10000"/>
              <a:gd name="connsiteY2" fmla="*/ 7519 h 10000"/>
              <a:gd name="connsiteX3" fmla="*/ 9997 w 10000"/>
              <a:gd name="connsiteY3" fmla="*/ 838 h 10000"/>
              <a:gd name="connsiteX4" fmla="*/ 9997 w 10000"/>
              <a:gd name="connsiteY4" fmla="*/ 4212 h 10000"/>
              <a:gd name="connsiteX5" fmla="*/ 7417 w 10000"/>
              <a:gd name="connsiteY5" fmla="*/ 6693 h 10000"/>
              <a:gd name="connsiteX6" fmla="*/ 2580 w 10000"/>
              <a:gd name="connsiteY6" fmla="*/ 3064 h 10000"/>
              <a:gd name="connsiteX7" fmla="*/ 0 w 10000"/>
              <a:gd name="connsiteY7" fmla="*/ 10000 h 10000"/>
              <a:gd name="connsiteX8" fmla="*/ 10 w 10000"/>
              <a:gd name="connsiteY8" fmla="*/ 30 h 10000"/>
              <a:gd name="connsiteX0" fmla="*/ 10 w 10000"/>
              <a:gd name="connsiteY0" fmla="*/ 30 h 10000"/>
              <a:gd name="connsiteX1" fmla="*/ 4407 w 10000"/>
              <a:gd name="connsiteY1" fmla="*/ 0 h 10000"/>
              <a:gd name="connsiteX2" fmla="*/ 7583 w 10000"/>
              <a:gd name="connsiteY2" fmla="*/ 7519 h 10000"/>
              <a:gd name="connsiteX3" fmla="*/ 9997 w 10000"/>
              <a:gd name="connsiteY3" fmla="*/ 838 h 10000"/>
              <a:gd name="connsiteX4" fmla="*/ 9997 w 10000"/>
              <a:gd name="connsiteY4" fmla="*/ 5039 h 10000"/>
              <a:gd name="connsiteX5" fmla="*/ 7417 w 10000"/>
              <a:gd name="connsiteY5" fmla="*/ 6693 h 10000"/>
              <a:gd name="connsiteX6" fmla="*/ 2580 w 10000"/>
              <a:gd name="connsiteY6" fmla="*/ 3064 h 10000"/>
              <a:gd name="connsiteX7" fmla="*/ 0 w 10000"/>
              <a:gd name="connsiteY7" fmla="*/ 10000 h 10000"/>
              <a:gd name="connsiteX8" fmla="*/ 10 w 10000"/>
              <a:gd name="connsiteY8" fmla="*/ 30 h 10000"/>
              <a:gd name="connsiteX0" fmla="*/ 10 w 10000"/>
              <a:gd name="connsiteY0" fmla="*/ 30 h 10000"/>
              <a:gd name="connsiteX1" fmla="*/ 4407 w 10000"/>
              <a:gd name="connsiteY1" fmla="*/ 0 h 10000"/>
              <a:gd name="connsiteX2" fmla="*/ 7583 w 10000"/>
              <a:gd name="connsiteY2" fmla="*/ 7519 h 10000"/>
              <a:gd name="connsiteX3" fmla="*/ 9997 w 10000"/>
              <a:gd name="connsiteY3" fmla="*/ 2558 h 10000"/>
              <a:gd name="connsiteX4" fmla="*/ 9997 w 10000"/>
              <a:gd name="connsiteY4" fmla="*/ 5039 h 10000"/>
              <a:gd name="connsiteX5" fmla="*/ 7417 w 10000"/>
              <a:gd name="connsiteY5" fmla="*/ 6693 h 10000"/>
              <a:gd name="connsiteX6" fmla="*/ 2580 w 10000"/>
              <a:gd name="connsiteY6" fmla="*/ 3064 h 10000"/>
              <a:gd name="connsiteX7" fmla="*/ 0 w 10000"/>
              <a:gd name="connsiteY7" fmla="*/ 10000 h 10000"/>
              <a:gd name="connsiteX8" fmla="*/ 10 w 10000"/>
              <a:gd name="connsiteY8" fmla="*/ 30 h 10000"/>
              <a:gd name="connsiteX0" fmla="*/ 10 w 10000"/>
              <a:gd name="connsiteY0" fmla="*/ 30 h 10000"/>
              <a:gd name="connsiteX1" fmla="*/ 4407 w 10000"/>
              <a:gd name="connsiteY1" fmla="*/ 0 h 10000"/>
              <a:gd name="connsiteX2" fmla="*/ 7583 w 10000"/>
              <a:gd name="connsiteY2" fmla="*/ 7519 h 10000"/>
              <a:gd name="connsiteX3" fmla="*/ 9997 w 10000"/>
              <a:gd name="connsiteY3" fmla="*/ 2558 h 10000"/>
              <a:gd name="connsiteX4" fmla="*/ 9997 w 10000"/>
              <a:gd name="connsiteY4" fmla="*/ 5866 h 10000"/>
              <a:gd name="connsiteX5" fmla="*/ 7417 w 10000"/>
              <a:gd name="connsiteY5" fmla="*/ 6693 h 10000"/>
              <a:gd name="connsiteX6" fmla="*/ 2580 w 10000"/>
              <a:gd name="connsiteY6" fmla="*/ 3064 h 10000"/>
              <a:gd name="connsiteX7" fmla="*/ 0 w 10000"/>
              <a:gd name="connsiteY7" fmla="*/ 10000 h 10000"/>
              <a:gd name="connsiteX8" fmla="*/ 10 w 10000"/>
              <a:gd name="connsiteY8" fmla="*/ 30 h 10000"/>
              <a:gd name="connsiteX0" fmla="*/ 10 w 10000"/>
              <a:gd name="connsiteY0" fmla="*/ 30 h 10000"/>
              <a:gd name="connsiteX1" fmla="*/ 4407 w 10000"/>
              <a:gd name="connsiteY1" fmla="*/ 0 h 10000"/>
              <a:gd name="connsiteX2" fmla="*/ 7583 w 10000"/>
              <a:gd name="connsiteY2" fmla="*/ 7519 h 10000"/>
              <a:gd name="connsiteX3" fmla="*/ 9997 w 10000"/>
              <a:gd name="connsiteY3" fmla="*/ 1731 h 10000"/>
              <a:gd name="connsiteX4" fmla="*/ 9997 w 10000"/>
              <a:gd name="connsiteY4" fmla="*/ 5866 h 10000"/>
              <a:gd name="connsiteX5" fmla="*/ 7417 w 10000"/>
              <a:gd name="connsiteY5" fmla="*/ 6693 h 10000"/>
              <a:gd name="connsiteX6" fmla="*/ 2580 w 10000"/>
              <a:gd name="connsiteY6" fmla="*/ 3064 h 10000"/>
              <a:gd name="connsiteX7" fmla="*/ 0 w 10000"/>
              <a:gd name="connsiteY7" fmla="*/ 10000 h 10000"/>
              <a:gd name="connsiteX8" fmla="*/ 10 w 10000"/>
              <a:gd name="connsiteY8" fmla="*/ 30 h 10000"/>
              <a:gd name="connsiteX0" fmla="*/ 10 w 10000"/>
              <a:gd name="connsiteY0" fmla="*/ 30 h 11498"/>
              <a:gd name="connsiteX1" fmla="*/ 4407 w 10000"/>
              <a:gd name="connsiteY1" fmla="*/ 0 h 11498"/>
              <a:gd name="connsiteX2" fmla="*/ 7583 w 10000"/>
              <a:gd name="connsiteY2" fmla="*/ 7519 h 11498"/>
              <a:gd name="connsiteX3" fmla="*/ 9997 w 10000"/>
              <a:gd name="connsiteY3" fmla="*/ 1731 h 11498"/>
              <a:gd name="connsiteX4" fmla="*/ 9997 w 10000"/>
              <a:gd name="connsiteY4" fmla="*/ 10827 h 11498"/>
              <a:gd name="connsiteX5" fmla="*/ 7417 w 10000"/>
              <a:gd name="connsiteY5" fmla="*/ 6693 h 11498"/>
              <a:gd name="connsiteX6" fmla="*/ 2580 w 10000"/>
              <a:gd name="connsiteY6" fmla="*/ 3064 h 11498"/>
              <a:gd name="connsiteX7" fmla="*/ 0 w 10000"/>
              <a:gd name="connsiteY7" fmla="*/ 10000 h 11498"/>
              <a:gd name="connsiteX8" fmla="*/ 10 w 10000"/>
              <a:gd name="connsiteY8" fmla="*/ 30 h 11498"/>
              <a:gd name="connsiteX0" fmla="*/ 10 w 10000"/>
              <a:gd name="connsiteY0" fmla="*/ 30 h 11498"/>
              <a:gd name="connsiteX1" fmla="*/ 4407 w 10000"/>
              <a:gd name="connsiteY1" fmla="*/ 0 h 11498"/>
              <a:gd name="connsiteX2" fmla="*/ 7583 w 10000"/>
              <a:gd name="connsiteY2" fmla="*/ 7519 h 11498"/>
              <a:gd name="connsiteX3" fmla="*/ 9997 w 10000"/>
              <a:gd name="connsiteY3" fmla="*/ 5866 h 11498"/>
              <a:gd name="connsiteX4" fmla="*/ 9997 w 10000"/>
              <a:gd name="connsiteY4" fmla="*/ 10827 h 11498"/>
              <a:gd name="connsiteX5" fmla="*/ 7417 w 10000"/>
              <a:gd name="connsiteY5" fmla="*/ 6693 h 11498"/>
              <a:gd name="connsiteX6" fmla="*/ 2580 w 10000"/>
              <a:gd name="connsiteY6" fmla="*/ 3064 h 11498"/>
              <a:gd name="connsiteX7" fmla="*/ 0 w 10000"/>
              <a:gd name="connsiteY7" fmla="*/ 10000 h 11498"/>
              <a:gd name="connsiteX8" fmla="*/ 10 w 10000"/>
              <a:gd name="connsiteY8" fmla="*/ 30 h 11498"/>
              <a:gd name="connsiteX0" fmla="*/ 10 w 10000"/>
              <a:gd name="connsiteY0" fmla="*/ 30 h 11498"/>
              <a:gd name="connsiteX1" fmla="*/ 4407 w 10000"/>
              <a:gd name="connsiteY1" fmla="*/ 0 h 11498"/>
              <a:gd name="connsiteX2" fmla="*/ 7666 w 10000"/>
              <a:gd name="connsiteY2" fmla="*/ 5866 h 11498"/>
              <a:gd name="connsiteX3" fmla="*/ 9997 w 10000"/>
              <a:gd name="connsiteY3" fmla="*/ 5866 h 11498"/>
              <a:gd name="connsiteX4" fmla="*/ 9997 w 10000"/>
              <a:gd name="connsiteY4" fmla="*/ 10827 h 11498"/>
              <a:gd name="connsiteX5" fmla="*/ 7417 w 10000"/>
              <a:gd name="connsiteY5" fmla="*/ 6693 h 11498"/>
              <a:gd name="connsiteX6" fmla="*/ 2580 w 10000"/>
              <a:gd name="connsiteY6" fmla="*/ 3064 h 11498"/>
              <a:gd name="connsiteX7" fmla="*/ 0 w 10000"/>
              <a:gd name="connsiteY7" fmla="*/ 10000 h 11498"/>
              <a:gd name="connsiteX8" fmla="*/ 10 w 10000"/>
              <a:gd name="connsiteY8" fmla="*/ 30 h 11498"/>
              <a:gd name="connsiteX0" fmla="*/ 10 w 10000"/>
              <a:gd name="connsiteY0" fmla="*/ 30 h 11498"/>
              <a:gd name="connsiteX1" fmla="*/ 4407 w 10000"/>
              <a:gd name="connsiteY1" fmla="*/ 0 h 11498"/>
              <a:gd name="connsiteX2" fmla="*/ 7666 w 10000"/>
              <a:gd name="connsiteY2" fmla="*/ 5866 h 11498"/>
              <a:gd name="connsiteX3" fmla="*/ 9997 w 10000"/>
              <a:gd name="connsiteY3" fmla="*/ 5866 h 11498"/>
              <a:gd name="connsiteX4" fmla="*/ 9997 w 10000"/>
              <a:gd name="connsiteY4" fmla="*/ 10827 h 11498"/>
              <a:gd name="connsiteX5" fmla="*/ 7500 w 10000"/>
              <a:gd name="connsiteY5" fmla="*/ 6693 h 11498"/>
              <a:gd name="connsiteX6" fmla="*/ 2580 w 10000"/>
              <a:gd name="connsiteY6" fmla="*/ 3064 h 11498"/>
              <a:gd name="connsiteX7" fmla="*/ 0 w 10000"/>
              <a:gd name="connsiteY7" fmla="*/ 10000 h 11498"/>
              <a:gd name="connsiteX8" fmla="*/ 10 w 10000"/>
              <a:gd name="connsiteY8" fmla="*/ 30 h 11498"/>
              <a:gd name="connsiteX0" fmla="*/ 10 w 10000"/>
              <a:gd name="connsiteY0" fmla="*/ 30 h 11498"/>
              <a:gd name="connsiteX1" fmla="*/ 4407 w 10000"/>
              <a:gd name="connsiteY1" fmla="*/ 0 h 11498"/>
              <a:gd name="connsiteX2" fmla="*/ 7583 w 10000"/>
              <a:gd name="connsiteY2" fmla="*/ 8346 h 11498"/>
              <a:gd name="connsiteX3" fmla="*/ 9997 w 10000"/>
              <a:gd name="connsiteY3" fmla="*/ 5866 h 11498"/>
              <a:gd name="connsiteX4" fmla="*/ 9997 w 10000"/>
              <a:gd name="connsiteY4" fmla="*/ 10827 h 11498"/>
              <a:gd name="connsiteX5" fmla="*/ 7500 w 10000"/>
              <a:gd name="connsiteY5" fmla="*/ 6693 h 11498"/>
              <a:gd name="connsiteX6" fmla="*/ 2580 w 10000"/>
              <a:gd name="connsiteY6" fmla="*/ 3064 h 11498"/>
              <a:gd name="connsiteX7" fmla="*/ 0 w 10000"/>
              <a:gd name="connsiteY7" fmla="*/ 10000 h 11498"/>
              <a:gd name="connsiteX8" fmla="*/ 10 w 10000"/>
              <a:gd name="connsiteY8" fmla="*/ 30 h 11498"/>
              <a:gd name="connsiteX0" fmla="*/ 10 w 10000"/>
              <a:gd name="connsiteY0" fmla="*/ 30 h 11498"/>
              <a:gd name="connsiteX1" fmla="*/ 4407 w 10000"/>
              <a:gd name="connsiteY1" fmla="*/ 0 h 11498"/>
              <a:gd name="connsiteX2" fmla="*/ 7583 w 10000"/>
              <a:gd name="connsiteY2" fmla="*/ 8346 h 11498"/>
              <a:gd name="connsiteX3" fmla="*/ 9997 w 10000"/>
              <a:gd name="connsiteY3" fmla="*/ 5866 h 11498"/>
              <a:gd name="connsiteX4" fmla="*/ 9997 w 10000"/>
              <a:gd name="connsiteY4" fmla="*/ 10827 h 11498"/>
              <a:gd name="connsiteX5" fmla="*/ 7250 w 10000"/>
              <a:gd name="connsiteY5" fmla="*/ 6693 h 11498"/>
              <a:gd name="connsiteX6" fmla="*/ 2580 w 10000"/>
              <a:gd name="connsiteY6" fmla="*/ 3064 h 11498"/>
              <a:gd name="connsiteX7" fmla="*/ 0 w 10000"/>
              <a:gd name="connsiteY7" fmla="*/ 10000 h 11498"/>
              <a:gd name="connsiteX8" fmla="*/ 10 w 10000"/>
              <a:gd name="connsiteY8" fmla="*/ 30 h 11498"/>
              <a:gd name="connsiteX0" fmla="*/ 10 w 10000"/>
              <a:gd name="connsiteY0" fmla="*/ 30 h 11498"/>
              <a:gd name="connsiteX1" fmla="*/ 4407 w 10000"/>
              <a:gd name="connsiteY1" fmla="*/ 0 h 11498"/>
              <a:gd name="connsiteX2" fmla="*/ 7334 w 10000"/>
              <a:gd name="connsiteY2" fmla="*/ 8346 h 11498"/>
              <a:gd name="connsiteX3" fmla="*/ 9997 w 10000"/>
              <a:gd name="connsiteY3" fmla="*/ 5866 h 11498"/>
              <a:gd name="connsiteX4" fmla="*/ 9997 w 10000"/>
              <a:gd name="connsiteY4" fmla="*/ 10827 h 11498"/>
              <a:gd name="connsiteX5" fmla="*/ 7250 w 10000"/>
              <a:gd name="connsiteY5" fmla="*/ 6693 h 11498"/>
              <a:gd name="connsiteX6" fmla="*/ 2580 w 10000"/>
              <a:gd name="connsiteY6" fmla="*/ 3064 h 11498"/>
              <a:gd name="connsiteX7" fmla="*/ 0 w 10000"/>
              <a:gd name="connsiteY7" fmla="*/ 10000 h 11498"/>
              <a:gd name="connsiteX8" fmla="*/ 10 w 10000"/>
              <a:gd name="connsiteY8" fmla="*/ 30 h 11498"/>
              <a:gd name="connsiteX0" fmla="*/ 10 w 10000"/>
              <a:gd name="connsiteY0" fmla="*/ 30 h 11498"/>
              <a:gd name="connsiteX1" fmla="*/ 4407 w 10000"/>
              <a:gd name="connsiteY1" fmla="*/ 0 h 11498"/>
              <a:gd name="connsiteX2" fmla="*/ 7334 w 10000"/>
              <a:gd name="connsiteY2" fmla="*/ 8346 h 11498"/>
              <a:gd name="connsiteX3" fmla="*/ 9997 w 10000"/>
              <a:gd name="connsiteY3" fmla="*/ 5866 h 11498"/>
              <a:gd name="connsiteX4" fmla="*/ 9997 w 10000"/>
              <a:gd name="connsiteY4" fmla="*/ 10827 h 11498"/>
              <a:gd name="connsiteX5" fmla="*/ 7250 w 10000"/>
              <a:gd name="connsiteY5" fmla="*/ 6693 h 11498"/>
              <a:gd name="connsiteX6" fmla="*/ 2580 w 10000"/>
              <a:gd name="connsiteY6" fmla="*/ 3064 h 11498"/>
              <a:gd name="connsiteX7" fmla="*/ 0 w 10000"/>
              <a:gd name="connsiteY7" fmla="*/ 10000 h 11498"/>
              <a:gd name="connsiteX8" fmla="*/ 10 w 10000"/>
              <a:gd name="connsiteY8" fmla="*/ 30 h 11498"/>
              <a:gd name="connsiteX0" fmla="*/ 10 w 10000"/>
              <a:gd name="connsiteY0" fmla="*/ 30 h 11498"/>
              <a:gd name="connsiteX1" fmla="*/ 4407 w 10000"/>
              <a:gd name="connsiteY1" fmla="*/ 0 h 11498"/>
              <a:gd name="connsiteX2" fmla="*/ 7334 w 10000"/>
              <a:gd name="connsiteY2" fmla="*/ 8346 h 11498"/>
              <a:gd name="connsiteX3" fmla="*/ 9997 w 10000"/>
              <a:gd name="connsiteY3" fmla="*/ 6693 h 11498"/>
              <a:gd name="connsiteX4" fmla="*/ 9997 w 10000"/>
              <a:gd name="connsiteY4" fmla="*/ 10827 h 11498"/>
              <a:gd name="connsiteX5" fmla="*/ 7250 w 10000"/>
              <a:gd name="connsiteY5" fmla="*/ 6693 h 11498"/>
              <a:gd name="connsiteX6" fmla="*/ 2580 w 10000"/>
              <a:gd name="connsiteY6" fmla="*/ 3064 h 11498"/>
              <a:gd name="connsiteX7" fmla="*/ 0 w 10000"/>
              <a:gd name="connsiteY7" fmla="*/ 10000 h 11498"/>
              <a:gd name="connsiteX8" fmla="*/ 10 w 10000"/>
              <a:gd name="connsiteY8" fmla="*/ 30 h 11498"/>
              <a:gd name="connsiteX0" fmla="*/ 10 w 10000"/>
              <a:gd name="connsiteY0" fmla="*/ 30 h 11498"/>
              <a:gd name="connsiteX1" fmla="*/ 4407 w 10000"/>
              <a:gd name="connsiteY1" fmla="*/ 0 h 11498"/>
              <a:gd name="connsiteX2" fmla="*/ 7334 w 10000"/>
              <a:gd name="connsiteY2" fmla="*/ 8346 h 11498"/>
              <a:gd name="connsiteX3" fmla="*/ 9997 w 10000"/>
              <a:gd name="connsiteY3" fmla="*/ 5866 h 11498"/>
              <a:gd name="connsiteX4" fmla="*/ 9997 w 10000"/>
              <a:gd name="connsiteY4" fmla="*/ 10827 h 11498"/>
              <a:gd name="connsiteX5" fmla="*/ 7250 w 10000"/>
              <a:gd name="connsiteY5" fmla="*/ 6693 h 11498"/>
              <a:gd name="connsiteX6" fmla="*/ 2580 w 10000"/>
              <a:gd name="connsiteY6" fmla="*/ 3064 h 11498"/>
              <a:gd name="connsiteX7" fmla="*/ 0 w 10000"/>
              <a:gd name="connsiteY7" fmla="*/ 10000 h 11498"/>
              <a:gd name="connsiteX8" fmla="*/ 10 w 10000"/>
              <a:gd name="connsiteY8" fmla="*/ 30 h 11498"/>
              <a:gd name="connsiteX0" fmla="*/ 10 w 10000"/>
              <a:gd name="connsiteY0" fmla="*/ 30 h 11498"/>
              <a:gd name="connsiteX1" fmla="*/ 4407 w 10000"/>
              <a:gd name="connsiteY1" fmla="*/ 0 h 11498"/>
              <a:gd name="connsiteX2" fmla="*/ 7334 w 10000"/>
              <a:gd name="connsiteY2" fmla="*/ 8346 h 11498"/>
              <a:gd name="connsiteX3" fmla="*/ 9997 w 10000"/>
              <a:gd name="connsiteY3" fmla="*/ 5866 h 11498"/>
              <a:gd name="connsiteX4" fmla="*/ 9997 w 10000"/>
              <a:gd name="connsiteY4" fmla="*/ 10827 h 11498"/>
              <a:gd name="connsiteX5" fmla="*/ 7250 w 10000"/>
              <a:gd name="connsiteY5" fmla="*/ 6693 h 11498"/>
              <a:gd name="connsiteX6" fmla="*/ 2580 w 10000"/>
              <a:gd name="connsiteY6" fmla="*/ 3064 h 11498"/>
              <a:gd name="connsiteX7" fmla="*/ 0 w 10000"/>
              <a:gd name="connsiteY7" fmla="*/ 10000 h 11498"/>
              <a:gd name="connsiteX8" fmla="*/ 10 w 10000"/>
              <a:gd name="connsiteY8" fmla="*/ 30 h 11498"/>
              <a:gd name="connsiteX0" fmla="*/ 10 w 10000"/>
              <a:gd name="connsiteY0" fmla="*/ 30 h 10671"/>
              <a:gd name="connsiteX1" fmla="*/ 4407 w 10000"/>
              <a:gd name="connsiteY1" fmla="*/ 0 h 10671"/>
              <a:gd name="connsiteX2" fmla="*/ 7334 w 10000"/>
              <a:gd name="connsiteY2" fmla="*/ 8346 h 10671"/>
              <a:gd name="connsiteX3" fmla="*/ 9997 w 10000"/>
              <a:gd name="connsiteY3" fmla="*/ 5866 h 10671"/>
              <a:gd name="connsiteX4" fmla="*/ 9997 w 10000"/>
              <a:gd name="connsiteY4" fmla="*/ 10000 h 10671"/>
              <a:gd name="connsiteX5" fmla="*/ 7250 w 10000"/>
              <a:gd name="connsiteY5" fmla="*/ 6693 h 10671"/>
              <a:gd name="connsiteX6" fmla="*/ 2580 w 10000"/>
              <a:gd name="connsiteY6" fmla="*/ 3064 h 10671"/>
              <a:gd name="connsiteX7" fmla="*/ 0 w 10000"/>
              <a:gd name="connsiteY7" fmla="*/ 10000 h 10671"/>
              <a:gd name="connsiteX8" fmla="*/ 10 w 10000"/>
              <a:gd name="connsiteY8" fmla="*/ 30 h 10671"/>
              <a:gd name="connsiteX0" fmla="*/ 10 w 10000"/>
              <a:gd name="connsiteY0" fmla="*/ 30 h 10884"/>
              <a:gd name="connsiteX1" fmla="*/ 4407 w 10000"/>
              <a:gd name="connsiteY1" fmla="*/ 0 h 10884"/>
              <a:gd name="connsiteX2" fmla="*/ 7334 w 10000"/>
              <a:gd name="connsiteY2" fmla="*/ 8346 h 10884"/>
              <a:gd name="connsiteX3" fmla="*/ 9997 w 10000"/>
              <a:gd name="connsiteY3" fmla="*/ 5866 h 10884"/>
              <a:gd name="connsiteX4" fmla="*/ 9997 w 10000"/>
              <a:gd name="connsiteY4" fmla="*/ 10000 h 10884"/>
              <a:gd name="connsiteX5" fmla="*/ 7250 w 10000"/>
              <a:gd name="connsiteY5" fmla="*/ 6693 h 10884"/>
              <a:gd name="connsiteX6" fmla="*/ 2580 w 10000"/>
              <a:gd name="connsiteY6" fmla="*/ 3064 h 10884"/>
              <a:gd name="connsiteX7" fmla="*/ 0 w 10000"/>
              <a:gd name="connsiteY7" fmla="*/ 10000 h 10884"/>
              <a:gd name="connsiteX8" fmla="*/ 10 w 10000"/>
              <a:gd name="connsiteY8" fmla="*/ 30 h 10884"/>
              <a:gd name="connsiteX0" fmla="*/ 10 w 10000"/>
              <a:gd name="connsiteY0" fmla="*/ 30 h 10884"/>
              <a:gd name="connsiteX1" fmla="*/ 4407 w 10000"/>
              <a:gd name="connsiteY1" fmla="*/ 0 h 10884"/>
              <a:gd name="connsiteX2" fmla="*/ 7334 w 10000"/>
              <a:gd name="connsiteY2" fmla="*/ 8346 h 10884"/>
              <a:gd name="connsiteX3" fmla="*/ 9997 w 10000"/>
              <a:gd name="connsiteY3" fmla="*/ 5866 h 10884"/>
              <a:gd name="connsiteX4" fmla="*/ 9997 w 10000"/>
              <a:gd name="connsiteY4" fmla="*/ 10000 h 10884"/>
              <a:gd name="connsiteX5" fmla="*/ 7250 w 10000"/>
              <a:gd name="connsiteY5" fmla="*/ 6693 h 10884"/>
              <a:gd name="connsiteX6" fmla="*/ 2580 w 10000"/>
              <a:gd name="connsiteY6" fmla="*/ 3064 h 10884"/>
              <a:gd name="connsiteX7" fmla="*/ 0 w 10000"/>
              <a:gd name="connsiteY7" fmla="*/ 10000 h 10884"/>
              <a:gd name="connsiteX8" fmla="*/ 10 w 10000"/>
              <a:gd name="connsiteY8" fmla="*/ 30 h 10884"/>
              <a:gd name="connsiteX0" fmla="*/ 10 w 10000"/>
              <a:gd name="connsiteY0" fmla="*/ 30 h 10884"/>
              <a:gd name="connsiteX1" fmla="*/ 4407 w 10000"/>
              <a:gd name="connsiteY1" fmla="*/ 0 h 10884"/>
              <a:gd name="connsiteX2" fmla="*/ 7334 w 10000"/>
              <a:gd name="connsiteY2" fmla="*/ 8346 h 10884"/>
              <a:gd name="connsiteX3" fmla="*/ 9997 w 10000"/>
              <a:gd name="connsiteY3" fmla="*/ 5039 h 10884"/>
              <a:gd name="connsiteX4" fmla="*/ 9997 w 10000"/>
              <a:gd name="connsiteY4" fmla="*/ 10000 h 10884"/>
              <a:gd name="connsiteX5" fmla="*/ 7250 w 10000"/>
              <a:gd name="connsiteY5" fmla="*/ 6693 h 10884"/>
              <a:gd name="connsiteX6" fmla="*/ 2580 w 10000"/>
              <a:gd name="connsiteY6" fmla="*/ 3064 h 10884"/>
              <a:gd name="connsiteX7" fmla="*/ 0 w 10000"/>
              <a:gd name="connsiteY7" fmla="*/ 10000 h 10884"/>
              <a:gd name="connsiteX8" fmla="*/ 10 w 10000"/>
              <a:gd name="connsiteY8" fmla="*/ 30 h 10884"/>
              <a:gd name="connsiteX0" fmla="*/ 10 w 10000"/>
              <a:gd name="connsiteY0" fmla="*/ 30 h 10057"/>
              <a:gd name="connsiteX1" fmla="*/ 4407 w 10000"/>
              <a:gd name="connsiteY1" fmla="*/ 0 h 10057"/>
              <a:gd name="connsiteX2" fmla="*/ 7334 w 10000"/>
              <a:gd name="connsiteY2" fmla="*/ 8346 h 10057"/>
              <a:gd name="connsiteX3" fmla="*/ 9997 w 10000"/>
              <a:gd name="connsiteY3" fmla="*/ 5039 h 10057"/>
              <a:gd name="connsiteX4" fmla="*/ 9997 w 10000"/>
              <a:gd name="connsiteY4" fmla="*/ 9173 h 10057"/>
              <a:gd name="connsiteX5" fmla="*/ 7250 w 10000"/>
              <a:gd name="connsiteY5" fmla="*/ 6693 h 10057"/>
              <a:gd name="connsiteX6" fmla="*/ 2580 w 10000"/>
              <a:gd name="connsiteY6" fmla="*/ 3064 h 10057"/>
              <a:gd name="connsiteX7" fmla="*/ 0 w 10000"/>
              <a:gd name="connsiteY7" fmla="*/ 10000 h 10057"/>
              <a:gd name="connsiteX8" fmla="*/ 10 w 10000"/>
              <a:gd name="connsiteY8" fmla="*/ 30 h 10057"/>
              <a:gd name="connsiteX0" fmla="*/ 10 w 10000"/>
              <a:gd name="connsiteY0" fmla="*/ 30 h 10057"/>
              <a:gd name="connsiteX1" fmla="*/ 4407 w 10000"/>
              <a:gd name="connsiteY1" fmla="*/ 0 h 10057"/>
              <a:gd name="connsiteX2" fmla="*/ 7084 w 10000"/>
              <a:gd name="connsiteY2" fmla="*/ 9173 h 10057"/>
              <a:gd name="connsiteX3" fmla="*/ 9997 w 10000"/>
              <a:gd name="connsiteY3" fmla="*/ 5039 h 10057"/>
              <a:gd name="connsiteX4" fmla="*/ 9997 w 10000"/>
              <a:gd name="connsiteY4" fmla="*/ 9173 h 10057"/>
              <a:gd name="connsiteX5" fmla="*/ 7250 w 10000"/>
              <a:gd name="connsiteY5" fmla="*/ 6693 h 10057"/>
              <a:gd name="connsiteX6" fmla="*/ 2580 w 10000"/>
              <a:gd name="connsiteY6" fmla="*/ 3064 h 10057"/>
              <a:gd name="connsiteX7" fmla="*/ 0 w 10000"/>
              <a:gd name="connsiteY7" fmla="*/ 10000 h 10057"/>
              <a:gd name="connsiteX8" fmla="*/ 10 w 10000"/>
              <a:gd name="connsiteY8" fmla="*/ 30 h 10057"/>
              <a:gd name="connsiteX0" fmla="*/ 10 w 10000"/>
              <a:gd name="connsiteY0" fmla="*/ 30 h 10057"/>
              <a:gd name="connsiteX1" fmla="*/ 4407 w 10000"/>
              <a:gd name="connsiteY1" fmla="*/ 0 h 10057"/>
              <a:gd name="connsiteX2" fmla="*/ 7084 w 10000"/>
              <a:gd name="connsiteY2" fmla="*/ 9173 h 10057"/>
              <a:gd name="connsiteX3" fmla="*/ 9997 w 10000"/>
              <a:gd name="connsiteY3" fmla="*/ 5039 h 10057"/>
              <a:gd name="connsiteX4" fmla="*/ 9997 w 10000"/>
              <a:gd name="connsiteY4" fmla="*/ 9173 h 10057"/>
              <a:gd name="connsiteX5" fmla="*/ 6918 w 10000"/>
              <a:gd name="connsiteY5" fmla="*/ 5866 h 10057"/>
              <a:gd name="connsiteX6" fmla="*/ 2580 w 10000"/>
              <a:gd name="connsiteY6" fmla="*/ 3064 h 10057"/>
              <a:gd name="connsiteX7" fmla="*/ 0 w 10000"/>
              <a:gd name="connsiteY7" fmla="*/ 10000 h 10057"/>
              <a:gd name="connsiteX8" fmla="*/ 10 w 10000"/>
              <a:gd name="connsiteY8" fmla="*/ 30 h 10057"/>
              <a:gd name="connsiteX0" fmla="*/ 10 w 10000"/>
              <a:gd name="connsiteY0" fmla="*/ 30 h 10057"/>
              <a:gd name="connsiteX1" fmla="*/ 4407 w 10000"/>
              <a:gd name="connsiteY1" fmla="*/ 0 h 10057"/>
              <a:gd name="connsiteX2" fmla="*/ 7084 w 10000"/>
              <a:gd name="connsiteY2" fmla="*/ 9173 h 10057"/>
              <a:gd name="connsiteX3" fmla="*/ 9997 w 10000"/>
              <a:gd name="connsiteY3" fmla="*/ 5039 h 10057"/>
              <a:gd name="connsiteX4" fmla="*/ 9997 w 10000"/>
              <a:gd name="connsiteY4" fmla="*/ 9173 h 10057"/>
              <a:gd name="connsiteX5" fmla="*/ 6918 w 10000"/>
              <a:gd name="connsiteY5" fmla="*/ 5866 h 10057"/>
              <a:gd name="connsiteX6" fmla="*/ 2580 w 10000"/>
              <a:gd name="connsiteY6" fmla="*/ 3064 h 10057"/>
              <a:gd name="connsiteX7" fmla="*/ 0 w 10000"/>
              <a:gd name="connsiteY7" fmla="*/ 10000 h 10057"/>
              <a:gd name="connsiteX8" fmla="*/ 10 w 10000"/>
              <a:gd name="connsiteY8" fmla="*/ 30 h 10057"/>
              <a:gd name="connsiteX0" fmla="*/ 10 w 10000"/>
              <a:gd name="connsiteY0" fmla="*/ 30 h 12530"/>
              <a:gd name="connsiteX1" fmla="*/ 4407 w 10000"/>
              <a:gd name="connsiteY1" fmla="*/ 0 h 12530"/>
              <a:gd name="connsiteX2" fmla="*/ 7084 w 10000"/>
              <a:gd name="connsiteY2" fmla="*/ 9173 h 12530"/>
              <a:gd name="connsiteX3" fmla="*/ 9997 w 10000"/>
              <a:gd name="connsiteY3" fmla="*/ 5039 h 12530"/>
              <a:gd name="connsiteX4" fmla="*/ 9997 w 10000"/>
              <a:gd name="connsiteY4" fmla="*/ 9173 h 12530"/>
              <a:gd name="connsiteX5" fmla="*/ 6834 w 10000"/>
              <a:gd name="connsiteY5" fmla="*/ 10000 h 12530"/>
              <a:gd name="connsiteX6" fmla="*/ 2580 w 10000"/>
              <a:gd name="connsiteY6" fmla="*/ 3064 h 12530"/>
              <a:gd name="connsiteX7" fmla="*/ 0 w 10000"/>
              <a:gd name="connsiteY7" fmla="*/ 10000 h 12530"/>
              <a:gd name="connsiteX8" fmla="*/ 10 w 10000"/>
              <a:gd name="connsiteY8" fmla="*/ 30 h 12530"/>
              <a:gd name="connsiteX0" fmla="*/ 10 w 10000"/>
              <a:gd name="connsiteY0" fmla="*/ 30 h 12530"/>
              <a:gd name="connsiteX1" fmla="*/ 4407 w 10000"/>
              <a:gd name="connsiteY1" fmla="*/ 0 h 12530"/>
              <a:gd name="connsiteX2" fmla="*/ 7084 w 10000"/>
              <a:gd name="connsiteY2" fmla="*/ 6693 h 12530"/>
              <a:gd name="connsiteX3" fmla="*/ 9997 w 10000"/>
              <a:gd name="connsiteY3" fmla="*/ 5039 h 12530"/>
              <a:gd name="connsiteX4" fmla="*/ 9997 w 10000"/>
              <a:gd name="connsiteY4" fmla="*/ 9173 h 12530"/>
              <a:gd name="connsiteX5" fmla="*/ 6834 w 10000"/>
              <a:gd name="connsiteY5" fmla="*/ 10000 h 12530"/>
              <a:gd name="connsiteX6" fmla="*/ 2580 w 10000"/>
              <a:gd name="connsiteY6" fmla="*/ 3064 h 12530"/>
              <a:gd name="connsiteX7" fmla="*/ 0 w 10000"/>
              <a:gd name="connsiteY7" fmla="*/ 10000 h 12530"/>
              <a:gd name="connsiteX8" fmla="*/ 10 w 10000"/>
              <a:gd name="connsiteY8" fmla="*/ 30 h 12530"/>
              <a:gd name="connsiteX0" fmla="*/ 10 w 10000"/>
              <a:gd name="connsiteY0" fmla="*/ 30 h 12530"/>
              <a:gd name="connsiteX1" fmla="*/ 4407 w 10000"/>
              <a:gd name="connsiteY1" fmla="*/ 0 h 12530"/>
              <a:gd name="connsiteX2" fmla="*/ 7084 w 10000"/>
              <a:gd name="connsiteY2" fmla="*/ 6693 h 12530"/>
              <a:gd name="connsiteX3" fmla="*/ 9997 w 10000"/>
              <a:gd name="connsiteY3" fmla="*/ 5039 h 12530"/>
              <a:gd name="connsiteX4" fmla="*/ 9997 w 10000"/>
              <a:gd name="connsiteY4" fmla="*/ 9173 h 12530"/>
              <a:gd name="connsiteX5" fmla="*/ 7417 w 10000"/>
              <a:gd name="connsiteY5" fmla="*/ 10000 h 12530"/>
              <a:gd name="connsiteX6" fmla="*/ 2580 w 10000"/>
              <a:gd name="connsiteY6" fmla="*/ 3064 h 12530"/>
              <a:gd name="connsiteX7" fmla="*/ 0 w 10000"/>
              <a:gd name="connsiteY7" fmla="*/ 10000 h 12530"/>
              <a:gd name="connsiteX8" fmla="*/ 10 w 10000"/>
              <a:gd name="connsiteY8" fmla="*/ 30 h 12530"/>
              <a:gd name="connsiteX0" fmla="*/ 10 w 10000"/>
              <a:gd name="connsiteY0" fmla="*/ 30 h 12530"/>
              <a:gd name="connsiteX1" fmla="*/ 4407 w 10000"/>
              <a:gd name="connsiteY1" fmla="*/ 0 h 12530"/>
              <a:gd name="connsiteX2" fmla="*/ 7084 w 10000"/>
              <a:gd name="connsiteY2" fmla="*/ 6693 h 12530"/>
              <a:gd name="connsiteX3" fmla="*/ 9997 w 10000"/>
              <a:gd name="connsiteY3" fmla="*/ 5039 h 12530"/>
              <a:gd name="connsiteX4" fmla="*/ 9997 w 10000"/>
              <a:gd name="connsiteY4" fmla="*/ 7519 h 12530"/>
              <a:gd name="connsiteX5" fmla="*/ 7417 w 10000"/>
              <a:gd name="connsiteY5" fmla="*/ 10000 h 12530"/>
              <a:gd name="connsiteX6" fmla="*/ 2580 w 10000"/>
              <a:gd name="connsiteY6" fmla="*/ 3064 h 12530"/>
              <a:gd name="connsiteX7" fmla="*/ 0 w 10000"/>
              <a:gd name="connsiteY7" fmla="*/ 10000 h 12530"/>
              <a:gd name="connsiteX8" fmla="*/ 10 w 10000"/>
              <a:gd name="connsiteY8" fmla="*/ 30 h 12530"/>
              <a:gd name="connsiteX0" fmla="*/ 10 w 10000"/>
              <a:gd name="connsiteY0" fmla="*/ 30 h 12530"/>
              <a:gd name="connsiteX1" fmla="*/ 4407 w 10000"/>
              <a:gd name="connsiteY1" fmla="*/ 0 h 12530"/>
              <a:gd name="connsiteX2" fmla="*/ 7084 w 10000"/>
              <a:gd name="connsiteY2" fmla="*/ 6693 h 12530"/>
              <a:gd name="connsiteX3" fmla="*/ 9997 w 10000"/>
              <a:gd name="connsiteY3" fmla="*/ 9173 h 12530"/>
              <a:gd name="connsiteX4" fmla="*/ 9997 w 10000"/>
              <a:gd name="connsiteY4" fmla="*/ 7519 h 12530"/>
              <a:gd name="connsiteX5" fmla="*/ 7417 w 10000"/>
              <a:gd name="connsiteY5" fmla="*/ 10000 h 12530"/>
              <a:gd name="connsiteX6" fmla="*/ 2580 w 10000"/>
              <a:gd name="connsiteY6" fmla="*/ 3064 h 12530"/>
              <a:gd name="connsiteX7" fmla="*/ 0 w 10000"/>
              <a:gd name="connsiteY7" fmla="*/ 10000 h 12530"/>
              <a:gd name="connsiteX8" fmla="*/ 10 w 10000"/>
              <a:gd name="connsiteY8" fmla="*/ 30 h 12530"/>
              <a:gd name="connsiteX0" fmla="*/ 10 w 10000"/>
              <a:gd name="connsiteY0" fmla="*/ 30 h 12530"/>
              <a:gd name="connsiteX1" fmla="*/ 4407 w 10000"/>
              <a:gd name="connsiteY1" fmla="*/ 0 h 12530"/>
              <a:gd name="connsiteX2" fmla="*/ 7084 w 10000"/>
              <a:gd name="connsiteY2" fmla="*/ 6693 h 12530"/>
              <a:gd name="connsiteX3" fmla="*/ 9997 w 10000"/>
              <a:gd name="connsiteY3" fmla="*/ 9173 h 12530"/>
              <a:gd name="connsiteX4" fmla="*/ 9997 w 10000"/>
              <a:gd name="connsiteY4" fmla="*/ 5039 h 12530"/>
              <a:gd name="connsiteX5" fmla="*/ 7417 w 10000"/>
              <a:gd name="connsiteY5" fmla="*/ 10000 h 12530"/>
              <a:gd name="connsiteX6" fmla="*/ 2580 w 10000"/>
              <a:gd name="connsiteY6" fmla="*/ 3064 h 12530"/>
              <a:gd name="connsiteX7" fmla="*/ 0 w 10000"/>
              <a:gd name="connsiteY7" fmla="*/ 10000 h 12530"/>
              <a:gd name="connsiteX8" fmla="*/ 10 w 10000"/>
              <a:gd name="connsiteY8" fmla="*/ 30 h 12530"/>
              <a:gd name="connsiteX0" fmla="*/ 10 w 10000"/>
              <a:gd name="connsiteY0" fmla="*/ 30 h 12530"/>
              <a:gd name="connsiteX1" fmla="*/ 4407 w 10000"/>
              <a:gd name="connsiteY1" fmla="*/ 0 h 12530"/>
              <a:gd name="connsiteX2" fmla="*/ 7084 w 10000"/>
              <a:gd name="connsiteY2" fmla="*/ 6693 h 12530"/>
              <a:gd name="connsiteX3" fmla="*/ 9997 w 10000"/>
              <a:gd name="connsiteY3" fmla="*/ 8346 h 12530"/>
              <a:gd name="connsiteX4" fmla="*/ 9997 w 10000"/>
              <a:gd name="connsiteY4" fmla="*/ 5039 h 12530"/>
              <a:gd name="connsiteX5" fmla="*/ 7417 w 10000"/>
              <a:gd name="connsiteY5" fmla="*/ 10000 h 12530"/>
              <a:gd name="connsiteX6" fmla="*/ 2580 w 10000"/>
              <a:gd name="connsiteY6" fmla="*/ 3064 h 12530"/>
              <a:gd name="connsiteX7" fmla="*/ 0 w 10000"/>
              <a:gd name="connsiteY7" fmla="*/ 10000 h 12530"/>
              <a:gd name="connsiteX8" fmla="*/ 10 w 10000"/>
              <a:gd name="connsiteY8" fmla="*/ 30 h 12530"/>
              <a:gd name="connsiteX0" fmla="*/ 10 w 10000"/>
              <a:gd name="connsiteY0" fmla="*/ 30 h 11703"/>
              <a:gd name="connsiteX1" fmla="*/ 4407 w 10000"/>
              <a:gd name="connsiteY1" fmla="*/ 0 h 11703"/>
              <a:gd name="connsiteX2" fmla="*/ 7084 w 10000"/>
              <a:gd name="connsiteY2" fmla="*/ 6693 h 11703"/>
              <a:gd name="connsiteX3" fmla="*/ 9997 w 10000"/>
              <a:gd name="connsiteY3" fmla="*/ 8346 h 11703"/>
              <a:gd name="connsiteX4" fmla="*/ 9997 w 10000"/>
              <a:gd name="connsiteY4" fmla="*/ 5039 h 11703"/>
              <a:gd name="connsiteX5" fmla="*/ 7001 w 10000"/>
              <a:gd name="connsiteY5" fmla="*/ 9173 h 11703"/>
              <a:gd name="connsiteX6" fmla="*/ 2580 w 10000"/>
              <a:gd name="connsiteY6" fmla="*/ 3064 h 11703"/>
              <a:gd name="connsiteX7" fmla="*/ 0 w 10000"/>
              <a:gd name="connsiteY7" fmla="*/ 10000 h 11703"/>
              <a:gd name="connsiteX8" fmla="*/ 10 w 10000"/>
              <a:gd name="connsiteY8" fmla="*/ 30 h 11703"/>
              <a:gd name="connsiteX0" fmla="*/ 10 w 10000"/>
              <a:gd name="connsiteY0" fmla="*/ 30 h 10876"/>
              <a:gd name="connsiteX1" fmla="*/ 4407 w 10000"/>
              <a:gd name="connsiteY1" fmla="*/ 0 h 10876"/>
              <a:gd name="connsiteX2" fmla="*/ 7084 w 10000"/>
              <a:gd name="connsiteY2" fmla="*/ 6693 h 10876"/>
              <a:gd name="connsiteX3" fmla="*/ 9997 w 10000"/>
              <a:gd name="connsiteY3" fmla="*/ 8346 h 10876"/>
              <a:gd name="connsiteX4" fmla="*/ 9997 w 10000"/>
              <a:gd name="connsiteY4" fmla="*/ 5039 h 10876"/>
              <a:gd name="connsiteX5" fmla="*/ 6668 w 10000"/>
              <a:gd name="connsiteY5" fmla="*/ 8346 h 10876"/>
              <a:gd name="connsiteX6" fmla="*/ 2580 w 10000"/>
              <a:gd name="connsiteY6" fmla="*/ 3064 h 10876"/>
              <a:gd name="connsiteX7" fmla="*/ 0 w 10000"/>
              <a:gd name="connsiteY7" fmla="*/ 10000 h 10876"/>
              <a:gd name="connsiteX8" fmla="*/ 10 w 10000"/>
              <a:gd name="connsiteY8" fmla="*/ 30 h 10876"/>
              <a:gd name="connsiteX0" fmla="*/ 10 w 10000"/>
              <a:gd name="connsiteY0" fmla="*/ 30 h 10876"/>
              <a:gd name="connsiteX1" fmla="*/ 4407 w 10000"/>
              <a:gd name="connsiteY1" fmla="*/ 0 h 10876"/>
              <a:gd name="connsiteX2" fmla="*/ 7084 w 10000"/>
              <a:gd name="connsiteY2" fmla="*/ 6693 h 10876"/>
              <a:gd name="connsiteX3" fmla="*/ 9997 w 10000"/>
              <a:gd name="connsiteY3" fmla="*/ 8346 h 10876"/>
              <a:gd name="connsiteX4" fmla="*/ 9997 w 10000"/>
              <a:gd name="connsiteY4" fmla="*/ 5039 h 10876"/>
              <a:gd name="connsiteX5" fmla="*/ 6335 w 10000"/>
              <a:gd name="connsiteY5" fmla="*/ 8346 h 10876"/>
              <a:gd name="connsiteX6" fmla="*/ 2580 w 10000"/>
              <a:gd name="connsiteY6" fmla="*/ 3064 h 10876"/>
              <a:gd name="connsiteX7" fmla="*/ 0 w 10000"/>
              <a:gd name="connsiteY7" fmla="*/ 10000 h 10876"/>
              <a:gd name="connsiteX8" fmla="*/ 10 w 10000"/>
              <a:gd name="connsiteY8" fmla="*/ 30 h 10876"/>
              <a:gd name="connsiteX0" fmla="*/ 10 w 10000"/>
              <a:gd name="connsiteY0" fmla="*/ 30 h 10876"/>
              <a:gd name="connsiteX1" fmla="*/ 4407 w 10000"/>
              <a:gd name="connsiteY1" fmla="*/ 0 h 10876"/>
              <a:gd name="connsiteX2" fmla="*/ 7084 w 10000"/>
              <a:gd name="connsiteY2" fmla="*/ 6693 h 10876"/>
              <a:gd name="connsiteX3" fmla="*/ 9997 w 10000"/>
              <a:gd name="connsiteY3" fmla="*/ 8346 h 10876"/>
              <a:gd name="connsiteX4" fmla="*/ 9997 w 10000"/>
              <a:gd name="connsiteY4" fmla="*/ 4212 h 10876"/>
              <a:gd name="connsiteX5" fmla="*/ 6335 w 10000"/>
              <a:gd name="connsiteY5" fmla="*/ 8346 h 10876"/>
              <a:gd name="connsiteX6" fmla="*/ 2580 w 10000"/>
              <a:gd name="connsiteY6" fmla="*/ 3064 h 10876"/>
              <a:gd name="connsiteX7" fmla="*/ 0 w 10000"/>
              <a:gd name="connsiteY7" fmla="*/ 10000 h 10876"/>
              <a:gd name="connsiteX8" fmla="*/ 10 w 10000"/>
              <a:gd name="connsiteY8" fmla="*/ 30 h 10876"/>
              <a:gd name="connsiteX0" fmla="*/ 10 w 10000"/>
              <a:gd name="connsiteY0" fmla="*/ 30 h 10876"/>
              <a:gd name="connsiteX1" fmla="*/ 4407 w 10000"/>
              <a:gd name="connsiteY1" fmla="*/ 0 h 10876"/>
              <a:gd name="connsiteX2" fmla="*/ 7084 w 10000"/>
              <a:gd name="connsiteY2" fmla="*/ 6693 h 10876"/>
              <a:gd name="connsiteX3" fmla="*/ 9997 w 10000"/>
              <a:gd name="connsiteY3" fmla="*/ 8346 h 10876"/>
              <a:gd name="connsiteX4" fmla="*/ 9997 w 10000"/>
              <a:gd name="connsiteY4" fmla="*/ 4212 h 10876"/>
              <a:gd name="connsiteX5" fmla="*/ 6335 w 10000"/>
              <a:gd name="connsiteY5" fmla="*/ 8346 h 10876"/>
              <a:gd name="connsiteX6" fmla="*/ 2580 w 10000"/>
              <a:gd name="connsiteY6" fmla="*/ 3064 h 10876"/>
              <a:gd name="connsiteX7" fmla="*/ 0 w 10000"/>
              <a:gd name="connsiteY7" fmla="*/ 10000 h 10876"/>
              <a:gd name="connsiteX8" fmla="*/ 10 w 10000"/>
              <a:gd name="connsiteY8" fmla="*/ 30 h 10876"/>
              <a:gd name="connsiteX0" fmla="*/ 10 w 10000"/>
              <a:gd name="connsiteY0" fmla="*/ 30 h 10876"/>
              <a:gd name="connsiteX1" fmla="*/ 4407 w 10000"/>
              <a:gd name="connsiteY1" fmla="*/ 0 h 10876"/>
              <a:gd name="connsiteX2" fmla="*/ 6751 w 10000"/>
              <a:gd name="connsiteY2" fmla="*/ 6693 h 10876"/>
              <a:gd name="connsiteX3" fmla="*/ 9997 w 10000"/>
              <a:gd name="connsiteY3" fmla="*/ 8346 h 10876"/>
              <a:gd name="connsiteX4" fmla="*/ 9997 w 10000"/>
              <a:gd name="connsiteY4" fmla="*/ 4212 h 10876"/>
              <a:gd name="connsiteX5" fmla="*/ 6335 w 10000"/>
              <a:gd name="connsiteY5" fmla="*/ 8346 h 10876"/>
              <a:gd name="connsiteX6" fmla="*/ 2580 w 10000"/>
              <a:gd name="connsiteY6" fmla="*/ 3064 h 10876"/>
              <a:gd name="connsiteX7" fmla="*/ 0 w 10000"/>
              <a:gd name="connsiteY7" fmla="*/ 10000 h 10876"/>
              <a:gd name="connsiteX8" fmla="*/ 10 w 10000"/>
              <a:gd name="connsiteY8" fmla="*/ 30 h 10876"/>
              <a:gd name="connsiteX0" fmla="*/ 10 w 10000"/>
              <a:gd name="connsiteY0" fmla="*/ 30 h 10876"/>
              <a:gd name="connsiteX1" fmla="*/ 4407 w 10000"/>
              <a:gd name="connsiteY1" fmla="*/ 0 h 10876"/>
              <a:gd name="connsiteX2" fmla="*/ 6501 w 10000"/>
              <a:gd name="connsiteY2" fmla="*/ 6693 h 10876"/>
              <a:gd name="connsiteX3" fmla="*/ 9997 w 10000"/>
              <a:gd name="connsiteY3" fmla="*/ 8346 h 10876"/>
              <a:gd name="connsiteX4" fmla="*/ 9997 w 10000"/>
              <a:gd name="connsiteY4" fmla="*/ 4212 h 10876"/>
              <a:gd name="connsiteX5" fmla="*/ 6335 w 10000"/>
              <a:gd name="connsiteY5" fmla="*/ 8346 h 10876"/>
              <a:gd name="connsiteX6" fmla="*/ 2580 w 10000"/>
              <a:gd name="connsiteY6" fmla="*/ 3064 h 10876"/>
              <a:gd name="connsiteX7" fmla="*/ 0 w 10000"/>
              <a:gd name="connsiteY7" fmla="*/ 10000 h 10876"/>
              <a:gd name="connsiteX8" fmla="*/ 10 w 10000"/>
              <a:gd name="connsiteY8" fmla="*/ 30 h 10876"/>
              <a:gd name="connsiteX0" fmla="*/ 10 w 10000"/>
              <a:gd name="connsiteY0" fmla="*/ 30 h 11630"/>
              <a:gd name="connsiteX1" fmla="*/ 4407 w 10000"/>
              <a:gd name="connsiteY1" fmla="*/ 0 h 11630"/>
              <a:gd name="connsiteX2" fmla="*/ 6501 w 10000"/>
              <a:gd name="connsiteY2" fmla="*/ 6693 h 11630"/>
              <a:gd name="connsiteX3" fmla="*/ 9997 w 10000"/>
              <a:gd name="connsiteY3" fmla="*/ 10827 h 11630"/>
              <a:gd name="connsiteX4" fmla="*/ 9997 w 10000"/>
              <a:gd name="connsiteY4" fmla="*/ 4212 h 11630"/>
              <a:gd name="connsiteX5" fmla="*/ 6335 w 10000"/>
              <a:gd name="connsiteY5" fmla="*/ 8346 h 11630"/>
              <a:gd name="connsiteX6" fmla="*/ 2580 w 10000"/>
              <a:gd name="connsiteY6" fmla="*/ 3064 h 11630"/>
              <a:gd name="connsiteX7" fmla="*/ 0 w 10000"/>
              <a:gd name="connsiteY7" fmla="*/ 10000 h 11630"/>
              <a:gd name="connsiteX8" fmla="*/ 10 w 10000"/>
              <a:gd name="connsiteY8" fmla="*/ 30 h 11630"/>
              <a:gd name="connsiteX0" fmla="*/ 10 w 10000"/>
              <a:gd name="connsiteY0" fmla="*/ 30 h 11630"/>
              <a:gd name="connsiteX1" fmla="*/ 4407 w 10000"/>
              <a:gd name="connsiteY1" fmla="*/ 0 h 11630"/>
              <a:gd name="connsiteX2" fmla="*/ 6501 w 10000"/>
              <a:gd name="connsiteY2" fmla="*/ 6693 h 11630"/>
              <a:gd name="connsiteX3" fmla="*/ 9997 w 10000"/>
              <a:gd name="connsiteY3" fmla="*/ 10827 h 11630"/>
              <a:gd name="connsiteX4" fmla="*/ 9997 w 10000"/>
              <a:gd name="connsiteY4" fmla="*/ 6693 h 11630"/>
              <a:gd name="connsiteX5" fmla="*/ 6335 w 10000"/>
              <a:gd name="connsiteY5" fmla="*/ 8346 h 11630"/>
              <a:gd name="connsiteX6" fmla="*/ 2580 w 10000"/>
              <a:gd name="connsiteY6" fmla="*/ 3064 h 11630"/>
              <a:gd name="connsiteX7" fmla="*/ 0 w 10000"/>
              <a:gd name="connsiteY7" fmla="*/ 10000 h 11630"/>
              <a:gd name="connsiteX8" fmla="*/ 10 w 10000"/>
              <a:gd name="connsiteY8" fmla="*/ 30 h 11630"/>
              <a:gd name="connsiteX0" fmla="*/ 10 w 10000"/>
              <a:gd name="connsiteY0" fmla="*/ 30 h 10876"/>
              <a:gd name="connsiteX1" fmla="*/ 4407 w 10000"/>
              <a:gd name="connsiteY1" fmla="*/ 0 h 10876"/>
              <a:gd name="connsiteX2" fmla="*/ 6501 w 10000"/>
              <a:gd name="connsiteY2" fmla="*/ 6693 h 10876"/>
              <a:gd name="connsiteX3" fmla="*/ 9997 w 10000"/>
              <a:gd name="connsiteY3" fmla="*/ 9173 h 10876"/>
              <a:gd name="connsiteX4" fmla="*/ 9997 w 10000"/>
              <a:gd name="connsiteY4" fmla="*/ 6693 h 10876"/>
              <a:gd name="connsiteX5" fmla="*/ 6335 w 10000"/>
              <a:gd name="connsiteY5" fmla="*/ 8346 h 10876"/>
              <a:gd name="connsiteX6" fmla="*/ 2580 w 10000"/>
              <a:gd name="connsiteY6" fmla="*/ 3064 h 10876"/>
              <a:gd name="connsiteX7" fmla="*/ 0 w 10000"/>
              <a:gd name="connsiteY7" fmla="*/ 10000 h 10876"/>
              <a:gd name="connsiteX8" fmla="*/ 10 w 10000"/>
              <a:gd name="connsiteY8" fmla="*/ 30 h 10876"/>
              <a:gd name="connsiteX0" fmla="*/ 10 w 10000"/>
              <a:gd name="connsiteY0" fmla="*/ 30 h 10876"/>
              <a:gd name="connsiteX1" fmla="*/ 4407 w 10000"/>
              <a:gd name="connsiteY1" fmla="*/ 0 h 10876"/>
              <a:gd name="connsiteX2" fmla="*/ 6501 w 10000"/>
              <a:gd name="connsiteY2" fmla="*/ 6693 h 10876"/>
              <a:gd name="connsiteX3" fmla="*/ 9997 w 10000"/>
              <a:gd name="connsiteY3" fmla="*/ 9173 h 10876"/>
              <a:gd name="connsiteX4" fmla="*/ 9997 w 10000"/>
              <a:gd name="connsiteY4" fmla="*/ 6693 h 10876"/>
              <a:gd name="connsiteX5" fmla="*/ 5919 w 10000"/>
              <a:gd name="connsiteY5" fmla="*/ 8346 h 10876"/>
              <a:gd name="connsiteX6" fmla="*/ 2580 w 10000"/>
              <a:gd name="connsiteY6" fmla="*/ 3064 h 10876"/>
              <a:gd name="connsiteX7" fmla="*/ 0 w 10000"/>
              <a:gd name="connsiteY7" fmla="*/ 10000 h 10876"/>
              <a:gd name="connsiteX8" fmla="*/ 10 w 10000"/>
              <a:gd name="connsiteY8" fmla="*/ 30 h 10876"/>
              <a:gd name="connsiteX0" fmla="*/ 10 w 10000"/>
              <a:gd name="connsiteY0" fmla="*/ 30 h 10000"/>
              <a:gd name="connsiteX1" fmla="*/ 4407 w 10000"/>
              <a:gd name="connsiteY1" fmla="*/ 0 h 10000"/>
              <a:gd name="connsiteX2" fmla="*/ 6501 w 10000"/>
              <a:gd name="connsiteY2" fmla="*/ 6693 h 10000"/>
              <a:gd name="connsiteX3" fmla="*/ 9997 w 10000"/>
              <a:gd name="connsiteY3" fmla="*/ 9173 h 10000"/>
              <a:gd name="connsiteX4" fmla="*/ 9997 w 10000"/>
              <a:gd name="connsiteY4" fmla="*/ 6693 h 10000"/>
              <a:gd name="connsiteX5" fmla="*/ 5919 w 10000"/>
              <a:gd name="connsiteY5" fmla="*/ 8346 h 10000"/>
              <a:gd name="connsiteX6" fmla="*/ 2580 w 10000"/>
              <a:gd name="connsiteY6" fmla="*/ 3064 h 10000"/>
              <a:gd name="connsiteX7" fmla="*/ 0 w 10000"/>
              <a:gd name="connsiteY7" fmla="*/ 10000 h 10000"/>
              <a:gd name="connsiteX8" fmla="*/ 10 w 10000"/>
              <a:gd name="connsiteY8" fmla="*/ 30 h 10000"/>
              <a:gd name="connsiteX0" fmla="*/ 10 w 10000"/>
              <a:gd name="connsiteY0" fmla="*/ 30 h 10000"/>
              <a:gd name="connsiteX1" fmla="*/ 4407 w 10000"/>
              <a:gd name="connsiteY1" fmla="*/ 0 h 10000"/>
              <a:gd name="connsiteX2" fmla="*/ 6501 w 10000"/>
              <a:gd name="connsiteY2" fmla="*/ 6693 h 10000"/>
              <a:gd name="connsiteX3" fmla="*/ 9997 w 10000"/>
              <a:gd name="connsiteY3" fmla="*/ 9173 h 10000"/>
              <a:gd name="connsiteX4" fmla="*/ 9997 w 10000"/>
              <a:gd name="connsiteY4" fmla="*/ 5866 h 10000"/>
              <a:gd name="connsiteX5" fmla="*/ 5919 w 10000"/>
              <a:gd name="connsiteY5" fmla="*/ 8346 h 10000"/>
              <a:gd name="connsiteX6" fmla="*/ 2580 w 10000"/>
              <a:gd name="connsiteY6" fmla="*/ 3064 h 10000"/>
              <a:gd name="connsiteX7" fmla="*/ 0 w 10000"/>
              <a:gd name="connsiteY7" fmla="*/ 10000 h 10000"/>
              <a:gd name="connsiteX8" fmla="*/ 10 w 10000"/>
              <a:gd name="connsiteY8" fmla="*/ 30 h 10000"/>
              <a:gd name="connsiteX0" fmla="*/ 10 w 10000"/>
              <a:gd name="connsiteY0" fmla="*/ 30 h 10000"/>
              <a:gd name="connsiteX1" fmla="*/ 4407 w 10000"/>
              <a:gd name="connsiteY1" fmla="*/ 0 h 10000"/>
              <a:gd name="connsiteX2" fmla="*/ 6418 w 10000"/>
              <a:gd name="connsiteY2" fmla="*/ 5866 h 10000"/>
              <a:gd name="connsiteX3" fmla="*/ 9997 w 10000"/>
              <a:gd name="connsiteY3" fmla="*/ 9173 h 10000"/>
              <a:gd name="connsiteX4" fmla="*/ 9997 w 10000"/>
              <a:gd name="connsiteY4" fmla="*/ 5866 h 10000"/>
              <a:gd name="connsiteX5" fmla="*/ 5919 w 10000"/>
              <a:gd name="connsiteY5" fmla="*/ 8346 h 10000"/>
              <a:gd name="connsiteX6" fmla="*/ 2580 w 10000"/>
              <a:gd name="connsiteY6" fmla="*/ 3064 h 10000"/>
              <a:gd name="connsiteX7" fmla="*/ 0 w 10000"/>
              <a:gd name="connsiteY7" fmla="*/ 10000 h 10000"/>
              <a:gd name="connsiteX8" fmla="*/ 10 w 10000"/>
              <a:gd name="connsiteY8" fmla="*/ 30 h 10000"/>
              <a:gd name="connsiteX0" fmla="*/ 10 w 10000"/>
              <a:gd name="connsiteY0" fmla="*/ 30 h 10000"/>
              <a:gd name="connsiteX1" fmla="*/ 4407 w 10000"/>
              <a:gd name="connsiteY1" fmla="*/ 0 h 10000"/>
              <a:gd name="connsiteX2" fmla="*/ 6418 w 10000"/>
              <a:gd name="connsiteY2" fmla="*/ 5866 h 10000"/>
              <a:gd name="connsiteX3" fmla="*/ 9997 w 10000"/>
              <a:gd name="connsiteY3" fmla="*/ 9173 h 10000"/>
              <a:gd name="connsiteX4" fmla="*/ 9997 w 10000"/>
              <a:gd name="connsiteY4" fmla="*/ 5866 h 10000"/>
              <a:gd name="connsiteX5" fmla="*/ 5919 w 10000"/>
              <a:gd name="connsiteY5" fmla="*/ 8346 h 10000"/>
              <a:gd name="connsiteX6" fmla="*/ 2580 w 10000"/>
              <a:gd name="connsiteY6" fmla="*/ 3064 h 10000"/>
              <a:gd name="connsiteX7" fmla="*/ 0 w 10000"/>
              <a:gd name="connsiteY7" fmla="*/ 10000 h 10000"/>
              <a:gd name="connsiteX8" fmla="*/ 10 w 10000"/>
              <a:gd name="connsiteY8" fmla="*/ 30 h 10000"/>
              <a:gd name="connsiteX0" fmla="*/ 10 w 10000"/>
              <a:gd name="connsiteY0" fmla="*/ 30 h 10000"/>
              <a:gd name="connsiteX1" fmla="*/ 4407 w 10000"/>
              <a:gd name="connsiteY1" fmla="*/ 0 h 10000"/>
              <a:gd name="connsiteX2" fmla="*/ 6418 w 10000"/>
              <a:gd name="connsiteY2" fmla="*/ 5866 h 10000"/>
              <a:gd name="connsiteX3" fmla="*/ 9997 w 10000"/>
              <a:gd name="connsiteY3" fmla="*/ 9173 h 10000"/>
              <a:gd name="connsiteX4" fmla="*/ 9997 w 10000"/>
              <a:gd name="connsiteY4" fmla="*/ 5866 h 10000"/>
              <a:gd name="connsiteX5" fmla="*/ 5919 w 10000"/>
              <a:gd name="connsiteY5" fmla="*/ 8346 h 10000"/>
              <a:gd name="connsiteX6" fmla="*/ 2580 w 10000"/>
              <a:gd name="connsiteY6" fmla="*/ 3064 h 10000"/>
              <a:gd name="connsiteX7" fmla="*/ 0 w 10000"/>
              <a:gd name="connsiteY7" fmla="*/ 10000 h 10000"/>
              <a:gd name="connsiteX8" fmla="*/ 10 w 10000"/>
              <a:gd name="connsiteY8" fmla="*/ 30 h 10000"/>
              <a:gd name="connsiteX0" fmla="*/ 10 w 10000"/>
              <a:gd name="connsiteY0" fmla="*/ 30 h 10000"/>
              <a:gd name="connsiteX1" fmla="*/ 4407 w 10000"/>
              <a:gd name="connsiteY1" fmla="*/ 0 h 10000"/>
              <a:gd name="connsiteX2" fmla="*/ 6418 w 10000"/>
              <a:gd name="connsiteY2" fmla="*/ 5866 h 10000"/>
              <a:gd name="connsiteX3" fmla="*/ 9997 w 10000"/>
              <a:gd name="connsiteY3" fmla="*/ 9173 h 10000"/>
              <a:gd name="connsiteX4" fmla="*/ 9997 w 10000"/>
              <a:gd name="connsiteY4" fmla="*/ 5866 h 10000"/>
              <a:gd name="connsiteX5" fmla="*/ 5919 w 10000"/>
              <a:gd name="connsiteY5" fmla="*/ 8346 h 10000"/>
              <a:gd name="connsiteX6" fmla="*/ 2580 w 10000"/>
              <a:gd name="connsiteY6" fmla="*/ 3064 h 10000"/>
              <a:gd name="connsiteX7" fmla="*/ 0 w 10000"/>
              <a:gd name="connsiteY7" fmla="*/ 10000 h 10000"/>
              <a:gd name="connsiteX8" fmla="*/ 10 w 10000"/>
              <a:gd name="connsiteY8" fmla="*/ 30 h 10000"/>
              <a:gd name="connsiteX0" fmla="*/ 10 w 10000"/>
              <a:gd name="connsiteY0" fmla="*/ 30 h 10000"/>
              <a:gd name="connsiteX1" fmla="*/ 4407 w 10000"/>
              <a:gd name="connsiteY1" fmla="*/ 0 h 10000"/>
              <a:gd name="connsiteX2" fmla="*/ 6418 w 10000"/>
              <a:gd name="connsiteY2" fmla="*/ 5866 h 10000"/>
              <a:gd name="connsiteX3" fmla="*/ 9997 w 10000"/>
              <a:gd name="connsiteY3" fmla="*/ 9173 h 10000"/>
              <a:gd name="connsiteX4" fmla="*/ 9997 w 10000"/>
              <a:gd name="connsiteY4" fmla="*/ 5866 h 10000"/>
              <a:gd name="connsiteX5" fmla="*/ 5919 w 10000"/>
              <a:gd name="connsiteY5" fmla="*/ 8346 h 10000"/>
              <a:gd name="connsiteX6" fmla="*/ 2580 w 10000"/>
              <a:gd name="connsiteY6" fmla="*/ 3064 h 10000"/>
              <a:gd name="connsiteX7" fmla="*/ 0 w 10000"/>
              <a:gd name="connsiteY7" fmla="*/ 10000 h 10000"/>
              <a:gd name="connsiteX8" fmla="*/ 10 w 10000"/>
              <a:gd name="connsiteY8" fmla="*/ 30 h 10000"/>
              <a:gd name="connsiteX0" fmla="*/ 10 w 10000"/>
              <a:gd name="connsiteY0" fmla="*/ 30 h 10000"/>
              <a:gd name="connsiteX1" fmla="*/ 4407 w 10000"/>
              <a:gd name="connsiteY1" fmla="*/ 0 h 10000"/>
              <a:gd name="connsiteX2" fmla="*/ 6418 w 10000"/>
              <a:gd name="connsiteY2" fmla="*/ 5866 h 10000"/>
              <a:gd name="connsiteX3" fmla="*/ 9997 w 10000"/>
              <a:gd name="connsiteY3" fmla="*/ 9173 h 10000"/>
              <a:gd name="connsiteX4" fmla="*/ 9997 w 10000"/>
              <a:gd name="connsiteY4" fmla="*/ 5866 h 10000"/>
              <a:gd name="connsiteX5" fmla="*/ 5919 w 10000"/>
              <a:gd name="connsiteY5" fmla="*/ 8346 h 10000"/>
              <a:gd name="connsiteX6" fmla="*/ 2580 w 10000"/>
              <a:gd name="connsiteY6" fmla="*/ 3064 h 10000"/>
              <a:gd name="connsiteX7" fmla="*/ 0 w 10000"/>
              <a:gd name="connsiteY7" fmla="*/ 10000 h 10000"/>
              <a:gd name="connsiteX8" fmla="*/ 10 w 10000"/>
              <a:gd name="connsiteY8" fmla="*/ 30 h 10000"/>
              <a:gd name="connsiteX0" fmla="*/ 10 w 10000"/>
              <a:gd name="connsiteY0" fmla="*/ 30 h 10000"/>
              <a:gd name="connsiteX1" fmla="*/ 4407 w 10000"/>
              <a:gd name="connsiteY1" fmla="*/ 0 h 10000"/>
              <a:gd name="connsiteX2" fmla="*/ 6418 w 10000"/>
              <a:gd name="connsiteY2" fmla="*/ 5866 h 10000"/>
              <a:gd name="connsiteX3" fmla="*/ 9997 w 10000"/>
              <a:gd name="connsiteY3" fmla="*/ 9173 h 10000"/>
              <a:gd name="connsiteX4" fmla="*/ 9997 w 10000"/>
              <a:gd name="connsiteY4" fmla="*/ 5866 h 10000"/>
              <a:gd name="connsiteX5" fmla="*/ 5919 w 10000"/>
              <a:gd name="connsiteY5" fmla="*/ 8346 h 10000"/>
              <a:gd name="connsiteX6" fmla="*/ 2580 w 10000"/>
              <a:gd name="connsiteY6" fmla="*/ 3064 h 10000"/>
              <a:gd name="connsiteX7" fmla="*/ 0 w 10000"/>
              <a:gd name="connsiteY7" fmla="*/ 10000 h 10000"/>
              <a:gd name="connsiteX8" fmla="*/ 10 w 10000"/>
              <a:gd name="connsiteY8" fmla="*/ 30 h 10000"/>
              <a:gd name="connsiteX0" fmla="*/ 10 w 10000"/>
              <a:gd name="connsiteY0" fmla="*/ 30 h 10000"/>
              <a:gd name="connsiteX1" fmla="*/ 4407 w 10000"/>
              <a:gd name="connsiteY1" fmla="*/ 0 h 10000"/>
              <a:gd name="connsiteX2" fmla="*/ 6418 w 10000"/>
              <a:gd name="connsiteY2" fmla="*/ 5866 h 10000"/>
              <a:gd name="connsiteX3" fmla="*/ 9997 w 10000"/>
              <a:gd name="connsiteY3" fmla="*/ 9173 h 10000"/>
              <a:gd name="connsiteX4" fmla="*/ 9997 w 10000"/>
              <a:gd name="connsiteY4" fmla="*/ 5866 h 10000"/>
              <a:gd name="connsiteX5" fmla="*/ 5919 w 10000"/>
              <a:gd name="connsiteY5" fmla="*/ 7519 h 10000"/>
              <a:gd name="connsiteX6" fmla="*/ 2580 w 10000"/>
              <a:gd name="connsiteY6" fmla="*/ 3064 h 10000"/>
              <a:gd name="connsiteX7" fmla="*/ 0 w 10000"/>
              <a:gd name="connsiteY7" fmla="*/ 10000 h 10000"/>
              <a:gd name="connsiteX8" fmla="*/ 10 w 10000"/>
              <a:gd name="connsiteY8" fmla="*/ 30 h 10000"/>
              <a:gd name="connsiteX0" fmla="*/ 10 w 10000"/>
              <a:gd name="connsiteY0" fmla="*/ 30 h 10000"/>
              <a:gd name="connsiteX1" fmla="*/ 4407 w 10000"/>
              <a:gd name="connsiteY1" fmla="*/ 0 h 10000"/>
              <a:gd name="connsiteX2" fmla="*/ 6418 w 10000"/>
              <a:gd name="connsiteY2" fmla="*/ 5866 h 10000"/>
              <a:gd name="connsiteX3" fmla="*/ 9997 w 10000"/>
              <a:gd name="connsiteY3" fmla="*/ 9173 h 10000"/>
              <a:gd name="connsiteX4" fmla="*/ 9997 w 10000"/>
              <a:gd name="connsiteY4" fmla="*/ 5866 h 10000"/>
              <a:gd name="connsiteX5" fmla="*/ 5919 w 10000"/>
              <a:gd name="connsiteY5" fmla="*/ 5866 h 10000"/>
              <a:gd name="connsiteX6" fmla="*/ 2580 w 10000"/>
              <a:gd name="connsiteY6" fmla="*/ 3064 h 10000"/>
              <a:gd name="connsiteX7" fmla="*/ 0 w 10000"/>
              <a:gd name="connsiteY7" fmla="*/ 10000 h 10000"/>
              <a:gd name="connsiteX8" fmla="*/ 10 w 10000"/>
              <a:gd name="connsiteY8" fmla="*/ 30 h 10000"/>
              <a:gd name="connsiteX0" fmla="*/ 10 w 10000"/>
              <a:gd name="connsiteY0" fmla="*/ 30 h 12457"/>
              <a:gd name="connsiteX1" fmla="*/ 4407 w 10000"/>
              <a:gd name="connsiteY1" fmla="*/ 0 h 12457"/>
              <a:gd name="connsiteX2" fmla="*/ 6418 w 10000"/>
              <a:gd name="connsiteY2" fmla="*/ 5866 h 12457"/>
              <a:gd name="connsiteX3" fmla="*/ 9997 w 10000"/>
              <a:gd name="connsiteY3" fmla="*/ 11654 h 12457"/>
              <a:gd name="connsiteX4" fmla="*/ 9997 w 10000"/>
              <a:gd name="connsiteY4" fmla="*/ 5866 h 12457"/>
              <a:gd name="connsiteX5" fmla="*/ 5919 w 10000"/>
              <a:gd name="connsiteY5" fmla="*/ 5866 h 12457"/>
              <a:gd name="connsiteX6" fmla="*/ 2580 w 10000"/>
              <a:gd name="connsiteY6" fmla="*/ 3064 h 12457"/>
              <a:gd name="connsiteX7" fmla="*/ 0 w 10000"/>
              <a:gd name="connsiteY7" fmla="*/ 10000 h 12457"/>
              <a:gd name="connsiteX8" fmla="*/ 10 w 10000"/>
              <a:gd name="connsiteY8" fmla="*/ 30 h 12457"/>
              <a:gd name="connsiteX0" fmla="*/ 10 w 10000"/>
              <a:gd name="connsiteY0" fmla="*/ 30 h 12457"/>
              <a:gd name="connsiteX1" fmla="*/ 4407 w 10000"/>
              <a:gd name="connsiteY1" fmla="*/ 0 h 12457"/>
              <a:gd name="connsiteX2" fmla="*/ 6418 w 10000"/>
              <a:gd name="connsiteY2" fmla="*/ 5866 h 12457"/>
              <a:gd name="connsiteX3" fmla="*/ 9997 w 10000"/>
              <a:gd name="connsiteY3" fmla="*/ 11654 h 12457"/>
              <a:gd name="connsiteX4" fmla="*/ 9997 w 10000"/>
              <a:gd name="connsiteY4" fmla="*/ 5866 h 12457"/>
              <a:gd name="connsiteX5" fmla="*/ 5919 w 10000"/>
              <a:gd name="connsiteY5" fmla="*/ 5866 h 12457"/>
              <a:gd name="connsiteX6" fmla="*/ 2580 w 10000"/>
              <a:gd name="connsiteY6" fmla="*/ 3064 h 12457"/>
              <a:gd name="connsiteX7" fmla="*/ 0 w 10000"/>
              <a:gd name="connsiteY7" fmla="*/ 10000 h 12457"/>
              <a:gd name="connsiteX8" fmla="*/ 10 w 10000"/>
              <a:gd name="connsiteY8" fmla="*/ 30 h 12457"/>
              <a:gd name="connsiteX0" fmla="*/ 10 w 10000"/>
              <a:gd name="connsiteY0" fmla="*/ 30 h 12457"/>
              <a:gd name="connsiteX1" fmla="*/ 4407 w 10000"/>
              <a:gd name="connsiteY1" fmla="*/ 0 h 12457"/>
              <a:gd name="connsiteX2" fmla="*/ 6418 w 10000"/>
              <a:gd name="connsiteY2" fmla="*/ 5866 h 12457"/>
              <a:gd name="connsiteX3" fmla="*/ 9997 w 10000"/>
              <a:gd name="connsiteY3" fmla="*/ 11654 h 12457"/>
              <a:gd name="connsiteX4" fmla="*/ 9997 w 10000"/>
              <a:gd name="connsiteY4" fmla="*/ 5866 h 12457"/>
              <a:gd name="connsiteX5" fmla="*/ 5919 w 10000"/>
              <a:gd name="connsiteY5" fmla="*/ 5866 h 12457"/>
              <a:gd name="connsiteX6" fmla="*/ 2580 w 10000"/>
              <a:gd name="connsiteY6" fmla="*/ 3064 h 12457"/>
              <a:gd name="connsiteX7" fmla="*/ 0 w 10000"/>
              <a:gd name="connsiteY7" fmla="*/ 10000 h 12457"/>
              <a:gd name="connsiteX8" fmla="*/ 10 w 10000"/>
              <a:gd name="connsiteY8" fmla="*/ 30 h 12457"/>
              <a:gd name="connsiteX0" fmla="*/ 10 w 10000"/>
              <a:gd name="connsiteY0" fmla="*/ 30 h 12457"/>
              <a:gd name="connsiteX1" fmla="*/ 4407 w 10000"/>
              <a:gd name="connsiteY1" fmla="*/ 0 h 12457"/>
              <a:gd name="connsiteX2" fmla="*/ 6418 w 10000"/>
              <a:gd name="connsiteY2" fmla="*/ 5866 h 12457"/>
              <a:gd name="connsiteX3" fmla="*/ 9997 w 10000"/>
              <a:gd name="connsiteY3" fmla="*/ 11654 h 12457"/>
              <a:gd name="connsiteX4" fmla="*/ 9997 w 10000"/>
              <a:gd name="connsiteY4" fmla="*/ 5866 h 12457"/>
              <a:gd name="connsiteX5" fmla="*/ 5919 w 10000"/>
              <a:gd name="connsiteY5" fmla="*/ 5866 h 12457"/>
              <a:gd name="connsiteX6" fmla="*/ 2580 w 10000"/>
              <a:gd name="connsiteY6" fmla="*/ 3064 h 12457"/>
              <a:gd name="connsiteX7" fmla="*/ 0 w 10000"/>
              <a:gd name="connsiteY7" fmla="*/ 10000 h 12457"/>
              <a:gd name="connsiteX8" fmla="*/ 10 w 10000"/>
              <a:gd name="connsiteY8" fmla="*/ 30 h 12457"/>
              <a:gd name="connsiteX0" fmla="*/ 10 w 10000"/>
              <a:gd name="connsiteY0" fmla="*/ 30 h 12457"/>
              <a:gd name="connsiteX1" fmla="*/ 4407 w 10000"/>
              <a:gd name="connsiteY1" fmla="*/ 0 h 12457"/>
              <a:gd name="connsiteX2" fmla="*/ 6418 w 10000"/>
              <a:gd name="connsiteY2" fmla="*/ 5866 h 12457"/>
              <a:gd name="connsiteX3" fmla="*/ 9997 w 10000"/>
              <a:gd name="connsiteY3" fmla="*/ 11654 h 12457"/>
              <a:gd name="connsiteX4" fmla="*/ 9997 w 10000"/>
              <a:gd name="connsiteY4" fmla="*/ 9173 h 12457"/>
              <a:gd name="connsiteX5" fmla="*/ 5919 w 10000"/>
              <a:gd name="connsiteY5" fmla="*/ 5866 h 12457"/>
              <a:gd name="connsiteX6" fmla="*/ 2580 w 10000"/>
              <a:gd name="connsiteY6" fmla="*/ 3064 h 12457"/>
              <a:gd name="connsiteX7" fmla="*/ 0 w 10000"/>
              <a:gd name="connsiteY7" fmla="*/ 10000 h 12457"/>
              <a:gd name="connsiteX8" fmla="*/ 10 w 10000"/>
              <a:gd name="connsiteY8" fmla="*/ 30 h 12457"/>
              <a:gd name="connsiteX0" fmla="*/ 10 w 10000"/>
              <a:gd name="connsiteY0" fmla="*/ 30 h 12457"/>
              <a:gd name="connsiteX1" fmla="*/ 4407 w 10000"/>
              <a:gd name="connsiteY1" fmla="*/ 0 h 12457"/>
              <a:gd name="connsiteX2" fmla="*/ 6418 w 10000"/>
              <a:gd name="connsiteY2" fmla="*/ 5866 h 12457"/>
              <a:gd name="connsiteX3" fmla="*/ 9997 w 10000"/>
              <a:gd name="connsiteY3" fmla="*/ 11654 h 12457"/>
              <a:gd name="connsiteX4" fmla="*/ 9997 w 10000"/>
              <a:gd name="connsiteY4" fmla="*/ 9173 h 12457"/>
              <a:gd name="connsiteX5" fmla="*/ 5919 w 10000"/>
              <a:gd name="connsiteY5" fmla="*/ 5866 h 12457"/>
              <a:gd name="connsiteX6" fmla="*/ 2580 w 10000"/>
              <a:gd name="connsiteY6" fmla="*/ 3064 h 12457"/>
              <a:gd name="connsiteX7" fmla="*/ 0 w 10000"/>
              <a:gd name="connsiteY7" fmla="*/ 10000 h 12457"/>
              <a:gd name="connsiteX8" fmla="*/ 10 w 10000"/>
              <a:gd name="connsiteY8" fmla="*/ 30 h 12457"/>
              <a:gd name="connsiteX0" fmla="*/ 10 w 10000"/>
              <a:gd name="connsiteY0" fmla="*/ 30 h 12457"/>
              <a:gd name="connsiteX1" fmla="*/ 4407 w 10000"/>
              <a:gd name="connsiteY1" fmla="*/ 0 h 12457"/>
              <a:gd name="connsiteX2" fmla="*/ 7334 w 10000"/>
              <a:gd name="connsiteY2" fmla="*/ 5866 h 12457"/>
              <a:gd name="connsiteX3" fmla="*/ 9997 w 10000"/>
              <a:gd name="connsiteY3" fmla="*/ 11654 h 12457"/>
              <a:gd name="connsiteX4" fmla="*/ 9997 w 10000"/>
              <a:gd name="connsiteY4" fmla="*/ 9173 h 12457"/>
              <a:gd name="connsiteX5" fmla="*/ 5919 w 10000"/>
              <a:gd name="connsiteY5" fmla="*/ 5866 h 12457"/>
              <a:gd name="connsiteX6" fmla="*/ 2580 w 10000"/>
              <a:gd name="connsiteY6" fmla="*/ 3064 h 12457"/>
              <a:gd name="connsiteX7" fmla="*/ 0 w 10000"/>
              <a:gd name="connsiteY7" fmla="*/ 10000 h 12457"/>
              <a:gd name="connsiteX8" fmla="*/ 10 w 10000"/>
              <a:gd name="connsiteY8" fmla="*/ 30 h 12457"/>
              <a:gd name="connsiteX0" fmla="*/ 10 w 10000"/>
              <a:gd name="connsiteY0" fmla="*/ 30 h 12457"/>
              <a:gd name="connsiteX1" fmla="*/ 4407 w 10000"/>
              <a:gd name="connsiteY1" fmla="*/ 0 h 12457"/>
              <a:gd name="connsiteX2" fmla="*/ 7334 w 10000"/>
              <a:gd name="connsiteY2" fmla="*/ 5866 h 12457"/>
              <a:gd name="connsiteX3" fmla="*/ 9997 w 10000"/>
              <a:gd name="connsiteY3" fmla="*/ 11654 h 12457"/>
              <a:gd name="connsiteX4" fmla="*/ 9997 w 10000"/>
              <a:gd name="connsiteY4" fmla="*/ 9173 h 12457"/>
              <a:gd name="connsiteX5" fmla="*/ 6252 w 10000"/>
              <a:gd name="connsiteY5" fmla="*/ 6693 h 12457"/>
              <a:gd name="connsiteX6" fmla="*/ 2580 w 10000"/>
              <a:gd name="connsiteY6" fmla="*/ 3064 h 12457"/>
              <a:gd name="connsiteX7" fmla="*/ 0 w 10000"/>
              <a:gd name="connsiteY7" fmla="*/ 10000 h 12457"/>
              <a:gd name="connsiteX8" fmla="*/ 10 w 10000"/>
              <a:gd name="connsiteY8" fmla="*/ 30 h 12457"/>
              <a:gd name="connsiteX0" fmla="*/ 10 w 10000"/>
              <a:gd name="connsiteY0" fmla="*/ 30 h 12457"/>
              <a:gd name="connsiteX1" fmla="*/ 4407 w 10000"/>
              <a:gd name="connsiteY1" fmla="*/ 0 h 12457"/>
              <a:gd name="connsiteX2" fmla="*/ 7334 w 10000"/>
              <a:gd name="connsiteY2" fmla="*/ 5866 h 12457"/>
              <a:gd name="connsiteX3" fmla="*/ 9997 w 10000"/>
              <a:gd name="connsiteY3" fmla="*/ 11654 h 12457"/>
              <a:gd name="connsiteX4" fmla="*/ 9997 w 10000"/>
              <a:gd name="connsiteY4" fmla="*/ 9173 h 12457"/>
              <a:gd name="connsiteX5" fmla="*/ 6252 w 10000"/>
              <a:gd name="connsiteY5" fmla="*/ 7519 h 12457"/>
              <a:gd name="connsiteX6" fmla="*/ 2580 w 10000"/>
              <a:gd name="connsiteY6" fmla="*/ 3064 h 12457"/>
              <a:gd name="connsiteX7" fmla="*/ 0 w 10000"/>
              <a:gd name="connsiteY7" fmla="*/ 10000 h 12457"/>
              <a:gd name="connsiteX8" fmla="*/ 10 w 10000"/>
              <a:gd name="connsiteY8" fmla="*/ 30 h 12457"/>
              <a:gd name="connsiteX0" fmla="*/ 10 w 10000"/>
              <a:gd name="connsiteY0" fmla="*/ 30 h 12457"/>
              <a:gd name="connsiteX1" fmla="*/ 4407 w 10000"/>
              <a:gd name="connsiteY1" fmla="*/ 0 h 12457"/>
              <a:gd name="connsiteX2" fmla="*/ 7334 w 10000"/>
              <a:gd name="connsiteY2" fmla="*/ 5866 h 12457"/>
              <a:gd name="connsiteX3" fmla="*/ 9997 w 10000"/>
              <a:gd name="connsiteY3" fmla="*/ 11654 h 12457"/>
              <a:gd name="connsiteX4" fmla="*/ 9997 w 10000"/>
              <a:gd name="connsiteY4" fmla="*/ 8346 h 12457"/>
              <a:gd name="connsiteX5" fmla="*/ 6252 w 10000"/>
              <a:gd name="connsiteY5" fmla="*/ 7519 h 12457"/>
              <a:gd name="connsiteX6" fmla="*/ 2580 w 10000"/>
              <a:gd name="connsiteY6" fmla="*/ 3064 h 12457"/>
              <a:gd name="connsiteX7" fmla="*/ 0 w 10000"/>
              <a:gd name="connsiteY7" fmla="*/ 10000 h 12457"/>
              <a:gd name="connsiteX8" fmla="*/ 10 w 10000"/>
              <a:gd name="connsiteY8" fmla="*/ 30 h 12457"/>
              <a:gd name="connsiteX0" fmla="*/ 10 w 10000"/>
              <a:gd name="connsiteY0" fmla="*/ 30 h 11630"/>
              <a:gd name="connsiteX1" fmla="*/ 4407 w 10000"/>
              <a:gd name="connsiteY1" fmla="*/ 0 h 11630"/>
              <a:gd name="connsiteX2" fmla="*/ 7334 w 10000"/>
              <a:gd name="connsiteY2" fmla="*/ 5866 h 11630"/>
              <a:gd name="connsiteX3" fmla="*/ 9997 w 10000"/>
              <a:gd name="connsiteY3" fmla="*/ 10827 h 11630"/>
              <a:gd name="connsiteX4" fmla="*/ 9997 w 10000"/>
              <a:gd name="connsiteY4" fmla="*/ 8346 h 11630"/>
              <a:gd name="connsiteX5" fmla="*/ 6252 w 10000"/>
              <a:gd name="connsiteY5" fmla="*/ 7519 h 11630"/>
              <a:gd name="connsiteX6" fmla="*/ 2580 w 10000"/>
              <a:gd name="connsiteY6" fmla="*/ 3064 h 11630"/>
              <a:gd name="connsiteX7" fmla="*/ 0 w 10000"/>
              <a:gd name="connsiteY7" fmla="*/ 10000 h 11630"/>
              <a:gd name="connsiteX8" fmla="*/ 10 w 10000"/>
              <a:gd name="connsiteY8" fmla="*/ 30 h 11630"/>
              <a:gd name="connsiteX0" fmla="*/ 10 w 10000"/>
              <a:gd name="connsiteY0" fmla="*/ 30 h 11630"/>
              <a:gd name="connsiteX1" fmla="*/ 4407 w 10000"/>
              <a:gd name="connsiteY1" fmla="*/ 0 h 11630"/>
              <a:gd name="connsiteX2" fmla="*/ 7334 w 10000"/>
              <a:gd name="connsiteY2" fmla="*/ 5866 h 11630"/>
              <a:gd name="connsiteX3" fmla="*/ 9997 w 10000"/>
              <a:gd name="connsiteY3" fmla="*/ 10827 h 11630"/>
              <a:gd name="connsiteX4" fmla="*/ 9997 w 10000"/>
              <a:gd name="connsiteY4" fmla="*/ 8346 h 11630"/>
              <a:gd name="connsiteX5" fmla="*/ 6252 w 10000"/>
              <a:gd name="connsiteY5" fmla="*/ 7519 h 11630"/>
              <a:gd name="connsiteX6" fmla="*/ 2580 w 10000"/>
              <a:gd name="connsiteY6" fmla="*/ 3064 h 11630"/>
              <a:gd name="connsiteX7" fmla="*/ 0 w 10000"/>
              <a:gd name="connsiteY7" fmla="*/ 10000 h 11630"/>
              <a:gd name="connsiteX8" fmla="*/ 10 w 10000"/>
              <a:gd name="connsiteY8" fmla="*/ 30 h 11630"/>
              <a:gd name="connsiteX0" fmla="*/ 10 w 10000"/>
              <a:gd name="connsiteY0" fmla="*/ 30 h 11630"/>
              <a:gd name="connsiteX1" fmla="*/ 4407 w 10000"/>
              <a:gd name="connsiteY1" fmla="*/ 0 h 11630"/>
              <a:gd name="connsiteX2" fmla="*/ 7334 w 10000"/>
              <a:gd name="connsiteY2" fmla="*/ 5866 h 11630"/>
              <a:gd name="connsiteX3" fmla="*/ 9997 w 10000"/>
              <a:gd name="connsiteY3" fmla="*/ 10827 h 11630"/>
              <a:gd name="connsiteX4" fmla="*/ 9997 w 10000"/>
              <a:gd name="connsiteY4" fmla="*/ 8346 h 11630"/>
              <a:gd name="connsiteX5" fmla="*/ 6585 w 10000"/>
              <a:gd name="connsiteY5" fmla="*/ 8346 h 11630"/>
              <a:gd name="connsiteX6" fmla="*/ 2580 w 10000"/>
              <a:gd name="connsiteY6" fmla="*/ 3064 h 11630"/>
              <a:gd name="connsiteX7" fmla="*/ 0 w 10000"/>
              <a:gd name="connsiteY7" fmla="*/ 10000 h 11630"/>
              <a:gd name="connsiteX8" fmla="*/ 10 w 10000"/>
              <a:gd name="connsiteY8" fmla="*/ 30 h 11630"/>
              <a:gd name="connsiteX0" fmla="*/ 10 w 10000"/>
              <a:gd name="connsiteY0" fmla="*/ 30 h 11630"/>
              <a:gd name="connsiteX1" fmla="*/ 4407 w 10000"/>
              <a:gd name="connsiteY1" fmla="*/ 0 h 11630"/>
              <a:gd name="connsiteX2" fmla="*/ 7334 w 10000"/>
              <a:gd name="connsiteY2" fmla="*/ 5866 h 11630"/>
              <a:gd name="connsiteX3" fmla="*/ 9997 w 10000"/>
              <a:gd name="connsiteY3" fmla="*/ 10827 h 11630"/>
              <a:gd name="connsiteX4" fmla="*/ 9997 w 10000"/>
              <a:gd name="connsiteY4" fmla="*/ 8346 h 11630"/>
              <a:gd name="connsiteX5" fmla="*/ 6585 w 10000"/>
              <a:gd name="connsiteY5" fmla="*/ 8346 h 11630"/>
              <a:gd name="connsiteX6" fmla="*/ 2580 w 10000"/>
              <a:gd name="connsiteY6" fmla="*/ 3064 h 11630"/>
              <a:gd name="connsiteX7" fmla="*/ 0 w 10000"/>
              <a:gd name="connsiteY7" fmla="*/ 10000 h 11630"/>
              <a:gd name="connsiteX8" fmla="*/ 10 w 10000"/>
              <a:gd name="connsiteY8" fmla="*/ 30 h 11630"/>
              <a:gd name="connsiteX0" fmla="*/ 10 w 10000"/>
              <a:gd name="connsiteY0" fmla="*/ 30 h 11630"/>
              <a:gd name="connsiteX1" fmla="*/ 4407 w 10000"/>
              <a:gd name="connsiteY1" fmla="*/ 0 h 11630"/>
              <a:gd name="connsiteX2" fmla="*/ 7334 w 10000"/>
              <a:gd name="connsiteY2" fmla="*/ 5866 h 11630"/>
              <a:gd name="connsiteX3" fmla="*/ 9997 w 10000"/>
              <a:gd name="connsiteY3" fmla="*/ 10827 h 11630"/>
              <a:gd name="connsiteX4" fmla="*/ 9997 w 10000"/>
              <a:gd name="connsiteY4" fmla="*/ 8346 h 11630"/>
              <a:gd name="connsiteX5" fmla="*/ 6585 w 10000"/>
              <a:gd name="connsiteY5" fmla="*/ 8346 h 11630"/>
              <a:gd name="connsiteX6" fmla="*/ 2580 w 10000"/>
              <a:gd name="connsiteY6" fmla="*/ 3064 h 11630"/>
              <a:gd name="connsiteX7" fmla="*/ 0 w 10000"/>
              <a:gd name="connsiteY7" fmla="*/ 10000 h 11630"/>
              <a:gd name="connsiteX8" fmla="*/ 10 w 10000"/>
              <a:gd name="connsiteY8" fmla="*/ 30 h 11630"/>
              <a:gd name="connsiteX0" fmla="*/ 10 w 10000"/>
              <a:gd name="connsiteY0" fmla="*/ 30 h 12457"/>
              <a:gd name="connsiteX1" fmla="*/ 4407 w 10000"/>
              <a:gd name="connsiteY1" fmla="*/ 0 h 12457"/>
              <a:gd name="connsiteX2" fmla="*/ 7334 w 10000"/>
              <a:gd name="connsiteY2" fmla="*/ 5866 h 12457"/>
              <a:gd name="connsiteX3" fmla="*/ 9997 w 10000"/>
              <a:gd name="connsiteY3" fmla="*/ 11654 h 12457"/>
              <a:gd name="connsiteX4" fmla="*/ 9997 w 10000"/>
              <a:gd name="connsiteY4" fmla="*/ 8346 h 12457"/>
              <a:gd name="connsiteX5" fmla="*/ 6585 w 10000"/>
              <a:gd name="connsiteY5" fmla="*/ 8346 h 12457"/>
              <a:gd name="connsiteX6" fmla="*/ 2580 w 10000"/>
              <a:gd name="connsiteY6" fmla="*/ 3064 h 12457"/>
              <a:gd name="connsiteX7" fmla="*/ 0 w 10000"/>
              <a:gd name="connsiteY7" fmla="*/ 10000 h 12457"/>
              <a:gd name="connsiteX8" fmla="*/ 10 w 10000"/>
              <a:gd name="connsiteY8" fmla="*/ 30 h 12457"/>
              <a:gd name="connsiteX0" fmla="*/ 10 w 10000"/>
              <a:gd name="connsiteY0" fmla="*/ 30 h 12457"/>
              <a:gd name="connsiteX1" fmla="*/ 4407 w 10000"/>
              <a:gd name="connsiteY1" fmla="*/ 0 h 12457"/>
              <a:gd name="connsiteX2" fmla="*/ 7334 w 10000"/>
              <a:gd name="connsiteY2" fmla="*/ 5866 h 12457"/>
              <a:gd name="connsiteX3" fmla="*/ 9997 w 10000"/>
              <a:gd name="connsiteY3" fmla="*/ 11654 h 12457"/>
              <a:gd name="connsiteX4" fmla="*/ 9997 w 10000"/>
              <a:gd name="connsiteY4" fmla="*/ 8346 h 12457"/>
              <a:gd name="connsiteX5" fmla="*/ 6585 w 10000"/>
              <a:gd name="connsiteY5" fmla="*/ 8346 h 12457"/>
              <a:gd name="connsiteX6" fmla="*/ 2580 w 10000"/>
              <a:gd name="connsiteY6" fmla="*/ 3064 h 12457"/>
              <a:gd name="connsiteX7" fmla="*/ 0 w 10000"/>
              <a:gd name="connsiteY7" fmla="*/ 10000 h 12457"/>
              <a:gd name="connsiteX8" fmla="*/ 10 w 10000"/>
              <a:gd name="connsiteY8" fmla="*/ 30 h 12457"/>
              <a:gd name="connsiteX0" fmla="*/ 10 w 10000"/>
              <a:gd name="connsiteY0" fmla="*/ 30 h 12457"/>
              <a:gd name="connsiteX1" fmla="*/ 4407 w 10000"/>
              <a:gd name="connsiteY1" fmla="*/ 0 h 12457"/>
              <a:gd name="connsiteX2" fmla="*/ 7334 w 10000"/>
              <a:gd name="connsiteY2" fmla="*/ 5866 h 12457"/>
              <a:gd name="connsiteX3" fmla="*/ 9997 w 10000"/>
              <a:gd name="connsiteY3" fmla="*/ 11654 h 12457"/>
              <a:gd name="connsiteX4" fmla="*/ 9997 w 10000"/>
              <a:gd name="connsiteY4" fmla="*/ 8346 h 12457"/>
              <a:gd name="connsiteX5" fmla="*/ 6585 w 10000"/>
              <a:gd name="connsiteY5" fmla="*/ 8346 h 12457"/>
              <a:gd name="connsiteX6" fmla="*/ 2580 w 10000"/>
              <a:gd name="connsiteY6" fmla="*/ 3064 h 12457"/>
              <a:gd name="connsiteX7" fmla="*/ 0 w 10000"/>
              <a:gd name="connsiteY7" fmla="*/ 10000 h 12457"/>
              <a:gd name="connsiteX8" fmla="*/ 10 w 10000"/>
              <a:gd name="connsiteY8" fmla="*/ 30 h 12457"/>
              <a:gd name="connsiteX0" fmla="*/ 10 w 10000"/>
              <a:gd name="connsiteY0" fmla="*/ 30 h 12457"/>
              <a:gd name="connsiteX1" fmla="*/ 4407 w 10000"/>
              <a:gd name="connsiteY1" fmla="*/ 0 h 12457"/>
              <a:gd name="connsiteX2" fmla="*/ 7334 w 10000"/>
              <a:gd name="connsiteY2" fmla="*/ 5866 h 12457"/>
              <a:gd name="connsiteX3" fmla="*/ 9997 w 10000"/>
              <a:gd name="connsiteY3" fmla="*/ 11654 h 12457"/>
              <a:gd name="connsiteX4" fmla="*/ 9997 w 10000"/>
              <a:gd name="connsiteY4" fmla="*/ 8346 h 12457"/>
              <a:gd name="connsiteX5" fmla="*/ 6585 w 10000"/>
              <a:gd name="connsiteY5" fmla="*/ 8346 h 12457"/>
              <a:gd name="connsiteX6" fmla="*/ 2580 w 10000"/>
              <a:gd name="connsiteY6" fmla="*/ 3064 h 12457"/>
              <a:gd name="connsiteX7" fmla="*/ 0 w 10000"/>
              <a:gd name="connsiteY7" fmla="*/ 10000 h 12457"/>
              <a:gd name="connsiteX8" fmla="*/ 10 w 10000"/>
              <a:gd name="connsiteY8" fmla="*/ 30 h 12457"/>
              <a:gd name="connsiteX0" fmla="*/ 10 w 10000"/>
              <a:gd name="connsiteY0" fmla="*/ 30 h 12457"/>
              <a:gd name="connsiteX1" fmla="*/ 4407 w 10000"/>
              <a:gd name="connsiteY1" fmla="*/ 0 h 12457"/>
              <a:gd name="connsiteX2" fmla="*/ 7334 w 10000"/>
              <a:gd name="connsiteY2" fmla="*/ 5866 h 12457"/>
              <a:gd name="connsiteX3" fmla="*/ 9997 w 10000"/>
              <a:gd name="connsiteY3" fmla="*/ 11654 h 12457"/>
              <a:gd name="connsiteX4" fmla="*/ 9997 w 10000"/>
              <a:gd name="connsiteY4" fmla="*/ 8346 h 12457"/>
              <a:gd name="connsiteX5" fmla="*/ 6585 w 10000"/>
              <a:gd name="connsiteY5" fmla="*/ 8346 h 12457"/>
              <a:gd name="connsiteX6" fmla="*/ 2580 w 10000"/>
              <a:gd name="connsiteY6" fmla="*/ 3064 h 12457"/>
              <a:gd name="connsiteX7" fmla="*/ 0 w 10000"/>
              <a:gd name="connsiteY7" fmla="*/ 10000 h 12457"/>
              <a:gd name="connsiteX8" fmla="*/ 10 w 10000"/>
              <a:gd name="connsiteY8" fmla="*/ 30 h 12457"/>
              <a:gd name="connsiteX0" fmla="*/ 10 w 10000"/>
              <a:gd name="connsiteY0" fmla="*/ 30 h 12457"/>
              <a:gd name="connsiteX1" fmla="*/ 4407 w 10000"/>
              <a:gd name="connsiteY1" fmla="*/ 0 h 12457"/>
              <a:gd name="connsiteX2" fmla="*/ 7334 w 10000"/>
              <a:gd name="connsiteY2" fmla="*/ 5866 h 12457"/>
              <a:gd name="connsiteX3" fmla="*/ 9997 w 10000"/>
              <a:gd name="connsiteY3" fmla="*/ 11654 h 12457"/>
              <a:gd name="connsiteX4" fmla="*/ 9997 w 10000"/>
              <a:gd name="connsiteY4" fmla="*/ 8346 h 12457"/>
              <a:gd name="connsiteX5" fmla="*/ 6585 w 10000"/>
              <a:gd name="connsiteY5" fmla="*/ 8346 h 12457"/>
              <a:gd name="connsiteX6" fmla="*/ 2580 w 10000"/>
              <a:gd name="connsiteY6" fmla="*/ 3064 h 12457"/>
              <a:gd name="connsiteX7" fmla="*/ 0 w 10000"/>
              <a:gd name="connsiteY7" fmla="*/ 10000 h 12457"/>
              <a:gd name="connsiteX8" fmla="*/ 10 w 10000"/>
              <a:gd name="connsiteY8" fmla="*/ 30 h 12457"/>
              <a:gd name="connsiteX0" fmla="*/ 10 w 10000"/>
              <a:gd name="connsiteY0" fmla="*/ 30 h 12457"/>
              <a:gd name="connsiteX1" fmla="*/ 4407 w 10000"/>
              <a:gd name="connsiteY1" fmla="*/ 0 h 12457"/>
              <a:gd name="connsiteX2" fmla="*/ 7334 w 10000"/>
              <a:gd name="connsiteY2" fmla="*/ 5866 h 12457"/>
              <a:gd name="connsiteX3" fmla="*/ 9997 w 10000"/>
              <a:gd name="connsiteY3" fmla="*/ 11654 h 12457"/>
              <a:gd name="connsiteX4" fmla="*/ 9997 w 10000"/>
              <a:gd name="connsiteY4" fmla="*/ 8346 h 12457"/>
              <a:gd name="connsiteX5" fmla="*/ 6585 w 10000"/>
              <a:gd name="connsiteY5" fmla="*/ 8346 h 12457"/>
              <a:gd name="connsiteX6" fmla="*/ 2580 w 10000"/>
              <a:gd name="connsiteY6" fmla="*/ 3064 h 12457"/>
              <a:gd name="connsiteX7" fmla="*/ 0 w 10000"/>
              <a:gd name="connsiteY7" fmla="*/ 10000 h 12457"/>
              <a:gd name="connsiteX8" fmla="*/ 10 w 10000"/>
              <a:gd name="connsiteY8" fmla="*/ 30 h 12457"/>
              <a:gd name="connsiteX0" fmla="*/ 10 w 10000"/>
              <a:gd name="connsiteY0" fmla="*/ 30 h 12457"/>
              <a:gd name="connsiteX1" fmla="*/ 4407 w 10000"/>
              <a:gd name="connsiteY1" fmla="*/ 0 h 12457"/>
              <a:gd name="connsiteX2" fmla="*/ 7334 w 10000"/>
              <a:gd name="connsiteY2" fmla="*/ 5866 h 12457"/>
              <a:gd name="connsiteX3" fmla="*/ 9997 w 10000"/>
              <a:gd name="connsiteY3" fmla="*/ 11654 h 12457"/>
              <a:gd name="connsiteX4" fmla="*/ 9997 w 10000"/>
              <a:gd name="connsiteY4" fmla="*/ 8346 h 12457"/>
              <a:gd name="connsiteX5" fmla="*/ 6388 w 10000"/>
              <a:gd name="connsiteY5" fmla="*/ 8531 h 12457"/>
              <a:gd name="connsiteX6" fmla="*/ 2580 w 10000"/>
              <a:gd name="connsiteY6" fmla="*/ 3064 h 12457"/>
              <a:gd name="connsiteX7" fmla="*/ 0 w 10000"/>
              <a:gd name="connsiteY7" fmla="*/ 10000 h 12457"/>
              <a:gd name="connsiteX8" fmla="*/ 10 w 10000"/>
              <a:gd name="connsiteY8" fmla="*/ 30 h 12457"/>
              <a:gd name="connsiteX0" fmla="*/ 10 w 10000"/>
              <a:gd name="connsiteY0" fmla="*/ 30 h 12457"/>
              <a:gd name="connsiteX1" fmla="*/ 4407 w 10000"/>
              <a:gd name="connsiteY1" fmla="*/ 0 h 12457"/>
              <a:gd name="connsiteX2" fmla="*/ 7334 w 10000"/>
              <a:gd name="connsiteY2" fmla="*/ 5866 h 12457"/>
              <a:gd name="connsiteX3" fmla="*/ 9997 w 10000"/>
              <a:gd name="connsiteY3" fmla="*/ 11654 h 12457"/>
              <a:gd name="connsiteX4" fmla="*/ 9997 w 10000"/>
              <a:gd name="connsiteY4" fmla="*/ 8346 h 12457"/>
              <a:gd name="connsiteX5" fmla="*/ 6388 w 10000"/>
              <a:gd name="connsiteY5" fmla="*/ 8948 h 12457"/>
              <a:gd name="connsiteX6" fmla="*/ 2580 w 10000"/>
              <a:gd name="connsiteY6" fmla="*/ 3064 h 12457"/>
              <a:gd name="connsiteX7" fmla="*/ 0 w 10000"/>
              <a:gd name="connsiteY7" fmla="*/ 10000 h 12457"/>
              <a:gd name="connsiteX8" fmla="*/ 10 w 10000"/>
              <a:gd name="connsiteY8" fmla="*/ 30 h 12457"/>
              <a:gd name="connsiteX0" fmla="*/ 10 w 10000"/>
              <a:gd name="connsiteY0" fmla="*/ 30 h 12457"/>
              <a:gd name="connsiteX1" fmla="*/ 4407 w 10000"/>
              <a:gd name="connsiteY1" fmla="*/ 0 h 12457"/>
              <a:gd name="connsiteX2" fmla="*/ 7334 w 10000"/>
              <a:gd name="connsiteY2" fmla="*/ 5866 h 12457"/>
              <a:gd name="connsiteX3" fmla="*/ 9997 w 10000"/>
              <a:gd name="connsiteY3" fmla="*/ 11654 h 12457"/>
              <a:gd name="connsiteX4" fmla="*/ 9997 w 10000"/>
              <a:gd name="connsiteY4" fmla="*/ 8346 h 12457"/>
              <a:gd name="connsiteX5" fmla="*/ 6304 w 10000"/>
              <a:gd name="connsiteY5" fmla="*/ 9365 h 12457"/>
              <a:gd name="connsiteX6" fmla="*/ 2580 w 10000"/>
              <a:gd name="connsiteY6" fmla="*/ 3064 h 12457"/>
              <a:gd name="connsiteX7" fmla="*/ 0 w 10000"/>
              <a:gd name="connsiteY7" fmla="*/ 10000 h 12457"/>
              <a:gd name="connsiteX8" fmla="*/ 10 w 10000"/>
              <a:gd name="connsiteY8" fmla="*/ 30 h 12457"/>
              <a:gd name="connsiteX0" fmla="*/ 10 w 10000"/>
              <a:gd name="connsiteY0" fmla="*/ 30 h 12457"/>
              <a:gd name="connsiteX1" fmla="*/ 4407 w 10000"/>
              <a:gd name="connsiteY1" fmla="*/ 0 h 12457"/>
              <a:gd name="connsiteX2" fmla="*/ 7334 w 10000"/>
              <a:gd name="connsiteY2" fmla="*/ 5866 h 12457"/>
              <a:gd name="connsiteX3" fmla="*/ 9997 w 10000"/>
              <a:gd name="connsiteY3" fmla="*/ 11654 h 12457"/>
              <a:gd name="connsiteX4" fmla="*/ 9997 w 10000"/>
              <a:gd name="connsiteY4" fmla="*/ 8346 h 12457"/>
              <a:gd name="connsiteX5" fmla="*/ 6304 w 10000"/>
              <a:gd name="connsiteY5" fmla="*/ 8531 h 12457"/>
              <a:gd name="connsiteX6" fmla="*/ 2580 w 10000"/>
              <a:gd name="connsiteY6" fmla="*/ 3064 h 12457"/>
              <a:gd name="connsiteX7" fmla="*/ 0 w 10000"/>
              <a:gd name="connsiteY7" fmla="*/ 10000 h 12457"/>
              <a:gd name="connsiteX8" fmla="*/ 10 w 10000"/>
              <a:gd name="connsiteY8" fmla="*/ 30 h 12457"/>
              <a:gd name="connsiteX0" fmla="*/ 10 w 10000"/>
              <a:gd name="connsiteY0" fmla="*/ 30 h 12457"/>
              <a:gd name="connsiteX1" fmla="*/ 4407 w 10000"/>
              <a:gd name="connsiteY1" fmla="*/ 0 h 12457"/>
              <a:gd name="connsiteX2" fmla="*/ 7334 w 10000"/>
              <a:gd name="connsiteY2" fmla="*/ 5866 h 12457"/>
              <a:gd name="connsiteX3" fmla="*/ 9997 w 10000"/>
              <a:gd name="connsiteY3" fmla="*/ 11654 h 12457"/>
              <a:gd name="connsiteX4" fmla="*/ 9997 w 10000"/>
              <a:gd name="connsiteY4" fmla="*/ 8346 h 12457"/>
              <a:gd name="connsiteX5" fmla="*/ 6304 w 10000"/>
              <a:gd name="connsiteY5" fmla="*/ 8531 h 12457"/>
              <a:gd name="connsiteX6" fmla="*/ 2580 w 10000"/>
              <a:gd name="connsiteY6" fmla="*/ 3064 h 12457"/>
              <a:gd name="connsiteX7" fmla="*/ 0 w 10000"/>
              <a:gd name="connsiteY7" fmla="*/ 10000 h 12457"/>
              <a:gd name="connsiteX8" fmla="*/ 10 w 10000"/>
              <a:gd name="connsiteY8" fmla="*/ 30 h 12457"/>
              <a:gd name="connsiteX0" fmla="*/ 10 w 10000"/>
              <a:gd name="connsiteY0" fmla="*/ 30 h 12457"/>
              <a:gd name="connsiteX1" fmla="*/ 4407 w 10000"/>
              <a:gd name="connsiteY1" fmla="*/ 0 h 12457"/>
              <a:gd name="connsiteX2" fmla="*/ 7334 w 10000"/>
              <a:gd name="connsiteY2" fmla="*/ 5866 h 12457"/>
              <a:gd name="connsiteX3" fmla="*/ 9997 w 10000"/>
              <a:gd name="connsiteY3" fmla="*/ 11654 h 12457"/>
              <a:gd name="connsiteX4" fmla="*/ 9997 w 10000"/>
              <a:gd name="connsiteY4" fmla="*/ 7281 h 12457"/>
              <a:gd name="connsiteX5" fmla="*/ 6304 w 10000"/>
              <a:gd name="connsiteY5" fmla="*/ 8531 h 12457"/>
              <a:gd name="connsiteX6" fmla="*/ 2580 w 10000"/>
              <a:gd name="connsiteY6" fmla="*/ 3064 h 12457"/>
              <a:gd name="connsiteX7" fmla="*/ 0 w 10000"/>
              <a:gd name="connsiteY7" fmla="*/ 10000 h 12457"/>
              <a:gd name="connsiteX8" fmla="*/ 10 w 10000"/>
              <a:gd name="connsiteY8" fmla="*/ 30 h 12457"/>
              <a:gd name="connsiteX0" fmla="*/ 10 w 10000"/>
              <a:gd name="connsiteY0" fmla="*/ 30 h 12457"/>
              <a:gd name="connsiteX1" fmla="*/ 4407 w 10000"/>
              <a:gd name="connsiteY1" fmla="*/ 0 h 12457"/>
              <a:gd name="connsiteX2" fmla="*/ 7334 w 10000"/>
              <a:gd name="connsiteY2" fmla="*/ 5866 h 12457"/>
              <a:gd name="connsiteX3" fmla="*/ 9997 w 10000"/>
              <a:gd name="connsiteY3" fmla="*/ 11654 h 12457"/>
              <a:gd name="connsiteX4" fmla="*/ 9997 w 10000"/>
              <a:gd name="connsiteY4" fmla="*/ 7281 h 12457"/>
              <a:gd name="connsiteX5" fmla="*/ 6304 w 10000"/>
              <a:gd name="connsiteY5" fmla="*/ 8531 h 12457"/>
              <a:gd name="connsiteX6" fmla="*/ 2580 w 10000"/>
              <a:gd name="connsiteY6" fmla="*/ 3064 h 12457"/>
              <a:gd name="connsiteX7" fmla="*/ 0 w 10000"/>
              <a:gd name="connsiteY7" fmla="*/ 10000 h 12457"/>
              <a:gd name="connsiteX8" fmla="*/ 10 w 10000"/>
              <a:gd name="connsiteY8" fmla="*/ 30 h 12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12457">
                <a:moveTo>
                  <a:pt x="10" y="30"/>
                </a:moveTo>
                <a:lnTo>
                  <a:pt x="4407" y="0"/>
                </a:lnTo>
                <a:cubicBezTo>
                  <a:pt x="4760" y="1540"/>
                  <a:pt x="6402" y="4337"/>
                  <a:pt x="7334" y="5866"/>
                </a:cubicBezTo>
                <a:cubicBezTo>
                  <a:pt x="8653" y="7540"/>
                  <a:pt x="9111" y="7724"/>
                  <a:pt x="9997" y="11654"/>
                </a:cubicBezTo>
                <a:cubicBezTo>
                  <a:pt x="10000" y="12457"/>
                  <a:pt x="9994" y="7895"/>
                  <a:pt x="9997" y="7281"/>
                </a:cubicBezTo>
                <a:cubicBezTo>
                  <a:pt x="8696" y="4680"/>
                  <a:pt x="7380" y="8460"/>
                  <a:pt x="6304" y="8531"/>
                </a:cubicBezTo>
                <a:cubicBezTo>
                  <a:pt x="4887" y="8549"/>
                  <a:pt x="3823" y="2515"/>
                  <a:pt x="2580" y="3064"/>
                </a:cubicBezTo>
                <a:cubicBezTo>
                  <a:pt x="1300" y="3186"/>
                  <a:pt x="468" y="7348"/>
                  <a:pt x="0" y="10000"/>
                </a:cubicBezTo>
                <a:cubicBezTo>
                  <a:pt x="3" y="6677"/>
                  <a:pt x="7" y="3353"/>
                  <a:pt x="10" y="30"/>
                </a:cubicBezTo>
                <a:close/>
              </a:path>
            </a:pathLst>
          </a:custGeom>
          <a:gradFill>
            <a:gsLst>
              <a:gs pos="4000">
                <a:schemeClr val="bg2">
                  <a:alpha val="61000"/>
                </a:schemeClr>
              </a:gs>
              <a:gs pos="84000">
                <a:schemeClr val="accent1">
                  <a:alpha val="63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267200" y="-7143"/>
            <a:ext cx="4876800" cy="516327"/>
          </a:xfrm>
          <a:custGeom>
            <a:avLst>
              <a:gd name="A1" fmla="val 0"/>
              <a:gd name="A2" fmla="val 0"/>
              <a:gd name="A3" fmla="val 0"/>
              <a:gd name="A4" fmla="val 0"/>
              <a:gd name="A5" fmla="val 0"/>
              <a:gd name="A6" fmla="val 0"/>
              <a:gd name="A7" fmla="val 0"/>
              <a:gd name="A8" fmla="val 0"/>
            </a:avLst>
            <a:gdLst>
              <a:gd name="connsiteX0" fmla="*/ 0 w 10000"/>
              <a:gd name="connsiteY0" fmla="*/ 0 h 10441"/>
              <a:gd name="connsiteX1" fmla="*/ 5560 w 10000"/>
              <a:gd name="connsiteY1" fmla="*/ 9479 h 10441"/>
              <a:gd name="connsiteX2" fmla="*/ 10000 w 10000"/>
              <a:gd name="connsiteY2" fmla="*/ 5771 h 10441"/>
              <a:gd name="connsiteX3" fmla="*/ 10000 w 10000"/>
              <a:gd name="connsiteY3" fmla="*/ 101 h 10441"/>
              <a:gd name="connsiteX4" fmla="*/ 0 w 10000"/>
              <a:gd name="connsiteY4" fmla="*/ 0 h 10441"/>
              <a:gd name="connsiteX0" fmla="*/ 0 w 10000"/>
              <a:gd name="connsiteY0" fmla="*/ 0 h 9552"/>
              <a:gd name="connsiteX1" fmla="*/ 5360 w 10000"/>
              <a:gd name="connsiteY1" fmla="*/ 8590 h 9552"/>
              <a:gd name="connsiteX2" fmla="*/ 10000 w 10000"/>
              <a:gd name="connsiteY2" fmla="*/ 5771 h 9552"/>
              <a:gd name="connsiteX3" fmla="*/ 10000 w 10000"/>
              <a:gd name="connsiteY3" fmla="*/ 101 h 9552"/>
              <a:gd name="connsiteX4" fmla="*/ 0 w 10000"/>
              <a:gd name="connsiteY4" fmla="*/ 0 h 9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9552">
                <a:moveTo>
                  <a:pt x="0" y="0"/>
                </a:moveTo>
                <a:cubicBezTo>
                  <a:pt x="580" y="1714"/>
                  <a:pt x="3693" y="7628"/>
                  <a:pt x="5360" y="8590"/>
                </a:cubicBezTo>
                <a:cubicBezTo>
                  <a:pt x="7027" y="9552"/>
                  <a:pt x="9260" y="7334"/>
                  <a:pt x="10000" y="5771"/>
                </a:cubicBezTo>
                <a:lnTo>
                  <a:pt x="10000" y="101"/>
                </a:lnTo>
                <a:lnTo>
                  <a:pt x="0" y="0"/>
                </a:lnTo>
                <a:close/>
              </a:path>
            </a:pathLst>
          </a:custGeom>
          <a:gradFill>
            <a:gsLst>
              <a:gs pos="0">
                <a:schemeClr val="bg2">
                  <a:alpha val="77000"/>
                </a:schemeClr>
              </a:gs>
              <a:gs pos="80000">
                <a:schemeClr val="accent1">
                  <a:alpha val="54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228600" y="1219200"/>
            <a:ext cx="8686800" cy="1143000"/>
          </a:xfrm>
          <a:prstGeom prst="rect">
            <a:avLst/>
          </a:prstGeom>
        </p:spPr>
        <p:txBody>
          <a:bodyPr vert="horz" lIns="0" rIns="0" bIns="0" anchor="b">
            <a:normAutofit/>
          </a:bodyPr>
          <a:lstStyle/>
          <a:p>
            <a:r>
              <a:rPr kumimoji="0" lang="en-US" smtClean="0"/>
              <a:t>Click to edit Master title style</a:t>
            </a:r>
            <a:endParaRPr kumimoji="0" lang="en-US" dirty="0"/>
          </a:p>
        </p:txBody>
      </p:sp>
      <p:sp>
        <p:nvSpPr>
          <p:cNvPr id="30" name="Text Placeholder 29"/>
          <p:cNvSpPr>
            <a:spLocks noGrp="1"/>
          </p:cNvSpPr>
          <p:nvPr>
            <p:ph type="body" idx="1"/>
          </p:nvPr>
        </p:nvSpPr>
        <p:spPr>
          <a:xfrm>
            <a:off x="228600" y="2590800"/>
            <a:ext cx="8686800" cy="365760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grpSp>
        <p:nvGrpSpPr>
          <p:cNvPr id="2" name="Group 1"/>
          <p:cNvGrpSpPr/>
          <p:nvPr/>
        </p:nvGrpSpPr>
        <p:grpSpPr>
          <a:xfrm>
            <a:off x="-20194" y="202436"/>
            <a:ext cx="9181754" cy="604999"/>
            <a:chOff x="-20222" y="216578"/>
            <a:chExt cx="9181754" cy="604999"/>
          </a:xfrm>
        </p:grpSpPr>
        <p:sp>
          <p:nvSpPr>
            <p:cNvPr id="12" name="Freeform 11"/>
            <p:cNvSpPr>
              <a:spLocks/>
            </p:cNvSpPr>
            <p:nvPr/>
          </p:nvSpPr>
          <p:spPr bwMode="auto">
            <a:xfrm rot="21435692">
              <a:off x="-20222" y="216578"/>
              <a:ext cx="9163050" cy="599948"/>
            </a:xfrm>
            <a:custGeom>
              <a:avLst>
                <a:gd name="A1" fmla="val 0"/>
                <a:gd name="A2" fmla="val 0"/>
                <a:gd name="A3" fmla="val 0"/>
                <a:gd name="A4" fmla="val 0"/>
                <a:gd name="A5" fmla="val 0"/>
                <a:gd name="A6" fmla="val 0"/>
                <a:gd name="A7" fmla="val 0"/>
                <a:gd name="A8" fmla="val 0"/>
              </a:avLst>
              <a:gdLst>
                <a:gd name="connsiteX0" fmla="*/ 0 w 10000"/>
                <a:gd name="connsiteY0" fmla="*/ 9156 h 9241"/>
                <a:gd name="connsiteX1" fmla="*/ 2786 w 10000"/>
                <a:gd name="connsiteY1" fmla="*/ 2673 h 9241"/>
                <a:gd name="connsiteX2" fmla="*/ 6996 w 10000"/>
                <a:gd name="connsiteY2" fmla="*/ 8796 h 9241"/>
                <a:gd name="connsiteX3" fmla="*/ 10000 w 10000"/>
                <a:gd name="connsiteY3" fmla="*/ 0 h 9241"/>
              </a:gdLst>
              <a:ahLst/>
              <a:cxnLst>
                <a:cxn ang="0">
                  <a:pos x="connsiteX0" y="connsiteY0"/>
                </a:cxn>
                <a:cxn ang="0">
                  <a:pos x="connsiteX1" y="connsiteY1"/>
                </a:cxn>
                <a:cxn ang="0">
                  <a:pos x="connsiteX2" y="connsiteY2"/>
                </a:cxn>
                <a:cxn ang="0">
                  <a:pos x="connsiteX3" y="connsiteY3"/>
                </a:cxn>
              </a:cxnLst>
              <a:rect l="l" t="t" r="r" b="b"/>
              <a:pathLst>
                <a:path w="10000" h="9241">
                  <a:moveTo>
                    <a:pt x="0" y="9156"/>
                  </a:moveTo>
                  <a:cubicBezTo>
                    <a:pt x="489" y="6995"/>
                    <a:pt x="1620" y="2733"/>
                    <a:pt x="2786" y="2673"/>
                  </a:cubicBezTo>
                  <a:cubicBezTo>
                    <a:pt x="3952" y="2613"/>
                    <a:pt x="5793" y="9241"/>
                    <a:pt x="6996" y="8796"/>
                  </a:cubicBezTo>
                  <a:cubicBezTo>
                    <a:pt x="8198" y="8350"/>
                    <a:pt x="9401" y="1991"/>
                    <a:pt x="10000" y="0"/>
                  </a:cubicBezTo>
                </a:path>
              </a:pathLst>
            </a:custGeom>
            <a:noFill/>
            <a:ln w="10795" cap="flat" cmpd="sng" algn="ctr">
              <a:gradFill>
                <a:gsLst>
                  <a:gs pos="0">
                    <a:srgbClr val="FFF200"/>
                  </a:gs>
                  <a:gs pos="45000">
                    <a:srgbClr val="FF7A00"/>
                  </a:gs>
                  <a:gs pos="70000">
                    <a:srgbClr val="FF0300"/>
                  </a:gs>
                  <a:gs pos="100000">
                    <a:srgbClr val="4D0808"/>
                  </a:gs>
                </a:gsLst>
                <a:lin ang="5400000" scaled="0"/>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280" y="290003"/>
              <a:ext cx="9175812" cy="531574"/>
            </a:xfrm>
            <a:custGeom>
              <a:avLst>
                <a:gd name="A1" fmla="val 0"/>
                <a:gd name="A2" fmla="val 0"/>
                <a:gd name="A3" fmla="val 0"/>
                <a:gd name="A4" fmla="val 0"/>
                <a:gd name="A5" fmla="val 0"/>
                <a:gd name="A6" fmla="val 0"/>
                <a:gd name="A7" fmla="val 0"/>
                <a:gd name="A8" fmla="val 0"/>
              </a:avLst>
              <a:gdLst>
                <a:gd name="connsiteX0" fmla="*/ 0 w 10000"/>
                <a:gd name="connsiteY0" fmla="*/ 8571 h 8588"/>
                <a:gd name="connsiteX1" fmla="*/ 2841 w 10000"/>
                <a:gd name="connsiteY1" fmla="*/ 2670 h 8588"/>
                <a:gd name="connsiteX2" fmla="*/ 7234 w 10000"/>
                <a:gd name="connsiteY2" fmla="*/ 8143 h 8588"/>
                <a:gd name="connsiteX3" fmla="*/ 10000 w 10000"/>
                <a:gd name="connsiteY3" fmla="*/ 0 h 8588"/>
                <a:gd name="connsiteX0" fmla="*/ 0 w 10000"/>
                <a:gd name="connsiteY0" fmla="*/ 9980 h 11671"/>
                <a:gd name="connsiteX1" fmla="*/ 2841 w 10000"/>
                <a:gd name="connsiteY1" fmla="*/ 3109 h 11671"/>
                <a:gd name="connsiteX2" fmla="*/ 7230 w 10000"/>
                <a:gd name="connsiteY2" fmla="*/ 11153 h 11671"/>
                <a:gd name="connsiteX3" fmla="*/ 10000 w 10000"/>
                <a:gd name="connsiteY3" fmla="*/ 0 h 11671"/>
              </a:gdLst>
              <a:ahLst/>
              <a:cxnLst>
                <a:cxn ang="0">
                  <a:pos x="connsiteX0" y="connsiteY0"/>
                </a:cxn>
                <a:cxn ang="0">
                  <a:pos x="connsiteX1" y="connsiteY1"/>
                </a:cxn>
                <a:cxn ang="0">
                  <a:pos x="connsiteX2" y="connsiteY2"/>
                </a:cxn>
                <a:cxn ang="0">
                  <a:pos x="connsiteX3" y="connsiteY3"/>
                </a:cxn>
              </a:cxnLst>
              <a:rect l="l" t="t" r="r" b="b"/>
              <a:pathLst>
                <a:path w="10000" h="11671">
                  <a:moveTo>
                    <a:pt x="0" y="9980"/>
                  </a:moveTo>
                  <a:cubicBezTo>
                    <a:pt x="473" y="8822"/>
                    <a:pt x="1636" y="2914"/>
                    <a:pt x="2841" y="3109"/>
                  </a:cubicBezTo>
                  <a:cubicBezTo>
                    <a:pt x="4046" y="3304"/>
                    <a:pt x="6037" y="11671"/>
                    <a:pt x="7230" y="11153"/>
                  </a:cubicBezTo>
                  <a:cubicBezTo>
                    <a:pt x="8423" y="10635"/>
                    <a:pt x="9407" y="2318"/>
                    <a:pt x="10000" y="0"/>
                  </a:cubicBezTo>
                </a:path>
              </a:pathLst>
            </a:custGeom>
            <a:noFill/>
            <a:ln w="9525" cap="flat" cmpd="sng" algn="ctr">
              <a:gradFill>
                <a:gsLst>
                  <a:gs pos="0">
                    <a:srgbClr val="FFF200"/>
                  </a:gs>
                  <a:gs pos="45000">
                    <a:srgbClr val="FF7A00"/>
                  </a:gs>
                  <a:gs pos="70000">
                    <a:srgbClr val="FF0300"/>
                  </a:gs>
                  <a:gs pos="100000">
                    <a:srgbClr val="4D0808"/>
                  </a:gs>
                </a:gsLst>
                <a:lin ang="5400000" scaled="0"/>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pic>
        <p:nvPicPr>
          <p:cNvPr id="14" name="Picture 13" descr="AGI-Logo-Digital-WhiteLetters.png"/>
          <p:cNvPicPr>
            <a:picLocks noChangeAspect="1"/>
          </p:cNvPicPr>
          <p:nvPr/>
        </p:nvPicPr>
        <p:blipFill>
          <a:blip r:embed="rId14" cstate="print"/>
          <a:stretch>
            <a:fillRect/>
          </a:stretch>
        </p:blipFill>
        <p:spPr>
          <a:xfrm>
            <a:off x="6858000" y="228600"/>
            <a:ext cx="2057400" cy="497827"/>
          </a:xfrm>
          <a:prstGeom prst="rect">
            <a:avLst/>
          </a:prstGeom>
        </p:spPr>
      </p:pic>
    </p:spTree>
  </p:cSld>
  <p:clrMap bg1="lt1" tx1="dk1" bg2="lt2" tx2="dk2" accent1="accent1" accent2="accent2" accent3="accent3" accent4="accent4" accent5="accent5" accent6="accent6" hlink="hlink" folHlink="folHlink"/>
  <p:sldLayoutIdLst>
    <p:sldLayoutId id="2147483770" r:id="rId1"/>
    <p:sldLayoutId id="2147483768" r:id="rId2"/>
    <p:sldLayoutId id="2147483771" r:id="rId3"/>
    <p:sldLayoutId id="2147483758" r:id="rId4"/>
    <p:sldLayoutId id="2147483760" r:id="rId5"/>
    <p:sldLayoutId id="2147483761" r:id="rId6"/>
    <p:sldLayoutId id="2147483763" r:id="rId7"/>
    <p:sldLayoutId id="2147483764" r:id="rId8"/>
    <p:sldLayoutId id="2147483765" r:id="rId9"/>
    <p:sldLayoutId id="2147483766" r:id="rId10"/>
    <p:sldLayoutId id="2147483767" r:id="rId11"/>
  </p:sldLayoutIdLst>
  <p:timing>
    <p:tnLst>
      <p:par>
        <p:cTn id="1" dur="indefinite" restart="never" nodeType="tmRoot"/>
      </p:par>
    </p:tnLst>
  </p:timing>
  <p:txStyles>
    <p:titleStyle>
      <a:lvl1pPr algn="l" rtl="0" eaLnBrk="1" latinLnBrk="0" hangingPunct="1">
        <a:spcBef>
          <a:spcPct val="0"/>
        </a:spcBef>
        <a:buNone/>
        <a:defRPr kumimoji="0" sz="5000" b="0" kern="1200" baseline="0">
          <a:ln>
            <a:noFill/>
          </a:ln>
          <a:solidFill>
            <a:schemeClr val="bg2"/>
          </a:solidFill>
          <a:effectLst/>
          <a:latin typeface="Palatino Linotype" pitchFamily="18" charset="0"/>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bg1"/>
          </a:solidFill>
          <a:latin typeface="Arial" pitchFamily="34" charset="0"/>
          <a:ea typeface="+mn-ea"/>
          <a:cs typeface="Arial" pitchFamily="34" charset="0"/>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bg1"/>
          </a:solidFill>
          <a:latin typeface="Arial" pitchFamily="34" charset="0"/>
          <a:ea typeface="+mn-ea"/>
          <a:cs typeface="Arial" pitchFamily="34" charset="0"/>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bg1"/>
          </a:solidFill>
          <a:latin typeface="Arial" pitchFamily="34" charset="0"/>
          <a:ea typeface="+mn-ea"/>
          <a:cs typeface="Arial" pitchFamily="34" charset="0"/>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bg1"/>
          </a:solidFill>
          <a:latin typeface="Arial" pitchFamily="34" charset="0"/>
          <a:ea typeface="+mn-ea"/>
          <a:cs typeface="Arial" pitchFamily="34" charset="0"/>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bg1"/>
          </a:solidFill>
          <a:latin typeface="Arial" pitchFamily="34" charset="0"/>
          <a:ea typeface="+mn-ea"/>
          <a:cs typeface="Arial" pitchFamily="34" charset="0"/>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hyperlink" Target="http://www.agiweb.org/scholarships/wallace/" TargetMode="External"/><Relationship Id="rId3" Type="http://schemas.openxmlformats.org/officeDocument/2006/relationships/hyperlink" Target="mailto:hrh@agiweb.org" TargetMode="External"/><Relationship Id="rId7" Type="http://schemas.openxmlformats.org/officeDocument/2006/relationships/hyperlink" Target="http://www.agiweb.org/workforce/reports.html" TargetMode="External"/><Relationship Id="rId2" Type="http://schemas.openxmlformats.org/officeDocument/2006/relationships/hyperlink" Target="mailto:keane@agiweb.org" TargetMode="External"/><Relationship Id="rId1" Type="http://schemas.openxmlformats.org/officeDocument/2006/relationships/slideLayout" Target="../slideLayouts/slideLayout4.xml"/><Relationship Id="rId6" Type="http://schemas.openxmlformats.org/officeDocument/2006/relationships/hyperlink" Target="http://www.agiweb.org/workforce/currents.html" TargetMode="External"/><Relationship Id="rId5" Type="http://schemas.openxmlformats.org/officeDocument/2006/relationships/hyperlink" Target="http://www.agiweb.org/workforce" TargetMode="External"/><Relationship Id="rId4" Type="http://schemas.openxmlformats.org/officeDocument/2006/relationships/hyperlink" Target="mailto:cwilson@agiweb.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10.tiff"/></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4.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5.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American Geosciences Institute’s Workforce Program: </a:t>
            </a:r>
            <a:br>
              <a:rPr lang="en-US" dirty="0" smtClean="0"/>
            </a:br>
            <a:r>
              <a:rPr lang="en-US" dirty="0" smtClean="0"/>
              <a:t>Past, Present, Future</a:t>
            </a:r>
            <a:endParaRPr lang="en-US" dirty="0"/>
          </a:p>
        </p:txBody>
      </p:sp>
      <p:sp>
        <p:nvSpPr>
          <p:cNvPr id="9" name="Content Placeholder 8"/>
          <p:cNvSpPr>
            <a:spLocks noGrp="1"/>
          </p:cNvSpPr>
          <p:nvPr>
            <p:ph sz="half" idx="2"/>
          </p:nvPr>
        </p:nvSpPr>
        <p:spPr/>
        <p:txBody>
          <a:bodyPr>
            <a:normAutofit lnSpcReduction="10000"/>
          </a:bodyPr>
          <a:lstStyle/>
          <a:p>
            <a:r>
              <a:rPr lang="en-US" dirty="0" smtClean="0">
                <a:latin typeface="Georgia" pitchFamily="18" charset="0"/>
              </a:rPr>
              <a:t>Carolyn Wilson</a:t>
            </a:r>
          </a:p>
          <a:p>
            <a:r>
              <a:rPr lang="en-US" dirty="0" smtClean="0">
                <a:latin typeface="Georgia" pitchFamily="18" charset="0"/>
              </a:rPr>
              <a:t>Christopher Keane</a:t>
            </a:r>
          </a:p>
          <a:p>
            <a:r>
              <a:rPr lang="en-US" dirty="0" smtClean="0">
                <a:latin typeface="Georgia" pitchFamily="18" charset="0"/>
              </a:rPr>
              <a:t>Heather Houlton</a:t>
            </a:r>
          </a:p>
          <a:p>
            <a:endParaRPr lang="en-US" dirty="0" smtClean="0">
              <a:latin typeface="Georgia" pitchFamily="18" charset="0"/>
            </a:endParaRPr>
          </a:p>
          <a:p>
            <a:r>
              <a:rPr lang="en-US" dirty="0" smtClean="0">
                <a:latin typeface="Georgia" pitchFamily="18" charset="0"/>
              </a:rPr>
              <a:t>American Geosciences Institute</a:t>
            </a:r>
          </a:p>
          <a:p>
            <a:r>
              <a:rPr lang="en-US" dirty="0" smtClean="0">
                <a:latin typeface="Georgia" pitchFamily="18" charset="0"/>
              </a:rPr>
              <a:t>October 30, 2013</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686800" cy="914400"/>
          </a:xfrm>
        </p:spPr>
        <p:txBody>
          <a:bodyPr/>
          <a:lstStyle/>
          <a:p>
            <a:r>
              <a:rPr lang="en-US" sz="4400" dirty="0" smtClean="0"/>
              <a:t>Future</a:t>
            </a:r>
            <a:r>
              <a:rPr lang="en-US" dirty="0" smtClean="0"/>
              <a:t> Initiatives/Ideas</a:t>
            </a:r>
            <a:endParaRPr lang="en-US" dirty="0"/>
          </a:p>
        </p:txBody>
      </p:sp>
      <p:sp>
        <p:nvSpPr>
          <p:cNvPr id="3" name="Content Placeholder 2"/>
          <p:cNvSpPr>
            <a:spLocks noGrp="1"/>
          </p:cNvSpPr>
          <p:nvPr>
            <p:ph idx="1"/>
          </p:nvPr>
        </p:nvSpPr>
        <p:spPr>
          <a:xfrm>
            <a:off x="228600" y="1676400"/>
            <a:ext cx="8686800" cy="4724400"/>
          </a:xfrm>
        </p:spPr>
        <p:txBody>
          <a:bodyPr/>
          <a:lstStyle/>
          <a:p>
            <a:r>
              <a:rPr lang="en-US" dirty="0" smtClean="0">
                <a:latin typeface="Georgia" pitchFamily="18" charset="0"/>
              </a:rPr>
              <a:t>Highlighting internship opportunities for </a:t>
            </a:r>
            <a:r>
              <a:rPr lang="en-US" dirty="0" smtClean="0">
                <a:latin typeface="Georgia" pitchFamily="18" charset="0"/>
              </a:rPr>
              <a:t>students</a:t>
            </a:r>
          </a:p>
          <a:p>
            <a:endParaRPr lang="en-US" dirty="0" smtClean="0">
              <a:latin typeface="Georgia" pitchFamily="18" charset="0"/>
            </a:endParaRPr>
          </a:p>
          <a:p>
            <a:r>
              <a:rPr lang="en-US" dirty="0" smtClean="0">
                <a:latin typeface="Georgia" pitchFamily="18" charset="0"/>
              </a:rPr>
              <a:t>Workforce Skills Development</a:t>
            </a:r>
            <a:endParaRPr lang="en-US" dirty="0" smtClean="0">
              <a:latin typeface="Georgia" pitchFamily="18" charset="0"/>
            </a:endParaRPr>
          </a:p>
          <a:p>
            <a:endParaRPr lang="en-US" dirty="0" smtClean="0">
              <a:latin typeface="Georgia" pitchFamily="18" charset="0"/>
            </a:endParaRPr>
          </a:p>
          <a:p>
            <a:r>
              <a:rPr lang="en-US" dirty="0" smtClean="0">
                <a:latin typeface="Georgia" pitchFamily="18" charset="0"/>
              </a:rPr>
              <a:t>Developing international collaboration for our surveys</a:t>
            </a:r>
          </a:p>
          <a:p>
            <a:endParaRPr lang="en-US" dirty="0" smtClean="0">
              <a:latin typeface="Georgia" pitchFamily="18" charset="0"/>
            </a:endParaRPr>
          </a:p>
          <a:p>
            <a:r>
              <a:rPr lang="en-US" dirty="0" smtClean="0">
                <a:latin typeface="Georgia" pitchFamily="18" charset="0"/>
              </a:rPr>
              <a:t>Creating geographical mapping of career pathways</a:t>
            </a:r>
          </a:p>
          <a:p>
            <a:endParaRPr lang="en-US" dirty="0" smtClean="0">
              <a:latin typeface="Georgia" pitchFamily="18" charset="0"/>
            </a:endParaRPr>
          </a:p>
          <a:p>
            <a:r>
              <a:rPr lang="en-US" dirty="0" smtClean="0">
                <a:latin typeface="Georgia" pitchFamily="18" charset="0"/>
              </a:rPr>
              <a:t>Understanding the 2-year college pathway</a:t>
            </a:r>
          </a:p>
          <a:p>
            <a:pPr>
              <a:buNone/>
            </a:pP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686800" cy="838200"/>
          </a:xfrm>
        </p:spPr>
        <p:txBody>
          <a:bodyPr>
            <a:normAutofit/>
          </a:bodyPr>
          <a:lstStyle/>
          <a:p>
            <a:r>
              <a:rPr lang="en-US" sz="4400" dirty="0" smtClean="0"/>
              <a:t>Questions? Comments?</a:t>
            </a:r>
            <a:endParaRPr lang="en-US" sz="4400" dirty="0"/>
          </a:p>
        </p:txBody>
      </p:sp>
      <p:sp>
        <p:nvSpPr>
          <p:cNvPr id="3" name="Content Placeholder 2"/>
          <p:cNvSpPr>
            <a:spLocks noGrp="1"/>
          </p:cNvSpPr>
          <p:nvPr>
            <p:ph idx="1"/>
          </p:nvPr>
        </p:nvSpPr>
        <p:spPr>
          <a:xfrm>
            <a:off x="228600" y="1600200"/>
            <a:ext cx="8686800" cy="4876800"/>
          </a:xfrm>
        </p:spPr>
        <p:txBody>
          <a:bodyPr>
            <a:normAutofit/>
          </a:bodyPr>
          <a:lstStyle/>
          <a:p>
            <a:r>
              <a:rPr lang="en-US" dirty="0" smtClean="0">
                <a:latin typeface="Georgia" pitchFamily="18" charset="0"/>
              </a:rPr>
              <a:t>Contact Information</a:t>
            </a:r>
          </a:p>
          <a:p>
            <a:pPr lvl="1"/>
            <a:r>
              <a:rPr lang="en-US" dirty="0" smtClean="0">
                <a:latin typeface="Georgia" pitchFamily="18" charset="0"/>
              </a:rPr>
              <a:t>Christopher Keane: </a:t>
            </a:r>
            <a:r>
              <a:rPr lang="en-US" dirty="0" smtClean="0">
                <a:latin typeface="Georgia" pitchFamily="18" charset="0"/>
                <a:hlinkClick r:id="rId2"/>
              </a:rPr>
              <a:t>keane@agiweb.org</a:t>
            </a:r>
            <a:r>
              <a:rPr lang="en-US" dirty="0" smtClean="0">
                <a:latin typeface="Georgia" pitchFamily="18" charset="0"/>
              </a:rPr>
              <a:t> </a:t>
            </a:r>
          </a:p>
          <a:p>
            <a:pPr lvl="1"/>
            <a:r>
              <a:rPr lang="en-US" dirty="0" smtClean="0">
                <a:latin typeface="Georgia" pitchFamily="18" charset="0"/>
              </a:rPr>
              <a:t>Heather Houlton: </a:t>
            </a:r>
            <a:r>
              <a:rPr lang="en-US" dirty="0" smtClean="0">
                <a:latin typeface="Georgia" pitchFamily="18" charset="0"/>
                <a:hlinkClick r:id="rId3"/>
              </a:rPr>
              <a:t>hrh@agiweb.org</a:t>
            </a:r>
            <a:r>
              <a:rPr lang="en-US" dirty="0" smtClean="0">
                <a:latin typeface="Georgia" pitchFamily="18" charset="0"/>
              </a:rPr>
              <a:t> </a:t>
            </a:r>
          </a:p>
          <a:p>
            <a:pPr lvl="1"/>
            <a:r>
              <a:rPr lang="en-US" dirty="0" smtClean="0">
                <a:latin typeface="Georgia" pitchFamily="18" charset="0"/>
              </a:rPr>
              <a:t>Carolyn Wilson: </a:t>
            </a:r>
            <a:r>
              <a:rPr lang="en-US" dirty="0" smtClean="0">
                <a:latin typeface="Georgia" pitchFamily="18" charset="0"/>
                <a:hlinkClick r:id="rId4"/>
              </a:rPr>
              <a:t>cwilson@agiweb.org</a:t>
            </a:r>
            <a:r>
              <a:rPr lang="en-US" dirty="0" smtClean="0">
                <a:latin typeface="Georgia" pitchFamily="18" charset="0"/>
              </a:rPr>
              <a:t> </a:t>
            </a:r>
          </a:p>
          <a:p>
            <a:pPr lvl="1" algn="ctr">
              <a:buNone/>
            </a:pPr>
            <a:r>
              <a:rPr lang="en-US" sz="2000" dirty="0" smtClean="0">
                <a:latin typeface="Georgia" pitchFamily="18" charset="0"/>
              </a:rPr>
              <a:t>American Geosciences Institute, Workforce Program</a:t>
            </a:r>
            <a:endParaRPr lang="en-US" sz="2000" dirty="0" smtClean="0">
              <a:latin typeface="Georgia" pitchFamily="18" charset="0"/>
              <a:hlinkClick r:id="rId5"/>
            </a:endParaRPr>
          </a:p>
          <a:p>
            <a:pPr lvl="1" algn="ctr">
              <a:buNone/>
            </a:pPr>
            <a:r>
              <a:rPr lang="en-US" sz="2000" dirty="0" smtClean="0">
                <a:solidFill>
                  <a:schemeClr val="accent2"/>
                </a:solidFill>
                <a:latin typeface="Georgia" pitchFamily="18" charset="0"/>
                <a:hlinkClick r:id="rId5"/>
              </a:rPr>
              <a:t>http://www.agiweb.org/workforce</a:t>
            </a:r>
            <a:r>
              <a:rPr lang="en-US" sz="2000" dirty="0" smtClean="0">
                <a:solidFill>
                  <a:schemeClr val="accent2"/>
                </a:solidFill>
                <a:latin typeface="Georgia" pitchFamily="18" charset="0"/>
              </a:rPr>
              <a:t> </a:t>
            </a:r>
          </a:p>
          <a:p>
            <a:pPr lvl="1" algn="ctr">
              <a:buNone/>
            </a:pPr>
            <a:endParaRPr lang="en-US" dirty="0" smtClean="0">
              <a:solidFill>
                <a:schemeClr val="accent2"/>
              </a:solidFill>
              <a:latin typeface="Georgia" pitchFamily="18" charset="0"/>
            </a:endParaRPr>
          </a:p>
          <a:p>
            <a:pPr lvl="1">
              <a:buNone/>
            </a:pPr>
            <a:r>
              <a:rPr lang="en-US" sz="1800" dirty="0" smtClean="0">
                <a:latin typeface="Georgia" pitchFamily="18" charset="0"/>
              </a:rPr>
              <a:t>Geoscience Currents: </a:t>
            </a:r>
            <a:r>
              <a:rPr lang="en-US" sz="1800" dirty="0" smtClean="0">
                <a:latin typeface="Georgia" pitchFamily="18" charset="0"/>
                <a:hlinkClick r:id="rId6"/>
              </a:rPr>
              <a:t>http://www.agiweb.org/workforce/currents.html</a:t>
            </a:r>
            <a:r>
              <a:rPr lang="en-US" sz="1800" dirty="0" smtClean="0">
                <a:latin typeface="Georgia" pitchFamily="18" charset="0"/>
              </a:rPr>
              <a:t> </a:t>
            </a:r>
          </a:p>
          <a:p>
            <a:pPr lvl="1">
              <a:buNone/>
            </a:pPr>
            <a:r>
              <a:rPr lang="en-US" sz="1800" dirty="0" smtClean="0">
                <a:latin typeface="Georgia" pitchFamily="18" charset="0"/>
              </a:rPr>
              <a:t>Workforce Reports: </a:t>
            </a:r>
            <a:r>
              <a:rPr lang="en-US" sz="1800" dirty="0" smtClean="0">
                <a:latin typeface="Georgia" pitchFamily="18" charset="0"/>
                <a:hlinkClick r:id="rId7"/>
              </a:rPr>
              <a:t>http://www.agiweb.org/workforce/reports.html</a:t>
            </a:r>
            <a:endParaRPr lang="en-US" sz="1800" dirty="0" smtClean="0">
              <a:latin typeface="Georgia" pitchFamily="18" charset="0"/>
            </a:endParaRPr>
          </a:p>
          <a:p>
            <a:pPr lvl="1">
              <a:buNone/>
            </a:pPr>
            <a:r>
              <a:rPr lang="en-US" sz="1800" dirty="0" smtClean="0">
                <a:latin typeface="Georgia" pitchFamily="18" charset="0"/>
              </a:rPr>
              <a:t>Scholarship Information: </a:t>
            </a:r>
            <a:r>
              <a:rPr lang="en-US" sz="1800" dirty="0" smtClean="0">
                <a:latin typeface="Georgia" pitchFamily="18" charset="0"/>
                <a:hlinkClick r:id="rId8"/>
              </a:rPr>
              <a:t>http://www.agiweb.org/scholarships/wallace/</a:t>
            </a:r>
            <a:r>
              <a:rPr lang="en-US" sz="1800" dirty="0" smtClean="0">
                <a:latin typeface="Georgia" pitchFamily="18" charset="0"/>
              </a:rPr>
              <a:t> </a:t>
            </a:r>
          </a:p>
          <a:p>
            <a:pPr lvl="1">
              <a:buNone/>
            </a:pPr>
            <a:r>
              <a:rPr lang="en-US" sz="1800" dirty="0" smtClean="0">
                <a:latin typeface="Georgia" pitchFamily="18" charset="0"/>
              </a:rPr>
              <a:t>POW Initiative registration can be found on our main webpage</a:t>
            </a:r>
          </a:p>
          <a:p>
            <a:pPr lvl="1">
              <a:buNone/>
            </a:pPr>
            <a:endParaRPr lang="en-US" dirty="0" smtClean="0">
              <a:latin typeface="Georgia" pitchFamily="18" charset="0"/>
            </a:endParaRPr>
          </a:p>
          <a:p>
            <a:pPr>
              <a:buNone/>
            </a:pP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685800"/>
            <a:ext cx="8686800" cy="685800"/>
          </a:xfrm>
        </p:spPr>
        <p:txBody>
          <a:bodyPr>
            <a:noAutofit/>
          </a:bodyPr>
          <a:lstStyle/>
          <a:p>
            <a:r>
              <a:rPr lang="en-US" sz="3600" dirty="0" smtClean="0"/>
              <a:t>American Geological/Geosciences Institute</a:t>
            </a:r>
            <a:endParaRPr lang="en-US" sz="3600" dirty="0"/>
          </a:p>
        </p:txBody>
      </p:sp>
      <p:pic>
        <p:nvPicPr>
          <p:cNvPr id="7" name="Picture 6" descr="AGIlogo1956.jpg"/>
          <p:cNvPicPr>
            <a:picLocks noChangeAspect="1"/>
          </p:cNvPicPr>
          <p:nvPr/>
        </p:nvPicPr>
        <p:blipFill>
          <a:blip r:embed="rId2" cstate="print"/>
          <a:stretch>
            <a:fillRect/>
          </a:stretch>
        </p:blipFill>
        <p:spPr>
          <a:xfrm>
            <a:off x="762000" y="1653390"/>
            <a:ext cx="2667000" cy="2690010"/>
          </a:xfrm>
          <a:prstGeom prst="rect">
            <a:avLst/>
          </a:prstGeom>
        </p:spPr>
      </p:pic>
      <p:pic>
        <p:nvPicPr>
          <p:cNvPr id="9" name="Picture 8" descr="AGI-Logo-Digital.jpg"/>
          <p:cNvPicPr>
            <a:picLocks noChangeAspect="1"/>
          </p:cNvPicPr>
          <p:nvPr/>
        </p:nvPicPr>
        <p:blipFill>
          <a:blip r:embed="rId3" cstate="print"/>
          <a:stretch>
            <a:fillRect/>
          </a:stretch>
        </p:blipFill>
        <p:spPr>
          <a:xfrm>
            <a:off x="1905000" y="4648200"/>
            <a:ext cx="5763513" cy="1447800"/>
          </a:xfrm>
          <a:prstGeom prst="rect">
            <a:avLst/>
          </a:prstGeom>
        </p:spPr>
      </p:pic>
      <p:pic>
        <p:nvPicPr>
          <p:cNvPr id="12" name="Picture 11" descr="circular-rgb.tif"/>
          <p:cNvPicPr>
            <a:picLocks noChangeAspect="1"/>
          </p:cNvPicPr>
          <p:nvPr/>
        </p:nvPicPr>
        <p:blipFill>
          <a:blip r:embed="rId4" cstate="print"/>
          <a:stretch>
            <a:fillRect/>
          </a:stretch>
        </p:blipFill>
        <p:spPr>
          <a:xfrm>
            <a:off x="5715000" y="1676400"/>
            <a:ext cx="2631304" cy="26670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686800" cy="838200"/>
          </a:xfrm>
        </p:spPr>
        <p:txBody>
          <a:bodyPr>
            <a:normAutofit/>
          </a:bodyPr>
          <a:lstStyle/>
          <a:p>
            <a:r>
              <a:rPr lang="en-US" sz="4400" dirty="0" smtClean="0"/>
              <a:t>Manpower Program</a:t>
            </a:r>
            <a:endParaRPr lang="en-US" sz="4400" dirty="0"/>
          </a:p>
        </p:txBody>
      </p:sp>
      <p:sp>
        <p:nvSpPr>
          <p:cNvPr id="3" name="Content Placeholder 2"/>
          <p:cNvSpPr>
            <a:spLocks noGrp="1"/>
          </p:cNvSpPr>
          <p:nvPr>
            <p:ph idx="1"/>
          </p:nvPr>
        </p:nvSpPr>
        <p:spPr>
          <a:xfrm>
            <a:off x="228600" y="1676400"/>
            <a:ext cx="8686800" cy="4724400"/>
          </a:xfrm>
        </p:spPr>
        <p:txBody>
          <a:bodyPr/>
          <a:lstStyle/>
          <a:p>
            <a:r>
              <a:rPr lang="en-US" dirty="0" smtClean="0">
                <a:latin typeface="Georgia" pitchFamily="18" charset="0"/>
              </a:rPr>
              <a:t>First iteration of the Workforce Program</a:t>
            </a:r>
          </a:p>
          <a:p>
            <a:pPr lvl="1"/>
            <a:r>
              <a:rPr lang="en-US" dirty="0" smtClean="0">
                <a:latin typeface="Georgia" pitchFamily="18" charset="0"/>
              </a:rPr>
              <a:t>Began in 1955</a:t>
            </a:r>
          </a:p>
          <a:p>
            <a:pPr lvl="1"/>
            <a:r>
              <a:rPr lang="en-US" dirty="0" smtClean="0">
                <a:latin typeface="Georgia" pitchFamily="18" charset="0"/>
              </a:rPr>
              <a:t>Purpose: Ensuring the community had sufficiently skilled workforce capacity for the economic needs of the time</a:t>
            </a:r>
          </a:p>
          <a:p>
            <a:r>
              <a:rPr lang="en-US" dirty="0" smtClean="0">
                <a:latin typeface="Georgia" pitchFamily="18" charset="0"/>
              </a:rPr>
              <a:t>Began the data collection for the Directory of Geoscience Departments</a:t>
            </a:r>
          </a:p>
          <a:p>
            <a:endParaRPr lang="en-US" dirty="0"/>
          </a:p>
        </p:txBody>
      </p:sp>
      <p:pic>
        <p:nvPicPr>
          <p:cNvPr id="4" name="Picture 3" descr="DGDs1970.jpg"/>
          <p:cNvPicPr>
            <a:picLocks noChangeAspect="1"/>
          </p:cNvPicPr>
          <p:nvPr/>
        </p:nvPicPr>
        <p:blipFill>
          <a:blip r:embed="rId2" cstate="print"/>
          <a:stretch>
            <a:fillRect/>
          </a:stretch>
        </p:blipFill>
        <p:spPr>
          <a:xfrm>
            <a:off x="228600" y="4484863"/>
            <a:ext cx="1404576" cy="1992137"/>
          </a:xfrm>
          <a:prstGeom prst="rect">
            <a:avLst/>
          </a:prstGeom>
        </p:spPr>
      </p:pic>
      <p:pic>
        <p:nvPicPr>
          <p:cNvPr id="5" name="Picture 4" descr="DGDs1980.jpg"/>
          <p:cNvPicPr>
            <a:picLocks noChangeAspect="1"/>
          </p:cNvPicPr>
          <p:nvPr/>
        </p:nvPicPr>
        <p:blipFill>
          <a:blip r:embed="rId3" cstate="print"/>
          <a:stretch>
            <a:fillRect/>
          </a:stretch>
        </p:blipFill>
        <p:spPr>
          <a:xfrm>
            <a:off x="1752600" y="4484863"/>
            <a:ext cx="1371600" cy="1981200"/>
          </a:xfrm>
          <a:prstGeom prst="rect">
            <a:avLst/>
          </a:prstGeom>
        </p:spPr>
      </p:pic>
      <p:pic>
        <p:nvPicPr>
          <p:cNvPr id="6" name="Picture 5" descr="DGDs1990.jpg"/>
          <p:cNvPicPr>
            <a:picLocks noChangeAspect="1"/>
          </p:cNvPicPr>
          <p:nvPr/>
        </p:nvPicPr>
        <p:blipFill>
          <a:blip r:embed="rId4" cstate="print"/>
          <a:stretch>
            <a:fillRect/>
          </a:stretch>
        </p:blipFill>
        <p:spPr>
          <a:xfrm>
            <a:off x="3200400" y="4484863"/>
            <a:ext cx="1321287" cy="1981200"/>
          </a:xfrm>
          <a:prstGeom prst="rect">
            <a:avLst/>
          </a:prstGeom>
        </p:spPr>
      </p:pic>
      <p:pic>
        <p:nvPicPr>
          <p:cNvPr id="7" name="Picture 6" descr="DGDs2000.jpg"/>
          <p:cNvPicPr>
            <a:picLocks noChangeAspect="1"/>
          </p:cNvPicPr>
          <p:nvPr/>
        </p:nvPicPr>
        <p:blipFill>
          <a:blip r:embed="rId5" cstate="print"/>
          <a:stretch>
            <a:fillRect/>
          </a:stretch>
        </p:blipFill>
        <p:spPr>
          <a:xfrm>
            <a:off x="4648200" y="4484863"/>
            <a:ext cx="1295400" cy="1956789"/>
          </a:xfrm>
          <a:prstGeom prst="rect">
            <a:avLst/>
          </a:prstGeom>
        </p:spPr>
      </p:pic>
      <p:pic>
        <p:nvPicPr>
          <p:cNvPr id="8" name="Picture 7" descr="DGDs2008.jpg"/>
          <p:cNvPicPr>
            <a:picLocks noChangeAspect="1"/>
          </p:cNvPicPr>
          <p:nvPr/>
        </p:nvPicPr>
        <p:blipFill>
          <a:blip r:embed="rId6" cstate="print"/>
          <a:stretch>
            <a:fillRect/>
          </a:stretch>
        </p:blipFill>
        <p:spPr>
          <a:xfrm>
            <a:off x="6096000" y="4484863"/>
            <a:ext cx="1308051" cy="1981200"/>
          </a:xfrm>
          <a:prstGeom prst="rect">
            <a:avLst/>
          </a:prstGeom>
        </p:spPr>
      </p:pic>
      <p:pic>
        <p:nvPicPr>
          <p:cNvPr id="9" name="Picture 8" descr="DGDs2013.jpg"/>
          <p:cNvPicPr>
            <a:picLocks noChangeAspect="1"/>
          </p:cNvPicPr>
          <p:nvPr/>
        </p:nvPicPr>
        <p:blipFill>
          <a:blip r:embed="rId7" cstate="print"/>
          <a:stretch>
            <a:fillRect/>
          </a:stretch>
        </p:blipFill>
        <p:spPr>
          <a:xfrm>
            <a:off x="7540447" y="4484863"/>
            <a:ext cx="1374953" cy="19812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686800" cy="838200"/>
          </a:xfrm>
        </p:spPr>
        <p:txBody>
          <a:bodyPr>
            <a:normAutofit/>
          </a:bodyPr>
          <a:lstStyle/>
          <a:p>
            <a:r>
              <a:rPr lang="en-US" sz="4400" dirty="0" smtClean="0"/>
              <a:t>Workforce Program</a:t>
            </a:r>
            <a:endParaRPr lang="en-US" sz="4400" dirty="0"/>
          </a:p>
        </p:txBody>
      </p:sp>
      <p:sp>
        <p:nvSpPr>
          <p:cNvPr id="3" name="Content Placeholder 2"/>
          <p:cNvSpPr>
            <a:spLocks noGrp="1"/>
          </p:cNvSpPr>
          <p:nvPr>
            <p:ph idx="1"/>
          </p:nvPr>
        </p:nvSpPr>
        <p:spPr>
          <a:xfrm>
            <a:off x="228600" y="1752600"/>
            <a:ext cx="8686800" cy="4648200"/>
          </a:xfrm>
        </p:spPr>
        <p:txBody>
          <a:bodyPr>
            <a:normAutofit fontScale="92500" lnSpcReduction="20000"/>
          </a:bodyPr>
          <a:lstStyle/>
          <a:p>
            <a:r>
              <a:rPr lang="en-US" dirty="0" smtClean="0">
                <a:latin typeface="Georgia" pitchFamily="18" charset="0"/>
              </a:rPr>
              <a:t>Goals</a:t>
            </a:r>
          </a:p>
          <a:p>
            <a:pPr lvl="1"/>
            <a:r>
              <a:rPr lang="en-US" dirty="0" smtClean="0">
                <a:latin typeface="Georgia" pitchFamily="18" charset="0"/>
              </a:rPr>
              <a:t>Utilize information, tools, and strategies to support the development of a robust and sustainable geoscience workforce both domestically and globally</a:t>
            </a:r>
          </a:p>
          <a:p>
            <a:pPr lvl="1"/>
            <a:endParaRPr lang="en-US" dirty="0" smtClean="0">
              <a:latin typeface="Georgia" pitchFamily="18" charset="0"/>
            </a:endParaRPr>
          </a:p>
          <a:p>
            <a:pPr lvl="1"/>
            <a:r>
              <a:rPr lang="en-US" dirty="0" smtClean="0">
                <a:latin typeface="Georgia" pitchFamily="18" charset="0"/>
              </a:rPr>
              <a:t>Engage in efforts to improve the interface between Academia and the applied sectors, including collaboration on science as well as facilitating the transition of new graduates into the overall geoscience workforce</a:t>
            </a:r>
          </a:p>
          <a:p>
            <a:pPr lvl="1"/>
            <a:endParaRPr lang="en-US" dirty="0" smtClean="0">
              <a:latin typeface="Georgia" pitchFamily="18" charset="0"/>
            </a:endParaRPr>
          </a:p>
          <a:p>
            <a:pPr lvl="1"/>
            <a:r>
              <a:rPr lang="en-US" dirty="0" smtClean="0">
                <a:latin typeface="Georgia" pitchFamily="18" charset="0"/>
              </a:rPr>
              <a:t>Design national initiatives in undergraduate career counseling efforts for geoscience majors as a means to bolster student retention, improve success of new graduates, and bolster the professionalism of the geosciences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86800" cy="914400"/>
          </a:xfrm>
        </p:spPr>
        <p:txBody>
          <a:bodyPr>
            <a:normAutofit/>
          </a:bodyPr>
          <a:lstStyle/>
          <a:p>
            <a:r>
              <a:rPr lang="en-US" sz="4400" dirty="0" smtClean="0"/>
              <a:t>Ongoing Projects</a:t>
            </a:r>
            <a:endParaRPr lang="en-US" sz="4400" dirty="0"/>
          </a:p>
        </p:txBody>
      </p:sp>
      <p:sp>
        <p:nvSpPr>
          <p:cNvPr id="4" name="Content Placeholder 2"/>
          <p:cNvSpPr txBox="1">
            <a:spLocks/>
          </p:cNvSpPr>
          <p:nvPr/>
        </p:nvSpPr>
        <p:spPr>
          <a:xfrm>
            <a:off x="228600" y="1730248"/>
            <a:ext cx="8503920" cy="4572000"/>
          </a:xfrm>
          <a:prstGeom prst="rect">
            <a:avLst/>
          </a:prstGeom>
          <a:noFill/>
        </p:spPr>
        <p:txBody>
          <a:bodyPr vert="horz">
            <a:normAutofit fontScale="8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smtClean="0">
                <a:ln>
                  <a:noFill/>
                </a:ln>
                <a:solidFill>
                  <a:schemeClr val="bg1"/>
                </a:solidFill>
                <a:effectLst/>
                <a:uLnTx/>
                <a:uFillTx/>
                <a:latin typeface="Georgia" pitchFamily="18" charset="0"/>
                <a:cs typeface="Arial" pitchFamily="34" charset="0"/>
              </a:rPr>
              <a:t>Directory of Geoscience Departments</a:t>
            </a: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en-US" sz="2400" b="0" i="0" u="none" strike="noStrike" kern="1200" cap="none" spc="0" normalizeH="0" baseline="0" noProof="0" dirty="0" smtClean="0">
                <a:ln>
                  <a:noFill/>
                </a:ln>
                <a:solidFill>
                  <a:schemeClr val="bg1"/>
                </a:solidFill>
                <a:effectLst/>
                <a:uLnTx/>
                <a:uFillTx/>
                <a:latin typeface="Georgia" pitchFamily="18" charset="0"/>
                <a:cs typeface="Arial" pitchFamily="34" charset="0"/>
              </a:rPr>
              <a:t>Updated yearly with self-reported data</a:t>
            </a: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en-US" sz="2400" b="0" i="0" u="none" strike="noStrike" kern="1200" cap="none" spc="0" normalizeH="0" baseline="0" noProof="0" dirty="0" smtClean="0">
                <a:ln>
                  <a:noFill/>
                </a:ln>
                <a:solidFill>
                  <a:schemeClr val="bg1"/>
                </a:solidFill>
                <a:effectLst/>
                <a:uLnTx/>
                <a:uFillTx/>
                <a:latin typeface="Georgia" pitchFamily="18" charset="0"/>
                <a:cs typeface="Arial" pitchFamily="34" charset="0"/>
              </a:rPr>
              <a:t>Recent changes</a:t>
            </a:r>
          </a:p>
          <a:p>
            <a:pPr marL="914400" marR="0" lvl="2" indent="-246888" algn="l" defTabSz="914400" rtl="0" eaLnBrk="1" fontAlgn="auto" latinLnBrk="0" hangingPunct="1">
              <a:lnSpc>
                <a:spcPct val="100000"/>
              </a:lnSpc>
              <a:spcBef>
                <a:spcPct val="20000"/>
              </a:spcBef>
              <a:spcAft>
                <a:spcPts val="0"/>
              </a:spcAft>
              <a:buClr>
                <a:schemeClr val="accent2"/>
              </a:buClr>
              <a:buSzPct val="70000"/>
              <a:buFont typeface="Wingdings 2"/>
              <a:buChar char=""/>
              <a:tabLst/>
              <a:defRPr/>
            </a:pPr>
            <a:r>
              <a:rPr kumimoji="0" lang="en-US" sz="2100" b="0" i="0" u="none" strike="noStrike" kern="1200" cap="none" spc="0" normalizeH="0" baseline="0" noProof="0" dirty="0" smtClean="0">
                <a:ln>
                  <a:noFill/>
                </a:ln>
                <a:solidFill>
                  <a:schemeClr val="bg1"/>
                </a:solidFill>
                <a:effectLst/>
                <a:uLnTx/>
                <a:uFillTx/>
                <a:latin typeface="Georgia" pitchFamily="18" charset="0"/>
                <a:cs typeface="Arial" pitchFamily="34" charset="0"/>
              </a:rPr>
              <a:t>International departments</a:t>
            </a:r>
          </a:p>
          <a:p>
            <a:pPr marL="914400" marR="0" lvl="2" indent="-246888" algn="l" defTabSz="914400" rtl="0" eaLnBrk="1" fontAlgn="auto" latinLnBrk="0" hangingPunct="1">
              <a:lnSpc>
                <a:spcPct val="100000"/>
              </a:lnSpc>
              <a:spcBef>
                <a:spcPct val="20000"/>
              </a:spcBef>
              <a:spcAft>
                <a:spcPts val="0"/>
              </a:spcAft>
              <a:buClr>
                <a:schemeClr val="accent2"/>
              </a:buClr>
              <a:buSzPct val="70000"/>
              <a:buFont typeface="Wingdings 2"/>
              <a:buChar char=""/>
              <a:tabLst/>
              <a:defRPr/>
            </a:pPr>
            <a:r>
              <a:rPr kumimoji="0" lang="en-US" sz="2100" b="0" i="0" u="none" strike="noStrike" kern="1200" cap="none" spc="0" normalizeH="0" baseline="0" noProof="0" dirty="0" smtClean="0">
                <a:ln>
                  <a:noFill/>
                </a:ln>
                <a:solidFill>
                  <a:schemeClr val="bg1"/>
                </a:solidFill>
                <a:effectLst/>
                <a:uLnTx/>
                <a:uFillTx/>
                <a:latin typeface="Georgia" pitchFamily="18" charset="0"/>
                <a:cs typeface="Arial" pitchFamily="34" charset="0"/>
              </a:rPr>
              <a:t>2-year colleges</a:t>
            </a:r>
          </a:p>
          <a:p>
            <a:pPr marL="914400" marR="0" lvl="2" indent="-246888" algn="l" defTabSz="914400" rtl="0" eaLnBrk="1" fontAlgn="auto" latinLnBrk="0" hangingPunct="1">
              <a:lnSpc>
                <a:spcPct val="100000"/>
              </a:lnSpc>
              <a:spcBef>
                <a:spcPct val="20000"/>
              </a:spcBef>
              <a:spcAft>
                <a:spcPts val="0"/>
              </a:spcAft>
              <a:buClr>
                <a:schemeClr val="accent2"/>
              </a:buClr>
              <a:buSzPct val="70000"/>
              <a:buFont typeface="Wingdings 2"/>
              <a:buChar char=""/>
              <a:tabLst/>
              <a:defRPr/>
            </a:pPr>
            <a:r>
              <a:rPr kumimoji="0" lang="en-US" sz="2100" b="0" i="0" u="none" strike="noStrike" kern="1200" cap="none" spc="0" normalizeH="0" baseline="0" noProof="0" dirty="0" smtClean="0">
                <a:ln>
                  <a:noFill/>
                </a:ln>
                <a:solidFill>
                  <a:schemeClr val="bg1"/>
                </a:solidFill>
                <a:effectLst/>
                <a:uLnTx/>
                <a:uFillTx/>
                <a:latin typeface="Georgia" pitchFamily="18" charset="0"/>
                <a:cs typeface="Arial" pitchFamily="34" charset="0"/>
              </a:rPr>
              <a:t>Student theses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smtClean="0">
                <a:ln>
                  <a:noFill/>
                </a:ln>
                <a:solidFill>
                  <a:schemeClr val="bg1"/>
                </a:solidFill>
                <a:effectLst/>
                <a:uLnTx/>
                <a:uFillTx/>
                <a:latin typeface="Georgia" pitchFamily="18" charset="0"/>
                <a:cs typeface="Arial" pitchFamily="34" charset="0"/>
              </a:rPr>
              <a:t>Geoscience Currents</a:t>
            </a: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en-US" sz="2400" b="0" i="0" u="none" strike="noStrike" kern="1200" cap="none" spc="0" normalizeH="0" baseline="0" noProof="0" dirty="0" smtClean="0">
                <a:ln>
                  <a:noFill/>
                </a:ln>
                <a:solidFill>
                  <a:schemeClr val="bg1"/>
                </a:solidFill>
                <a:effectLst/>
                <a:uLnTx/>
                <a:uFillTx/>
                <a:latin typeface="Georgia" pitchFamily="18" charset="0"/>
                <a:cs typeface="Arial" pitchFamily="34" charset="0"/>
              </a:rPr>
              <a:t>Monthly newsletters highlighting workforce data</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smtClean="0">
                <a:ln>
                  <a:noFill/>
                </a:ln>
                <a:solidFill>
                  <a:schemeClr val="bg1"/>
                </a:solidFill>
                <a:effectLst/>
                <a:uLnTx/>
                <a:uFillTx/>
                <a:latin typeface="Georgia" pitchFamily="18" charset="0"/>
                <a:cs typeface="Arial" pitchFamily="34" charset="0"/>
              </a:rPr>
              <a:t>Status of the Geoscience Workforce</a:t>
            </a: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en-US" sz="2400" b="0" i="0" u="none" strike="noStrike" kern="1200" cap="none" spc="0" normalizeH="0" baseline="0" noProof="0" dirty="0" smtClean="0">
                <a:ln>
                  <a:noFill/>
                </a:ln>
                <a:solidFill>
                  <a:schemeClr val="bg1"/>
                </a:solidFill>
                <a:effectLst/>
                <a:uLnTx/>
                <a:uFillTx/>
                <a:latin typeface="Georgia" pitchFamily="18" charset="0"/>
                <a:cs typeface="Arial" pitchFamily="34" charset="0"/>
              </a:rPr>
              <a:t>Compendium of Workforce data</a:t>
            </a: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en-US" sz="2400" b="0" i="0" u="none" strike="noStrike" kern="1200" cap="none" spc="0" normalizeH="0" baseline="0" noProof="0" dirty="0" smtClean="0">
                <a:ln>
                  <a:noFill/>
                </a:ln>
                <a:solidFill>
                  <a:schemeClr val="bg1"/>
                </a:solidFill>
                <a:effectLst/>
                <a:uLnTx/>
                <a:uFillTx/>
                <a:latin typeface="Georgia" pitchFamily="18" charset="0"/>
                <a:cs typeface="Arial" pitchFamily="34" charset="0"/>
              </a:rPr>
              <a:t>Published every other year</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smtClean="0">
                <a:ln>
                  <a:noFill/>
                </a:ln>
                <a:solidFill>
                  <a:schemeClr val="bg1"/>
                </a:solidFill>
                <a:effectLst/>
                <a:uLnTx/>
                <a:uFillTx/>
                <a:latin typeface="Georgia" pitchFamily="18" charset="0"/>
                <a:cs typeface="Arial" pitchFamily="34" charset="0"/>
              </a:rPr>
              <a:t>Outreach Initiatives</a:t>
            </a: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en-US" sz="2400" b="0" i="0" u="none" strike="noStrike" kern="1200" cap="none" spc="0" normalizeH="0" baseline="0" noProof="0" dirty="0" smtClean="0">
                <a:ln>
                  <a:noFill/>
                </a:ln>
                <a:solidFill>
                  <a:schemeClr val="bg1"/>
                </a:solidFill>
                <a:effectLst/>
                <a:uLnTx/>
                <a:uFillTx/>
                <a:latin typeface="Georgia" pitchFamily="18" charset="0"/>
                <a:cs typeface="Arial" pitchFamily="34" charset="0"/>
              </a:rPr>
              <a:t>Career Networking Lunches</a:t>
            </a: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en-US" sz="2400" b="0" i="0" u="none" strike="noStrike" kern="1200" cap="none" spc="0" normalizeH="0" baseline="0" noProof="0" dirty="0" smtClean="0">
                <a:ln>
                  <a:noFill/>
                </a:ln>
                <a:solidFill>
                  <a:schemeClr val="bg1"/>
                </a:solidFill>
                <a:effectLst/>
                <a:uLnTx/>
                <a:uFillTx/>
                <a:latin typeface="Georgia" pitchFamily="18" charset="0"/>
                <a:cs typeface="Arial" pitchFamily="34" charset="0"/>
              </a:rPr>
              <a:t>Brochure “Careers that Change the World”</a:t>
            </a:r>
            <a:endParaRPr kumimoji="0" lang="en-US" sz="2400" b="0" i="0" u="none" strike="noStrike" kern="1200" cap="none" spc="0" normalizeH="0" baseline="0" noProof="0" dirty="0">
              <a:ln>
                <a:noFill/>
              </a:ln>
              <a:solidFill>
                <a:schemeClr val="bg1"/>
              </a:solidFill>
              <a:effectLst/>
              <a:uLnTx/>
              <a:uFillTx/>
              <a:latin typeface="Georgia" pitchFamily="18" charset="0"/>
              <a:cs typeface="Arial" pitchFamily="34" charset="0"/>
            </a:endParaRPr>
          </a:p>
        </p:txBody>
      </p:sp>
      <p:pic>
        <p:nvPicPr>
          <p:cNvPr id="5" name="Picture 4" descr="DGDs2013.jpg"/>
          <p:cNvPicPr>
            <a:picLocks noChangeAspect="1"/>
          </p:cNvPicPr>
          <p:nvPr/>
        </p:nvPicPr>
        <p:blipFill>
          <a:blip r:embed="rId2" cstate="print"/>
          <a:stretch>
            <a:fillRect/>
          </a:stretch>
        </p:blipFill>
        <p:spPr>
          <a:xfrm>
            <a:off x="6705600" y="2032000"/>
            <a:ext cx="2115312" cy="3048000"/>
          </a:xfrm>
          <a:prstGeom prst="rect">
            <a:avLst/>
          </a:prstGeom>
        </p:spPr>
      </p:pic>
      <p:pic>
        <p:nvPicPr>
          <p:cNvPr id="6" name="Picture 5" descr="Currents-81-JobsSalaries2013.jpg"/>
          <p:cNvPicPr>
            <a:picLocks noChangeAspect="1"/>
          </p:cNvPicPr>
          <p:nvPr/>
        </p:nvPicPr>
        <p:blipFill>
          <a:blip r:embed="rId3" cstate="print"/>
          <a:stretch>
            <a:fillRect/>
          </a:stretch>
        </p:blipFill>
        <p:spPr>
          <a:xfrm>
            <a:off x="6477000" y="2032000"/>
            <a:ext cx="2355273" cy="3048000"/>
          </a:xfrm>
          <a:prstGeom prst="rect">
            <a:avLst/>
          </a:prstGeom>
        </p:spPr>
      </p:pic>
      <p:pic>
        <p:nvPicPr>
          <p:cNvPr id="7" name="Picture 6" descr="WorkforceStatus2011cover.jpg"/>
          <p:cNvPicPr>
            <a:picLocks noChangeAspect="1"/>
          </p:cNvPicPr>
          <p:nvPr/>
        </p:nvPicPr>
        <p:blipFill>
          <a:blip r:embed="rId4" cstate="print"/>
          <a:stretch>
            <a:fillRect/>
          </a:stretch>
        </p:blipFill>
        <p:spPr>
          <a:xfrm>
            <a:off x="6477000" y="2032000"/>
            <a:ext cx="2355273" cy="3048000"/>
          </a:xfrm>
          <a:prstGeom prst="rect">
            <a:avLst/>
          </a:prstGeom>
        </p:spPr>
      </p:pic>
      <p:pic>
        <p:nvPicPr>
          <p:cNvPr id="8" name="Picture 7" descr="HS_pamphlet_Cover_Page_01.png"/>
          <p:cNvPicPr>
            <a:picLocks noChangeAspect="1"/>
          </p:cNvPicPr>
          <p:nvPr/>
        </p:nvPicPr>
        <p:blipFill>
          <a:blip r:embed="rId5" cstate="print"/>
          <a:stretch>
            <a:fillRect/>
          </a:stretch>
        </p:blipFill>
        <p:spPr>
          <a:xfrm>
            <a:off x="6096000" y="1828800"/>
            <a:ext cx="2781300" cy="1854200"/>
          </a:xfrm>
          <a:prstGeom prst="rect">
            <a:avLst/>
          </a:prstGeom>
          <a:effectLst>
            <a:outerShdw blurRad="50800" dist="38100" dir="2700000" algn="tl" rotWithShape="0">
              <a:prstClr val="black"/>
            </a:outerShdw>
          </a:effectLst>
          <a:scene3d>
            <a:camera prst="orthographicFront"/>
            <a:lightRig rig="threePt" dir="t"/>
          </a:scene3d>
          <a:sp3d>
            <a:bevelT/>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6"/>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686800" cy="990600"/>
          </a:xfrm>
        </p:spPr>
        <p:txBody>
          <a:bodyPr>
            <a:noAutofit/>
          </a:bodyPr>
          <a:lstStyle/>
          <a:p>
            <a:r>
              <a:rPr lang="en-US" sz="3600" dirty="0" smtClean="0"/>
              <a:t>Supporting the Student-to-Professional Transition</a:t>
            </a:r>
            <a:endParaRPr lang="en-US" sz="4400" dirty="0"/>
          </a:p>
        </p:txBody>
      </p:sp>
      <p:sp>
        <p:nvSpPr>
          <p:cNvPr id="3" name="Content Placeholder 2"/>
          <p:cNvSpPr>
            <a:spLocks noGrp="1"/>
          </p:cNvSpPr>
          <p:nvPr>
            <p:ph idx="1"/>
          </p:nvPr>
        </p:nvSpPr>
        <p:spPr>
          <a:xfrm>
            <a:off x="228600" y="1905000"/>
            <a:ext cx="8686800" cy="4648200"/>
          </a:xfrm>
        </p:spPr>
        <p:txBody>
          <a:bodyPr>
            <a:normAutofit lnSpcReduction="10000"/>
          </a:bodyPr>
          <a:lstStyle/>
          <a:p>
            <a:r>
              <a:rPr lang="en-US" dirty="0" smtClean="0">
                <a:latin typeface="Georgia" pitchFamily="18" charset="0"/>
              </a:rPr>
              <a:t>Preparing Our Workforce Initiative (POW)</a:t>
            </a:r>
          </a:p>
          <a:p>
            <a:pPr lvl="1"/>
            <a:r>
              <a:rPr lang="en-US" dirty="0" smtClean="0">
                <a:latin typeface="Georgia" pitchFamily="18" charset="0"/>
              </a:rPr>
              <a:t>Via GOLI – Online courses taught by experts</a:t>
            </a:r>
          </a:p>
          <a:p>
            <a:pPr lvl="2"/>
            <a:r>
              <a:rPr lang="en-US" dirty="0" smtClean="0">
                <a:latin typeface="Georgia" pitchFamily="18" charset="0"/>
              </a:rPr>
              <a:t>How to host a Careers Discussion with geo students</a:t>
            </a:r>
          </a:p>
          <a:p>
            <a:pPr lvl="2"/>
            <a:r>
              <a:rPr lang="en-US" dirty="0" smtClean="0">
                <a:latin typeface="Georgia" pitchFamily="18" charset="0"/>
              </a:rPr>
              <a:t>Information Literacy – conducting effective literature research</a:t>
            </a:r>
          </a:p>
          <a:p>
            <a:pPr lvl="3"/>
            <a:r>
              <a:rPr lang="en-US" dirty="0" smtClean="0">
                <a:latin typeface="Georgia" pitchFamily="18" charset="0"/>
              </a:rPr>
              <a:t>Hosted by </a:t>
            </a:r>
            <a:r>
              <a:rPr lang="en-US" dirty="0" err="1" smtClean="0">
                <a:latin typeface="Georgia" pitchFamily="18" charset="0"/>
              </a:rPr>
              <a:t>GeoRef</a:t>
            </a:r>
            <a:endParaRPr lang="en-US" dirty="0" smtClean="0">
              <a:latin typeface="Georgia" pitchFamily="18" charset="0"/>
            </a:endParaRPr>
          </a:p>
          <a:p>
            <a:endParaRPr lang="en-US" dirty="0" smtClean="0">
              <a:latin typeface="Georgia" pitchFamily="18" charset="0"/>
            </a:endParaRPr>
          </a:p>
          <a:p>
            <a:r>
              <a:rPr lang="en-US" dirty="0" smtClean="0">
                <a:latin typeface="Georgia" pitchFamily="18" charset="0"/>
              </a:rPr>
              <a:t>Geo Career </a:t>
            </a:r>
            <a:r>
              <a:rPr lang="en-US" dirty="0" err="1" smtClean="0">
                <a:latin typeface="Georgia" pitchFamily="18" charset="0"/>
              </a:rPr>
              <a:t>MaPS</a:t>
            </a:r>
            <a:r>
              <a:rPr lang="en-US" dirty="0" smtClean="0">
                <a:latin typeface="Georgia" pitchFamily="18" charset="0"/>
              </a:rPr>
              <a:t>: Geoscience Career Master’s Preparation Survey</a:t>
            </a:r>
          </a:p>
          <a:p>
            <a:pPr lvl="1"/>
            <a:r>
              <a:rPr lang="en-US" dirty="0" smtClean="0">
                <a:latin typeface="Georgia" pitchFamily="18" charset="0"/>
              </a:rPr>
              <a:t>NSF funded project to align curriculum with workforce competencies </a:t>
            </a:r>
          </a:p>
          <a:p>
            <a:pPr lvl="1"/>
            <a:r>
              <a:rPr lang="en-US" dirty="0" smtClean="0">
                <a:latin typeface="Georgia" pitchFamily="18" charset="0"/>
              </a:rPr>
              <a:t>For Master’s programs in geology and geography</a:t>
            </a:r>
          </a:p>
        </p:txBody>
      </p:sp>
      <p:pic>
        <p:nvPicPr>
          <p:cNvPr id="4" name="Picture 3"/>
          <p:cNvPicPr>
            <a:picLocks noChangeAspect="1" noChangeArrowheads="1"/>
          </p:cNvPicPr>
          <p:nvPr/>
        </p:nvPicPr>
        <p:blipFill>
          <a:blip r:embed="rId2" cstate="print"/>
          <a:srcRect/>
          <a:stretch>
            <a:fillRect/>
          </a:stretch>
        </p:blipFill>
        <p:spPr bwMode="auto">
          <a:xfrm>
            <a:off x="7467600" y="1905000"/>
            <a:ext cx="1219200" cy="552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1143000"/>
          </a:xfrm>
        </p:spPr>
        <p:txBody>
          <a:bodyPr>
            <a:noAutofit/>
          </a:bodyPr>
          <a:lstStyle/>
          <a:p>
            <a:r>
              <a:rPr lang="en-US" sz="3600" dirty="0" smtClean="0"/>
              <a:t>Supporting the Student-to-Professional Transition</a:t>
            </a:r>
            <a:endParaRPr lang="en-US" sz="3200" dirty="0"/>
          </a:p>
        </p:txBody>
      </p:sp>
      <p:sp>
        <p:nvSpPr>
          <p:cNvPr id="3" name="Content Placeholder 2"/>
          <p:cNvSpPr>
            <a:spLocks noGrp="1"/>
          </p:cNvSpPr>
          <p:nvPr>
            <p:ph idx="1"/>
          </p:nvPr>
        </p:nvSpPr>
        <p:spPr>
          <a:xfrm>
            <a:off x="228600" y="2057400"/>
            <a:ext cx="8686800" cy="4267200"/>
          </a:xfrm>
        </p:spPr>
        <p:txBody>
          <a:bodyPr>
            <a:normAutofit lnSpcReduction="10000"/>
          </a:bodyPr>
          <a:lstStyle/>
          <a:p>
            <a:r>
              <a:rPr lang="en-US" dirty="0" smtClean="0">
                <a:latin typeface="Georgia" pitchFamily="18" charset="0"/>
              </a:rPr>
              <a:t>Developing a Diverse Professoriate Workshop </a:t>
            </a:r>
          </a:p>
          <a:p>
            <a:pPr lvl="1"/>
            <a:r>
              <a:rPr lang="en-US" dirty="0" smtClean="0">
                <a:latin typeface="Georgia" pitchFamily="18" charset="0"/>
              </a:rPr>
              <a:t>NSF Funded workshop to support underrepresented minorities succeed in academia</a:t>
            </a:r>
          </a:p>
          <a:p>
            <a:pPr lvl="2"/>
            <a:r>
              <a:rPr lang="en-US" dirty="0" smtClean="0">
                <a:latin typeface="Georgia" pitchFamily="18" charset="0"/>
              </a:rPr>
              <a:t>Held in April 2012 – 2.5 days long</a:t>
            </a:r>
          </a:p>
          <a:p>
            <a:endParaRPr lang="en-US" dirty="0" smtClean="0">
              <a:latin typeface="Georgia" pitchFamily="18" charset="0"/>
            </a:endParaRPr>
          </a:p>
          <a:p>
            <a:r>
              <a:rPr lang="en-US" dirty="0" smtClean="0">
                <a:latin typeface="Georgia" pitchFamily="18" charset="0"/>
              </a:rPr>
              <a:t>Scholarships</a:t>
            </a:r>
          </a:p>
          <a:p>
            <a:pPr lvl="1"/>
            <a:r>
              <a:rPr lang="en-US" dirty="0" smtClean="0">
                <a:latin typeface="Georgia" pitchFamily="18" charset="0"/>
              </a:rPr>
              <a:t>Minority Participation Program (MPP)</a:t>
            </a:r>
          </a:p>
          <a:p>
            <a:pPr lvl="2"/>
            <a:r>
              <a:rPr lang="en-US" dirty="0" smtClean="0">
                <a:latin typeface="Georgia" pitchFamily="18" charset="0"/>
              </a:rPr>
              <a:t>Longest running diversity scholarship in the geosciences (ended 2012) </a:t>
            </a:r>
          </a:p>
          <a:p>
            <a:pPr lvl="1"/>
            <a:r>
              <a:rPr lang="en-US" dirty="0" smtClean="0">
                <a:latin typeface="Georgia" pitchFamily="18" charset="0"/>
              </a:rPr>
              <a:t>Harriet Evelyn Wallace Scholarship (new!)</a:t>
            </a:r>
          </a:p>
          <a:p>
            <a:pPr lvl="2"/>
            <a:r>
              <a:rPr lang="en-US" dirty="0" smtClean="0">
                <a:latin typeface="Georgia" pitchFamily="18" charset="0"/>
              </a:rPr>
              <a:t>Offered to female graduate students in geoscience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6200" y="1524000"/>
            <a:ext cx="4267200" cy="5105400"/>
          </a:xfrm>
        </p:spPr>
        <p:txBody>
          <a:bodyPr>
            <a:normAutofit fontScale="77500" lnSpcReduction="20000"/>
          </a:bodyPr>
          <a:lstStyle/>
          <a:p>
            <a:r>
              <a:rPr lang="en-US" dirty="0" smtClean="0">
                <a:latin typeface="Georgia" pitchFamily="18" charset="0"/>
              </a:rPr>
              <a:t>Objectives</a:t>
            </a:r>
          </a:p>
          <a:p>
            <a:pPr lvl="1"/>
            <a:r>
              <a:rPr lang="en-US" sz="2300" dirty="0" smtClean="0">
                <a:latin typeface="Georgia" pitchFamily="18" charset="0"/>
              </a:rPr>
              <a:t>Understand the general pathway of geoscience graduates through their educational career</a:t>
            </a:r>
          </a:p>
          <a:p>
            <a:pPr lvl="1"/>
            <a:endParaRPr lang="en-US" sz="2300" dirty="0" smtClean="0">
              <a:latin typeface="Georgia" pitchFamily="18" charset="0"/>
            </a:endParaRPr>
          </a:p>
          <a:p>
            <a:pPr lvl="1"/>
            <a:r>
              <a:rPr lang="en-US" sz="2300" dirty="0" smtClean="0">
                <a:latin typeface="Georgia" pitchFamily="18" charset="0"/>
              </a:rPr>
              <a:t>Identify student decision points for and understand reasons for attrition</a:t>
            </a:r>
          </a:p>
          <a:p>
            <a:pPr lvl="1"/>
            <a:endParaRPr lang="en-US" sz="2300" dirty="0" smtClean="0">
              <a:latin typeface="Georgia" pitchFamily="18" charset="0"/>
            </a:endParaRPr>
          </a:p>
          <a:p>
            <a:pPr lvl="1"/>
            <a:r>
              <a:rPr lang="en-US" sz="2300" dirty="0" smtClean="0">
                <a:latin typeface="Georgia" pitchFamily="18" charset="0"/>
              </a:rPr>
              <a:t>Identify the geoscience fields and co-curricular experiences that students pursue in postsecondary school</a:t>
            </a:r>
          </a:p>
          <a:p>
            <a:pPr lvl="1"/>
            <a:endParaRPr lang="en-US" sz="2300" dirty="0" smtClean="0">
              <a:latin typeface="Georgia" pitchFamily="18" charset="0"/>
            </a:endParaRPr>
          </a:p>
          <a:p>
            <a:pPr lvl="1"/>
            <a:r>
              <a:rPr lang="en-US" sz="2300" dirty="0" smtClean="0">
                <a:latin typeface="Georgia" pitchFamily="18" charset="0"/>
              </a:rPr>
              <a:t>Identify preferred jobs and industries of graduates</a:t>
            </a:r>
          </a:p>
          <a:p>
            <a:pPr lvl="1"/>
            <a:endParaRPr lang="en-US" sz="2300" dirty="0" smtClean="0">
              <a:latin typeface="Georgia" pitchFamily="18" charset="0"/>
            </a:endParaRPr>
          </a:p>
          <a:p>
            <a:pPr lvl="1"/>
            <a:r>
              <a:rPr lang="en-US" sz="2300" dirty="0" smtClean="0">
                <a:latin typeface="Georgia" pitchFamily="18" charset="0"/>
              </a:rPr>
              <a:t>Demonstrate the value of a geoscience degree</a:t>
            </a:r>
          </a:p>
          <a:p>
            <a:pPr lvl="1"/>
            <a:endParaRPr lang="en-US" dirty="0">
              <a:latin typeface="Georgia" pitchFamily="18" charset="0"/>
            </a:endParaRPr>
          </a:p>
        </p:txBody>
      </p:sp>
      <p:sp>
        <p:nvSpPr>
          <p:cNvPr id="2" name="Title 1"/>
          <p:cNvSpPr>
            <a:spLocks noGrp="1"/>
          </p:cNvSpPr>
          <p:nvPr>
            <p:ph type="title"/>
          </p:nvPr>
        </p:nvSpPr>
        <p:spPr>
          <a:xfrm>
            <a:off x="228600" y="609600"/>
            <a:ext cx="8686800" cy="762000"/>
          </a:xfrm>
        </p:spPr>
        <p:txBody>
          <a:bodyPr>
            <a:noAutofit/>
          </a:bodyPr>
          <a:lstStyle/>
          <a:p>
            <a:r>
              <a:rPr lang="en-US" sz="4000" dirty="0" smtClean="0"/>
              <a:t>AGI’s Geoscience Student Exit Survey</a:t>
            </a:r>
            <a:endParaRPr lang="en-US" sz="4000" dirty="0"/>
          </a:p>
        </p:txBody>
      </p:sp>
      <p:pic>
        <p:nvPicPr>
          <p:cNvPr id="4" name="Picture 3" descr="EducationBackground.jpg"/>
          <p:cNvPicPr>
            <a:picLocks noChangeAspect="1"/>
          </p:cNvPicPr>
          <p:nvPr/>
        </p:nvPicPr>
        <p:blipFill>
          <a:blip r:embed="rId2" cstate="print"/>
          <a:stretch>
            <a:fillRect/>
          </a:stretch>
        </p:blipFill>
        <p:spPr>
          <a:xfrm>
            <a:off x="4419600" y="2514600"/>
            <a:ext cx="4480384" cy="3483655"/>
          </a:xfrm>
          <a:prstGeom prst="rect">
            <a:avLst/>
          </a:prstGeom>
        </p:spPr>
      </p:pic>
      <p:pic>
        <p:nvPicPr>
          <p:cNvPr id="6" name="Picture 5" descr="ChoosingGeoscienceMajor.jpg"/>
          <p:cNvPicPr>
            <a:picLocks noChangeAspect="1"/>
          </p:cNvPicPr>
          <p:nvPr/>
        </p:nvPicPr>
        <p:blipFill>
          <a:blip r:embed="rId3" cstate="print"/>
          <a:stretch>
            <a:fillRect/>
          </a:stretch>
        </p:blipFill>
        <p:spPr>
          <a:xfrm>
            <a:off x="4419600" y="2514600"/>
            <a:ext cx="4451514" cy="3076956"/>
          </a:xfrm>
          <a:prstGeom prst="rect">
            <a:avLst/>
          </a:prstGeom>
        </p:spPr>
      </p:pic>
      <p:pic>
        <p:nvPicPr>
          <p:cNvPr id="7" name="Picture 6" descr="ResearchExperiences.jpg"/>
          <p:cNvPicPr>
            <a:picLocks noChangeAspect="1"/>
          </p:cNvPicPr>
          <p:nvPr/>
        </p:nvPicPr>
        <p:blipFill>
          <a:blip r:embed="rId4" cstate="print"/>
          <a:stretch>
            <a:fillRect/>
          </a:stretch>
        </p:blipFill>
        <p:spPr>
          <a:xfrm>
            <a:off x="4495800" y="1828800"/>
            <a:ext cx="3520440" cy="4361688"/>
          </a:xfrm>
          <a:prstGeom prst="rect">
            <a:avLst/>
          </a:prstGeom>
        </p:spPr>
      </p:pic>
      <p:pic>
        <p:nvPicPr>
          <p:cNvPr id="8" name="Picture 7" descr="FuturePlans_JobinGeo.jpg"/>
          <p:cNvPicPr>
            <a:picLocks noChangeAspect="1"/>
          </p:cNvPicPr>
          <p:nvPr/>
        </p:nvPicPr>
        <p:blipFill>
          <a:blip r:embed="rId5" cstate="print"/>
          <a:stretch>
            <a:fillRect/>
          </a:stretch>
        </p:blipFill>
        <p:spPr>
          <a:xfrm>
            <a:off x="4343400" y="2971800"/>
            <a:ext cx="4619261" cy="2242487"/>
          </a:xfrm>
          <a:prstGeom prst="rect">
            <a:avLst/>
          </a:prstGeom>
        </p:spPr>
      </p:pic>
      <p:pic>
        <p:nvPicPr>
          <p:cNvPr id="9" name="Picture 8" descr="FuturePlans_JobinGeo2.jpg"/>
          <p:cNvPicPr>
            <a:picLocks noChangeAspect="1"/>
          </p:cNvPicPr>
          <p:nvPr/>
        </p:nvPicPr>
        <p:blipFill>
          <a:blip r:embed="rId6" cstate="print"/>
          <a:stretch>
            <a:fillRect/>
          </a:stretch>
        </p:blipFill>
        <p:spPr>
          <a:xfrm>
            <a:off x="4267200" y="2514600"/>
            <a:ext cx="4621083" cy="3069336"/>
          </a:xfrm>
          <a:prstGeom prst="rect">
            <a:avLst/>
          </a:prstGeom>
        </p:spPr>
      </p:pic>
      <p:pic>
        <p:nvPicPr>
          <p:cNvPr id="10" name="Picture 9" descr="ExitSurvey2013_coverpage.jpg"/>
          <p:cNvPicPr>
            <a:picLocks noChangeAspect="1"/>
          </p:cNvPicPr>
          <p:nvPr/>
        </p:nvPicPr>
        <p:blipFill>
          <a:blip r:embed="rId7" cstate="print"/>
          <a:stretch>
            <a:fillRect/>
          </a:stretch>
        </p:blipFill>
        <p:spPr>
          <a:xfrm>
            <a:off x="4419600" y="1524000"/>
            <a:ext cx="3827318" cy="4953000"/>
          </a:xfrm>
          <a:prstGeom prst="rect">
            <a:avLst/>
          </a:prstGeom>
        </p:spPr>
      </p:pic>
      <p:pic>
        <p:nvPicPr>
          <p:cNvPr id="14" name="Picture 13" descr="Exit_061313_outlines_RGBcropped.jpg"/>
          <p:cNvPicPr>
            <a:picLocks noChangeAspect="1"/>
          </p:cNvPicPr>
          <p:nvPr/>
        </p:nvPicPr>
        <p:blipFill>
          <a:blip r:embed="rId8" cstate="print"/>
          <a:stretch>
            <a:fillRect/>
          </a:stretch>
        </p:blipFill>
        <p:spPr>
          <a:xfrm>
            <a:off x="5791200" y="152400"/>
            <a:ext cx="955602" cy="59374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mph" presetSubtype="1" nodeType="clickEffect">
                                  <p:stCondLst>
                                    <p:cond delay="0"/>
                                  </p:stCondLst>
                                  <p:endCondLst>
                                    <p:cond evt="onNext" delay="0">
                                      <p:tgtEl>
                                        <p:sldTgt/>
                                      </p:tgtEl>
                                    </p:cond>
                                  </p:endCondLst>
                                  <p:childTnLst>
                                    <p:set>
                                      <p:cBhvr override="childStyle">
                                        <p:cTn id="6" dur="indefinite"/>
                                        <p:tgtEl>
                                          <p:spTgt spid="3">
                                            <p:txEl>
                                              <p:pRg st="1" end="1"/>
                                            </p:txEl>
                                          </p:spTgt>
                                        </p:tgtEl>
                                        <p:attrNameLst>
                                          <p:attrName>style.fontStyle</p:attrName>
                                        </p:attrNameLst>
                                      </p:cBhvr>
                                      <p:to>
                                        <p:strVal val="normal"/>
                                      </p:to>
                                    </p:set>
                                    <p:set>
                                      <p:cBhvr override="childStyle">
                                        <p:cTn id="7" dur="indefinite"/>
                                        <p:tgtEl>
                                          <p:spTgt spid="3">
                                            <p:txEl>
                                              <p:pRg st="1" end="1"/>
                                            </p:txEl>
                                          </p:spTgt>
                                        </p:tgtEl>
                                        <p:attrNameLst>
                                          <p:attrName>style.fontWeight</p:attrName>
                                        </p:attrNameLst>
                                      </p:cBhvr>
                                      <p:to>
                                        <p:strVal val="bold"/>
                                      </p:to>
                                    </p:set>
                                    <p:set>
                                      <p:cBhvr override="childStyle">
                                        <p:cTn id="8" dur="indefinite"/>
                                        <p:tgtEl>
                                          <p:spTgt spid="3">
                                            <p:txEl>
                                              <p:pRg st="1" end="1"/>
                                            </p:txEl>
                                          </p:spTgt>
                                        </p:tgtEl>
                                        <p:attrNameLst>
                                          <p:attrName>style.textDecorationUnderline</p:attrName>
                                        </p:attrNameLst>
                                      </p:cBhvr>
                                      <p:to>
                                        <p:strVal val="fals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4"/>
                                        </p:tgtEl>
                                        <p:attrNameLst>
                                          <p:attrName>style.visibility</p:attrName>
                                        </p:attrNameLst>
                                      </p:cBhvr>
                                      <p:to>
                                        <p:strVal val="hidden"/>
                                      </p:to>
                                    </p:set>
                                  </p:childTnLst>
                                </p:cTn>
                              </p:par>
                              <p:par>
                                <p:cTn id="15" presetID="5" presetClass="emph" presetSubtype="1" nodeType="withEffect">
                                  <p:stCondLst>
                                    <p:cond delay="0"/>
                                  </p:stCondLst>
                                  <p:endCondLst>
                                    <p:cond evt="onNext" delay="0">
                                      <p:tgtEl>
                                        <p:sldTgt/>
                                      </p:tgtEl>
                                    </p:cond>
                                  </p:endCondLst>
                                  <p:childTnLst>
                                    <p:set>
                                      <p:cBhvr override="childStyle">
                                        <p:cTn id="16" dur="indefinite"/>
                                        <p:tgtEl>
                                          <p:spTgt spid="3">
                                            <p:txEl>
                                              <p:pRg st="3" end="3"/>
                                            </p:txEl>
                                          </p:spTgt>
                                        </p:tgtEl>
                                        <p:attrNameLst>
                                          <p:attrName>style.fontStyle</p:attrName>
                                        </p:attrNameLst>
                                      </p:cBhvr>
                                      <p:to>
                                        <p:strVal val="normal"/>
                                      </p:to>
                                    </p:set>
                                    <p:set>
                                      <p:cBhvr override="childStyle">
                                        <p:cTn id="17" dur="indefinite"/>
                                        <p:tgtEl>
                                          <p:spTgt spid="3">
                                            <p:txEl>
                                              <p:pRg st="3" end="3"/>
                                            </p:txEl>
                                          </p:spTgt>
                                        </p:tgtEl>
                                        <p:attrNameLst>
                                          <p:attrName>style.fontWeight</p:attrName>
                                        </p:attrNameLst>
                                      </p:cBhvr>
                                      <p:to>
                                        <p:strVal val="bold"/>
                                      </p:to>
                                    </p:set>
                                    <p:set>
                                      <p:cBhvr override="childStyle">
                                        <p:cTn id="18" dur="indefinite"/>
                                        <p:tgtEl>
                                          <p:spTgt spid="3">
                                            <p:txEl>
                                              <p:pRg st="3" end="3"/>
                                            </p:txEl>
                                          </p:spTgt>
                                        </p:tgtEl>
                                        <p:attrNameLst>
                                          <p:attrName>style.textDecorationUnderline</p:attrName>
                                        </p:attrNameLst>
                                      </p:cBhvr>
                                      <p:to>
                                        <p:strVal val="fals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6"/>
                                        </p:tgtEl>
                                        <p:attrNameLst>
                                          <p:attrName>style.visibility</p:attrName>
                                        </p:attrNameLst>
                                      </p:cBhvr>
                                      <p:to>
                                        <p:strVal val="hidden"/>
                                      </p:to>
                                    </p:set>
                                  </p:childTnLst>
                                </p:cTn>
                              </p:par>
                              <p:par>
                                <p:cTn id="25" presetID="5" presetClass="emph" presetSubtype="1" nodeType="withEffect">
                                  <p:stCondLst>
                                    <p:cond delay="0"/>
                                  </p:stCondLst>
                                  <p:endCondLst>
                                    <p:cond evt="onNext" delay="0">
                                      <p:tgtEl>
                                        <p:sldTgt/>
                                      </p:tgtEl>
                                    </p:cond>
                                  </p:endCondLst>
                                  <p:childTnLst>
                                    <p:set>
                                      <p:cBhvr override="childStyle">
                                        <p:cTn id="26" dur="indefinite"/>
                                        <p:tgtEl>
                                          <p:spTgt spid="3">
                                            <p:txEl>
                                              <p:pRg st="5" end="5"/>
                                            </p:txEl>
                                          </p:spTgt>
                                        </p:tgtEl>
                                        <p:attrNameLst>
                                          <p:attrName>style.fontStyle</p:attrName>
                                        </p:attrNameLst>
                                      </p:cBhvr>
                                      <p:to>
                                        <p:strVal val="normal"/>
                                      </p:to>
                                    </p:set>
                                    <p:set>
                                      <p:cBhvr override="childStyle">
                                        <p:cTn id="27" dur="indefinite"/>
                                        <p:tgtEl>
                                          <p:spTgt spid="3">
                                            <p:txEl>
                                              <p:pRg st="5" end="5"/>
                                            </p:txEl>
                                          </p:spTgt>
                                        </p:tgtEl>
                                        <p:attrNameLst>
                                          <p:attrName>style.fontWeight</p:attrName>
                                        </p:attrNameLst>
                                      </p:cBhvr>
                                      <p:to>
                                        <p:strVal val="bold"/>
                                      </p:to>
                                    </p:set>
                                    <p:set>
                                      <p:cBhvr override="childStyle">
                                        <p:cTn id="28" dur="indefinite"/>
                                        <p:tgtEl>
                                          <p:spTgt spid="3">
                                            <p:txEl>
                                              <p:pRg st="5" end="5"/>
                                            </p:txEl>
                                          </p:spTgt>
                                        </p:tgtEl>
                                        <p:attrNameLst>
                                          <p:attrName>style.textDecorationUnderline</p:attrName>
                                        </p:attrNameLst>
                                      </p:cBhvr>
                                      <p:to>
                                        <p:strVal val="false"/>
                                      </p:to>
                                    </p:set>
                                  </p:childTnLst>
                                </p:cTn>
                              </p:par>
                              <p:par>
                                <p:cTn id="29" presetID="1"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7"/>
                                        </p:tgtEl>
                                        <p:attrNameLst>
                                          <p:attrName>style.visibility</p:attrName>
                                        </p:attrNameLst>
                                      </p:cBhvr>
                                      <p:to>
                                        <p:strVal val="hidden"/>
                                      </p:to>
                                    </p:set>
                                  </p:childTnLst>
                                </p:cTn>
                              </p:par>
                              <p:par>
                                <p:cTn id="35" presetID="5" presetClass="emph" presetSubtype="1" nodeType="withEffect">
                                  <p:stCondLst>
                                    <p:cond delay="0"/>
                                  </p:stCondLst>
                                  <p:endCondLst>
                                    <p:cond evt="onNext" delay="0">
                                      <p:tgtEl>
                                        <p:sldTgt/>
                                      </p:tgtEl>
                                    </p:cond>
                                  </p:endCondLst>
                                  <p:childTnLst>
                                    <p:set>
                                      <p:cBhvr override="childStyle">
                                        <p:cTn id="36" dur="indefinite"/>
                                        <p:tgtEl>
                                          <p:spTgt spid="3">
                                            <p:txEl>
                                              <p:pRg st="7" end="7"/>
                                            </p:txEl>
                                          </p:spTgt>
                                        </p:tgtEl>
                                        <p:attrNameLst>
                                          <p:attrName>style.fontStyle</p:attrName>
                                        </p:attrNameLst>
                                      </p:cBhvr>
                                      <p:to>
                                        <p:strVal val="normal"/>
                                      </p:to>
                                    </p:set>
                                    <p:set>
                                      <p:cBhvr override="childStyle">
                                        <p:cTn id="37" dur="indefinite"/>
                                        <p:tgtEl>
                                          <p:spTgt spid="3">
                                            <p:txEl>
                                              <p:pRg st="7" end="7"/>
                                            </p:txEl>
                                          </p:spTgt>
                                        </p:tgtEl>
                                        <p:attrNameLst>
                                          <p:attrName>style.fontWeight</p:attrName>
                                        </p:attrNameLst>
                                      </p:cBhvr>
                                      <p:to>
                                        <p:strVal val="bold"/>
                                      </p:to>
                                    </p:set>
                                    <p:set>
                                      <p:cBhvr override="childStyle">
                                        <p:cTn id="38" dur="indefinite"/>
                                        <p:tgtEl>
                                          <p:spTgt spid="3">
                                            <p:txEl>
                                              <p:pRg st="7" end="7"/>
                                            </p:txEl>
                                          </p:spTgt>
                                        </p:tgtEl>
                                        <p:attrNameLst>
                                          <p:attrName>style.textDecorationUnderline</p:attrName>
                                        </p:attrNameLst>
                                      </p:cBhvr>
                                      <p:to>
                                        <p:strVal val="false"/>
                                      </p:to>
                                    </p:set>
                                  </p:childTnLst>
                                </p:cTn>
                              </p:par>
                              <p:par>
                                <p:cTn id="39" presetID="1"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0"/>
                                          </p:stCondLst>
                                        </p:cTn>
                                        <p:tgtEl>
                                          <p:spTgt spid="8"/>
                                        </p:tgtEl>
                                        <p:attrNameLst>
                                          <p:attrName>style.visibility</p:attrName>
                                        </p:attrNameLst>
                                      </p:cBhvr>
                                      <p:to>
                                        <p:strVal val="hidden"/>
                                      </p:to>
                                    </p:set>
                                  </p:childTnLst>
                                </p:cTn>
                              </p:par>
                              <p:par>
                                <p:cTn id="45" presetID="5" presetClass="emph" presetSubtype="1" nodeType="withEffect">
                                  <p:stCondLst>
                                    <p:cond delay="0"/>
                                  </p:stCondLst>
                                  <p:endCondLst>
                                    <p:cond evt="onNext" delay="0">
                                      <p:tgtEl>
                                        <p:sldTgt/>
                                      </p:tgtEl>
                                    </p:cond>
                                  </p:endCondLst>
                                  <p:childTnLst>
                                    <p:set>
                                      <p:cBhvr override="childStyle">
                                        <p:cTn id="46" dur="indefinite"/>
                                        <p:tgtEl>
                                          <p:spTgt spid="3">
                                            <p:txEl>
                                              <p:pRg st="9" end="9"/>
                                            </p:txEl>
                                          </p:spTgt>
                                        </p:tgtEl>
                                        <p:attrNameLst>
                                          <p:attrName>style.fontStyle</p:attrName>
                                        </p:attrNameLst>
                                      </p:cBhvr>
                                      <p:to>
                                        <p:strVal val="normal"/>
                                      </p:to>
                                    </p:set>
                                    <p:set>
                                      <p:cBhvr override="childStyle">
                                        <p:cTn id="47" dur="indefinite"/>
                                        <p:tgtEl>
                                          <p:spTgt spid="3">
                                            <p:txEl>
                                              <p:pRg st="9" end="9"/>
                                            </p:txEl>
                                          </p:spTgt>
                                        </p:tgtEl>
                                        <p:attrNameLst>
                                          <p:attrName>style.fontWeight</p:attrName>
                                        </p:attrNameLst>
                                      </p:cBhvr>
                                      <p:to>
                                        <p:strVal val="bold"/>
                                      </p:to>
                                    </p:set>
                                    <p:set>
                                      <p:cBhvr override="childStyle">
                                        <p:cTn id="48" dur="indefinite"/>
                                        <p:tgtEl>
                                          <p:spTgt spid="3">
                                            <p:txEl>
                                              <p:pRg st="9" end="9"/>
                                            </p:txEl>
                                          </p:spTgt>
                                        </p:tgtEl>
                                        <p:attrNameLst>
                                          <p:attrName>style.textDecorationUnderline</p:attrName>
                                        </p:attrNameLst>
                                      </p:cBhvr>
                                      <p:to>
                                        <p:strVal val="false"/>
                                      </p:to>
                                    </p:set>
                                  </p:childTnLst>
                                </p:cTn>
                              </p:par>
                              <p:par>
                                <p:cTn id="49" presetID="1" presetClass="entr" presetSubtype="0" fill="hold" nodeType="withEffect">
                                  <p:stCondLst>
                                    <p:cond delay="0"/>
                                  </p:stCondLst>
                                  <p:childTnLst>
                                    <p:set>
                                      <p:cBhvr>
                                        <p:cTn id="50" dur="1" fill="hold">
                                          <p:stCondLst>
                                            <p:cond delay="0"/>
                                          </p:stCondLst>
                                        </p:cTn>
                                        <p:tgtEl>
                                          <p:spTgt spid="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nodeType="clickEffect">
                                  <p:stCondLst>
                                    <p:cond delay="0"/>
                                  </p:stCondLst>
                                  <p:childTnLst>
                                    <p:set>
                                      <p:cBhvr>
                                        <p:cTn id="54" dur="1" fill="hold">
                                          <p:stCondLst>
                                            <p:cond delay="0"/>
                                          </p:stCondLst>
                                        </p:cTn>
                                        <p:tgtEl>
                                          <p:spTgt spid="9"/>
                                        </p:tgtEl>
                                        <p:attrNameLst>
                                          <p:attrName>style.visibility</p:attrName>
                                        </p:attrNameLst>
                                      </p:cBhvr>
                                      <p:to>
                                        <p:strVal val="hidden"/>
                                      </p:to>
                                    </p:set>
                                  </p:childTnLst>
                                </p:cTn>
                              </p:par>
                              <p:par>
                                <p:cTn id="55" presetID="1" presetClass="entr" presetSubtype="0" fill="hold" nodeType="withEffect">
                                  <p:stCondLst>
                                    <p:cond delay="0"/>
                                  </p:stCondLst>
                                  <p:childTnLst>
                                    <p:set>
                                      <p:cBhvr>
                                        <p:cTn id="5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85800"/>
            <a:ext cx="8686800" cy="685800"/>
          </a:xfrm>
        </p:spPr>
        <p:txBody>
          <a:bodyPr>
            <a:noAutofit/>
          </a:bodyPr>
          <a:lstStyle/>
          <a:p>
            <a:r>
              <a:rPr lang="en-US" sz="3400" dirty="0" smtClean="0"/>
              <a:t>National Survey of the Geoscience Workforce</a:t>
            </a:r>
            <a:endParaRPr lang="en-US" sz="3400" dirty="0"/>
          </a:p>
        </p:txBody>
      </p:sp>
      <p:sp>
        <p:nvSpPr>
          <p:cNvPr id="3" name="Content Placeholder 2"/>
          <p:cNvSpPr>
            <a:spLocks noGrp="1"/>
          </p:cNvSpPr>
          <p:nvPr>
            <p:ph idx="1"/>
          </p:nvPr>
        </p:nvSpPr>
        <p:spPr>
          <a:xfrm>
            <a:off x="228600" y="1600200"/>
            <a:ext cx="8686800" cy="4876800"/>
          </a:xfrm>
        </p:spPr>
        <p:txBody>
          <a:bodyPr/>
          <a:lstStyle/>
          <a:p>
            <a:r>
              <a:rPr lang="en-US" dirty="0" smtClean="0">
                <a:latin typeface="Georgia" pitchFamily="18" charset="0"/>
              </a:rPr>
              <a:t>Objectives</a:t>
            </a:r>
          </a:p>
          <a:p>
            <a:pPr lvl="1"/>
            <a:r>
              <a:rPr lang="en-US" dirty="0" smtClean="0">
                <a:latin typeface="Georgia" pitchFamily="18" charset="0"/>
              </a:rPr>
              <a:t>Identify the difference geoscience careers and industries hiring the majority of the geoscience workforce</a:t>
            </a:r>
          </a:p>
          <a:p>
            <a:pPr lvl="1"/>
            <a:r>
              <a:rPr lang="en-US" dirty="0" smtClean="0">
                <a:latin typeface="Georgia" pitchFamily="18" charset="0"/>
              </a:rPr>
              <a:t>Identify the skills and knowledge gained while in the workforce</a:t>
            </a:r>
          </a:p>
          <a:p>
            <a:pPr lvl="1"/>
            <a:r>
              <a:rPr lang="en-US" dirty="0" smtClean="0">
                <a:latin typeface="Georgia" pitchFamily="18" charset="0"/>
              </a:rPr>
              <a:t>Collect information about salary projections as experience and skill level changes</a:t>
            </a:r>
          </a:p>
          <a:p>
            <a:pPr lvl="1"/>
            <a:r>
              <a:rPr lang="en-US" dirty="0" smtClean="0">
                <a:latin typeface="Georgia" pitchFamily="18" charset="0"/>
              </a:rPr>
              <a:t>Measure the attrition rate of the trained geoscience workforce</a:t>
            </a:r>
          </a:p>
          <a:p>
            <a:pPr lvl="1"/>
            <a:r>
              <a:rPr lang="en-US" dirty="0" smtClean="0">
                <a:latin typeface="Georgia" pitchFamily="18" charset="0"/>
              </a:rPr>
              <a:t>Understand the career pathways from college through the first few years in the workforce</a:t>
            </a:r>
            <a:endParaRPr lang="en-US" dirty="0">
              <a:latin typeface="Georgia"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GI_DarkBack_102113">
  <a:themeElements>
    <a:clrScheme name="AGI_LogoColors">
      <a:dk1>
        <a:srgbClr val="231F20"/>
      </a:dk1>
      <a:lt1>
        <a:sysClr val="window" lastClr="FFFFFF"/>
      </a:lt1>
      <a:dk2>
        <a:srgbClr val="0055A4"/>
      </a:dk2>
      <a:lt2>
        <a:srgbClr val="FFD200"/>
      </a:lt2>
      <a:accent1>
        <a:srgbClr val="E31936"/>
      </a:accent1>
      <a:accent2>
        <a:srgbClr val="FFD200"/>
      </a:accent2>
      <a:accent3>
        <a:srgbClr val="00853F"/>
      </a:accent3>
      <a:accent4>
        <a:srgbClr val="0055A4"/>
      </a:accent4>
      <a:accent5>
        <a:srgbClr val="55BCEB"/>
      </a:accent5>
      <a:accent6>
        <a:srgbClr val="231F20"/>
      </a:accent6>
      <a:hlink>
        <a:srgbClr val="55BCEB"/>
      </a:hlink>
      <a:folHlink>
        <a:srgbClr val="5F7791"/>
      </a:folHlink>
    </a:clrScheme>
    <a:fontScheme name="AGI_071113">
      <a:majorFont>
        <a:latin typeface="Palatino Linotype"/>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AGI_DarkBack_102113</Template>
  <TotalTime>1986</TotalTime>
  <Words>525</Words>
  <Application>Microsoft Office PowerPoint</Application>
  <PresentationFormat>On-screen Show (4:3)</PresentationFormat>
  <Paragraphs>95</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AGI_DarkBack_102113</vt:lpstr>
      <vt:lpstr>American Geosciences Institute’s Workforce Program:  Past, Present, Future</vt:lpstr>
      <vt:lpstr>American Geological/Geosciences Institute</vt:lpstr>
      <vt:lpstr>Manpower Program</vt:lpstr>
      <vt:lpstr>Workforce Program</vt:lpstr>
      <vt:lpstr>Ongoing Projects</vt:lpstr>
      <vt:lpstr>Supporting the Student-to-Professional Transition</vt:lpstr>
      <vt:lpstr>Supporting the Student-to-Professional Transition</vt:lpstr>
      <vt:lpstr>AGI’s Geoscience Student Exit Survey</vt:lpstr>
      <vt:lpstr>National Survey of the Geoscience Workforce</vt:lpstr>
      <vt:lpstr>Future Initiatives/Ideas</vt:lpstr>
      <vt:lpstr>Questions? Comments?</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Carolyn Wilson</dc:creator>
  <cp:lastModifiedBy>cwilson</cp:lastModifiedBy>
  <cp:revision>26</cp:revision>
  <dcterms:created xsi:type="dcterms:W3CDTF">2013-10-23T16:59:42Z</dcterms:created>
  <dcterms:modified xsi:type="dcterms:W3CDTF">2013-10-28T14:02:46Z</dcterms:modified>
</cp:coreProperties>
</file>