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57" r:id="rId5"/>
    <p:sldId id="276" r:id="rId6"/>
    <p:sldId id="260" r:id="rId7"/>
    <p:sldId id="273" r:id="rId8"/>
    <p:sldId id="277" r:id="rId9"/>
    <p:sldId id="270" r:id="rId10"/>
    <p:sldId id="275" r:id="rId11"/>
    <p:sldId id="274" r:id="rId12"/>
    <p:sldId id="264" r:id="rId13"/>
    <p:sldId id="268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1" autoAdjust="0"/>
    <p:restoredTop sz="90409" autoAdjust="0"/>
  </p:normalViewPr>
  <p:slideViewPr>
    <p:cSldViewPr>
      <p:cViewPr varScale="1">
        <p:scale>
          <a:sx n="66" d="100"/>
          <a:sy n="66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D4823-F329-4403-AC01-475FDFC963E2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4D9F6-3261-4D22-8823-C4FF09E20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7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4D9F6-3261-4D22-8823-C4FF09E20C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28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Flexible, tested different 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4D9F6-3261-4D22-8823-C4FF09E20C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63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Generally positive student</a:t>
            </a:r>
            <a:r>
              <a:rPr lang="en-US" baseline="0" dirty="0" smtClean="0"/>
              <a:t> feedback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4D9F6-3261-4D22-8823-C4FF09E20C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2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proposals, too?  I think the timeline is roughly similar that proposals are due in the winter, then 1</a:t>
            </a:r>
            <a:r>
              <a:rPr lang="en-US" baseline="30000" dirty="0" smtClean="0"/>
              <a:t>st</a:t>
            </a:r>
            <a:r>
              <a:rPr lang="en-US" baseline="0" dirty="0" smtClean="0"/>
              <a:t> meeting is in the Spring</a:t>
            </a:r>
          </a:p>
          <a:p>
            <a:r>
              <a:rPr lang="en-US" baseline="0" dirty="0" smtClean="0"/>
              <a:t>Added Winter ’12 since that’s what I remember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4D9F6-3261-4D22-8823-C4FF09E20C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99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illustrate what one might see coming to the website looking for material:</a:t>
            </a:r>
          </a:p>
          <a:p>
            <a:r>
              <a:rPr lang="en-US" dirty="0" smtClean="0"/>
              <a:t>Learning</a:t>
            </a:r>
            <a:r>
              <a:rPr lang="en-US" baseline="0" dirty="0" smtClean="0"/>
              <a:t> goals; Context, Description; Teaching Notes; Assessment; References and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4D9F6-3261-4D22-8823-C4FF09E20C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44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</a:t>
            </a:r>
            <a:r>
              <a:rPr lang="en-US" baseline="0" dirty="0" smtClean="0"/>
              <a:t> description of each one and an image for each- each image appearing the disappearing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4D9F6-3261-4D22-8823-C4FF09E20C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21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we have images, </a:t>
            </a:r>
            <a:r>
              <a:rPr lang="en-US" baseline="0" dirty="0" err="1" smtClean="0"/>
              <a:t>powerpoints</a:t>
            </a:r>
            <a:r>
              <a:rPr lang="en-US" baseline="0" dirty="0" smtClean="0"/>
              <a:t>, videos all available for use on the site (video is NOT LINKED)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4D9F6-3261-4D22-8823-C4FF09E20C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21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online tracker tools,</a:t>
            </a:r>
            <a:r>
              <a:rPr lang="en-US" baseline="0" dirty="0" smtClean="0"/>
              <a:t> too, which allow deep exploration of data by students</a:t>
            </a:r>
          </a:p>
          <a:p>
            <a:r>
              <a:rPr lang="en-US" baseline="0" dirty="0" smtClean="0"/>
              <a:t>I wanted to use Denver here since that’s where I’ll 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4D9F6-3261-4D22-8823-C4FF09E20C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21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Using </a:t>
            </a:r>
            <a:r>
              <a:rPr lang="en-US" dirty="0" err="1" smtClean="0"/>
              <a:t>LiDAR</a:t>
            </a:r>
            <a:r>
              <a:rPr lang="en-US" dirty="0" smtClean="0"/>
              <a:t> data; linking lithosphere-hydrosphere-atmosphere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4D9F6-3261-4D22-8823-C4FF09E20C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7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Brief</a:t>
            </a:r>
            <a:r>
              <a:rPr lang="en-US" baseline="0" dirty="0" smtClean="0"/>
              <a:t> description of each one and an image for each- each image appearing the disappearing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4D9F6-3261-4D22-8823-C4FF09E20C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7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Brief</a:t>
            </a:r>
            <a:r>
              <a:rPr lang="en-US" baseline="0" dirty="0" smtClean="0"/>
              <a:t> description of each one and an image for each- each image appearing the disappearing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4D9F6-3261-4D22-8823-C4FF09E20C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82DD6-42C3-46C1-9E67-1A0FCDFE9680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8D41-E058-4FA3-B891-C2C3247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2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82DD6-42C3-46C1-9E67-1A0FCDFE9680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8D41-E058-4FA3-B891-C2C3247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82DD6-42C3-46C1-9E67-1A0FCDFE9680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8D41-E058-4FA3-B891-C2C3247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8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82DD6-42C3-46C1-9E67-1A0FCDFE9680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8D41-E058-4FA3-B891-C2C3247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9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82DD6-42C3-46C1-9E67-1A0FCDFE9680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8D41-E058-4FA3-B891-C2C3247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8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82DD6-42C3-46C1-9E67-1A0FCDFE9680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8D41-E058-4FA3-B891-C2C3247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7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82DD6-42C3-46C1-9E67-1A0FCDFE9680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8D41-E058-4FA3-B891-C2C3247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9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82DD6-42C3-46C1-9E67-1A0FCDFE9680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8D41-E058-4FA3-B891-C2C3247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0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82DD6-42C3-46C1-9E67-1A0FCDFE9680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8D41-E058-4FA3-B891-C2C3247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5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82DD6-42C3-46C1-9E67-1A0FCDFE9680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8D41-E058-4FA3-B891-C2C3247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1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82DD6-42C3-46C1-9E67-1A0FCDFE9680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8D41-E058-4FA3-B891-C2C3247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8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82DD6-42C3-46C1-9E67-1A0FCDFE9680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B8D41-E058-4FA3-B891-C2C3247A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6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828800"/>
            <a:ext cx="8763000" cy="1470025"/>
          </a:xfrm>
        </p:spPr>
        <p:txBody>
          <a:bodyPr>
            <a:noAutofit/>
          </a:bodyPr>
          <a:lstStyle/>
          <a:p>
            <a:r>
              <a:rPr lang="en-US" sz="3600" dirty="0"/>
              <a:t>Geoscience Learning for a Sustainable Future: 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InTeGrate</a:t>
            </a:r>
            <a:r>
              <a:rPr lang="en-US" sz="3600" dirty="0" smtClean="0"/>
              <a:t> </a:t>
            </a:r>
            <a:r>
              <a:rPr lang="en-US" sz="3600" dirty="0"/>
              <a:t>Hurricane Hazards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144000" cy="1676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Lisa A. Gilbert, </a:t>
            </a:r>
            <a:r>
              <a:rPr lang="en-US" dirty="0"/>
              <a:t>Williams-Mystic </a:t>
            </a:r>
            <a:r>
              <a:rPr lang="en-US" dirty="0" smtClean="0"/>
              <a:t>and </a:t>
            </a:r>
            <a:r>
              <a:rPr lang="en-US" dirty="0"/>
              <a:t>Williams </a:t>
            </a:r>
            <a:r>
              <a:rPr lang="en-US" dirty="0" smtClean="0"/>
              <a:t>College</a:t>
            </a:r>
          </a:p>
          <a:p>
            <a:r>
              <a:rPr lang="en-US" dirty="0" smtClean="0"/>
              <a:t>Joan </a:t>
            </a:r>
            <a:r>
              <a:rPr lang="en-US" dirty="0" err="1" smtClean="0"/>
              <a:t>Ramage</a:t>
            </a:r>
            <a:r>
              <a:rPr lang="en-US" dirty="0" smtClean="0"/>
              <a:t>, Lehigh University</a:t>
            </a:r>
          </a:p>
          <a:p>
            <a:r>
              <a:rPr lang="en-US" u="sng" dirty="0" smtClean="0"/>
              <a:t>Joshua C. </a:t>
            </a:r>
            <a:r>
              <a:rPr lang="en-US" u="sng" dirty="0" err="1" smtClean="0"/>
              <a:t>Galster</a:t>
            </a:r>
            <a:r>
              <a:rPr lang="en-US" dirty="0" smtClean="0"/>
              <a:t>, Montclair State University</a:t>
            </a:r>
          </a:p>
          <a:p>
            <a:r>
              <a:rPr lang="en-US" dirty="0" smtClean="0"/>
              <a:t>Mary E. </a:t>
            </a:r>
            <a:r>
              <a:rPr lang="en-US" dirty="0" err="1" smtClean="0"/>
              <a:t>Savina</a:t>
            </a:r>
            <a:r>
              <a:rPr lang="en-US" dirty="0" smtClean="0"/>
              <a:t>, Carleton College</a:t>
            </a:r>
          </a:p>
          <a:p>
            <a:r>
              <a:rPr lang="en-US" dirty="0" smtClean="0"/>
              <a:t>David McConnell, North Carolina State University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257800"/>
            <a:ext cx="108093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upload.wikimedia.org/wikipedia/commons/6/65/Montcla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65" y="5275943"/>
            <a:ext cx="147483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5257800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771" y="5257800"/>
            <a:ext cx="1371600" cy="1371600"/>
          </a:xfrm>
          <a:prstGeom prst="rect">
            <a:avLst/>
          </a:prstGeom>
        </p:spPr>
      </p:pic>
      <p:pic>
        <p:nvPicPr>
          <p:cNvPr id="10" name="Picture 9" descr="InTeGrate Chrome PPT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63040"/>
          </a:xfrm>
          <a:prstGeom prst="rect">
            <a:avLst/>
          </a:prstGeom>
        </p:spPr>
      </p:pic>
      <p:sp>
        <p:nvSpPr>
          <p:cNvPr id="8" name="AutoShape 2" descr="data:image/jpeg;base64,/9j/4AAQSkZJRgABAQAAAQABAAD/2wCEAAkGBhQSEBQSEhQWFRQVGRYXFhgYFxQcGRQYFxUWGRgXGBodGyYeGBkkGRcZHy8iIygpLiwtFh8xNTM2NSYtLCkBCQoKDgwOGg8PGjQkHyQqLCk1NCk0LywsLyksLCwsLCwsLCwsLCw0LCwsLywsLCwsKSwsLCkvLCwsLCwsLywsLP/AABEIAOEA4QMBIgACEQEDEQH/xAAcAAEAAwADAQEAAAAAAAAAAAAABQYHAQMEAgj/xABSEAABAwIBBwQMCwYCCQUAAAABAAIDBBEFBgcSITFBURMiYXEyNUJSU3JzgZGxsrMUFhcjYoKTlKHB0SUzNkOSwjSiFSZEY4S00uHwJEVVg+L/xAAbAQEAAwEBAQEAAAAAAAAAAAAAAgMEBQEGB//EADERAAIBAgQEBQIGAwEAAAAAAAABAgMRBBIhMQUyQVETImFxgaHRFJGx4fDxIzNCUv/aAAwDAQACEQMRAD8A3FERAERCgMBpcVxWrrJ4aWpmJY6Q6PKtaA1smjqvYbwpX4vZQ+Fl+8Rfquc0/bmr8Wf37V8ZYZz6+nr6iGKRgZG8taDG0kCw371lVrXbZrd72SR9fF7KHwsv3iL9U+L2UPhZfvEX6qF+WHEvCx/ZMT5YcS8LH9kxeZod2Ms+yJr4vZQ+Fl+8Rfqnxeyh8LL94i/VQvyw4l4WP7JifLDiXhY/smJmh3Yyz7Imvi9lD4WX7xF+qfF7KHwsv3iL9VC/LDiXhY/smJ8sOJeFj+yYmaHdjLPsia+L2UPhZfvEX6p8XsofCy/eIv1UL8sOJeFj+yYnyw4l4WP7JiZod2Ms+yJr4vZQ+Fl+8Rfqnxeyh8LL94i/VQvyw4l4WP7JifLDiXhY/smJmj3Yyz7Imvi9lD4WX7xF+qfF7KHwsv3iL9VC/LDiXhY/smJ8sOJeFj+yYmaHdjLPsia+L2UPhZfvEX6p8XsofCy/eIv1UL8sOJeFj+yYnyw4l4WP7JiZod2Ms+yJr4vZQ+Fl+8Rfqnxeyh8LL94i/VQvyw4l4WP7JifLDiXhY/smJmh3Yyz7Imvi9lD4WX7xF+q8ONw45SQmeeeVsYLQSJ2O1uIA1A32leP5YcS8LH9kxXLK7FJKnJpk8pBkk5EuIAAJ5YDYNmxe6NOzY8yaukT+afE5ajDhJNI6R/KSDScbmwIsFclQ8y/aseVl9YV8WiHKjPPmYREUiAREQBERAEKIUBi2antzVeLP75qqWcPtpV+UPqCtuantzVeLP75qqWcQftWr8ofZaskuT5Nkef4K6iIqS4IiIAiIgC5awkgDadQ6yuFOZE0HLV8DdwdpnqZzvWAPOozlki5PoErnblxggpalrALNMUZHW1ug78W3+sq8tNzt0F4oZh3Liw9Thcfi0+lZks+EqeJSTZKaswiItREIiIAiIgAWu40P9U4eqD34WRBa7jf8KQdUHvgrafX2KqnT3J/Mv2rHlZfWFfFQ8y/aseVl9YV8WmHKjLPmYREUyAREQBERAEKIUBi2antzVeLP75qqecXtrV+U/tarZmp7c1Xiz++aqnnF7a1flP7WrJLk+TZHn+CuIvVHhkjojM1ukxps8jWWHdpDaAdx2ajwXlVCaexcERF6D6jjLiGtBJOoAAkk8AN6s9Fm1rJG6RayO+57rHzgA286ueQeSzKaAVEoHKvbpEn+Uwi9ug21k+bcpvJ3HRVsfK1toxI5jDvcGgc48Lk7Fya+Okm/CWi6lsaa6mOY7k1PSOaJmgB19Eggh1tvn171as0tBeWaY9y1rB1vNz+Df8yreV+NOqauR57FpLGDg1pI/E3PnWj5tKHk6Brjtlc556r6I/BqsxVSSw3n3djyCWbQkMtaDlqCdu8N0x1sOl6gVhy2/JPFfhVM9ztfzszD0t0yQOrRcB5lj1RhLxUupmNLniR0bQNpsSB+GtQ4e8menLo7ntTWzPCi1XAM2EMbQ6p+dk3tBIY3o1WLus6uhSnwHDGu0NGkDtlvmr34daslxCne0U37HipvqYsi1nKLNrDKwupmiKUbAL6DugjuesehZRLEWuLXCzmkgg7QQbEHzrTQxEK6vEjKLjufKIvTQYbJM4tjaXWF3HYGAbXOcdTR0lXtpK7InmC17HP4Ug8Wn98FkVtfH81r2PfwpB4tP71qup7P2Kqm69ydzL9qx5WX1hXxUPMv2rHlZfWFfFphyoyz5mERFMgEREAREQBCiFAYtmp7c1Xiz++aqpnH7a1flP7Wq15qe3NV4s/vmqqZx+2tX5T+1qyS5Pk2Ln+Dy5JZQGkqWvOuN3NlHFp39Y2+kb1fcoM3UNQOVpi2N7hpC37t99YNh2N+I1dCyhabmwyl0mGkkPOYCYid7d7PNtHQehcjGQnD/NT3W/saoNPRmfYrg8tM/QmYWO3X2OHFp2EdS+MLhD54mHY57AeouF1vFfRwztMMrWvFrlp2gbNIbx1hZ9jGbeSCRs1KTIxrmuLD2bQHA6u/H49ajRx8aiyz0f0PXTa2LJnIrTFQPDdXKObH9Um5HoFvOonNPizTFJTE85rjI3pa4AH0ED+pSWc2lL6Bzh3D2PPVctPtLJ8PxB8ErZYzovYbg+sHiCNRCpw1FVsM49b/AFPZStK5ZcvslXQVBkjF4p3Xb9GRx1sPWTcf9lpU4FLQOA/kwEDrZH+ZH4royex2LEILlrdJpbykZ16DgbgjouLg9HELozh1Ohh0309Bn9Tx+QKzzqTqyhRmtU7Ekkk5Igc0VT83UR965jv6mkf2q2UmTcUdXLVWvJJa1+45oDrdLiNZ8yz7NRU2q5Gd/EfS1zT6i5XbLvFzT0Ujmmz32jaeBde58zQfwUsVGX4hxj/1YQay3ZScu8t3TPdTwOIhaSHOadcpG3X3m7p6rKUzcZIM5NtZMAXG5iB2NANtMjiSNXAa96zVbLVz8jgt26rUzQPrMDfzWvEx8GnGlT0u7EIu7uyGxzOqGuLKaMPtq5R5OifFaNZHSSFnlbVvnmdI4AvkcSQ0bXHgFKZO5Gz1ZBYNCLfI6+j9UbXHq9K1DA8lKahbpixeOylfa+vhuaL7h+KOpQwmkFeX83FpT3KXk3mxkktJVExM26A7N3X3g/HqXry+xOKlhFBStDA4Ay6Pe7mk7SXbTfcBxV3x/Gm0tO+Z+7U1vfOPYt9P4ArCqysdLI6SQ3e8lzj0n8lHDOpiZ+JU2Wy6X/Y9laKsjpC2DH/4Ug8Wm961Y+FsOUA/1Ug8Sm941duns/YyVN17k3mX7VjysvrCvioeZftWPKy+sK+LTDlRlnzMIiKZAIiIAiIgCFEKAxfNOP2zV+LP79qqmcgftWr8cew1WrNL24qvEm981V/LHDXVGOTws7J8oF+A0G3J6AAT5ljm0qd2bI8/wVBd1FWOikZJGbPYQ5p6R+W7zrXq/ImIYfJTQNGmQHBx7J8jNYJPTrFtg0ljjmkEgggjUQdoI2g9Kw0MRDEJ2NEouJsznDEaNk8DuTnbcxuB1xyDso3cWnYQdRFivFk3nAa93werAhnadEk6mucNVj3jujYdyqGb7KX4NUcm82imIDuDHbGu6tx6+hWLOXkpptNXEOc0fOgd00d31jf0dS5kqEIVPBqbPZ9vQtUm1dF6q6Vskbo3i7XgtcOIIsVhOP4K+lnfC/dra7v2nsXD/wA2gqeyUzhSU1o5ryw7B38Y+iTtHQfMrZlfHS1tDy4lYNC5jk+l4Mjbr4WuDrUqMamEqZZaxfY8laauig5E4m6GuhLTqe4RvHFrzb8DY+ZXbO1U2poo+/kv5mNP5uCzCmqHRva9hs5pDmngQbheytxOoq3DlHyTFt7CxOje17ADVsHoW+ph81aNXsQUrRsSGQVVyeIQHc4ln9bSPXZWvO7N83Ts3Fz3ehoH5rPvgk0ZD9CRhaQQ7ReLEawb21LtxLHp6hrBNIZAy+iTa4va+sDXsSdDPWjVT2/cKVo2PAQt9pcNa6ljhlaHAMjDmuGolobtHWFl+bnBoZ6jSleNKOzmRd+Rr0uBA4D1K1ZWZxWQXip7SS7C7ayM/wB7ujZx4LHjc1WpGnTWq1Jwsldk/j2UkFFGDIdduZG22k63Abm9OxQuS5mrpBWVHNiaT8HiHYg7DIe+I2Anfe1rKjZN4NLiVWXSuc5os6Z5Ou25oO4nYOAvwWpY/QzGlMFIGMJAZcktEbLWOjYHXbUOtZqtOFC1NPzPd9kSTctehmecDKX4VUaDD8zESG8HO2Of+Q6B0qrK9DNJPb99FfhZ/rsoDG8jamlGlIy7O/YdJo697fOF1aFWgkqcJFUlLdkIFsOUX8K0/iUvtsWPBbFlH/CtP4lJ7bF0Kez9jPU3XuTWZftWPKy+sK+KiZlx+y2+Vl9pXtaYcqMs+ZhERTIBERAEREAQohQGLZpe3FV4k3vmrmAD4y1N9o5S3XybPyuuM0nbiq8Sb3zVD5Q4t8GygmmPYtl53iuY1rvwN/MudiIuVBxXqbYaVPgumIZWspqzkKjmxvY10b9wN3BwdwFwNe7ftXsq8nKSpPKPhjkLtemO66dJpF1F5b5OfDqdskJDpGDSjIOqRrgLtB6dRHSOlZI2qliuwPkjsSC0Oc2x3gi+orhUMOq0VKnLLJaM2SlbRmzjIihb/s8fnLvzcptrBo2FtG1rbRa1rehfnmSoc7snOd1uJ9ZXfh+KywOD4pHMI4E2PWNhHWrp8PnJazu/X+zxVEuhOZdZK/BJtJg+YkJLPoHaWH1jo6iq5DE57gxgLnOIAaNpJ1Cw4qzZUZburKaGIt0XAl0tuxcQLNLejWTbjZWHNdk2A01kg1uu2K+4DU5/WTcDoB4rT40qNDNV3WnuQyqUtDtyazYsYA+r579vJg8xvQ4jW4/h1q8U1KyNobG1rGjYGgAegLsRcGrXnVd5M0KKWxyVAY7kVTVQJcwMkOyRgAdfpGx3nU8ihCcoO8XY9aTMKygyemopdF+w3LHtuA8bNXA69Y6VHUVE+WRsUY0nvIDR0/kN63TKHA2VcDon7TrY7exw2OH59BKxvC6+SgrA4jnxOLXt4jY5vo2HqX0GGxTrU3/6RnlHK/Q1zB8Nhw6k0XOa0N50jzq0nHafyA6AqzimdljSRTxF4HdPOiD1NAvbrIVLykynlrJNKQ2YOwjHYsH5u4lRDGEkAAknUANZJOwAbyq6WBT89bVs9dTpEvDM7c99cMJHAcoD6dI+pW7JzLiCt+bI5OQg8x1iHi2vROx2rcQD0Ku5NZr7tElYSCdYiabEeO7j0D0qfgybw1sgawRCRpBbaZ2mHA6rfOXvfcstf8K7xgnfuv7JRzdSl5f5IilkE0QtDIbW8G/bbxSNY6iOCueUo/1Vp/J0ntMX3nGLf9HyaXfR6PjaY/K6+cp/4Vp/J0ftRrq8NqyqUW5dNDNXVpL3JrMx2qb5WX2lelR8zQ/ZTPKTe8KvC60OVGKfMwiIpkAiIgCIiALgrlcFAYtmi7b1XiTe+aqrnH7a1flP7Wq1Zou29V4k3vmrrrsmY6zGq9kpeAwtcNEgayGjXcFYKtRU6WaWyZtir1LehXMlcu5aMCNw5SHvSbFnHQO7qOrqVqqa7CsR50jhFKd7vm39Rd2L/Pdd/wAlFL3839TP+ldUubCjb2U0jet8Y9bVw51sNOWaLafoa1GS0ZDYjkTQx2vXhlxcA6Drj6pHqUS7J+iH/uDfNDKfUvjLPAYaSSNkDy9rmFxJc02INrc0cFqFBmWoXRsc505LmtJ57RtAO5q6WHpTqRzKb/JfYpqTUN0YpWRNbI5sb9NgNmvsRpDjY6wtfwrLGgjijibO0BjWtF2yDYAN7Qpb5FMP4Tfan9F56jMdRHsJJ2fWYfWxWV8B4ySk9v52K44iMSQo8Til1xSMf4rmn1FelUfEcxcrOdTVLXEbA9pYf6mk+oKJblFiGGSCKtY57Ds0zckDfHLr0uo38y5NbhU4K8Xc0wxEZGnL5llDRdxDRxJAHpKzvHM6JdaOiYbutznNu657lrN53XN+gLigzW4jXESVcnJA+FLnPt0RjU3qJCrocMq1NZafqSnWjEt9TljRs1OqI78AdI/5brLcu66CarMtO7Sa9rdI2cOeLg7QNwatMoMxdK0fOzTSH6OgweixP4qQGZnDu8lP/wBr11sPw3wZZk9TLLExehieF4XFILyVMcOu1nNkJtx1N0fxV/ydbhdG0yNqI5JADz3EaXSGM3ea56Van5lMPOzlm9Up/MFZdllkvFSYk2ljc/kzyNy4jSGmbO12AU8RhZSj5pO3pb7HtOsm7JDKnL6WqJZGTFDssDznj6ZG76I1daqtlqLc2lETYTvJ3APi1/5V3fJPTeEm9LP+lYoYvD0lljp8F7hJmb1WOzyxMhkkc6Nhu0HWQbW27SANl9lytWyq/han8nSetirOVmb+ClpHzRvkLmloAcW21uA3NCs+WWrJmnH0KT+1dDCVIVISdPYz1U1KN+5O5nR+yYvHm989XVU7NI22EQdJlPpmeriujDlRinzMIiKREIiIAiIgCFEQGLZqG2xmqHBs/vmqSw0/t3Eepv8AZ+qjMhH8jlHURnunVTB5pC8ekBezlOTykqmH+azV0/NxPHsuXKxqvhpI3U/9vwXJZznKpBLW0cRNtOzL2vbTlDb/AIrRlQMuT+08P8aP34XA4f8A718myrylczg5FNw2WKNkjpOUY5xJaG20XAW1da/QuG/uY/EZ7IWPZ+f8VTeSf7YWxYf+6j8RvshfXQVpNI5dRtxTZ6ERFcUhRGVeAMrKSWB4GtpLDvY8A6Lh1H0i43rwY9nDpKR5je5z5B2TYxfR6HEkAHovdfWBZfUlW7k2PLXnYyQaJd4usgnoBuoOUXpc1fhK6h4uR272KXmQybjMclY9oMgeY47/AMvRa0uI+kS61+A6StYVfBosKp7XEMZc5wBLnOc51r6IN3HYNmxRMGdyic8NPKtHfFgsOk2cTbzLxOMFZslHDV695wg2i7IuumqWyMa9jg5rhdrgbgg7wV2KwyNW0YWD51KUS422Mmwe2nYTw0iRf8VvCw3OP/EEXXS+2qquxbR5joxbIlmG4nQxskMnKODrua0W0XgWFutaaqtnN7b4b5/eBWlfNcXVqqS7HQwzvC7KxnJP7Ol64/bCZeG2TlKOIpR/kv8AkvNnUntQaO98jAPMHO/Jd+dh3J4PRw79KEW6GQPv+JC28KVqEn6lWI54lqzWsthFL0tcfTI4q1qvZvodDC6Rv+6afTr/ADVhXbjsjBLdhERSIhERAEREAREQGKZdxmgx6Gs7iR0cpt0WjlHXo6/rKSzrQ/B66jxFvYmzHkb9Ekj0sc7+lT2eLAfhGHmVou+nPKfUOqQdVrO+oo3Ch/pfADDtnhGiOPKRC8Z+syw+s5ZpwUs0H1NMZbS7aFgY8EAg3B1g8QdhWf5cn9qUHjRf8wFK5uMb5al5Jx+cg5hB26PcHza2/VUTlx21oOuL/mF8zg6bp4rK+lzoVHeFz7z8/wCKpvJP9sLY6D91H4jfZCxzPz/iqbyT/bC2Og/dR+I32Qvqo8zOXPkiehRmUuIGCjnmb2TI3FvXbUfSpNeXE6ATwyQu2SNc09GkLX821WPY8pOKmnLa6/I/Nb3kkkkknWSdpJ2k9KB1jcaiNnQvTimGvp5nwyiz2Gx6eBHEEax1ryrnH6bFqSTWx68SxWWoeHzSOkcAGguOwDYP/Np1ryIiCMVFWSsjWMzOIudDPCTdsbmOb0cpp3A6Lsv5ytHVJzU4C6CkMrxZ85DgDtDALMv13J+srst1O+VXPz7icoSxU3Da/wBba/ULDc4/8QRddL7a3JYZnIP7fi/4X215V2MtHcns5vbfDfP7wK0qrZze2+G+f3gVjrqxsUb5XmzWNLj1AetfN8XV6yS7G/DchUMo4fhuK0dCNbWHlJegdkb/AFG2+uvNnpxEz1sFHHrLANX+8mIDW+gN/qUxmup+bV4vU83T09EnuY2c55HRqDR4h4qt5vqZ2I406rkHNY507ugk2iZ5tX9BXYw9HwqMafVmecs03LsbbhtGIYY4hsjY1g6mtA/JelEXRMQREQBERAEREAREQHxPCHtcxwu1wLSDsIIsR6FimS1Y7BsYkpJTaCUhlzssTeGT8dE9Z4LblnueDJD4TTfCYxeWAG4G18W1w629kPrcVXNdV0LKb6PqV3LCiOFYq2sYP/T1JPKAbASfnB13tIPOF4stZAcVoCDcHkSCNhBqDY+hWLJOvZjWFvopz8/EAA47dX7qYcT3LuOvvlnMfLMr6WnqBZ9NLFF5hOHDrHO1HhZc+pQTrRrRNcJvK4PoWrPz/iqbyT/bC2Og/dR+I32Qscz8/wCKpvJP9sLY6D91H4jfZC3x5mZZ8kT0IiK0qKxltkQyujuLMnYOY/cR3j+LfV6QcPxDDpIJHRStLHtNiD6xxB3EL9LqAysyPiro7P5sjRzJANbeg983o9CpqUs2q3O7wzirw/8Ajqaw/T9j8/rR83+bkyFtTVtszUY4ztfwc8bm8Bv36tsnkZmuEL+Wq9F72nmMGtgsdT3d8d4G7fr2aKoU6XWRs4lxhNOlh37v7ff8giItJ8sFhmcrt/H/AML7a3NYZnK7fx/8L7aqq7F1Hcns5vbfDfP70Lx5aVD6uohwyA86RwdKe9aNYv0AAvPU3iuc8ldyOIUUtr8mx7rcbSCwUnkJhwoqSbFq0/OzNL9fZNYTdrQO+e62rhohYKmG8TEqb2SNEamWlZHkzsYuyjoocMg1Xa3T4iJmy/S5wufFPFWTNTkz8EoGueLSz2kfxAI5jfM3X1uKzrJDC5MYxV9TOLxNcJJOFh+7hHRq9DTxW8rdDzPMZ5vKsoREVxSEREAREQBERAEREAXBC5RAYjlbhEmC4iytpR8xI42b3Iv2cLuDSNbf/wAqw5a4I3EKaHFaDXNGGvsBcvaw30SPCMcNm+xHBX/G8GjqoHwTC7Hi3SDucDucDrCyDJzFZcCr3UlUSaaQ30t1jqbM31OHR0C9Ell06MvjLMrrdfUg84mVbMQ+CTN1PET2ys7x+mNn0TtHR0hbZh2VlGY2N+FQX0Wi3KsG4cSszzp5AhhNfStvC+zpmttZt9fKN3aDt/Am+w6ucBzUUldTtnp6uSx1ODmMJjdva4AjWPx2rxZlJkmouKNlhma8BzSHA7CCCD5wvtYvU5o6+kJkoajSI3Nc6J5/HRd1Er5wnO1W0cnI4hEZLajpN0JR07NF48w61PxLcysV+Hfldzalw46lE5O5VU9bHp08gdbsmnU9nQ5u0dezgVKv2HqVl7lbVtyv5C5TPrqYzSMawiSRlm3tZlrHXv1qxKiZmz+z3+Xm/tV2qapkbHPkc1jGi7nOIAA4knYvIvy3Z7NWk0jtRZXlPnqaHGKgj5Rx1CR4OiT9Bg5z/PbqKiosjMYxIadVM6Jju5kcRq6IWah9ayi6i2WpNU3vLQ1uoxynjNpJ4mHg6Rg9ZWIZxsSidjTJWSNfG0U5LmODhzXXOsX2BWOPMPG0Xkq3ahc2jaAOOsuOpU3DsjGVmIGmoXvfAz95O4CwAOtzQNx2NB27dirm5PSxZTUVqmW7BqN2O4kauZtqOnOjG0js7G4YeN9TndYao7OXlQ/EKtlBSc+Nj9EaOyWXZfxW6xfxjwU5nByojw2lbhtFzX6FnEHXEw7ST4R+s36Sd4XtzTZBfBo/hc7bTyDmNI1xMPqe7fwGrilr+VfIvZZn8FqyOyXZQUjIG63dlI7v3naercOgBTiIr0raGdu+oREXp4EREAREQBERAEREAREQBV7LbI+PEKcxus2RtzE+3YO4Hi07CPzAVhReNX0Z6nZ3Rj+QWV76KV2FYiNFoOgwv1hl+4cTqMTgdR2C/A6o7L/IubDnuqKN8jKWQjTEb3jkTfUHWOtmvUTsvbhfQM4mQLcQi02WbUxjmO3PG3k39B3HcT0lVTIDL0sJwzEha14mukGzdyMt924E9R3FUNW8r+GXp38y+UQ+HZL1k8bZY8Sc5jtYIkqPODr1EcFzV5tauW3K1Ykts0zM63Ve9lKY5gc2Czmopw6SgkI5SO9zCT/5qd5juJtWG4lHPG2WJwcx2w8OII3EcFwMZVxWHlZvT2N1NQmroy+ryNrcPLamCTSLNZdFpBzB0tI5zeO0cRZaPkFnPZWtEE9o6m2rc2bVtZwd9H0dEks9y3yD21NILOHOfG3o16cdth3kDrCng+JO+WoRq0FJaE3kDlTDQYTJLO7/AGiYMYLaUjubqaPWdgVPr8Vrccn0RzYWm4bc8lENxce7f+PAAKKyWyXlrn2uWwsJ0nnWBfWWt4uP/crYsMwuOnibFE0Na30k7yTvJ4q7GY/wlkjueU6KbzMz2mzW1Mbg+OpYxw2ObyoI6iBcL2/EnEf/AJB/2tT+qv5KomNZQTV83wDDudfVJKNQ0djrO7lg3u37B04cPicVWlli/oWzhCKuytNoKypq/gMVVJUE6nkSTGNo7rS0jraN/E6hcrRsWxCnwCgEEFn1MguLgXe7YZX8GDYB5uJXY91Lk9RWFpKiQdTpnjee9ibfzdJKrGRWRs2K1BxCvJMRdcA6uWI2NaN0Q2dNrcSvooxcVbeRhbUten6nfmyyFfUy/wCka27gXacYfrMr735V1+5B2Dft2AX2JcMYAAALAagBsA4BcrRGKirGeUnJ3CIikRCIiAIiIAiIgCIiAIiIAiIgCIiAKjZyM3Ta5hmhAbVNGrcJmjuHdPB3mOrZeUXjSasz1Np3RjuQucQx3w7ExzdcYfIOw3GKYHud2kdm/VrTH8m58HlNXR3konm8kdyeTHT9Hg/dsPTbs4GbmOvbysdo6lo1O3SAbGyfk7aOpUfJDL2bDpDQYix3JN5vOF3Qg+3ERwvq2atSy1KakslTVGmMv+ofkXDBMdiqohJE642OaeyYeDhu/NSCq2OZBPicMQwZ4IcNIwtILHtOv5vc5v0PRwXoyZyyjqvm3Dkp26nRu1EkbdG+3q2j8V8zjMBOg80dYm+lWU0TsFO1gsxoaLk2AAFybk6t5K+pZQ1pc4hrQLkk2AA3k7l5cVxiKmjMkzg1u7i48GjaSqrRYVVY28OdpU1ADq76Wx3d8ensR0kKrDYSpiJabdyU6kYLU89ZiNRi8xpKEFtOP3sxuAR07w3g3a7fqVorcQo8n6TkogJKh4vY205Xd/IR2LAdg8w3leXKXLemwmH4FQMaZm6jbW2Mna6Q93J0engo/IjNrJUyfDsT0nF50mxv7J53Ol4N4M9NhqP1NCjGhHJTWpz5zc/NLY8uSGRc+Kz/AA/ESTETdrTq5UDYGjuYR0bfSVskUYa0NaAGgAAAWAA1AAbguWtsLDUAuVrjFRM8pOQREUiAREQBERAEREAREQBERAEREAREQBERAEREAVfyuyKgxCPRlGjI3sJW9kzo+k36J9etWBF41fc9Ta1RhMFZX4BPoPHKUzjs18lJxLD/AC5Oj0g7VbqrCaDHY+Xpn8jVtAJcNT2kbBK0HnDg4HqO5aBXUEc0bopWNexws5rhcFZJlNmtqKOT4Vhj3kN16APzsfHRP8xvQdfWqXFx03RcpKXoyTwrN0QTV4zO2QRamtLvmw1psHPJAuDt0ba767k2UZlRnPlqniiwtjgHcwPa2z3jZaMfy227o67cFGU2H4njj28s4sgYbFxaWRgjUSGd3Jt6uI2LWMlcjKegj0YW3eRz5HWL39Z3DoGpeQjpaCsj2UrO8tWVnILNSylLairtJUbWt2siPH6b+nYN3FaIiK6MVFWRTKTk7sIiKREIiIAiIgCIiAIiIAiIgCIiAIiIAiIgCIiAIiIAiIgCIiA+WfmfWV9IiAIiIAiIgCIiAIiIAiIgCIiAIiID/9k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5257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" descr="data:image/jpeg;base64,/9j/4AAQSkZJRgABAQAAAQABAAD/2wCEAAkGBxQHBhQUBxQWFRQVGRwZGRcYGSAfHBwgHBwhGBggGRkgICggGSYmHCAaJDIkJSorLi8uGB8zODMsQygtLisBCgoKDg0OGxAQGzcmICU0NTQyMjcsMCwvODcsLDQsLC40LC43LC8uNCwsLCwsMiwsLCwsLCwsLCwsLCwsNC8sLP/AABEIAPYAzQMBEQACEQEDEQH/xAAcAAEAAgMBAQEAAAAAAAAAAAAABgcEBQgCAwH/xABVEAABAgMDBQgNCAcHAgcAAAABAAIDBBEFBiEHEjFBVBc3UWFzkbHRExUWIjI2cXKBkpOy0hQjQlJTlKG0NWKzwcLT8DNDY2Wk4/EY4SQmNHSCouL/xAAaAQEAAgMBAAAAAAAAAAAAAAAABAUCAwYB/8QAOhEAAgECAQUOBgMAAgMAAAAAAAECAwQRBRQVIVESMTI0QVJhcYGRobHR8BMzcrLB4SI1klNiJGPx/9oADAMBAAIRAxEAPwC8UAQBAEAQEam7/wBmyc06HMzkFr2EtcK6CMCMBqKA+O6RZe2wec9SAbpFl7bB5z1IBukWXtsHnPUgG6RZe2wec9SAbpFl7bB5z1IBukWXtsHnPUgG6RZe2wec9SAbpFl7bB5z1IBukWXtsHnPUgG6RZe2wec9SAbpFl7bB5z1IBukWXtsHnPUgG6RZe2wec9SAbpFl7bB5z1IDbWHeSVvBndpo8ONmUzg04iuio040PMgNqgCAIAgCAIAgCAICmssmU/tfnyN3H/O+DGjNP8AZ8LGH6/C76OgY+CBSFkWLMW3GLbIgxIzmipDGk0GippoQG27gLT2GY9mUA7gLT2GY9mUA7gLT2GY9mUA7gLT2GY9mUA7gLT2GY9mUA7gLT2GY9mUA7gLT2GY9mUA7gLT2GY9mUA7gLT2GY9mUA7gLT2GY9mUA7gLT2GY9mUA7gLT2GY9mUA7gLT2GY9mUANwLTA/9DMezKA193rcmLrW02PZjiyKw0IIwcPpMe3WDrHFUUIBAHVdxb4Qb52MI0j3r20EWETV0N3Bxg40drHAQQAJGgCAIAgCAIAgKlyw5Tu0cN0nYDv/ABLhSJEH90DqB+uf/r5aUAo27F3496rabAsxuc92LnHQ1v0nvOoCvpJAFSQEB0ZAgy2TC7rYFlgPjvFSTpedBfEpoaMQG14hrK1VaqguksLCwlcyxeqK33+F71Gt3Rpr7OB6rvjUfOZF1oO32y716DdGmvs4Hqu+NM5kNB2+2XevQbo019nA9V3xpnMhoO32y716DdGmvs4Hqu+NM5kNB2+2XevQbo019nA9V3xpnMhoO32y716DdGmvs4Hqu+NM5kNB2+2XevQbo019nA9V3xpnMhoO32y716DdGmvs4Hqu+NM5kNB2+2XevQbo019nA9V3xpnMhoO32y716DdGmvs4Hqu+NM5kNB2+2XevQbo019nA9V3xpnMhoO32y716DdGmvs4Hqu+NM5kNB2+2XevQbo019nA9V3xpnMhoO32y716H1lco8cTDflkOEWV77MDg6n6pLiK+X8NK9VzLHWjCeQ6W5e4k8eTHDDyNPlWyeMvLI9sbpgOikZ0SG0f2o1uaPtBrbpdThFHS001ijm6lOVOThNYNFNXSvLHupbLZiy3UIwc0+C9utrhrB/A0I0L0wOrbm3qgXusZsezTxPYfCY7W137jrCA3qAIAgCAICrsr2UwXbgmVsRwM24d84YiCCNJ/XI0DVpOoECgrBsaYvRbTYNnAxIsQkkk4D6z3u1AaSekkBAdF2ZZ8tksu4IcnSJMxRVzj4URw1u+qxuNG/vJK1VKigukn2NjK5nsit9/jrILOTb56adEm3Fz3GpJ/rAcSgNtvFnYU6cacVCCwSPivDMIAgCAIAgCAIAgCAIAgCAICQXSvK6wJqj6uguPft4P1m8fFr5qbaVVwfQV9/YRuY4rVJbz/AA/eoxMrWTdtrSxtG6QDi4Z8WGzREGkxIY+t9ZuvE6a509NNYo5CcJQk4yWDRVFzL1x7oWyI9nGo0RIZPexG6weDiOo+kH0wOrbqXkgXqsZsxZTqtODmnwmO1teNRH4ggjAoDcIAgCArXK5lJF1JUy9kEOnHjTpEFp+k4aC4jwWnynCgcBzxZNmzF5rabCkg6LHiuJJJqSTi5z3H0kkoDo2xLIlsld3KMpEmoo752t7hwa2sb/WJWupUUETbKynczwWpLffvlIRPzr7RnHRJx2c92k9AA1AcCr5ScnizsaVKFKChBYJGOvDYEAQBAEAQBAEAQBAEAQBAEAQBASO596HWDMZseroDj3w1tP1m/vGvy6d1KruHr3ityhk9XMd1HVNePQ/wzVZXsmzZmC60bqgOa4Z8WGzQQcTEhgc7gPLwqcnjrRyMouLcZLBorS418I9zbZEaQOcx1BFhE97EbwHgIxo7UeEEg+mJ1Zdu3oN5bIZMWU7OY/V9Jp1teNRHURUEFAbRAaK/NqxLEujMx5GnZIcMltRUA6Aaa6VqgOR4UONeC2Q1udFjx30xOLnOOsnj1nBAdHXYsCXyWXczpikSbijvnDS46cxlcWsbrOvSfotGFSooLFkuztJ3M9zHe5XsIbadoRLUnXRZ01c7mA1Bo1AKvlJyeLOyo0YUYKEFqXvExVibQgCA/C4A4lD3Bn5njhCDBjPHCEGDPWnQgCHgQBAEB+FwBxIQ9wZ+Z44QgwYzxwhBgz1pQBDwIAgJRcu9RsSN2ObJMBx8pYT9IcXCPSMa130qu41PeKvKOT1cLdw4a8ej0fZ1RnLLk4bJQnWjdwN7A6josNtKNzjg+HwtJIqBorUYeDOOSacXg98jeRa341lX1gwpV3zUw4MiMOg4GhpqI1HyjWh4dSoCKZVd7yd5I9IQHNuTTx/keXZ0oC6cqJ/8yM5BvvxFCueH2HV5E4s/qfkiIKOW4QBAEBaN0p0WbcARojc4M7IaDSfnHKbSluaWJy1/SdW/dNPDHDyRibpELZ3+s1Y5ytht0HU568T9GUiFXGXfztTOVsGg6nPXierZu3AvRKfKbvuaIh0jQ1x1hw+g7j59NV7OnGot1E8tr6tZz+DcLV4rq2r2thDTdicBxl4nN/3Uf4U9hdaQtuej87mZvZ4nMnwp7Bn9tz0O5mb2eJzJ8KewZ/bc9DuZm9nicyfCnsGf23PRYdhxDd647Xz8M50POJYaA4xDT8CCpUP4U8WjnbqKur5xpy1PDX2Gs3SIWzv9ZqwzlbCToOpz14m4uzepl4JxzIUIszW51SQdYGryrZTqqbwwIl7k6drBScscXgVjeHxgmeWie+VDnwmdPacXp/SvI16wJAQBAEBMbaNchMav1H/mCp9D5a98px+V+Nz7PtRTGSzfDkuVHQVuK065QEUyq73k7yR6QgObcmnj/I8uzpQF05UfGVnIM9+IoVzw+w6vInFn9T8kRBRy3CAIAgLEs3epf5sT9oVLj8g52t/ars+1FdqIdEEBn2Na8WxpvPkXUP0mnwXDgcNfl0hZwm4vFGi4tqdxDc1F6otSwryMvDIuEk5sKOGnvHjOzTqdQFpiNrwEHyVU6nVUzkr2wqWz1648j97zKxvllJtq59o9jtSXlM0+BFbDi5jx+qey6eFpxHpBOwgkf3ebR+xlPUifzUA3ebR+xlPUifzUBZ0jb8S8+SQzVoBjYkRr6hgIb3sYsFASToaNa11uAydk3jUOv8FeKuO0Jpks/TUXkv4mqRbcJlLlz5Mev8Mjd4fGCZ5aJ75WqfCZZWnF6f0ryNesCQEAQBATG2t4mN5r/wAwVPofLXvlOPyvxufZ9qKYyWb4clyo6CtxWnXKAimVXe8neSPSEBzbk08f5Hl2dKAunKj4ys5BnvxFCueH2HV5E4s/qfkiIKOW4QBAEBYlm71L/NiftCpcfkHO1v7Vdn2ortRDojIk5J865wlGl5Y0vIGnNBAJA14kYBeqLe8YVKsKeDm8MXh2+0Y4x0Lw2HuBGdLxg+A4tc01DgaEHiK9Tw1oxlFSTjJYpk+sy8EveuzzKXsYw5+FTg151EH+7fwEUx0U0KZSr46pb5zF/kl0sZ0dcdnKvVePmVHlJyWRrpuMazc6NKfW+nD4ogGr9cCnDTCsgpSukB0bcjeHZ5sX8w5a63AZOybxqHX+CJKuO0Jpks/TUXkv4mqRbcJlLlz5Mev8Mjd4fGCZ5aJ75WqfCZZWnF6f0ryNesCQEAQBATG2t4mN5r/zBU+h8te+U4/K/G59n2opjJZvhyXKjoK3FadcoCKZVd7yd5I9IQHNuTTx/keXZ0oC6cqPjKzkGe/EUK54fYdXkTiz+p+SIgo5bhAEAQFiWbvUv82J+0Klx+Qc7W/tV2faiu1EOiJfku8ZX8g/34akW3D7Coy3xZfUvJm+vFdWDbxiRbDcwRmOLXtB70uHhBwHgO49dcdNVtq0FLWt8rLDKsqOEKuuPivVdHcVvNS75SYLJppY9uBadI/rh1qG008GdRCcZxUovFM+Rx0rwzJjda+rpJog2zWJB0Bxxc0aKEfTb+I49CkUq7jqlvFLf5JjVxnR1S2cj9H4Efyh5IWTkAzdxs0h3fOgNPekHEmAdA8zRwUwapiaetHMThKEnGSwaN9cyGYWQtrYoIcBFBBFCCJl4II1LCtwGTMm8ah1/giCrjtCaZLP01F5L+JqkW3CZS5c+THr/DI3eHxgmeWie+VqnwmWVpxen9K8jXrAkBAEAQExtreJjea/8wVPofLXvlOPyvxufZ9qKYyWb4clyo6CtxWnXKAimVXe8neSPSEBzbk08f5Hl2dKAunKj4ys5BnvxFCueH2HV5E4s/qfkiIKOW4QBAEBYlm71L/NiftCpcfkHO1v7Vdn2ortRDoiX5LvGV/IP9+GpFtw+wqMt8WX1LyZWl5b1TN0sqc7Fsd9CYxDmOxY8DU9tcdeIoRU0IU05QtiwrwSOVKzs0/MzbG1LK9+3hLT/esr04hpIK11KamtZMtL2pbSxjvcq5PfSRa3bCi2FM5s6MD4Lx4LvIdR4jj0qDOm4PWdba3dO5juoPrXKve01iwJJurt3ki2BH+Z76ET30MnA8bT9E8evXXCmynUcCFeWNO5jr1S5H730Ty27Xg2xcmO+zzhmjOboc0lwNHD9+vjUqc1Km2igtbWpb3sIzXL2PUVSoJ1hNMln6ai8l/E1SLbhMpcufJj1/hm1tG60hMWhEfMTZa9z3Oc3ssIUJJJFC2ooeFbnbxbxxK6nlmtTgoKK1LDl5O0xu5GzttPtoXwrzNo7TPTtfmx8fUdyNnbafbQvhTNo7Rp2vzY+PqO5GzttPtoXwpm0do07X5sfH1HcjZ22n20L4UzaO0adr82Pj6nxv4ZazslUzLyEdkTNZ3tYjC450UPPg0rpOgLdCKisEVlzcSuKrqSWDezoWBR+SzfDkuVHQVkaDrlARTKrveTvJHpCA5tyaeP8jy7OlAXTlR8ZWcgz34ihXPD7Dq8icWf1PyREFHLcIAgCAsSzd6l/mxP2hUuPyDna39quz7UV2oh0RL8l3jK/kH+/DUi24fYVGW+LL6l5MpnKjvhTvLOU05QjknNvkZpsSSe5kRhq1zTQg8RCAvm4OVWBeWWEnfUMER3eiKQBDiHVnfZv4xQV0ZuAXjSawZspVZ0pKcHgzLvXc19j1iSVYkDSfrM87hH63PwmFVouOtbx1NhlSFfCE9UvB9Xp3EVWgtT3Diuhg9jJGcKGh0jTQ8IrTmXuJ44p4YrePC8PSaZLP01F5L+JqkW3CZS5c+THr/DKIv347z/AP7qP+1cppy5okAQGT2vi/ZRPUPUgHa+L9lE9U9SAdr4v2UT1T1ICUZMJOJDygSRiQ3gCKMS0gaDxIDrJARTKrveTvJHpCA5tyaeP8jy7OlAXTlR8ZWcgz34ihXPD7Dq8icWf1PyREFHLcIAgCAsSzd6l/mxP2hUuPyDna39quz7UV2oh0RL8l3jK/kH+/DUi24fYVGW+LL6l5Mxr0ZE+394Y8z8t7H2Z5fmdgzs2urO7KK8wU05Q1X/AE9/5h/pv95AP+nv/MP9N/vICybjXambsSXYZ6d+VQWijA6EWvZwAP7I6raaiMMKEAUQGtvXcUR6xbDAa7SYWhp8zU08Wjya41WhjriX1hldxwp197by9u3z6yuYkMwohbFBa4GhBFCDwEalEOjTUlit48rw9Jpks/TUXkv4mqRbcJlLlz5Mev8ADNXbuQztvbkeY+XZnZosSLm/J65ue4vpXsorStK0CmnLmB/09/5h/pv95AVjfm50e5lsGDP98x1TCigUbEbwjgIwq3VUaQQSBZ2R3Kl4EleZ/A2DGcfQGRD0O9B1IC8kAQBAEBFMqu95O8kekIDm3Jp4/wAjy7OlAXVlSFLxsJ0GC3HyPfXpHOFCueH2HVZDf/jP6n5Ih6jlwEAQBAWRdWclYlzGwLUjw2Z2eHNMQNdQvJGk1GFFMpyh8PctnN31K4V46tKDeGGDwbW8jx2isjaWe3b1rz4dHb4mWd5S/wCN/wCWZ9iwbMsWcMSRmYecWlmMZpFCQThXhAWUFSg8U/Ej3Mr+4huJ03hjjwX75SBXjnTFt6O6WiEsLyWlrsCOIg0UapL+TwZf2dJRoQUo68NhrflL/rv9Y9awxZJ+HDYu4fKX/Xf6x60xY+HDYu4fKX/Xf6x60xY+HDYu42Vh3jj2LNZ0Bxc0+ExxJDvhPGPx0LOFSUXqI1zY0biOElg+Rr3r6ibTEazb1QWxZ57YUQYHOe1j/Ia4PHAcfRiFIbpVNb1FHCF/ZNwgnJdTa/RjdztlbU37wxefDpbfE257lL/jf+GbKwpezrDmXPkpqHVzc050dhwqDw8SzgqcHin4ka6nfXMVGdN6v+rK8tycdEtqOYEQlpivLS1xoQXGlKGlKKJN/wAmdFbUkqMFKOvBcnQYcOdiQogMOI8EGoIccCNGtY7pm50qbWDiu4n0tHlsotgulLwNHZaVBGBqNESEdThrHGRiCQp1Kru9T3zlMo5Odu91DXB+HQznu+10Y9zrYMG0BVpqYcUDvYjeEcBGtuo8IIJ3FWWnkdypZ+ZI3lfjg2DGcdOoMiHh1B3oOqoF3oAgCA0d97Jfbt05mXkyBEiwy1udgK6RU6tCA5HpHu7bWOdBmID64+E1zTUcR6COFAdEXPvTL5ULBMG0qQ5uGKuaNPB2SFXS0626q0OonCcFNYMk2t1O2nu4dq2kWtmyoljTxhzoxGII0OGot/rBV84OLwZ2VvcQuIbuH/wwVibwgCAIAgCAIAgCAIAgCAIAgCAID3AjOl4wdAJa5pqHDSDxL1PDWjyUVJOMlimWDCfLZSLAdK260CMBUEYEEYCJCOrjHHQ1BU6lV3awe+cjlHJ7tpbqOuD8Oh+9ZzzfO6ke6FsGDaQqNLIgHexG8Lf3jUedbisLZyO5Uuz5kjeV/f4NgxnHwtQZEPDqDteg40qBdiAIAgK/yp5OWXxkuyyVGTjB3rtAiAfQf+46vIgObIMWYu3bQdCL4ExAf5HNcMCCNfAQcCDrBQHRF0bzS2VKwDCnwIc5CFXNGkHR2SFXSwmlW6q0P0XHCcFNYMlWl3O2nuo9q2kUtey4ljzxhToo4aDqcNRadY/4VfKLi8Gdlb3EK8FOG971GEsTcEAQBAEAQBAEAQBAEAQBAEAQBAfSXjulo7Xy7i17TVrhpBXqbTxRjOEZxcZLFMsAiWyl3edLWyA2O0VBGlp0CJD4uFvHQ6ip1KqprpORyhk+VtLGOuL3n+H71nO177sR7p2w6BabcRix48F7dTmn92o4LcVpcORnKcZ97JC8LiYuiDGOJfQeBEP1qaHa9Bx8IC50AQBAV3lWybsvfKGNZwDJxgwOgRQPovPDwO1aDhoA5wlZmYu3bQfAL4ExAfwUc1wwIIPpBBwIJB0oDou694ZbKnd7MmaQpuEKuaNLToz4dcXMJpUatB+i44VKamsGS7O7nbT3Ud7lW33tIfatmxLJnnQp0UcOYjUWnWCq+UXF4M7KhXhXgpwer3qMRYm0ICQ3ZunFt1wcfm4OuIRp4mDX5dHlpRbadJz6ivvco07bVvy2evpv+ZJ4127LlopZMRw1zcCHRwCDxjUt7p0lqb8SrjfZRmt1GGp/9Tx2hsjaGe3b1rz4dHb4nueZS5j/AMsdobI2hnt29afDo7fEZ5lLmP8Ayx2hsjaGe3b1p8Ojt8RnmUuY/wDLHaGyNoZ7dvWnw6O3xGeZS5j/AMsdobI2hnt29afDo7fEZ5lLmP8Ayx2hsjaGe3b1p8Ojt8RnmUuY/wDLPha9xYcxJCLdl+eKeCXBwd5r9AOqhw8mvyVBNYwNlvlecJ7i5WHThhh1r32kEjQnQIpbGBa5poQRQg8Y1KM1gX0ZKSUovFM8Lw9CAIAgPrLTDpSYa+WcWvaahw0g/wBata9TaeKMZwjOLjJYpkvyhZl58kb5m0IbeywxnMI+i5sTsbi06QHAHDHSNNAVY05bqKZxN7bqhXlTT1L8rH8lK5LN8OS5UdBWZFOuUAQBAEBW+VnJs29kqY9lANnGDyCKBoa46nfVcfIcKFoHOtmz8e7VtCJKF0GPBcRiKEEYOa5p9ILTxhAdG3ct2VyqXfpFpCmoQ75o0sOjOZXwmO4PQcQCtdSmprBkuzvJ2091He5Vt97T6bmY2k+y/wD2tObdJbae/wDX4/oyZK4cvZTzFteL2RjBWjm5rRTW7E53k0eVeqhGOuTNVTLFasvh0Y4N9r7DUXmvy6aaYViVhwtGfocR+qPoD8fItdSvjqiTLLJEYfzr65bOTt2+XWQtRy6CAIAgCAIAgNpYNvRrCmM6TPenwmHwXejUeMfjoWcKjg9RFurOlcxwmtfI+Ve9hPCyUv7J1b83MNH/AM2+XVEbXp+iVK/hWXSUONzk2eD1wfc/R+9aK2npYyU7EhxCCYbnNJGg5ppgobWDwOlpVFUgprlWPefBeGYQBAEBMba3iY3mv/MFT6Hy175Tj8r8bn2faimMlm+HJcqOgrcVp1ygMW07Qh2VIPjWg4MhsFXONcB6MUBGd1Cytth+q/4UA3ULK22H6r/hQDdQsrbYfqv+FAVnlafZF6YJmbGm4TZxoxFHARgBgHHNoHgYNd5GnChaBTcOIYTqwiQeEGiA+ny2J9o/1j1oDoi4jzEyGgvJJzY2J5Zy11eAybk7jUOsiCrjtTYWJZES25ww5LNzg0u740FAQDjQ6yFnCDm8EaLm5hbw3c97HD33G73Ppz/B9c/CtmbzIGmrbp7v2Nz6c/wfXPwpm8xpq26e79jc+nP8H1z8KZvMaatunu/Y3Ppz/B9c/CmbzGmrbp7v2Nz6c/wfXPwpm8xpq26e79mNaVzJmzZF0WZ7HmsFTRxJ00wGavJUZRWLNtHKlCtNQjji+j9kdWksSZ5LP05F5I+81SLbhMpcufIj1/hkdvH4wzPLRPfK1VOEyys+L0/pXka5YEgIAgCAmNtbxMbzX/mCp9D5a98px+V+Nz7PtRTGSzfDkuVHQVuK065QEUyq73k7yR6QgOTpGTfaE4yFJNL4jyGtaNJJ0AICR7nFqbFG5h1oBucWpsUbmHWgG5xamxRuYdaAbnFqbFG5h1oBucWpsUbmHWgLuurZsWyMjPYrThuhxGti1Y7SKxXOH4EFa6vAZNydxqHWQdVx2pLsl/jK7kX+/DUi24fYVGW+LL6l5MgeUHKFaVlX0moMhNPZDZEIa0NYaCgwxbVTTlCPbqVrbY/1WfCgG6la22P9VnwoBupWttj/AFWfCgG6la22P9VnwoC87lxo97slEMzsQPjxhEBe/CubGcBXNH1WgYBYVI7qLSJNpWVGtGpLeRrdziZ+0g87vhUXNpbToNOUOa/D1JBcy6kWwbRe+bdDcHMzRmk1rUHWBwLbSpODxZX5RyjTuaajBPU8dfUV9ePxhmeWie+VFqcJnQ2fF6f0ryNcsCQEAQBATG2t4mN5r/zBU+h8te+U4/K/G59n2opjJZvhyXKjoK3FadcoCKZVd7yd5I9IQHNuTTx/keXZ0oDoe+l7I9hWw2HJNhFphtf37XE1LnNOhwwo0fio1WrKEsEXmTcm0bmi5zbxxw1NbF0PaaHdFm/qwPUf/MWvOZk/Qlttl3r0G6LN/Vgeo/8AmJnMxoS22y716DdFm/qwPUf/ADEzmY0JbbZd69Buizf1YHqP/mJnMxoS22y716EijWm+2MnMWNNhoe5rwc0EDvXlooCSdA4VtcnKk2ytjbwoZRjThvJrf6Vj0FXKEdSS7Jf4yu5F/vw1ItuH2FRlviy+peTKcyqb4c7yp6AppyhFEAQBAEBurPvZO2ZJthWdNx4cNtc1jIjg0VJcaAHCpJPpQGR3d2lt0z7V3WgL3uDa0ecyQOjzkaI+Nmxj2RziXYOdTvjjgsKjwiyVZRUriEWsU2iERIhjRC6KS5zjUk4kk4kk61XY4nbqKisFvI8rw9CAIAgJjbW8TG81/wCYKn0Plr3ynH5X43Ps+1FMZLN8OS5UdBW4rTrlARTKrveTvJHpCA5tyaeP8jy7OlAXTlR8ZWcgz34ihXPD7Dq8icWf1PyREFHLcIAgCAsSzd6l/mxP2hUuPyDna39quz7UV2oh0RLsl/jK7kX+/DUi24fYVGW+LL6l5MpzKpvhzvKnoCmnKEUQBAEAQHTGSyNCs/JFAjzMMPzOyk96Kn5941rGUtysTdb0XWqKmuUze7yU2V3qw+taM5jsLbQVbnLx9Dc3avPBtyYdClITmBrc45wbTSBoBPCtkKqm8CJd5OqWsVOUk9eGrErG8Qpb8xT7WJ7xUKpwmdTacXh1LyNesCQEAQBATG2t4mN5r/zBU+h8te+U4/K/G59n2opjJZvhyXKjoK3FadcoCKZVd7yd5I9IQHNuTTx/keXZ0oC6cqPjKzkGe/EUK54fYdXkTiz+p+SIgo5bhAEAQFiWbvUv82J+0Klx+Qc7W/tV2faiu1EOiN3dG2m2Dapix2ucDDLKNpXFzTXHzfxWylNQliyFlC1lc0lCLw14+D9SVOv/ACz3VfLOJOshnWpGcx2FNoKrz14n53eyuyu5mdaZzHYNBVeevEd3srsruZnWmcx2DQVXnrxHd7K7K7mZ1pnMdg0FV568R3eyuyu5mdaZzHYNBVeevExLcvtBtCxIkCWgvZnig8GgxB0ArGddSi1gSLTJFSjWjUck8Osgyil8TPJZ+nIvJH3mqRbcJlLlz5Eev8Mjt4/GGZ5aJ75WqpwmWVnxen9K8jXLAkBAEAQExtreJjea/wDMFT6Hy175Tj8r8bn2faimMlm+HJcqOgrcVp1ygIplV3vJ3kj0hAc25NPH+R5dnSgLpyo+MrOQZ78RQrnh9h1eROLP6n5IiCjluEAQBAWPcyNBta6hkokTNiEPqNdHOLgW1wdSor/wpdJxlDcHN5RjVoXSuUsVq8Fhr2EOvBd6NYMek0KsPgxB4J+E8R9FVonTcHrLm0vaVzHGO/yrl/fWalayWEAQBAEAQBAeobDEeBDBJJoABUk8AGtA2ksXvFl3Ku+670N8xa72w6soWk+CKg1c7RXAYD/iZRp7j+UjmcpXsbpqjRWOvf29SK+tmO2atiM+AatfEe5p0VBcSMDiMFFm8ZNnQW0HCjCMt9JeRhrE3BAEAQExtreJjea/8wVPofLXvlOPyvxufZ9qKYyWb4clyo6CtxWnXKAimVXe8neSPSEBzbk08f5Hl2dKAuzKlCcLfhuIOaYLQDqJD3kivCARzhQrlfyxOpyHJZvKOOvdfhehDVHLkIAgCA9MeYbwYZIINQQaEHhB1IGk1gyeXfvqycgdgvOGua4U7IR3p5QavOGHDSlVKhWTW5mUF3kqVOXxbXfXJy9np57xmRsnkvFiF0vGe1pxAwNBxE4keVZO3jyM0xy3WSwlBN9qPG5xB2h/M1M2W0905V5i8RucQdofzNTNltGnKvMXiNziDtD+ZqZsto05V5i8RucQdofzNTNltGnKvMXiNziDtD+ZqZsto05V5i8RucQdofzNTNltGnKvMXiZLIMlcWXznnskdwOboLzxNGhjeE9OAXuEKSx5TW53WUpblaoru/bINeC8Ma3o9Zo0YPBht8EeX6x4z6KKNOo575e2llSto4Q3+V8v66vM1C1ksIAgCAICaW/CdByGRhFBBzHGh4HR85p9IIPpVhQWEEcblWSldzaezwSRSuSzfDkuVHQVtK865QGnvfY5vBdmYloTgx0VhaHEVAOkV4qhAci2nZ8xdq2TDnA6DHguBqDQgjFrmOHoIcEBfmTu/MHKDZPyK8lBNAYHAdloPDh/VeNJaMNJGFQ3GUVJYM3UK86E1OD1mnvFYUSwZ7MmMWnFjxocP3Eax/2Kr6kHB4M7K0u4XMN1Hf5VsNUsCUEAQBAEB+Zg4Ah7iz8zBwBBixmDgCDFjMHAEGLGYOAIMWMwcAQYsZg4AgxZ+gU0IMT9Q8CAIAgCAm1zrrNMH5XbtGwWjPa1+AIGOe+uAaBjjp0nDTJo0cf5SKLKeU9xjRpPXyvZ0Lp8uverPK1lLdeqYMvZBLZNh8hjEaHOGkNB8FvpONA2Yc0fuRG6Ee1ryw5tozJeXfUvI8JwGDGcJxxOoeUBAdMIAgIdlIuFCvrZlDRkzDHzUWnpzX6y0n0g4jWCBy9PyUxdq2iyaDoMxBcDgaFpGLXNcPQQRpwIQF/ZPr7QcolkGTvDQTTRWooOyUHhw/quGtvlIFKgYyipLBm63uJ0JqcHr96jR3gsSJYU9mTOIOLHjQ4cXARrGrmJr5wcHgzs7S7hcw3Ue1bPe01iwJIQBAEAQBAEAQBAEAQBAEAQBAEBNbmXVbFhfKrbo2C0ZzWuwDgMc99dDAMcdOnRpk0aOP8AKRR5Tyl8PGlSevlezoXT5de9XGVvKY688Yy1iktk2nE6DGIOBPAwHQ30nUGzDmTVZMMnkS+loZ0erJSGfnImtx05kPhPCdDQa8AIHUNmyEOy5FkGz2CHDhjNa1ugD9/CScSTVAZKAIAgIXlKuBCvrZuFIczDB7FF/HMfrLSfS0mo1ggcwzkrMXatosmA+DMQHcNHNIxBaR6CCMCCCEB0BcG+kDKPY5lLfo2baK4YZ9B/aQuBw1t8uokDGcFJYM329xOhNTg/ew0Nv2LEsKe7HNYg4seNDhwjgPCNXMTXzg4PBnZWl1C5hu4dq2e9prFgSQgCAIAgCAIAgCAIAgCAIAgJpcy6gmIfym2qNgNGc1rsA4DHOfXQwacdPk0yaNHH+Ut4pMp5T+HjSpP+XK9nR1+XXvV5lcymm8kUythuLZRp75wwMYjh4GA6Br0nUBMOYNLkyyfRb62jWLWHKwz85E1k6cyHwuI16Gg1OoEDqKzLPhWTZ7INnMEOFDGa1o0AfvJ0knEkklAZSAIAgCAICE5Tcn0K+tnVh0hzUMfNxdR15kSmJaTr0tJqNYIHMUxAmLt20Wxg+BMQH+RzXDEEEadRBGBBBFQUBftzb+Sl/LAMC9LocGYYASXODA6mAfDccAeFvHrBoMZwUlgzfb3FS3nu4M2Pc5ZW3D7xB6lpzaJZacuObHufqO5yytuH3iD1Jm0Rpy45se5+o7nLK24feIPUmbRGnLjmx7n6jucsrbh94g9SZtEacuObHufqO5yytuH3iD1Jm0Rpy45se5+o7nLK24feIPUmbRGnLjmx7n6jucsrbh94g9SZtEacuObHufqO5yytuH3iD1Jm0Rpy45se5+o7nLK24feIPUmbRGnLjmx7n6jucsrbh94g9SZtEacuObHufqO5yytuH3iD1Jm0Rpy45se5+o7nLK24feIPUmbRGnLjmx7n6jucsrbh94g9SZtEacuObHufqfSWsKyZeYa585DeGmua+PCzT5wAFRxVXqt4JmM8tXEouKwXSscfMrDK5lON4YjpSwXFso00c4YGMR0MGoa9J1AbyoI9k4uFEvlPl0UmFKQj89G8mJYwnAupr0NBqdQcB0tduZkoEpDlrvvhBjGVYxh0t1ubreKkVeK1Lqk4oDdoAgCAIAgCAICD5TsnsK+tn50KkObhj5uJqI05kThaToOlpNRpIIHNE5dybkpp0OZlowewlrhmE4jgIFCOMYFAfLtLMbPG9m7qQDtLMbPG9m7qQDtLMbPG9m7qQDtLMbPG9m7qQDtLMbPG9m7qQDtLMbPG9m7qQDtLMbPG9m7qQDtLMbPG9m7qQDtLMbPG9m7qQDtLMbPG9m7qQDtLMbPG9m7qQDtLMbPG9m7qQDtLMbPG9m7qQDtLMbPG9m7qQEpyfZN5i9drUmmPgS7KGLEc0g+bDBGLjw6G6TqBA6JtKwmSF1Wy9jQh2KE6Eewt+mxkVsSK3Hwy5odUHwySCe+KAjNhyz49sDsZfEJisjB+a8CCBEiuiiJngZr3QnCHQUcREpmgMcUBZ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7" descr="data:image/jpeg;base64,/9j/4AAQSkZJRgABAQAAAQABAAD/2wCEAAkGBxQHBhQUBxQWFRQVGRwZGRcYGSAfHBwgHBwhGBggGRkgICggGSYmHCAaJDIkJSorLi8uGB8zODMsQygtLisBCgoKDg0OGxAQGzcmICU0NTQyMjcsMCwvODcsLDQsLC40LC43LC8uNCwsLCwsMiwsLCwsLCwsLCwsLCwsNC8sLP/AABEIAPYAzQMBEQACEQEDEQH/xAAcAAEAAgMBAQEAAAAAAAAAAAAABgcEBQgCAwH/xABVEAABAgMDBQgNCAcHAgcAAAABAAIDBBEFBiEHEjFBVBc3UWFzkbHRExUWIjI2cXKBkpOy0hQjQlJTlKG0NWKzwcLT8DNDY2Wk4/EY4SQmNHSCouL/xAAaAQEAAgMBAAAAAAAAAAAAAAAABAUCAwYB/8QAOhEAAgECAQUOBgMAAgMAAAAAAAECAwQRBRQVIVESMTI0QVJhcYGRobHR8BMzcrLB4SI1klNiJGPx/9oADAMBAAIRAxEAPwC8UAQBAEAQEam7/wBmyc06HMzkFr2EtcK6CMCMBqKA+O6RZe2wec9SAbpFl7bB5z1IBukWXtsHnPUgG6RZe2wec9SAbpFl7bB5z1IBukWXtsHnPUgG6RZe2wec9SAbpFl7bB5z1IBukWXtsHnPUgG6RZe2wec9SAbpFl7bB5z1IBukWXtsHnPUgG6RZe2wec9SAbpFl7bB5z1IDbWHeSVvBndpo8ONmUzg04iuio040PMgNqgCAIAgCAIAgCAICmssmU/tfnyN3H/O+DGjNP8AZ8LGH6/C76OgY+CBSFkWLMW3GLbIgxIzmipDGk0GippoQG27gLT2GY9mUA7gLT2GY9mUA7gLT2GY9mUA7gLT2GY9mUA7gLT2GY9mUA7gLT2GY9mUA7gLT2GY9mUA7gLT2GY9mUA7gLT2GY9mUA7gLT2GY9mUA7gLT2GY9mUA7gLT2GY9mUA7gLT2GY9mUANwLTA/9DMezKA193rcmLrW02PZjiyKw0IIwcPpMe3WDrHFUUIBAHVdxb4Qb52MI0j3r20EWETV0N3Bxg40drHAQQAJGgCAIAgCAIAgKlyw5Tu0cN0nYDv/ABLhSJEH90DqB+uf/r5aUAo27F3496rabAsxuc92LnHQ1v0nvOoCvpJAFSQEB0ZAgy2TC7rYFlgPjvFSTpedBfEpoaMQG14hrK1VaqguksLCwlcyxeqK33+F71Gt3Rpr7OB6rvjUfOZF1oO32y716DdGmvs4Hqu+NM5kNB2+2XevQbo019nA9V3xpnMhoO32y716DdGmvs4Hqu+NM5kNB2+2XevQbo019nA9V3xpnMhoO32y716DdGmvs4Hqu+NM5kNB2+2XevQbo019nA9V3xpnMhoO32y716DdGmvs4Hqu+NM5kNB2+2XevQbo019nA9V3xpnMhoO32y716DdGmvs4Hqu+NM5kNB2+2XevQbo019nA9V3xpnMhoO32y716DdGmvs4Hqu+NM5kNB2+2XevQbo019nA9V3xpnMhoO32y716H1lco8cTDflkOEWV77MDg6n6pLiK+X8NK9VzLHWjCeQ6W5e4k8eTHDDyNPlWyeMvLI9sbpgOikZ0SG0f2o1uaPtBrbpdThFHS001ijm6lOVOThNYNFNXSvLHupbLZiy3UIwc0+C9utrhrB/A0I0L0wOrbm3qgXusZsezTxPYfCY7W137jrCA3qAIAgCAICrsr2UwXbgmVsRwM24d84YiCCNJ/XI0DVpOoECgrBsaYvRbTYNnAxIsQkkk4D6z3u1AaSekkBAdF2ZZ8tksu4IcnSJMxRVzj4URw1u+qxuNG/vJK1VKigukn2NjK5nsit9/jrILOTb56adEm3Fz3GpJ/rAcSgNtvFnYU6cacVCCwSPivDMIAgCAIAgCAIAgCAIAgCAICQXSvK6wJqj6uguPft4P1m8fFr5qbaVVwfQV9/YRuY4rVJbz/AA/eoxMrWTdtrSxtG6QDi4Z8WGzREGkxIY+t9ZuvE6a509NNYo5CcJQk4yWDRVFzL1x7oWyI9nGo0RIZPexG6weDiOo+kH0wOrbqXkgXqsZsxZTqtODmnwmO1teNRH4ggjAoDcIAgCArXK5lJF1JUy9kEOnHjTpEFp+k4aC4jwWnynCgcBzxZNmzF5rabCkg6LHiuJJJqSTi5z3H0kkoDo2xLIlsld3KMpEmoo752t7hwa2sb/WJWupUUETbKynczwWpLffvlIRPzr7RnHRJx2c92k9AA1AcCr5ScnizsaVKFKChBYJGOvDYEAQBAEAQBAEAQBAEAQBAEAQBASO596HWDMZseroDj3w1tP1m/vGvy6d1KruHr3ityhk9XMd1HVNePQ/wzVZXsmzZmC60bqgOa4Z8WGzQQcTEhgc7gPLwqcnjrRyMouLcZLBorS418I9zbZEaQOcx1BFhE97EbwHgIxo7UeEEg+mJ1Zdu3oN5bIZMWU7OY/V9Jp1teNRHURUEFAbRAaK/NqxLEujMx5GnZIcMltRUA6Aaa6VqgOR4UONeC2Q1udFjx30xOLnOOsnj1nBAdHXYsCXyWXczpikSbijvnDS46cxlcWsbrOvSfotGFSooLFkuztJ3M9zHe5XsIbadoRLUnXRZ01c7mA1Bo1AKvlJyeLOyo0YUYKEFqXvExVibQgCA/C4A4lD3Bn5njhCDBjPHCEGDPWnQgCHgQBAEB+FwBxIQ9wZ+Z44QgwYzxwhBgz1pQBDwIAgJRcu9RsSN2ObJMBx8pYT9IcXCPSMa130qu41PeKvKOT1cLdw4a8ej0fZ1RnLLk4bJQnWjdwN7A6josNtKNzjg+HwtJIqBorUYeDOOSacXg98jeRa341lX1gwpV3zUw4MiMOg4GhpqI1HyjWh4dSoCKZVd7yd5I9IQHNuTTx/keXZ0oC6cqJ/8yM5BvvxFCueH2HV5E4s/qfkiIKOW4QBAEBaN0p0WbcARojc4M7IaDSfnHKbSluaWJy1/SdW/dNPDHDyRibpELZ3+s1Y5ytht0HU568T9GUiFXGXfztTOVsGg6nPXierZu3AvRKfKbvuaIh0jQ1x1hw+g7j59NV7OnGot1E8tr6tZz+DcLV4rq2r2thDTdicBxl4nN/3Uf4U9hdaQtuej87mZvZ4nMnwp7Bn9tz0O5mb2eJzJ8KewZ/bc9DuZm9nicyfCnsGf23PRYdhxDd647Xz8M50POJYaA4xDT8CCpUP4U8WjnbqKur5xpy1PDX2Gs3SIWzv9ZqwzlbCToOpz14m4uzepl4JxzIUIszW51SQdYGryrZTqqbwwIl7k6drBScscXgVjeHxgmeWie+VDnwmdPacXp/SvI16wJAQBAEBMbaNchMav1H/mCp9D5a98px+V+Nz7PtRTGSzfDkuVHQVuK065QEUyq73k7yR6QgObcmnj/I8uzpQF05UfGVnIM9+IoVzw+w6vInFn9T8kRBRy3CAIAgLEs3epf5sT9oVLj8g52t/ars+1FdqIdEEBn2Na8WxpvPkXUP0mnwXDgcNfl0hZwm4vFGi4tqdxDc1F6otSwryMvDIuEk5sKOGnvHjOzTqdQFpiNrwEHyVU6nVUzkr2wqWz1648j97zKxvllJtq59o9jtSXlM0+BFbDi5jx+qey6eFpxHpBOwgkf3ebR+xlPUifzUA3ebR+xlPUifzUBZ0jb8S8+SQzVoBjYkRr6hgIb3sYsFASToaNa11uAydk3jUOv8FeKuO0Jpks/TUXkv4mqRbcJlLlz5Mev8Mjd4fGCZ5aJ75WqfCZZWnF6f0ryNesCQEAQBATG2t4mN5r/wAwVPofLXvlOPyvxufZ9qKYyWb4clyo6CtxWnXKAimVXe8neSPSEBzbk08f5Hl2dKAunKj4ys5BnvxFCueH2HV5E4s/qfkiIKOW4QBAEBYlm71L/NiftCpcfkHO1v7Vdn2ortRDojIk5J865wlGl5Y0vIGnNBAJA14kYBeqLe8YVKsKeDm8MXh2+0Y4x0Lw2HuBGdLxg+A4tc01DgaEHiK9Tw1oxlFSTjJYpk+sy8EveuzzKXsYw5+FTg151EH+7fwEUx0U0KZSr46pb5zF/kl0sZ0dcdnKvVePmVHlJyWRrpuMazc6NKfW+nD4ogGr9cCnDTCsgpSukB0bcjeHZ5sX8w5a63AZOybxqHX+CJKuO0Jpks/TUXkv4mqRbcJlLlz5Mev8Mjd4fGCZ5aJ75WqfCZZWnF6f0ryNesCQEAQBATG2t4mN5r/zBU+h8te+U4/K/G59n2opjJZvhyXKjoK3FadcoCKZVd7yd5I9IQHNuTTx/keXZ0oC6cqPjKzkGe/EUK54fYdXkTiz+p+SIgo5bhAEAQFiWbvUv82J+0Klx+Qc7W/tV2faiu1EOiJfku8ZX8g/34akW3D7Coy3xZfUvJm+vFdWDbxiRbDcwRmOLXtB70uHhBwHgO49dcdNVtq0FLWt8rLDKsqOEKuuPivVdHcVvNS75SYLJppY9uBadI/rh1qG008GdRCcZxUovFM+Rx0rwzJjda+rpJog2zWJB0Bxxc0aKEfTb+I49CkUq7jqlvFLf5JjVxnR1S2cj9H4Efyh5IWTkAzdxs0h3fOgNPekHEmAdA8zRwUwapiaetHMThKEnGSwaN9cyGYWQtrYoIcBFBBFCCJl4II1LCtwGTMm8ah1/giCrjtCaZLP01F5L+JqkW3CZS5c+THr/DI3eHxgmeWie+VqnwmWVpxen9K8jXrAkBAEAQExtreJjea/8wVPofLXvlOPyvxufZ9qKYyWb4clyo6CtxWnXKAimVXe8neSPSEBzbk08f5Hl2dKAunKj4ys5BnvxFCueH2HV5E4s/qfkiIKOW4QBAEBYlm71L/NiftCpcfkHO1v7Vdn2ortRDoiX5LvGV/IP9+GpFtw+wqMt8WX1LyZWl5b1TN0sqc7Fsd9CYxDmOxY8DU9tcdeIoRU0IU05QtiwrwSOVKzs0/MzbG1LK9+3hLT/esr04hpIK11KamtZMtL2pbSxjvcq5PfSRa3bCi2FM5s6MD4Lx4LvIdR4jj0qDOm4PWdba3dO5juoPrXKve01iwJJurt3ki2BH+Z76ET30MnA8bT9E8evXXCmynUcCFeWNO5jr1S5H730Ty27Xg2xcmO+zzhmjOboc0lwNHD9+vjUqc1Km2igtbWpb3sIzXL2PUVSoJ1hNMln6ai8l/E1SLbhMpcufJj1/hm1tG60hMWhEfMTZa9z3Oc3ssIUJJJFC2ooeFbnbxbxxK6nlmtTgoKK1LDl5O0xu5GzttPtoXwrzNo7TPTtfmx8fUdyNnbafbQvhTNo7Rp2vzY+PqO5GzttPtoXwpm0do07X5sfH1HcjZ22n20L4UzaO0adr82Pj6nxv4ZazslUzLyEdkTNZ3tYjC450UPPg0rpOgLdCKisEVlzcSuKrqSWDezoWBR+SzfDkuVHQVkaDrlARTKrveTvJHpCA5tyaeP8jy7OlAXTlR8ZWcgz34ihXPD7Dq8icWf1PyREFHLcIAgCAsSzd6l/mxP2hUuPyDna39quz7UV2oh0RL8l3jK/kH+/DUi24fYVGW+LL6l5MpnKjvhTvLOU05QjknNvkZpsSSe5kRhq1zTQg8RCAvm4OVWBeWWEnfUMER3eiKQBDiHVnfZv4xQV0ZuAXjSawZspVZ0pKcHgzLvXc19j1iSVYkDSfrM87hH63PwmFVouOtbx1NhlSFfCE9UvB9Xp3EVWgtT3Diuhg9jJGcKGh0jTQ8IrTmXuJ44p4YrePC8PSaZLP01F5L+JqkW3CZS5c+THr/DKIv347z/AP7qP+1cppy5okAQGT2vi/ZRPUPUgHa+L9lE9U9SAdr4v2UT1T1ICUZMJOJDygSRiQ3gCKMS0gaDxIDrJARTKrveTvJHpCA5tyaeP8jy7OlAXTlR8ZWcgz34ihXPD7Dq8icWf1PyREFHLcIAgCAsSzd6l/mxP2hUuPyDna39quz7UV2oh0RL8l3jK/kH+/DUi24fYVGW+LL6l5Mxr0ZE+394Y8z8t7H2Z5fmdgzs2urO7KK8wU05Q1X/AE9/5h/pv95AP+nv/MP9N/vICybjXambsSXYZ6d+VQWijA6EWvZwAP7I6raaiMMKEAUQGtvXcUR6xbDAa7SYWhp8zU08Wjya41WhjriX1hldxwp197by9u3z6yuYkMwohbFBa4GhBFCDwEalEOjTUlit48rw9Jpks/TUXkv4mqRbcJlLlz5Mev8ADNXbuQztvbkeY+XZnZosSLm/J65ue4vpXsorStK0CmnLmB/09/5h/pv95AVjfm50e5lsGDP98x1TCigUbEbwjgIwq3VUaQQSBZ2R3Kl4EleZ/A2DGcfQGRD0O9B1IC8kAQBAEBFMqu95O8kekIDm3Jp4/wAjy7OlAXVlSFLxsJ0GC3HyPfXpHOFCueH2HVZDf/jP6n5Ih6jlwEAQBAWRdWclYlzGwLUjw2Z2eHNMQNdQvJGk1GFFMpyh8PctnN31K4V46tKDeGGDwbW8jx2isjaWe3b1rz4dHb4mWd5S/wCN/wCWZ9iwbMsWcMSRmYecWlmMZpFCQThXhAWUFSg8U/Ej3Mr+4huJ03hjjwX75SBXjnTFt6O6WiEsLyWlrsCOIg0UapL+TwZf2dJRoQUo68NhrflL/rv9Y9awxZJ+HDYu4fKX/Xf6x60xY+HDYu4fKX/Xf6x60xY+HDYu42Vh3jj2LNZ0Bxc0+ExxJDvhPGPx0LOFSUXqI1zY0biOElg+Rr3r6ibTEazb1QWxZ57YUQYHOe1j/Ia4PHAcfRiFIbpVNb1FHCF/ZNwgnJdTa/RjdztlbU37wxefDpbfE257lL/jf+GbKwpezrDmXPkpqHVzc050dhwqDw8SzgqcHin4ka6nfXMVGdN6v+rK8tycdEtqOYEQlpivLS1xoQXGlKGlKKJN/wAmdFbUkqMFKOvBcnQYcOdiQogMOI8EGoIccCNGtY7pm50qbWDiu4n0tHlsotgulLwNHZaVBGBqNESEdThrHGRiCQp1Kru9T3zlMo5Odu91DXB+HQznu+10Y9zrYMG0BVpqYcUDvYjeEcBGtuo8IIJ3FWWnkdypZ+ZI3lfjg2DGcdOoMiHh1B3oOqoF3oAgCA0d97Jfbt05mXkyBEiwy1udgK6RU6tCA5HpHu7bWOdBmID64+E1zTUcR6COFAdEXPvTL5ULBMG0qQ5uGKuaNPB2SFXS0626q0OonCcFNYMk2t1O2nu4dq2kWtmyoljTxhzoxGII0OGot/rBV84OLwZ2VvcQuIbuH/wwVibwgCAIAgCAIAgCAIAgCAIAgCAID3AjOl4wdAJa5pqHDSDxL1PDWjyUVJOMlimWDCfLZSLAdK260CMBUEYEEYCJCOrjHHQ1BU6lV3awe+cjlHJ7tpbqOuD8Oh+9ZzzfO6ke6FsGDaQqNLIgHexG8Lf3jUedbisLZyO5Uuz5kjeV/f4NgxnHwtQZEPDqDteg40qBdiAIAgK/yp5OWXxkuyyVGTjB3rtAiAfQf+46vIgObIMWYu3bQdCL4ExAf5HNcMCCNfAQcCDrBQHRF0bzS2VKwDCnwIc5CFXNGkHR2SFXSwmlW6q0P0XHCcFNYMlWl3O2nuo9q2kUtey4ljzxhToo4aDqcNRadY/4VfKLi8Gdlb3EK8FOG971GEsTcEAQBAEAQBAEAQBAEAQBAEAQBAfSXjulo7Xy7i17TVrhpBXqbTxRjOEZxcZLFMsAiWyl3edLWyA2O0VBGlp0CJD4uFvHQ6ip1KqprpORyhk+VtLGOuL3n+H71nO177sR7p2w6BabcRix48F7dTmn92o4LcVpcORnKcZ97JC8LiYuiDGOJfQeBEP1qaHa9Bx8IC50AQBAV3lWybsvfKGNZwDJxgwOgRQPovPDwO1aDhoA5wlZmYu3bQfAL4ExAfwUc1wwIIPpBBwIJB0oDou694ZbKnd7MmaQpuEKuaNLToz4dcXMJpUatB+i44VKamsGS7O7nbT3Ud7lW33tIfatmxLJnnQp0UcOYjUWnWCq+UXF4M7KhXhXgpwer3qMRYm0ICQ3ZunFt1wcfm4OuIRp4mDX5dHlpRbadJz6ivvco07bVvy2evpv+ZJ4127LlopZMRw1zcCHRwCDxjUt7p0lqb8SrjfZRmt1GGp/9Tx2hsjaGe3b1rz4dHb4nueZS5j/AMsdobI2hnt29afDo7fEZ5lLmP8Ayx2hsjaGe3b1p8Ojt8RnmUuY/wDLHaGyNoZ7dvWnw6O3xGeZS5j/AMsdobI2hnt29afDo7fEZ5lLmP8Ayx2hsjaGe3b1p8Ojt8RnmUuY/wDLPha9xYcxJCLdl+eKeCXBwd5r9AOqhw8mvyVBNYwNlvlecJ7i5WHThhh1r32kEjQnQIpbGBa5poQRQg8Y1KM1gX0ZKSUovFM8Lw9CAIAgPrLTDpSYa+WcWvaahw0g/wBata9TaeKMZwjOLjJYpkvyhZl58kb5m0IbeywxnMI+i5sTsbi06QHAHDHSNNAVY05bqKZxN7bqhXlTT1L8rH8lK5LN8OS5UdBWZFOuUAQBAEBW+VnJs29kqY9lANnGDyCKBoa46nfVcfIcKFoHOtmz8e7VtCJKF0GPBcRiKEEYOa5p9ILTxhAdG3ct2VyqXfpFpCmoQ75o0sOjOZXwmO4PQcQCtdSmprBkuzvJ2091He5Vt97T6bmY2k+y/wD2tObdJbae/wDX4/oyZK4cvZTzFteL2RjBWjm5rRTW7E53k0eVeqhGOuTNVTLFasvh0Y4N9r7DUXmvy6aaYViVhwtGfocR+qPoD8fItdSvjqiTLLJEYfzr65bOTt2+XWQtRy6CAIAgCAIAgNpYNvRrCmM6TPenwmHwXejUeMfjoWcKjg9RFurOlcxwmtfI+Ve9hPCyUv7J1b83MNH/AM2+XVEbXp+iVK/hWXSUONzk2eD1wfc/R+9aK2npYyU7EhxCCYbnNJGg5ppgobWDwOlpVFUgprlWPefBeGYQBAEBMba3iY3mv/MFT6Hy175Tj8r8bn2faimMlm+HJcqOgrcVp1ygMW07Qh2VIPjWg4MhsFXONcB6MUBGd1Cytth+q/4UA3ULK22H6r/hQDdQsrbYfqv+FAVnlafZF6YJmbGm4TZxoxFHARgBgHHNoHgYNd5GnChaBTcOIYTqwiQeEGiA+ny2J9o/1j1oDoi4jzEyGgvJJzY2J5Zy11eAybk7jUOsiCrjtTYWJZES25ww5LNzg0u740FAQDjQ6yFnCDm8EaLm5hbw3c97HD33G73Ppz/B9c/CtmbzIGmrbp7v2Nz6c/wfXPwpm8xpq26e79jc+nP8H1z8KZvMaatunu/Y3Ppz/B9c/CmbzGmrbp7v2Nz6c/wfXPwpm8xpq26e79mNaVzJmzZF0WZ7HmsFTRxJ00wGavJUZRWLNtHKlCtNQjji+j9kdWksSZ5LP05F5I+81SLbhMpcufIj1/hkdvH4wzPLRPfK1VOEyys+L0/pXka5YEgIAgCAmNtbxMbzX/mCp9D5a98px+V+Nz7PtRTGSzfDkuVHQVuK065QEUyq73k7yR6QgOTpGTfaE4yFJNL4jyGtaNJJ0AICR7nFqbFG5h1oBucWpsUbmHWgG5xamxRuYdaAbnFqbFG5h1oBucWpsUbmHWgLuurZsWyMjPYrThuhxGti1Y7SKxXOH4EFa6vAZNydxqHWQdVx2pLsl/jK7kX+/DUi24fYVGW+LL6l5MgeUHKFaVlX0moMhNPZDZEIa0NYaCgwxbVTTlCPbqVrbY/1WfCgG6la22P9VnwoBupWttj/AFWfCgG6la22P9VnwoC87lxo97slEMzsQPjxhEBe/CubGcBXNH1WgYBYVI7qLSJNpWVGtGpLeRrdziZ+0g87vhUXNpbToNOUOa/D1JBcy6kWwbRe+bdDcHMzRmk1rUHWBwLbSpODxZX5RyjTuaajBPU8dfUV9ePxhmeWie+VFqcJnQ2fF6f0ryNcsCQEAQBATG2t4mN5r/zBU+h8te+U4/K/G59n2opjJZvhyXKjoK3FadcoCKZVd7yd5I9IQHNuTTx/keXZ0oDoe+l7I9hWw2HJNhFphtf37XE1LnNOhwwo0fio1WrKEsEXmTcm0bmi5zbxxw1NbF0PaaHdFm/qwPUf/MWvOZk/Qlttl3r0G6LN/Vgeo/8AmJnMxoS22y716DdFm/qwPUf/ADEzmY0JbbZd69Buizf1YHqP/mJnMxoS22y716EijWm+2MnMWNNhoe5rwc0EDvXlooCSdA4VtcnKk2ytjbwoZRjThvJrf6Vj0FXKEdSS7Jf4yu5F/vw1ItuH2FRlviy+peTKcyqb4c7yp6AppyhFEAQBAEBurPvZO2ZJthWdNx4cNtc1jIjg0VJcaAHCpJPpQGR3d2lt0z7V3WgL3uDa0ecyQOjzkaI+Nmxj2RziXYOdTvjjgsKjwiyVZRUriEWsU2iERIhjRC6KS5zjUk4kk4kk61XY4nbqKisFvI8rw9CAIAgJjbW8TG81/wCYKn0Plr3ynH5X43Ps+1FMZLN8OS5UdBW4rTrlARTKrveTvJHpCA5tyaeP8jy7OlAXTlR8ZWcgz34ihXPD7Dq8icWf1PyREFHLcIAgCAsSzd6l/mxP2hUuPyDna39quz7UV2oh0RLsl/jK7kX+/DUi24fYVGW+LL6l5MpzKpvhzvKnoCmnKEUQBAEAQHTGSyNCs/JFAjzMMPzOyk96Kn5941rGUtysTdb0XWqKmuUze7yU2V3qw+taM5jsLbQVbnLx9Dc3avPBtyYdClITmBrc45wbTSBoBPCtkKqm8CJd5OqWsVOUk9eGrErG8Qpb8xT7WJ7xUKpwmdTacXh1LyNesCQEAQBATG2t4mN5r/zBU+h8te+U4/K/G59n2opjJZvhyXKjoK3FadcoCKZVd7yd5I9IQHNuTTx/keXZ0oC6cqPjKzkGe/EUK54fYdXkTiz+p+SIgo5bhAEAQFiWbvUv82J+0Klx+Qc7W/tV2faiu1EOiN3dG2m2Dapix2ucDDLKNpXFzTXHzfxWylNQliyFlC1lc0lCLw14+D9SVOv/ACz3VfLOJOshnWpGcx2FNoKrz14n53eyuyu5mdaZzHYNBVeevEd3srsruZnWmcx2DQVXnrxHd7K7K7mZ1pnMdg0FV568R3eyuyu5mdaZzHYNBVeevExLcvtBtCxIkCWgvZnig8GgxB0ArGddSi1gSLTJFSjWjUck8Osgyil8TPJZ+nIvJH3mqRbcJlLlz5Eev8Mjt4/GGZ5aJ75WqpwmWVnxen9K8jXLAkBAEAQExtreJjea/wDMFT6Hy175Tj8r8bn2faimMlm+HJcqOgrcVp1ygIplV3vJ3kj0hAc25NPH+R5dnSgLpyo+MrOQZ78RQrnh9h1eROLP6n5IiCjluEAQBAWPcyNBta6hkokTNiEPqNdHOLgW1wdSor/wpdJxlDcHN5RjVoXSuUsVq8Fhr2EOvBd6NYMek0KsPgxB4J+E8R9FVonTcHrLm0vaVzHGO/yrl/fWalayWEAQBAEAQBAeobDEeBDBJJoABUk8AGtA2ksXvFl3Ku+670N8xa72w6soWk+CKg1c7RXAYD/iZRp7j+UjmcpXsbpqjRWOvf29SK+tmO2atiM+AatfEe5p0VBcSMDiMFFm8ZNnQW0HCjCMt9JeRhrE3BAEAQExtreJjea/8wVPofLXvlOPyvxufZ9qKYyWb4clyo6CtxWnXKAimVXe8neSPSEBzbk08f5Hl2dKAuzKlCcLfhuIOaYLQDqJD3kivCARzhQrlfyxOpyHJZvKOOvdfhehDVHLkIAgCA9MeYbwYZIINQQaEHhB1IGk1gyeXfvqycgdgvOGua4U7IR3p5QavOGHDSlVKhWTW5mUF3kqVOXxbXfXJy9np57xmRsnkvFiF0vGe1pxAwNBxE4keVZO3jyM0xy3WSwlBN9qPG5xB2h/M1M2W0905V5i8RucQdofzNTNltGnKvMXiNziDtD+ZqZsto05V5i8RucQdofzNTNltGnKvMXiNziDtD+ZqZsto05V5i8RucQdofzNTNltGnKvMXiZLIMlcWXznnskdwOboLzxNGhjeE9OAXuEKSx5TW53WUpblaoru/bINeC8Ma3o9Zo0YPBht8EeX6x4z6KKNOo575e2llSto4Q3+V8v66vM1C1ksIAgCAICaW/CdByGRhFBBzHGh4HR85p9IIPpVhQWEEcblWSldzaezwSRSuSzfDkuVHQVtK865QGnvfY5vBdmYloTgx0VhaHEVAOkV4qhAci2nZ8xdq2TDnA6DHguBqDQgjFrmOHoIcEBfmTu/MHKDZPyK8lBNAYHAdloPDh/VeNJaMNJGFQ3GUVJYM3UK86E1OD1mnvFYUSwZ7MmMWnFjxocP3Eax/2Kr6kHB4M7K0u4XMN1Hf5VsNUsCUEAQBAEB+Zg4Ah7iz8zBwBBixmDgCDFjMHAEGLGYOAIMWMwcAQYsZg4AgxZ+gU0IMT9Q8CAIAgCAm1zrrNMH5XbtGwWjPa1+AIGOe+uAaBjjp0nDTJo0cf5SKLKeU9xjRpPXyvZ0Lp8uverPK1lLdeqYMvZBLZNh8hjEaHOGkNB8FvpONA2Yc0fuRG6Ee1ryw5tozJeXfUvI8JwGDGcJxxOoeUBAdMIAgIdlIuFCvrZlDRkzDHzUWnpzX6y0n0g4jWCBy9PyUxdq2iyaDoMxBcDgaFpGLXNcPQQRpwIQF/ZPr7QcolkGTvDQTTRWooOyUHhw/quGtvlIFKgYyipLBm63uJ0JqcHr96jR3gsSJYU9mTOIOLHjQ4cXARrGrmJr5wcHgzs7S7hcw3Ue1bPe01iwJIQBAEAQBAEAQBAEAQBAEAQBAEBNbmXVbFhfKrbo2C0ZzWuwDgMc99dDAMcdOnRpk0aOP8AKRR5Tyl8PGlSevlezoXT5de9XGVvKY688Yy1iktk2nE6DGIOBPAwHQ30nUGzDmTVZMMnkS+loZ0erJSGfnImtx05kPhPCdDQa8AIHUNmyEOy5FkGz2CHDhjNa1ugD9/CScSTVAZKAIAgIXlKuBCvrZuFIczDB7FF/HMfrLSfS0mo1ggcwzkrMXatosmA+DMQHcNHNIxBaR6CCMCCCEB0BcG+kDKPY5lLfo2baK4YZ9B/aQuBw1t8uokDGcFJYM329xOhNTg/ew0Nv2LEsKe7HNYg4seNDhwjgPCNXMTXzg4PBnZWl1C5hu4dq2e9prFgSQgCAIAgCAIAgCAIAgCAIAgJpcy6gmIfym2qNgNGc1rsA4DHOfXQwacdPk0yaNHH+Ut4pMp5T+HjSpP+XK9nR1+XXvV5lcymm8kUythuLZRp75wwMYjh4GA6Br0nUBMOYNLkyyfRb62jWLWHKwz85E1k6cyHwuI16Gg1OoEDqKzLPhWTZ7INnMEOFDGa1o0AfvJ0knEkklAZSAIAgCAICE5Tcn0K+tnVh0hzUMfNxdR15kSmJaTr0tJqNYIHMUxAmLt20Wxg+BMQH+RzXDEEEadRBGBBBFQUBftzb+Sl/LAMC9LocGYYASXODA6mAfDccAeFvHrBoMZwUlgzfb3FS3nu4M2Pc5ZW3D7xB6lpzaJZacuObHufqO5yytuH3iD1Jm0Rpy45se5+o7nLK24feIPUmbRGnLjmx7n6jucsrbh94g9SZtEacuObHufqO5yytuH3iD1Jm0Rpy45se5+o7nLK24feIPUmbRGnLjmx7n6jucsrbh94g9SZtEacuObHufqO5yytuH3iD1Jm0Rpy45se5+o7nLK24feIPUmbRGnLjmx7n6jucsrbh94g9SZtEacuObHufqO5yytuH3iD1Jm0Rpy45se5+o7nLK24feIPUmbRGnLjmx7n6jucsrbh94g9SZtEacuObHufqfSWsKyZeYa585DeGmua+PCzT5wAFRxVXqt4JmM8tXEouKwXSscfMrDK5lON4YjpSwXFso00c4YGMR0MGoa9J1AbyoI9k4uFEvlPl0UmFKQj89G8mJYwnAupr0NBqdQcB0tduZkoEpDlrvvhBjGVYxh0t1ubreKkVeK1Lqk4oDdoAgCAIAgCAICD5TsnsK+tn50KkObhj5uJqI05kThaToOlpNRpIIHNE5dybkpp0OZlowewlrhmE4jgIFCOMYFAfLtLMbPG9m7qQDtLMbPG9m7qQDtLMbPG9m7qQDtLMbPG9m7qQDtLMbPG9m7qQDtLMbPG9m7qQDtLMbPG9m7qQDtLMbPG9m7qQDtLMbPG9m7qQDtLMbPG9m7qQDtLMbPG9m7qQDtLMbPG9m7qQDtLMbPG9m7qQDtLMbPG9m7qQEpyfZN5i9drUmmPgS7KGLEc0g+bDBGLjw6G6TqBA6JtKwmSF1Wy9jQh2KE6Eewt+mxkVsSK3Hwy5odUHwySCe+KAjNhyz49sDsZfEJisjB+a8CCBEiuiiJngZr3QnCHQUcREpmgMcUBZ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75943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5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module: Week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525963"/>
          </a:xfrm>
        </p:spPr>
        <p:txBody>
          <a:bodyPr/>
          <a:lstStyle/>
          <a:p>
            <a:r>
              <a:rPr lang="en-US" dirty="0" smtClean="0"/>
              <a:t>Activity 5: Hurricane Risks and Coastal Development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7" t="24156" r="23450" b="15129"/>
          <a:stretch/>
        </p:blipFill>
        <p:spPr bwMode="auto">
          <a:xfrm>
            <a:off x="838200" y="2362200"/>
            <a:ext cx="7590971" cy="444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module: Week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Activity 6: Predictions, uncertainty, &amp; evacuating</a:t>
            </a:r>
            <a:endParaRPr lang="en-US" dirty="0"/>
          </a:p>
        </p:txBody>
      </p:sp>
      <p:pic>
        <p:nvPicPr>
          <p:cNvPr id="5" name="Picture 4" descr="activity_9_handout_lisa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0" t="8849" r="5842" b="54130"/>
          <a:stretch/>
        </p:blipFill>
        <p:spPr>
          <a:xfrm>
            <a:off x="778849" y="2362200"/>
            <a:ext cx="7984151" cy="449387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7084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8000"/>
            <a:lum/>
          </a:blip>
          <a:srcRect/>
          <a:stretch>
            <a:fillRect l="5000" r="5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Piloted at different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Montclair State: public, master’s granting</a:t>
            </a:r>
          </a:p>
          <a:p>
            <a:pPr lvl="1"/>
            <a:r>
              <a:rPr lang="en-US" dirty="0"/>
              <a:t>24 students, </a:t>
            </a:r>
            <a:r>
              <a:rPr lang="en-US" dirty="0" smtClean="0"/>
              <a:t>general education </a:t>
            </a:r>
            <a:r>
              <a:rPr lang="en-US" dirty="0"/>
              <a:t>Environmental Geology </a:t>
            </a:r>
            <a:r>
              <a:rPr lang="en-US" dirty="0" smtClean="0"/>
              <a:t>course</a:t>
            </a:r>
            <a:endParaRPr lang="en-US" dirty="0"/>
          </a:p>
          <a:p>
            <a:r>
              <a:rPr lang="en-US" dirty="0"/>
              <a:t>Lehigh: private, research university </a:t>
            </a:r>
          </a:p>
          <a:p>
            <a:pPr lvl="1"/>
            <a:r>
              <a:rPr lang="en-US" dirty="0"/>
              <a:t>75 students, non-major introductory Earth Science </a:t>
            </a:r>
            <a:r>
              <a:rPr lang="en-US" dirty="0" smtClean="0"/>
              <a:t>course</a:t>
            </a:r>
            <a:endParaRPr lang="en-US" dirty="0"/>
          </a:p>
          <a:p>
            <a:r>
              <a:rPr lang="en-US" dirty="0" smtClean="0"/>
              <a:t>Williams College: private, baccalaureate</a:t>
            </a:r>
          </a:p>
          <a:p>
            <a:pPr lvl="1"/>
            <a:r>
              <a:rPr lang="en-US" dirty="0" smtClean="0"/>
              <a:t>12 students, junior-level Oceanography course within an interdisciplinary maritime studies off-campus semester (during and after Hurricane Sandy)</a:t>
            </a:r>
          </a:p>
        </p:txBody>
      </p:sp>
    </p:spTree>
    <p:extLst>
      <p:ext uri="{BB962C8B-B14F-4D97-AF65-F5344CB8AC3E}">
        <p14:creationId xmlns:p14="http://schemas.microsoft.com/office/powerpoint/2010/main" val="1600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reGLE_GilbertS13.pd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B4CCE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3476"/>
            <a:ext cx="3946568" cy="5107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Revisions based 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472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Pre- and post-tests and attitudinal surveys</a:t>
            </a:r>
          </a:p>
          <a:p>
            <a:r>
              <a:rPr lang="en-US" dirty="0" smtClean="0"/>
              <a:t>Classroom observations and student interviews</a:t>
            </a:r>
          </a:p>
          <a:p>
            <a:r>
              <a:rPr lang="en-US" dirty="0"/>
              <a:t>Student </a:t>
            </a:r>
            <a:r>
              <a:rPr lang="en-US" dirty="0" smtClean="0"/>
              <a:t>written feedback</a:t>
            </a:r>
            <a:endParaRPr lang="en-US" dirty="0"/>
          </a:p>
          <a:p>
            <a:r>
              <a:rPr lang="en-US" dirty="0" smtClean="0"/>
              <a:t>Rubric-based evaluation by 2 assessors</a:t>
            </a:r>
          </a:p>
          <a:p>
            <a:r>
              <a:rPr lang="en-US" dirty="0" smtClean="0"/>
              <a:t>Weekly discussion between 3 developers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48217" y="55424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96608" y="54270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92776" y="66275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62000"/>
          </a:blip>
          <a:srcRect l="22222" r="13169" b="770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Reflections on collaborative course material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team chemistry</a:t>
            </a:r>
          </a:p>
          <a:p>
            <a:r>
              <a:rPr lang="en-US" dirty="0" smtClean="0"/>
              <a:t>Frequent and effective communication</a:t>
            </a:r>
          </a:p>
          <a:p>
            <a:pPr lvl="1"/>
            <a:r>
              <a:rPr lang="en-US" dirty="0" smtClean="0"/>
              <a:t>Only met in-person twice</a:t>
            </a:r>
          </a:p>
          <a:p>
            <a:pPr lvl="1"/>
            <a:r>
              <a:rPr lang="en-US" dirty="0" smtClean="0"/>
              <a:t>Skype/Google hangouts and conference calls</a:t>
            </a:r>
          </a:p>
          <a:p>
            <a:r>
              <a:rPr lang="en-US" dirty="0" smtClean="0"/>
              <a:t>Build on researchers’ strengths</a:t>
            </a:r>
          </a:p>
          <a:p>
            <a:pPr lvl="1"/>
            <a:r>
              <a:rPr lang="en-US" dirty="0" smtClean="0"/>
              <a:t>Remote sensing, oceanography, geomorphology</a:t>
            </a:r>
          </a:p>
          <a:p>
            <a:r>
              <a:rPr lang="en-US" dirty="0" smtClean="0"/>
              <a:t>Willingness to be flexible and open-minded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41210" y="6550223"/>
            <a:ext cx="2002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Image: </a:t>
            </a:r>
            <a:r>
              <a:rPr lang="en-US" sz="1400" dirty="0" err="1" smtClean="0">
                <a:solidFill>
                  <a:schemeClr val="bg1"/>
                </a:solidFill>
              </a:rPr>
              <a:t>Rolph</a:t>
            </a:r>
            <a:r>
              <a:rPr lang="en-US" sz="1400" dirty="0" smtClean="0">
                <a:solidFill>
                  <a:schemeClr val="bg1"/>
                </a:solidFill>
              </a:rPr>
              <a:t>, 2007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70529" y="40356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modules in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Climate Change</a:t>
            </a:r>
          </a:p>
          <a:p>
            <a:r>
              <a:rPr lang="en-US" dirty="0" smtClean="0"/>
              <a:t>Earth’s Mineral Resources</a:t>
            </a:r>
          </a:p>
          <a:p>
            <a:r>
              <a:rPr lang="en-US" dirty="0" smtClean="0"/>
              <a:t>Environmental Justice and Freshwater</a:t>
            </a:r>
          </a:p>
          <a:p>
            <a:pPr marL="0" indent="0" algn="ctr">
              <a:buNone/>
            </a:pPr>
            <a:r>
              <a:rPr lang="en-US" sz="2400" dirty="0"/>
              <a:t>	</a:t>
            </a:r>
            <a:r>
              <a:rPr lang="en-US" sz="2400" dirty="0" smtClean="0"/>
              <a:t>Launch planned early 2014</a:t>
            </a:r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666883"/>
            <a:ext cx="5715000" cy="319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David Steer, Cathy </a:t>
            </a:r>
            <a:r>
              <a:rPr lang="en-US" dirty="0" err="1" smtClean="0"/>
              <a:t>Manduca</a:t>
            </a:r>
            <a:r>
              <a:rPr lang="en-US" dirty="0" smtClean="0"/>
              <a:t>, and </a:t>
            </a:r>
            <a:r>
              <a:rPr lang="en-US" dirty="0" err="1" smtClean="0"/>
              <a:t>InTeGrate</a:t>
            </a:r>
            <a:r>
              <a:rPr lang="en-US" dirty="0" smtClean="0"/>
              <a:t> management team</a:t>
            </a:r>
          </a:p>
          <a:p>
            <a:r>
              <a:rPr lang="en-US" dirty="0" smtClean="0"/>
              <a:t>Monica Bruckner, Sean Fox, and others at SERC for web development and deployment</a:t>
            </a:r>
          </a:p>
          <a:p>
            <a:r>
              <a:rPr lang="en-US" dirty="0" smtClean="0"/>
              <a:t>Laura </a:t>
            </a:r>
            <a:r>
              <a:rPr lang="en-US" dirty="0" err="1" smtClean="0"/>
              <a:t>Lukes</a:t>
            </a:r>
            <a:r>
              <a:rPr lang="en-US" dirty="0" smtClean="0"/>
              <a:t> (NCSU) for classroom observations and student interviews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4419600"/>
            <a:ext cx="9144000" cy="243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  <a:r>
              <a:rPr lang="en-US" dirty="0" smtClean="0"/>
              <a:t>    Other </a:t>
            </a:r>
            <a:r>
              <a:rPr lang="en-US" dirty="0" err="1" smtClean="0"/>
              <a:t>InTeGrate</a:t>
            </a:r>
            <a:r>
              <a:rPr lang="en-US" dirty="0" smtClean="0"/>
              <a:t> talks: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sz="2200" b="1" dirty="0" smtClean="0"/>
              <a:t>Wednesday 9:10 (Room 404) McConnell et al.</a:t>
            </a:r>
            <a:r>
              <a:rPr lang="en-US" sz="2200" i="1" dirty="0" smtClean="0"/>
              <a:t> </a:t>
            </a:r>
            <a:r>
              <a:rPr lang="en-US" sz="2200" dirty="0" smtClean="0"/>
              <a:t>Integrate: Rethinking Geoscience Instruction with the Development of Free Customizable Resources to Address Earth's Grand Challenges in Introductory Courses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sz="2200" b="1" dirty="0" smtClean="0"/>
              <a:t>Wednesday 10:00 (Room 405) Walker et al. </a:t>
            </a:r>
            <a:r>
              <a:rPr lang="en-US" sz="2200" dirty="0" smtClean="0"/>
              <a:t>Promoting Climate Literacy Through Development of Data-Driven Instructional Modules for Undergraduates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en-US" sz="2200" dirty="0" smtClean="0"/>
          </a:p>
          <a:p>
            <a:endParaRPr lang="en-US" dirty="0"/>
          </a:p>
        </p:txBody>
      </p:sp>
      <p:pic>
        <p:nvPicPr>
          <p:cNvPr id="6" name="Picture 5" descr="InTeGrate Chrome PPT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8"/>
            <a:ext cx="91440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1676"/>
            <a:ext cx="8229600" cy="442912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5</a:t>
            </a:r>
            <a:r>
              <a:rPr lang="en-US" dirty="0"/>
              <a:t>-</a:t>
            </a:r>
            <a:r>
              <a:rPr lang="en-US" dirty="0" smtClean="0"/>
              <a:t>year NSF</a:t>
            </a:r>
            <a:r>
              <a:rPr lang="en-US" dirty="0"/>
              <a:t>-funded </a:t>
            </a:r>
            <a:r>
              <a:rPr lang="en-US" dirty="0" smtClean="0"/>
              <a:t>STEP Center 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			(STEM Talent Expansion Program)</a:t>
            </a:r>
          </a:p>
          <a:p>
            <a:r>
              <a:rPr lang="en-US" dirty="0" smtClean="0"/>
              <a:t>Main goals: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Develop curricula </a:t>
            </a:r>
            <a:r>
              <a:rPr lang="en-US" dirty="0" smtClean="0"/>
              <a:t>that will increase geoscience literacy of undergraduate students.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Increase geoscience majors </a:t>
            </a:r>
            <a:r>
              <a:rPr lang="en-US" dirty="0" smtClean="0"/>
              <a:t>able to work on </a:t>
            </a:r>
            <a:r>
              <a:rPr lang="en-US" b="1" dirty="0" smtClean="0"/>
              <a:t>interdisciplinary</a:t>
            </a:r>
            <a:r>
              <a:rPr lang="en-US" dirty="0" smtClean="0"/>
              <a:t> topics that are </a:t>
            </a:r>
            <a:r>
              <a:rPr lang="en-US" b="1" dirty="0" smtClean="0"/>
              <a:t>societally relevant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More info:  http://</a:t>
            </a:r>
            <a:r>
              <a:rPr lang="en-US" dirty="0" err="1" smtClean="0"/>
              <a:t>serc.carleton.edu</a:t>
            </a:r>
            <a:r>
              <a:rPr lang="en-US" dirty="0" smtClean="0"/>
              <a:t>/integrate</a:t>
            </a:r>
            <a:endParaRPr lang="en-US" dirty="0"/>
          </a:p>
        </p:txBody>
      </p:sp>
      <p:pic>
        <p:nvPicPr>
          <p:cNvPr id="5" name="Picture 4" descr="InTeGrate Chrome PPT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 of module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102032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2400300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Activity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Winter ‘12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Proposals submitted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March</a:t>
                      </a:r>
                      <a:r>
                        <a:rPr lang="en-US" sz="2400" baseline="0" dirty="0" smtClean="0"/>
                        <a:t> ‘12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Proposal approval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Year</a:t>
                      </a:r>
                      <a:r>
                        <a:rPr lang="en-US" sz="2400" baseline="0" dirty="0" smtClean="0"/>
                        <a:t>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May ‘12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First meeting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Summer-Fall ‘12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Material development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Fall ‘12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IRB approval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Spring</a:t>
                      </a:r>
                      <a:r>
                        <a:rPr lang="en-US" sz="2400" baseline="0" dirty="0" smtClean="0"/>
                        <a:t> ‘13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Material testing in classrooms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Year 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May ‘13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Second meeting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Summer-Fall ‘13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Material revision</a:t>
                      </a:r>
                      <a:endParaRPr lang="en-US" sz="24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Winter ‘14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Publish materials online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hurricane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Introduces the scientific and societal challenges of hurricanes</a:t>
            </a:r>
          </a:p>
          <a:p>
            <a:r>
              <a:rPr lang="en-US" dirty="0" smtClean="0"/>
              <a:t>Uses systems thinking across the ocean-atmosphere-terrestrial spheres</a:t>
            </a:r>
          </a:p>
          <a:p>
            <a:r>
              <a:rPr lang="en-US" dirty="0" smtClean="0"/>
              <a:t>Incorporates  data from historic hurricanes and their tracks</a:t>
            </a:r>
          </a:p>
          <a:p>
            <a:r>
              <a:rPr lang="en-US" dirty="0" smtClean="0"/>
              <a:t>Uses active learning</a:t>
            </a:r>
          </a:p>
          <a:p>
            <a:r>
              <a:rPr lang="en-US" dirty="0" smtClean="0"/>
              <a:t>Is scalable and flexible to different learning environments</a:t>
            </a:r>
          </a:p>
          <a:p>
            <a:pPr lvl="1"/>
            <a:r>
              <a:rPr lang="en-US" dirty="0" smtClean="0"/>
              <a:t>Geographically relevant</a:t>
            </a:r>
          </a:p>
          <a:p>
            <a:pPr lvl="1"/>
            <a:r>
              <a:rPr lang="en-US" dirty="0" smtClean="0"/>
              <a:t>2 weeks of classroom/lab material</a:t>
            </a:r>
          </a:p>
          <a:p>
            <a:pPr lvl="1"/>
            <a:r>
              <a:rPr lang="en-US" dirty="0" smtClean="0"/>
              <a:t>Individual activities also usable on their own</a:t>
            </a:r>
          </a:p>
          <a:p>
            <a:pPr lvl="1"/>
            <a:r>
              <a:rPr lang="en-US" dirty="0" smtClean="0"/>
              <a:t>Lecture and laboratory activities</a:t>
            </a:r>
          </a:p>
          <a:p>
            <a:r>
              <a:rPr lang="en-US" dirty="0" smtClean="0"/>
              <a:t>Downloadable</a:t>
            </a:r>
            <a:r>
              <a:rPr lang="en-US" dirty="0" smtClean="0"/>
              <a:t>, free, and customizable</a:t>
            </a:r>
            <a:endParaRPr lang="en-US" dirty="0"/>
          </a:p>
        </p:txBody>
      </p:sp>
      <p:pic>
        <p:nvPicPr>
          <p:cNvPr id="3074" name="Picture 2" descr="Hurricane Irene Nears Landf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6" t="10465" r="16211"/>
          <a:stretch/>
        </p:blipFill>
        <p:spPr bwMode="auto">
          <a:xfrm>
            <a:off x="6178967" y="4038600"/>
            <a:ext cx="296503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1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tivity1_screen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" r="-143" b="4063"/>
          <a:stretch/>
        </p:blipFill>
        <p:spPr>
          <a:xfrm>
            <a:off x="685800" y="76200"/>
            <a:ext cx="7772400" cy="6469185"/>
          </a:xfrm>
        </p:spPr>
      </p:pic>
      <p:sp>
        <p:nvSpPr>
          <p:cNvPr id="5" name="TextBox 4"/>
          <p:cNvSpPr txBox="1"/>
          <p:nvPr/>
        </p:nvSpPr>
        <p:spPr>
          <a:xfrm>
            <a:off x="9280769" y="381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module: Week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 1: Risks vs. hazards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2362200"/>
            <a:ext cx="3048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u="sng" dirty="0" smtClean="0"/>
              <a:t>Activity </a:t>
            </a:r>
            <a:r>
              <a:rPr lang="en-US" sz="1900" u="sng" dirty="0"/>
              <a:t>1.1</a:t>
            </a:r>
            <a:r>
              <a:rPr lang="en-US" sz="1900" dirty="0"/>
              <a:t>: (5-10 minutes)</a:t>
            </a:r>
          </a:p>
          <a:p>
            <a:r>
              <a:rPr lang="en-US" sz="1900" dirty="0" smtClean="0"/>
              <a:t>Using </a:t>
            </a:r>
            <a:r>
              <a:rPr lang="en-US" sz="1900" dirty="0"/>
              <a:t>an image of someone parachuting over a </a:t>
            </a:r>
            <a:r>
              <a:rPr lang="en-US" sz="1900" dirty="0" smtClean="0"/>
              <a:t>volcano, introduce the difference between hazard &amp; risk. </a:t>
            </a:r>
            <a:r>
              <a:rPr lang="en-US" sz="1900" u="sng" dirty="0" smtClean="0"/>
              <a:t>Activity 1.2</a:t>
            </a:r>
            <a:r>
              <a:rPr lang="en-US" sz="1900" dirty="0" smtClean="0"/>
              <a:t>: (10</a:t>
            </a:r>
            <a:r>
              <a:rPr lang="en-US" sz="1900" dirty="0"/>
              <a:t>-20 minutes)</a:t>
            </a:r>
          </a:p>
          <a:p>
            <a:r>
              <a:rPr lang="en-US" sz="1900" dirty="0" smtClean="0"/>
              <a:t>Discussion based on New </a:t>
            </a:r>
            <a:r>
              <a:rPr lang="en-US" sz="1900" dirty="0"/>
              <a:t>York </a:t>
            </a:r>
            <a:r>
              <a:rPr lang="en-US" sz="1900" dirty="0" smtClean="0"/>
              <a:t>Times article about daily risk. </a:t>
            </a:r>
          </a:p>
          <a:p>
            <a:r>
              <a:rPr lang="en-US" sz="1900" u="sng" dirty="0" smtClean="0"/>
              <a:t>Activity </a:t>
            </a:r>
            <a:r>
              <a:rPr lang="en-US" sz="1900" u="sng" dirty="0"/>
              <a:t>1.3</a:t>
            </a:r>
            <a:r>
              <a:rPr lang="en-US" sz="1900" dirty="0" smtClean="0"/>
              <a:t>: (</a:t>
            </a:r>
            <a:r>
              <a:rPr lang="en-US" sz="1900" dirty="0"/>
              <a:t>20 minutes)</a:t>
            </a:r>
          </a:p>
          <a:p>
            <a:r>
              <a:rPr lang="en-US" sz="1900" dirty="0" smtClean="0"/>
              <a:t>Calculate risk and insurance costs. </a:t>
            </a:r>
            <a:endParaRPr lang="en-US" sz="1900" dirty="0"/>
          </a:p>
        </p:txBody>
      </p:sp>
      <p:sp>
        <p:nvSpPr>
          <p:cNvPr id="4" name="Rectangle 3"/>
          <p:cNvSpPr/>
          <p:nvPr/>
        </p:nvSpPr>
        <p:spPr>
          <a:xfrm>
            <a:off x="5817244" y="6305567"/>
            <a:ext cx="3300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http://www.nhc.noaa.gov/climo/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3"/>
          <a:srcRect t="-4934" b="177"/>
          <a:stretch/>
        </p:blipFill>
        <p:spPr>
          <a:xfrm>
            <a:off x="228600" y="2469101"/>
            <a:ext cx="5627022" cy="370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module: Week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 2: Storm characteristics</a:t>
            </a:r>
            <a:endParaRPr lang="en-US" dirty="0"/>
          </a:p>
        </p:txBody>
      </p:sp>
      <p:pic>
        <p:nvPicPr>
          <p:cNvPr id="12" name="Picture 11" descr="video_scre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00"/>
            <a:ext cx="543049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 of module: Week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1569"/>
            <a:ext cx="8229600" cy="4525963"/>
          </a:xfrm>
        </p:spPr>
        <p:txBody>
          <a:bodyPr/>
          <a:lstStyle/>
          <a:p>
            <a:r>
              <a:rPr lang="en-US" dirty="0" smtClean="0"/>
              <a:t>Activity 3: Hurricane Tracks</a:t>
            </a:r>
            <a:endParaRPr lang="en-US" dirty="0"/>
          </a:p>
        </p:txBody>
      </p:sp>
      <p:pic>
        <p:nvPicPr>
          <p:cNvPr id="5" name="Content Placeholder 3" descr="IMG13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13319" r="908" b="1828"/>
          <a:stretch/>
        </p:blipFill>
        <p:spPr>
          <a:xfrm>
            <a:off x="0" y="1563118"/>
            <a:ext cx="2924629" cy="2018282"/>
          </a:xfrm>
          <a:prstGeom prst="rect">
            <a:avLst/>
          </a:prstGeom>
        </p:spPr>
      </p:pic>
      <p:pic>
        <p:nvPicPr>
          <p:cNvPr id="6" name="Picture 5" descr="sandytrack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7"/>
          <a:stretch/>
        </p:blipFill>
        <p:spPr>
          <a:xfrm>
            <a:off x="0" y="3351729"/>
            <a:ext cx="4114800" cy="3505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7" t="22336" r="21197" b="4762"/>
          <a:stretch/>
        </p:blipFill>
        <p:spPr bwMode="auto">
          <a:xfrm>
            <a:off x="2895600" y="1524000"/>
            <a:ext cx="6261843" cy="533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60476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http://www.weather.com/weather/hurricanecentral/tracker-historical</a:t>
            </a:r>
          </a:p>
        </p:txBody>
      </p:sp>
    </p:spTree>
    <p:extLst>
      <p:ext uri="{BB962C8B-B14F-4D97-AF65-F5344CB8AC3E}">
        <p14:creationId xmlns:p14="http://schemas.microsoft.com/office/powerpoint/2010/main" val="24608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coastal.er.usgs.gov/hurricanes/sandy/lidar/images/NJ3_diff_sandy_lidar_NJ_photo_pair3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3657600"/>
            <a:ext cx="576072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module: Week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Activity 4: Terrestrial storm impacts</a:t>
            </a:r>
          </a:p>
          <a:p>
            <a:endParaRPr lang="en-US" dirty="0" smtClean="0"/>
          </a:p>
        </p:txBody>
      </p:sp>
      <p:pic>
        <p:nvPicPr>
          <p:cNvPr id="4098" name="Picture 2" descr="pre-storm elevation for Mantoloking, New Jers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800"/>
            <a:ext cx="420624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st-storm elevation for Mantoloking, New Jers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1800"/>
            <a:ext cx="420624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0" y="4996604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/>
              <a:t>USGS St</a:t>
            </a:r>
            <a:r>
              <a:rPr lang="en-US" b="1" dirty="0"/>
              <a:t>. Petersburg </a:t>
            </a:r>
            <a:endParaRPr lang="en-US" b="1" dirty="0" smtClean="0"/>
          </a:p>
          <a:p>
            <a:pPr algn="r"/>
            <a:r>
              <a:rPr lang="en-US" b="1" dirty="0" smtClean="0"/>
              <a:t>Coastal </a:t>
            </a:r>
            <a:r>
              <a:rPr lang="en-US" b="1" dirty="0"/>
              <a:t>and Marine </a:t>
            </a:r>
            <a:endParaRPr lang="en-US" b="1" dirty="0" smtClean="0"/>
          </a:p>
          <a:p>
            <a:pPr algn="r"/>
            <a:r>
              <a:rPr lang="en-US" b="1" dirty="0" smtClean="0"/>
              <a:t>Science </a:t>
            </a:r>
            <a:r>
              <a:rPr lang="en-US" b="1" dirty="0"/>
              <a:t>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735</Words>
  <Application>Microsoft Office PowerPoint</Application>
  <PresentationFormat>On-screen Show (4:3)</PresentationFormat>
  <Paragraphs>128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Geoscience Learning for a Sustainable Future:   InTeGrate Hurricane Hazards Module</vt:lpstr>
      <vt:lpstr>PowerPoint Presentation</vt:lpstr>
      <vt:lpstr>Outline of module development</vt:lpstr>
      <vt:lpstr>Our hurricane module</vt:lpstr>
      <vt:lpstr>PowerPoint Presentation</vt:lpstr>
      <vt:lpstr>Outline of module: Week 1</vt:lpstr>
      <vt:lpstr>Outline of module: Week 1</vt:lpstr>
      <vt:lpstr>Outline of module: Week 1</vt:lpstr>
      <vt:lpstr>Outline of module: Week 2</vt:lpstr>
      <vt:lpstr>Outline of module: Week 2</vt:lpstr>
      <vt:lpstr>Outline of module: Week 2</vt:lpstr>
      <vt:lpstr>Piloted at different schools</vt:lpstr>
      <vt:lpstr>Revisions based on:</vt:lpstr>
      <vt:lpstr>Reflections on collaborative course material development </vt:lpstr>
      <vt:lpstr>Other modules in development</vt:lpstr>
      <vt:lpstr>Acknowledgements</vt:lpstr>
    </vt:vector>
  </TitlesOfParts>
  <Company>Montclair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 Title</dc:title>
  <dc:creator>Joshua Galster</dc:creator>
  <cp:lastModifiedBy>Joshua Galster</cp:lastModifiedBy>
  <cp:revision>81</cp:revision>
  <dcterms:created xsi:type="dcterms:W3CDTF">2013-10-21T12:57:38Z</dcterms:created>
  <dcterms:modified xsi:type="dcterms:W3CDTF">2013-10-27T12:49:26Z</dcterms:modified>
</cp:coreProperties>
</file>