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notesMasterIdLst>
    <p:notesMasterId r:id="rId20"/>
  </p:notesMasterIdLst>
  <p:sldIdLst>
    <p:sldId id="256" r:id="rId2"/>
    <p:sldId id="279" r:id="rId3"/>
    <p:sldId id="264" r:id="rId4"/>
    <p:sldId id="268" r:id="rId5"/>
    <p:sldId id="269" r:id="rId6"/>
    <p:sldId id="270" r:id="rId7"/>
    <p:sldId id="271" r:id="rId8"/>
    <p:sldId id="281" r:id="rId9"/>
    <p:sldId id="280" r:id="rId10"/>
    <p:sldId id="275" r:id="rId11"/>
    <p:sldId id="274" r:id="rId12"/>
    <p:sldId id="276" r:id="rId13"/>
    <p:sldId id="277" r:id="rId14"/>
    <p:sldId id="272" r:id="rId15"/>
    <p:sldId id="278" r:id="rId16"/>
    <p:sldId id="282" r:id="rId17"/>
    <p:sldId id="283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3293D-FBA2-5145-A338-94E1DCCA3E61}" type="doc">
      <dgm:prSet loTypeId="urn:microsoft.com/office/officeart/2005/8/layout/venn1" loCatId="" qsTypeId="urn:microsoft.com/office/officeart/2005/8/quickstyle/3D3" qsCatId="3D" csTypeId="urn:microsoft.com/office/officeart/2005/8/colors/accent1_2" csCatId="accent1" phldr="1"/>
      <dgm:spPr/>
    </dgm:pt>
    <dgm:pt modelId="{14626A8E-94E1-AF4D-9234-B879BDB84CED}">
      <dgm:prSet phldrT="[Text]" custT="1"/>
      <dgm:spPr/>
      <dgm:t>
        <a:bodyPr/>
        <a:lstStyle/>
        <a:p>
          <a:r>
            <a:rPr lang="en-US" sz="2000" dirty="0" smtClean="0"/>
            <a:t>    </a:t>
          </a:r>
          <a:r>
            <a:rPr lang="en-US" sz="2000" dirty="0" smtClean="0">
              <a:solidFill>
                <a:srgbClr val="2C7C9F"/>
              </a:solidFill>
            </a:rPr>
            <a:t>    </a:t>
          </a:r>
          <a:r>
            <a:rPr lang="en-US" sz="1800" i="1" dirty="0" err="1" smtClean="0">
              <a:solidFill>
                <a:srgbClr val="2C7C9F"/>
              </a:solidFill>
            </a:rPr>
            <a:t>Planera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Clethra</a:t>
          </a:r>
          <a:r>
            <a:rPr lang="en-US" sz="1800" i="1" dirty="0" smtClean="0">
              <a:solidFill>
                <a:srgbClr val="2C7C9F"/>
              </a:solidFill>
            </a:rPr>
            <a:t>, 	</a:t>
          </a:r>
          <a:r>
            <a:rPr lang="en-US" sz="1800" i="1" dirty="0" err="1" smtClean="0">
              <a:solidFill>
                <a:srgbClr val="2C7C9F"/>
              </a:solidFill>
            </a:rPr>
            <a:t>Cyrilla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Cyathea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Fraxinus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Gordonia</a:t>
          </a:r>
          <a:r>
            <a:rPr lang="en-US" sz="1800" i="1" dirty="0" smtClean="0">
              <a:solidFill>
                <a:srgbClr val="2C7C9F"/>
              </a:solidFill>
            </a:rPr>
            <a:t>,</a:t>
          </a:r>
        </a:p>
        <a:p>
          <a:r>
            <a:rPr lang="en-US" sz="1800" i="1" dirty="0" smtClean="0">
              <a:solidFill>
                <a:srgbClr val="2C7C9F"/>
              </a:solidFill>
            </a:rPr>
            <a:t>  </a:t>
          </a:r>
          <a:r>
            <a:rPr lang="en-US" sz="1800" i="1" dirty="0" err="1" smtClean="0">
              <a:solidFill>
                <a:srgbClr val="2C7C9F"/>
              </a:solidFill>
            </a:rPr>
            <a:t>Podocarpus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Plantago</a:t>
          </a:r>
          <a:endParaRPr lang="en-US" sz="1800" i="1" dirty="0">
            <a:solidFill>
              <a:srgbClr val="2C7C9F"/>
            </a:solidFill>
          </a:endParaRPr>
        </a:p>
      </dgm:t>
    </dgm:pt>
    <dgm:pt modelId="{9029BF8A-697E-2341-AC46-76BFB9CBC11F}" type="parTrans" cxnId="{A38F2660-FAE3-6E45-8DA4-5331A2CDB1B6}">
      <dgm:prSet/>
      <dgm:spPr/>
      <dgm:t>
        <a:bodyPr/>
        <a:lstStyle/>
        <a:p>
          <a:endParaRPr lang="en-US"/>
        </a:p>
      </dgm:t>
    </dgm:pt>
    <dgm:pt modelId="{DC9DCB85-AEEE-0748-B7AF-27A7BE95827A}" type="sibTrans" cxnId="{A38F2660-FAE3-6E45-8DA4-5331A2CDB1B6}">
      <dgm:prSet/>
      <dgm:spPr/>
      <dgm:t>
        <a:bodyPr/>
        <a:lstStyle/>
        <a:p>
          <a:endParaRPr lang="en-US"/>
        </a:p>
      </dgm:t>
    </dgm:pt>
    <dgm:pt modelId="{C14F9299-231A-8C48-8393-AE7D063455EA}">
      <dgm:prSet phldrT="[Text]" custT="1"/>
      <dgm:spPr/>
      <dgm:t>
        <a:bodyPr/>
        <a:lstStyle/>
        <a:p>
          <a:r>
            <a:rPr lang="en-US" sz="1800" i="1" dirty="0" err="1" smtClean="0">
              <a:solidFill>
                <a:srgbClr val="2C7C9F"/>
              </a:solidFill>
            </a:rPr>
            <a:t>Abies</a:t>
          </a:r>
          <a:r>
            <a:rPr lang="en-US" sz="1800" i="1" dirty="0" smtClean="0">
              <a:solidFill>
                <a:srgbClr val="2C7C9F"/>
              </a:solidFill>
            </a:rPr>
            <a:t>, Tsuga, </a:t>
          </a:r>
          <a:r>
            <a:rPr lang="en-US" sz="1800" i="1" dirty="0" err="1" smtClean="0">
              <a:solidFill>
                <a:srgbClr val="2C7C9F"/>
              </a:solidFill>
            </a:rPr>
            <a:t>Myrica</a:t>
          </a:r>
          <a:r>
            <a:rPr lang="en-US" sz="1800" i="1" dirty="0" smtClean="0">
              <a:solidFill>
                <a:srgbClr val="2C7C9F"/>
              </a:solidFill>
            </a:rPr>
            <a:t>, Sequoia, </a:t>
          </a:r>
          <a:r>
            <a:rPr lang="en-US" sz="1800" i="1" dirty="0" err="1" smtClean="0">
              <a:solidFill>
                <a:srgbClr val="2C7C9F"/>
              </a:solidFill>
            </a:rPr>
            <a:t>Symplocos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Sciadopitys</a:t>
          </a:r>
          <a:endParaRPr lang="en-US" sz="1800" i="1" dirty="0">
            <a:solidFill>
              <a:srgbClr val="2C7C9F"/>
            </a:solidFill>
          </a:endParaRPr>
        </a:p>
      </dgm:t>
    </dgm:pt>
    <dgm:pt modelId="{F486529B-D867-8242-8085-30FD92943742}" type="parTrans" cxnId="{232EE176-41DB-4D49-BE09-E3EFE0EFF614}">
      <dgm:prSet/>
      <dgm:spPr/>
      <dgm:t>
        <a:bodyPr/>
        <a:lstStyle/>
        <a:p>
          <a:endParaRPr lang="en-US"/>
        </a:p>
      </dgm:t>
    </dgm:pt>
    <dgm:pt modelId="{BB9B7318-FF35-1B45-87E5-7E651E3C14D8}" type="sibTrans" cxnId="{232EE176-41DB-4D49-BE09-E3EFE0EFF614}">
      <dgm:prSet/>
      <dgm:spPr/>
      <dgm:t>
        <a:bodyPr/>
        <a:lstStyle/>
        <a:p>
          <a:endParaRPr lang="en-US"/>
        </a:p>
      </dgm:t>
    </dgm:pt>
    <dgm:pt modelId="{D34E835B-D9DB-7B4C-B641-79AA154623F5}">
      <dgm:prSet phldrT="[Text]" custT="1"/>
      <dgm:spPr/>
      <dgm:t>
        <a:bodyPr/>
        <a:lstStyle/>
        <a:p>
          <a:pPr algn="ctr"/>
          <a:endParaRPr lang="en-US" sz="1800" dirty="0" smtClean="0">
            <a:solidFill>
              <a:srgbClr val="2C7C9F"/>
            </a:solidFill>
          </a:endParaRPr>
        </a:p>
        <a:p>
          <a:pPr algn="l"/>
          <a:r>
            <a:rPr lang="en-US" sz="1800" i="1" dirty="0" err="1" smtClean="0">
              <a:solidFill>
                <a:srgbClr val="2C7C9F"/>
              </a:solidFill>
            </a:rPr>
            <a:t>Prunus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Vitis</a:t>
          </a:r>
          <a:r>
            <a:rPr lang="en-US" sz="1800" i="1" dirty="0" smtClean="0">
              <a:solidFill>
                <a:srgbClr val="2C7C9F"/>
              </a:solidFill>
            </a:rPr>
            <a:t>,</a:t>
          </a:r>
        </a:p>
        <a:p>
          <a:pPr algn="l"/>
          <a:r>
            <a:rPr lang="en-US" sz="1800" i="1" dirty="0" err="1" smtClean="0">
              <a:solidFill>
                <a:srgbClr val="2C7C9F"/>
              </a:solidFill>
            </a:rPr>
            <a:t>Taxodium,Gleditsia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Potamogeton</a:t>
          </a:r>
          <a:r>
            <a:rPr lang="en-US" sz="1800" i="1" dirty="0" smtClean="0">
              <a:solidFill>
                <a:srgbClr val="2C7C9F"/>
              </a:solidFill>
            </a:rPr>
            <a:t>,  </a:t>
          </a:r>
          <a:r>
            <a:rPr lang="en-US" sz="1800" i="1" dirty="0" err="1" smtClean="0">
              <a:solidFill>
                <a:srgbClr val="2C7C9F"/>
              </a:solidFill>
            </a:rPr>
            <a:t>Ptelea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</a:p>
        <a:p>
          <a:pPr algn="l"/>
          <a:r>
            <a:rPr lang="en-US" sz="1800" i="1" dirty="0" smtClean="0">
              <a:solidFill>
                <a:srgbClr val="2C7C9F"/>
              </a:solidFill>
            </a:rPr>
            <a:t>Smilax, </a:t>
          </a:r>
          <a:r>
            <a:rPr lang="en-US" sz="1800" i="1" dirty="0" err="1" smtClean="0">
              <a:solidFill>
                <a:srgbClr val="2C7C9F"/>
              </a:solidFill>
            </a:rPr>
            <a:t>Trapa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Sophora</a:t>
          </a:r>
          <a:r>
            <a:rPr lang="en-US" sz="1800" i="1" dirty="0" smtClean="0">
              <a:solidFill>
                <a:srgbClr val="2C7C9F"/>
              </a:solidFill>
            </a:rPr>
            <a:t>,</a:t>
          </a:r>
        </a:p>
        <a:p>
          <a:pPr algn="l"/>
          <a:r>
            <a:rPr lang="en-US" sz="1800" i="1" dirty="0" err="1" smtClean="0">
              <a:solidFill>
                <a:srgbClr val="2C7C9F"/>
              </a:solidFill>
            </a:rPr>
            <a:t>Toxicodendron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Cornus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Hamamelis</a:t>
          </a:r>
          <a:r>
            <a:rPr lang="en-US" sz="1800" i="1" dirty="0" smtClean="0">
              <a:solidFill>
                <a:srgbClr val="2C7C9F"/>
              </a:solidFill>
            </a:rPr>
            <a:t>, Euonymus, Larix</a:t>
          </a:r>
        </a:p>
        <a:p>
          <a:pPr algn="l"/>
          <a:r>
            <a:rPr lang="en-US" sz="1800" i="1" dirty="0" smtClean="0">
              <a:solidFill>
                <a:srgbClr val="2C7C9F"/>
              </a:solidFill>
            </a:rPr>
            <a:t>  </a:t>
          </a:r>
          <a:r>
            <a:rPr lang="en-US" sz="1800" i="1" dirty="0" err="1" smtClean="0">
              <a:solidFill>
                <a:srgbClr val="2C7C9F"/>
              </a:solidFill>
            </a:rPr>
            <a:t>Parthenocissus</a:t>
          </a:r>
          <a:r>
            <a:rPr lang="en-US" sz="1800" i="1" dirty="0" smtClean="0">
              <a:solidFill>
                <a:srgbClr val="2C7C9F"/>
              </a:solidFill>
            </a:rPr>
            <a:t>, </a:t>
          </a:r>
          <a:r>
            <a:rPr lang="en-US" sz="1800" i="1" dirty="0" err="1" smtClean="0">
              <a:solidFill>
                <a:srgbClr val="2C7C9F"/>
              </a:solidFill>
            </a:rPr>
            <a:t>Nuphar</a:t>
          </a:r>
          <a:r>
            <a:rPr lang="en-US" sz="1800" i="1" dirty="0" smtClean="0">
              <a:solidFill>
                <a:srgbClr val="2C7C9F"/>
              </a:solidFill>
            </a:rPr>
            <a:t>,  	Liriodendron, </a:t>
          </a:r>
          <a:r>
            <a:rPr lang="en-US" sz="1800" i="1" dirty="0" err="1" smtClean="0">
              <a:solidFill>
                <a:srgbClr val="2C7C9F"/>
              </a:solidFill>
            </a:rPr>
            <a:t>Platanus</a:t>
          </a:r>
          <a:endParaRPr lang="en-US" sz="1800" i="1" dirty="0">
            <a:solidFill>
              <a:srgbClr val="2C7C9F"/>
            </a:solidFill>
          </a:endParaRPr>
        </a:p>
      </dgm:t>
    </dgm:pt>
    <dgm:pt modelId="{A182A14D-E9DD-B142-86EB-F3F79136A883}" type="parTrans" cxnId="{262B87F3-9F40-9543-BDC9-E82FC7A456C9}">
      <dgm:prSet/>
      <dgm:spPr/>
      <dgm:t>
        <a:bodyPr/>
        <a:lstStyle/>
        <a:p>
          <a:endParaRPr lang="en-US"/>
        </a:p>
      </dgm:t>
    </dgm:pt>
    <dgm:pt modelId="{1FFEC314-5ACE-3E4E-973D-FD57E439F858}" type="sibTrans" cxnId="{262B87F3-9F40-9543-BDC9-E82FC7A456C9}">
      <dgm:prSet/>
      <dgm:spPr/>
      <dgm:t>
        <a:bodyPr/>
        <a:lstStyle/>
        <a:p>
          <a:endParaRPr lang="en-US"/>
        </a:p>
      </dgm:t>
    </dgm:pt>
    <dgm:pt modelId="{C177C565-6419-8B4D-878D-6B9F32B78C4E}" type="pres">
      <dgm:prSet presAssocID="{6AE3293D-FBA2-5145-A338-94E1DCCA3E61}" presName="compositeShape" presStyleCnt="0">
        <dgm:presLayoutVars>
          <dgm:chMax val="7"/>
          <dgm:dir/>
          <dgm:resizeHandles val="exact"/>
        </dgm:presLayoutVars>
      </dgm:prSet>
      <dgm:spPr/>
    </dgm:pt>
    <dgm:pt modelId="{0655F5C1-E0B6-D34F-A1CD-0F3526EA1F9B}" type="pres">
      <dgm:prSet presAssocID="{C14F9299-231A-8C48-8393-AE7D063455EA}" presName="circ1" presStyleLbl="vennNode1" presStyleIdx="0" presStyleCnt="3" custScaleX="126777" custScaleY="115256" custLinFactNeighborX="392" custLinFactNeighborY="3339"/>
      <dgm:spPr/>
      <dgm:t>
        <a:bodyPr/>
        <a:lstStyle/>
        <a:p>
          <a:endParaRPr lang="en-US"/>
        </a:p>
      </dgm:t>
    </dgm:pt>
    <dgm:pt modelId="{D05C0077-0676-D54C-8795-ABE9667E1770}" type="pres">
      <dgm:prSet presAssocID="{C14F9299-231A-8C48-8393-AE7D063455E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7D727-190F-DC48-BAD1-C59A198CF558}" type="pres">
      <dgm:prSet presAssocID="{14626A8E-94E1-AF4D-9234-B879BDB84CED}" presName="circ2" presStyleLbl="vennNode1" presStyleIdx="1" presStyleCnt="3" custScaleX="135532" custLinFactNeighborX="6487" custLinFactNeighborY="1019"/>
      <dgm:spPr/>
      <dgm:t>
        <a:bodyPr/>
        <a:lstStyle/>
        <a:p>
          <a:endParaRPr lang="en-US"/>
        </a:p>
      </dgm:t>
    </dgm:pt>
    <dgm:pt modelId="{7BFE47D5-7CCC-6048-AB57-ABC32969E471}" type="pres">
      <dgm:prSet presAssocID="{14626A8E-94E1-AF4D-9234-B879BDB84C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F833D-CF13-A54B-AF60-1BF2CEEB9A79}" type="pres">
      <dgm:prSet presAssocID="{D34E835B-D9DB-7B4C-B641-79AA154623F5}" presName="circ3" presStyleLbl="vennNode1" presStyleIdx="2" presStyleCnt="3" custScaleX="145964" custLinFactNeighborX="-9178" custLinFactNeighborY="2684"/>
      <dgm:spPr/>
      <dgm:t>
        <a:bodyPr/>
        <a:lstStyle/>
        <a:p>
          <a:endParaRPr lang="en-US"/>
        </a:p>
      </dgm:t>
    </dgm:pt>
    <dgm:pt modelId="{B0FBEF4E-F791-3E4D-8686-C55ECB089285}" type="pres">
      <dgm:prSet presAssocID="{D34E835B-D9DB-7B4C-B641-79AA154623F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2EE176-41DB-4D49-BE09-E3EFE0EFF614}" srcId="{6AE3293D-FBA2-5145-A338-94E1DCCA3E61}" destId="{C14F9299-231A-8C48-8393-AE7D063455EA}" srcOrd="0" destOrd="0" parTransId="{F486529B-D867-8242-8085-30FD92943742}" sibTransId="{BB9B7318-FF35-1B45-87E5-7E651E3C14D8}"/>
    <dgm:cxn modelId="{689F6D3F-FE55-944C-927C-6F873C29E4DE}" type="presOf" srcId="{14626A8E-94E1-AF4D-9234-B879BDB84CED}" destId="{7BFE47D5-7CCC-6048-AB57-ABC32969E471}" srcOrd="1" destOrd="0" presId="urn:microsoft.com/office/officeart/2005/8/layout/venn1"/>
    <dgm:cxn modelId="{C69360BC-8F7F-3B43-81B2-0C8738DD9E4E}" type="presOf" srcId="{14626A8E-94E1-AF4D-9234-B879BDB84CED}" destId="{FAE7D727-190F-DC48-BAD1-C59A198CF558}" srcOrd="0" destOrd="0" presId="urn:microsoft.com/office/officeart/2005/8/layout/venn1"/>
    <dgm:cxn modelId="{262B87F3-9F40-9543-BDC9-E82FC7A456C9}" srcId="{6AE3293D-FBA2-5145-A338-94E1DCCA3E61}" destId="{D34E835B-D9DB-7B4C-B641-79AA154623F5}" srcOrd="2" destOrd="0" parTransId="{A182A14D-E9DD-B142-86EB-F3F79136A883}" sibTransId="{1FFEC314-5ACE-3E4E-973D-FD57E439F858}"/>
    <dgm:cxn modelId="{A38F2660-FAE3-6E45-8DA4-5331A2CDB1B6}" srcId="{6AE3293D-FBA2-5145-A338-94E1DCCA3E61}" destId="{14626A8E-94E1-AF4D-9234-B879BDB84CED}" srcOrd="1" destOrd="0" parTransId="{9029BF8A-697E-2341-AC46-76BFB9CBC11F}" sibTransId="{DC9DCB85-AEEE-0748-B7AF-27A7BE95827A}"/>
    <dgm:cxn modelId="{186B1C87-8CFE-3144-B1B3-0A05A7E054E0}" type="presOf" srcId="{C14F9299-231A-8C48-8393-AE7D063455EA}" destId="{0655F5C1-E0B6-D34F-A1CD-0F3526EA1F9B}" srcOrd="0" destOrd="0" presId="urn:microsoft.com/office/officeart/2005/8/layout/venn1"/>
    <dgm:cxn modelId="{3AF8FDDB-AE4C-0843-9D2F-BD4EC9A92354}" type="presOf" srcId="{6AE3293D-FBA2-5145-A338-94E1DCCA3E61}" destId="{C177C565-6419-8B4D-878D-6B9F32B78C4E}" srcOrd="0" destOrd="0" presId="urn:microsoft.com/office/officeart/2005/8/layout/venn1"/>
    <dgm:cxn modelId="{F2268C7B-28A7-5649-8435-F67B8047B3A9}" type="presOf" srcId="{D34E835B-D9DB-7B4C-B641-79AA154623F5}" destId="{B0FBEF4E-F791-3E4D-8686-C55ECB089285}" srcOrd="1" destOrd="0" presId="urn:microsoft.com/office/officeart/2005/8/layout/venn1"/>
    <dgm:cxn modelId="{3FC797A8-7BA9-0C4E-AC84-907CB3E85882}" type="presOf" srcId="{D34E835B-D9DB-7B4C-B641-79AA154623F5}" destId="{B39F833D-CF13-A54B-AF60-1BF2CEEB9A79}" srcOrd="0" destOrd="0" presId="urn:microsoft.com/office/officeart/2005/8/layout/venn1"/>
    <dgm:cxn modelId="{4E248E2D-705D-5742-B25F-DCDA41A04864}" type="presOf" srcId="{C14F9299-231A-8C48-8393-AE7D063455EA}" destId="{D05C0077-0676-D54C-8795-ABE9667E1770}" srcOrd="1" destOrd="0" presId="urn:microsoft.com/office/officeart/2005/8/layout/venn1"/>
    <dgm:cxn modelId="{8D02B25C-5ABD-D047-84A2-ADB8EDB325D3}" type="presParOf" srcId="{C177C565-6419-8B4D-878D-6B9F32B78C4E}" destId="{0655F5C1-E0B6-D34F-A1CD-0F3526EA1F9B}" srcOrd="0" destOrd="0" presId="urn:microsoft.com/office/officeart/2005/8/layout/venn1"/>
    <dgm:cxn modelId="{FC771983-E309-8C4E-985B-434CF15822BB}" type="presParOf" srcId="{C177C565-6419-8B4D-878D-6B9F32B78C4E}" destId="{D05C0077-0676-D54C-8795-ABE9667E1770}" srcOrd="1" destOrd="0" presId="urn:microsoft.com/office/officeart/2005/8/layout/venn1"/>
    <dgm:cxn modelId="{6F2AB347-90F1-FA49-9D46-FCB8B06C94C3}" type="presParOf" srcId="{C177C565-6419-8B4D-878D-6B9F32B78C4E}" destId="{FAE7D727-190F-DC48-BAD1-C59A198CF558}" srcOrd="2" destOrd="0" presId="urn:microsoft.com/office/officeart/2005/8/layout/venn1"/>
    <dgm:cxn modelId="{CD966F89-3C47-3B46-ACA5-16D9B234FF41}" type="presParOf" srcId="{C177C565-6419-8B4D-878D-6B9F32B78C4E}" destId="{7BFE47D5-7CCC-6048-AB57-ABC32969E471}" srcOrd="3" destOrd="0" presId="urn:microsoft.com/office/officeart/2005/8/layout/venn1"/>
    <dgm:cxn modelId="{BD6C782B-D0BB-6B48-B302-AEBFC3D3768E}" type="presParOf" srcId="{C177C565-6419-8B4D-878D-6B9F32B78C4E}" destId="{B39F833D-CF13-A54B-AF60-1BF2CEEB9A79}" srcOrd="4" destOrd="0" presId="urn:microsoft.com/office/officeart/2005/8/layout/venn1"/>
    <dgm:cxn modelId="{5E115F6C-50BF-A548-8E42-1CEDDA4A464F}" type="presParOf" srcId="{C177C565-6419-8B4D-878D-6B9F32B78C4E}" destId="{B0FBEF4E-F791-3E4D-8686-C55ECB08928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5F5C1-E0B6-D34F-A1CD-0F3526EA1F9B}">
      <dsp:nvSpPr>
        <dsp:cNvPr id="0" name=""/>
        <dsp:cNvSpPr/>
      </dsp:nvSpPr>
      <dsp:spPr>
        <a:xfrm>
          <a:off x="2317971" y="162676"/>
          <a:ext cx="4732009" cy="4301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solidFill>
                <a:srgbClr val="2C7C9F"/>
              </a:solidFill>
            </a:rPr>
            <a:t>Abies</a:t>
          </a:r>
          <a:r>
            <a:rPr lang="en-US" sz="1800" i="1" kern="1200" dirty="0" smtClean="0">
              <a:solidFill>
                <a:srgbClr val="2C7C9F"/>
              </a:solidFill>
            </a:rPr>
            <a:t>, Tsuga, </a:t>
          </a:r>
          <a:r>
            <a:rPr lang="en-US" sz="1800" i="1" kern="1200" dirty="0" err="1" smtClean="0">
              <a:solidFill>
                <a:srgbClr val="2C7C9F"/>
              </a:solidFill>
            </a:rPr>
            <a:t>Myrica</a:t>
          </a:r>
          <a:r>
            <a:rPr lang="en-US" sz="1800" i="1" kern="1200" dirty="0" smtClean="0">
              <a:solidFill>
                <a:srgbClr val="2C7C9F"/>
              </a:solidFill>
            </a:rPr>
            <a:t>, Sequoia, </a:t>
          </a:r>
          <a:r>
            <a:rPr lang="en-US" sz="1800" i="1" kern="1200" dirty="0" err="1" smtClean="0">
              <a:solidFill>
                <a:srgbClr val="2C7C9F"/>
              </a:solidFill>
            </a:rPr>
            <a:t>Symplocos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Sciadopitys</a:t>
          </a:r>
          <a:endParaRPr lang="en-US" sz="1800" i="1" kern="1200" dirty="0">
            <a:solidFill>
              <a:srgbClr val="2C7C9F"/>
            </a:solidFill>
          </a:endParaRPr>
        </a:p>
      </dsp:txBody>
      <dsp:txXfrm>
        <a:off x="2948906" y="915523"/>
        <a:ext cx="3470140" cy="1935892"/>
      </dsp:txXfrm>
    </dsp:sp>
    <dsp:sp modelId="{FAE7D727-190F-DC48-BAD1-C59A198CF558}">
      <dsp:nvSpPr>
        <dsp:cNvPr id="0" name=""/>
        <dsp:cNvSpPr/>
      </dsp:nvSpPr>
      <dsp:spPr>
        <a:xfrm>
          <a:off x="3728904" y="2693641"/>
          <a:ext cx="5058794" cy="37325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  </a:t>
          </a:r>
          <a:r>
            <a:rPr lang="en-US" sz="2000" kern="1200" dirty="0" smtClean="0">
              <a:solidFill>
                <a:srgbClr val="2C7C9F"/>
              </a:solidFill>
            </a:rPr>
            <a:t>    </a:t>
          </a:r>
          <a:r>
            <a:rPr lang="en-US" sz="1800" i="1" kern="1200" dirty="0" err="1" smtClean="0">
              <a:solidFill>
                <a:srgbClr val="2C7C9F"/>
              </a:solidFill>
            </a:rPr>
            <a:t>Planera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Clethra</a:t>
          </a:r>
          <a:r>
            <a:rPr lang="en-US" sz="1800" i="1" kern="1200" dirty="0" smtClean="0">
              <a:solidFill>
                <a:srgbClr val="2C7C9F"/>
              </a:solidFill>
            </a:rPr>
            <a:t>, 	</a:t>
          </a:r>
          <a:r>
            <a:rPr lang="en-US" sz="1800" i="1" kern="1200" dirty="0" err="1" smtClean="0">
              <a:solidFill>
                <a:srgbClr val="2C7C9F"/>
              </a:solidFill>
            </a:rPr>
            <a:t>Cyrilla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Cyathea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Fraxinus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Gordonia</a:t>
          </a:r>
          <a:r>
            <a:rPr lang="en-US" sz="1800" i="1" kern="1200" dirty="0" smtClean="0">
              <a:solidFill>
                <a:srgbClr val="2C7C9F"/>
              </a:solidFill>
            </a:rPr>
            <a:t>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2C7C9F"/>
              </a:solidFill>
            </a:rPr>
            <a:t>  </a:t>
          </a:r>
          <a:r>
            <a:rPr lang="en-US" sz="1800" i="1" kern="1200" dirty="0" err="1" smtClean="0">
              <a:solidFill>
                <a:srgbClr val="2C7C9F"/>
              </a:solidFill>
            </a:rPr>
            <a:t>Podocarpus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Plantago</a:t>
          </a:r>
          <a:endParaRPr lang="en-US" sz="1800" i="1" kern="1200" dirty="0">
            <a:solidFill>
              <a:srgbClr val="2C7C9F"/>
            </a:solidFill>
          </a:endParaRPr>
        </a:p>
      </dsp:txBody>
      <dsp:txXfrm>
        <a:off x="5276052" y="3657882"/>
        <a:ext cx="3035276" cy="2052900"/>
      </dsp:txXfrm>
    </dsp:sp>
    <dsp:sp modelId="{B39F833D-CF13-A54B-AF60-1BF2CEEB9A79}">
      <dsp:nvSpPr>
        <dsp:cNvPr id="0" name=""/>
        <dsp:cNvSpPr/>
      </dsp:nvSpPr>
      <dsp:spPr>
        <a:xfrm>
          <a:off x="255858" y="2693654"/>
          <a:ext cx="5448173" cy="37325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rgbClr val="2C7C9F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solidFill>
                <a:srgbClr val="2C7C9F"/>
              </a:solidFill>
            </a:rPr>
            <a:t>Prunus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Vitis</a:t>
          </a:r>
          <a:r>
            <a:rPr lang="en-US" sz="1800" i="1" kern="1200" dirty="0" smtClean="0">
              <a:solidFill>
                <a:srgbClr val="2C7C9F"/>
              </a:solidFill>
            </a:rPr>
            <a:t>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solidFill>
                <a:srgbClr val="2C7C9F"/>
              </a:solidFill>
            </a:rPr>
            <a:t>Taxodium,Gleditsia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Potamogeton</a:t>
          </a:r>
          <a:r>
            <a:rPr lang="en-US" sz="1800" i="1" kern="1200" dirty="0" smtClean="0">
              <a:solidFill>
                <a:srgbClr val="2C7C9F"/>
              </a:solidFill>
            </a:rPr>
            <a:t>,  </a:t>
          </a:r>
          <a:r>
            <a:rPr lang="en-US" sz="1800" i="1" kern="1200" dirty="0" err="1" smtClean="0">
              <a:solidFill>
                <a:srgbClr val="2C7C9F"/>
              </a:solidFill>
            </a:rPr>
            <a:t>Ptelea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2C7C9F"/>
              </a:solidFill>
            </a:rPr>
            <a:t>Smilax, </a:t>
          </a:r>
          <a:r>
            <a:rPr lang="en-US" sz="1800" i="1" kern="1200" dirty="0" err="1" smtClean="0">
              <a:solidFill>
                <a:srgbClr val="2C7C9F"/>
              </a:solidFill>
            </a:rPr>
            <a:t>Trapa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Sophora</a:t>
          </a:r>
          <a:r>
            <a:rPr lang="en-US" sz="1800" i="1" kern="1200" dirty="0" smtClean="0">
              <a:solidFill>
                <a:srgbClr val="2C7C9F"/>
              </a:solidFill>
            </a:rPr>
            <a:t>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solidFill>
                <a:srgbClr val="2C7C9F"/>
              </a:solidFill>
            </a:rPr>
            <a:t>Toxicodendron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Cornus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Hamamelis</a:t>
          </a:r>
          <a:r>
            <a:rPr lang="en-US" sz="1800" i="1" kern="1200" dirty="0" smtClean="0">
              <a:solidFill>
                <a:srgbClr val="2C7C9F"/>
              </a:solidFill>
            </a:rPr>
            <a:t>, Euonymus, Larix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2C7C9F"/>
              </a:solidFill>
            </a:rPr>
            <a:t>  </a:t>
          </a:r>
          <a:r>
            <a:rPr lang="en-US" sz="1800" i="1" kern="1200" dirty="0" err="1" smtClean="0">
              <a:solidFill>
                <a:srgbClr val="2C7C9F"/>
              </a:solidFill>
            </a:rPr>
            <a:t>Parthenocissus</a:t>
          </a:r>
          <a:r>
            <a:rPr lang="en-US" sz="1800" i="1" kern="1200" dirty="0" smtClean="0">
              <a:solidFill>
                <a:srgbClr val="2C7C9F"/>
              </a:solidFill>
            </a:rPr>
            <a:t>, </a:t>
          </a:r>
          <a:r>
            <a:rPr lang="en-US" sz="1800" i="1" kern="1200" dirty="0" err="1" smtClean="0">
              <a:solidFill>
                <a:srgbClr val="2C7C9F"/>
              </a:solidFill>
            </a:rPr>
            <a:t>Nuphar</a:t>
          </a:r>
          <a:r>
            <a:rPr lang="en-US" sz="1800" i="1" kern="1200" dirty="0" smtClean="0">
              <a:solidFill>
                <a:srgbClr val="2C7C9F"/>
              </a:solidFill>
            </a:rPr>
            <a:t>,  	Liriodendron, </a:t>
          </a:r>
          <a:r>
            <a:rPr lang="en-US" sz="1800" i="1" kern="1200" dirty="0" err="1" smtClean="0">
              <a:solidFill>
                <a:srgbClr val="2C7C9F"/>
              </a:solidFill>
            </a:rPr>
            <a:t>Platanus</a:t>
          </a:r>
          <a:endParaRPr lang="en-US" sz="1800" i="1" kern="1200" dirty="0">
            <a:solidFill>
              <a:srgbClr val="2C7C9F"/>
            </a:solidFill>
          </a:endParaRPr>
        </a:p>
      </dsp:txBody>
      <dsp:txXfrm>
        <a:off x="768894" y="3657895"/>
        <a:ext cx="3268904" cy="2052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ED49-2253-2248-92D1-4D6730DDFCCF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43C58-FEDD-9C40-A655-921F9405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Garamond"/>
                <a:cs typeface="Garamond"/>
              </a:rPr>
              <a:t>~15 </a:t>
            </a:r>
            <a:r>
              <a:rPr lang="en-US" sz="1200" dirty="0" err="1" smtClean="0">
                <a:solidFill>
                  <a:srgbClr val="FFFF00"/>
                </a:solidFill>
                <a:latin typeface="Garamond"/>
                <a:cs typeface="Garamond"/>
              </a:rPr>
              <a:t>mya</a:t>
            </a:r>
            <a:endParaRPr lang="en-US" sz="1200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Garamond"/>
                <a:cs typeface="Garamond"/>
              </a:rPr>
              <a:t>Except for the Mid-Miocene Climatic Optimum, overall cooling trend throughout the Neogene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C58-FEDD-9C40-A655-921F94059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Chosen: close in age (Middle to Late Miocene)</a:t>
            </a:r>
          </a:p>
          <a:p>
            <a:r>
              <a:rPr lang="en-US" dirty="0" smtClean="0"/>
              <a:t>Close in space</a:t>
            </a:r>
            <a:r>
              <a:rPr lang="en-US" baseline="0" dirty="0" smtClean="0"/>
              <a:t> (~100 km apart)</a:t>
            </a:r>
          </a:p>
          <a:p>
            <a:r>
              <a:rPr lang="en-US" baseline="0" dirty="0" smtClean="0"/>
              <a:t>Floral fossils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C58-FEDD-9C40-A655-921F94059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-many fossil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taxa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still found in coastal New Jersey today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Cyathea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Podocarpus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 in the mountains of Mexico and the Antilles –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Engelhardia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 in the mountains of tropical Mexico and Central America –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Pterocarya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in East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 was likely similar to that of modern southeastern North America, or perhaps warmer due to the presence of taxa that are restricted to tropical and subtropical regions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C58-FEDD-9C40-A655-921F94059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-many taxa found still present in the region today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Quercus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Betula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Sciadopitys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Engelhardia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Pterocarya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 must be older than Pleistocene -presence of temperate gymnosperm pollen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Picea)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suggests a cooler climate w/ more seasonality 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Pazzaglia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al: that the middle to late Miocene brought about shift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thermophilic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species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Quercus-Carya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dominance to more cold-adapted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Picea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C58-FEDD-9C40-A655-921F94059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-~49 taxa (pollen, seeds, fruit, leaves, and wood from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Taxodium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–vegetation dominated by vines &amp; deciduous trees -climate was likely warm-temperate. –only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Mneme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now extinct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taxa no longer found in North America but still survive in temperate climate -remaining 44 genera, all but two still grow in Maryland: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Sophora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now grows west of the Appalachian Mountains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 grows as far south as New Jersey. -scarcity of terrestrial herbaceous plants/absence of grass pollen indicates a lack of open space near site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C58-FEDD-9C40-A655-921F94059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intervals -&gt; smaller intervals -&gt; easier to compare fossil sites to similar </a:t>
            </a:r>
            <a:r>
              <a:rPr lang="en-US" smtClean="0"/>
              <a:t>modern climate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C58-FEDD-9C40-A655-921F94059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Rectangles:</a:t>
            </a:r>
            <a:r>
              <a:rPr lang="en-US" baseline="0" dirty="0" smtClean="0"/>
              <a:t> don’t differ from present on map</a:t>
            </a:r>
          </a:p>
          <a:p>
            <a:r>
              <a:rPr lang="en-US" baseline="0" dirty="0" smtClean="0"/>
              <a:t>Arrows, don’t differ from present on paper</a:t>
            </a:r>
          </a:p>
          <a:p>
            <a:r>
              <a:rPr lang="en-US" baseline="0" dirty="0" smtClean="0"/>
              <a:t>MAT: 13.3</a:t>
            </a:r>
          </a:p>
          <a:p>
            <a:r>
              <a:rPr lang="en-US" baseline="0" dirty="0" smtClean="0"/>
              <a:t>MAP: 1088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C58-FEDD-9C40-A655-921F940592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r>
              <a:rPr lang="en-US" baseline="0" dirty="0" smtClean="0"/>
              <a:t> is oldest, should be warmest/wettest/least seasonal (AS EXPECTED)</a:t>
            </a:r>
          </a:p>
          <a:p>
            <a:r>
              <a:rPr lang="en-US" baseline="0" dirty="0" smtClean="0"/>
              <a:t>BW is youngest, should be coolest, driest, more seasonal (AS EXPECTED)</a:t>
            </a:r>
          </a:p>
          <a:p>
            <a:r>
              <a:rPr lang="en-US" baseline="0" dirty="0" smtClean="0"/>
              <a:t>Warmer -&gt; colder through time seen around world, and at LL, BM, BW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C58-FEDD-9C40-A655-921F940592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B23257-784C-214E-9ADC-5105CAB38FDB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D0B1D5-A268-174B-B90E-734625AF12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ocene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2403"/>
            <a:ext cx="9144000" cy="8833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2169"/>
            <a:ext cx="7772400" cy="1470025"/>
          </a:xfrm>
          <a:solidFill>
            <a:schemeClr val="accent4">
              <a:lumMod val="40000"/>
              <a:lumOff val="60000"/>
              <a:alpha val="66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9213B"/>
                </a:solidFill>
              </a:rPr>
              <a:t>Paleoclimate Reconstructions of Three Mid-Atlantic Miocene Sites</a:t>
            </a:r>
            <a:endParaRPr lang="en-US" sz="3600" dirty="0">
              <a:solidFill>
                <a:srgbClr val="09213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4928475"/>
            <a:ext cx="5334000" cy="773295"/>
          </a:xfrm>
          <a:solidFill>
            <a:srgbClr val="FFE199">
              <a:alpha val="49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Aly Baumgartner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East Tennessee State University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spect="1"/>
          </p:cNvSpPr>
          <p:nvPr>
            <p:ph type="title"/>
          </p:nvPr>
        </p:nvSpPr>
        <p:spPr>
          <a:xfrm>
            <a:off x="549274" y="1"/>
            <a:ext cx="8042276" cy="998117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Results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191144"/>
            <a:ext cx="4389754" cy="5483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Mean </a:t>
            </a:r>
            <a:r>
              <a:rPr lang="en-US" sz="2200" dirty="0" smtClean="0">
                <a:solidFill>
                  <a:srgbClr val="2C7C9F"/>
                </a:solidFill>
              </a:rPr>
              <a:t>Annual</a:t>
            </a:r>
            <a:r>
              <a:rPr lang="en-US" dirty="0" smtClean="0">
                <a:solidFill>
                  <a:srgbClr val="2C7C9F"/>
                </a:solidFill>
              </a:rPr>
              <a:t> Temperature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51070" y="1190142"/>
            <a:ext cx="4392930" cy="54938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2C7C9F"/>
                </a:solidFill>
              </a:rPr>
              <a:t>Mean Annual Precipitation</a:t>
            </a:r>
            <a:endParaRPr lang="en-US" sz="2200" dirty="0">
              <a:solidFill>
                <a:srgbClr val="2C7C9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4" b="-4434"/>
          <a:stretch>
            <a:fillRect/>
          </a:stretch>
        </p:blipFill>
        <p:spPr>
          <a:xfrm>
            <a:off x="4569412" y="2096384"/>
            <a:ext cx="4574588" cy="3848349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5" b="-4495"/>
          <a:stretch>
            <a:fillRect/>
          </a:stretch>
        </p:blipFill>
        <p:spPr>
          <a:xfrm>
            <a:off x="0" y="2096385"/>
            <a:ext cx="4569412" cy="3848350"/>
          </a:xfrm>
        </p:spPr>
      </p:pic>
    </p:spTree>
    <p:extLst>
      <p:ext uri="{BB962C8B-B14F-4D97-AF65-F5344CB8AC3E}">
        <p14:creationId xmlns:p14="http://schemas.microsoft.com/office/powerpoint/2010/main" val="243438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spect="1"/>
          </p:cNvSpPr>
          <p:nvPr>
            <p:ph type="title"/>
          </p:nvPr>
        </p:nvSpPr>
        <p:spPr>
          <a:xfrm>
            <a:off x="549274" y="1256"/>
            <a:ext cx="8042276" cy="10063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Results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1285716"/>
            <a:ext cx="4527996" cy="75088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2C7C9F"/>
                </a:solidFill>
              </a:rPr>
              <a:t>Cold Month Mean </a:t>
            </a:r>
            <a:r>
              <a:rPr lang="en-US" sz="2200" dirty="0" smtClean="0">
                <a:solidFill>
                  <a:srgbClr val="2C7C9F"/>
                </a:solidFill>
              </a:rPr>
              <a:t>Temperature</a:t>
            </a:r>
            <a:endParaRPr lang="en-US" sz="2200" dirty="0">
              <a:solidFill>
                <a:srgbClr val="2C7C9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89754" y="1395610"/>
            <a:ext cx="4741862" cy="63976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2C7C9F"/>
                </a:solidFill>
              </a:rPr>
              <a:t>Warm Month Mean Temperature</a:t>
            </a:r>
            <a:endParaRPr lang="en-US" sz="2200" dirty="0">
              <a:solidFill>
                <a:srgbClr val="2C7C9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2" b="-2362"/>
          <a:stretch>
            <a:fillRect/>
          </a:stretch>
        </p:blipFill>
        <p:spPr>
          <a:xfrm>
            <a:off x="-1" y="2076694"/>
            <a:ext cx="4527997" cy="366416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3" b="-1363"/>
          <a:stretch>
            <a:fillRect/>
          </a:stretch>
        </p:blipFill>
        <p:spPr>
          <a:xfrm>
            <a:off x="4515612" y="2089174"/>
            <a:ext cx="4616004" cy="3664164"/>
          </a:xfrm>
        </p:spPr>
      </p:pic>
    </p:spTree>
    <p:extLst>
      <p:ext uri="{BB962C8B-B14F-4D97-AF65-F5344CB8AC3E}">
        <p14:creationId xmlns:p14="http://schemas.microsoft.com/office/powerpoint/2010/main" val="200924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35469" y="-13806"/>
            <a:ext cx="8042276" cy="1003247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Results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31036"/>
            <a:ext cx="4527997" cy="7508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Mean Maximum Precipitation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131036"/>
            <a:ext cx="4392930" cy="7508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Mean Minimum Precipitation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3" r="-2543"/>
          <a:stretch>
            <a:fillRect/>
          </a:stretch>
        </p:blipFill>
        <p:spPr>
          <a:xfrm>
            <a:off x="4527996" y="2066818"/>
            <a:ext cx="4616004" cy="3394290"/>
          </a:xfrm>
        </p:spPr>
      </p:pic>
      <p:pic>
        <p:nvPicPr>
          <p:cNvPr id="11" name="Content Placeholder 10" descr="GSA_MMaP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09" b="-21109"/>
          <a:stretch>
            <a:fillRect/>
          </a:stretch>
        </p:blipFill>
        <p:spPr>
          <a:xfrm>
            <a:off x="105029" y="1338121"/>
            <a:ext cx="4422967" cy="4860654"/>
          </a:xfrm>
        </p:spPr>
      </p:pic>
    </p:spTree>
    <p:extLst>
      <p:ext uri="{BB962C8B-B14F-4D97-AF65-F5344CB8AC3E}">
        <p14:creationId xmlns:p14="http://schemas.microsoft.com/office/powerpoint/2010/main" val="199208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spect="1"/>
          </p:cNvSpPr>
          <p:nvPr>
            <p:ph type="title"/>
          </p:nvPr>
        </p:nvSpPr>
        <p:spPr>
          <a:xfrm>
            <a:off x="549274" y="0"/>
            <a:ext cx="8042276" cy="998628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Results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24930" y="1231714"/>
            <a:ext cx="413945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Warm Month Mean Precipitation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96" y="2261689"/>
            <a:ext cx="4470773" cy="3454687"/>
          </a:xfrm>
        </p:spPr>
      </p:pic>
    </p:spTree>
    <p:extLst>
      <p:ext uri="{BB962C8B-B14F-4D97-AF65-F5344CB8AC3E}">
        <p14:creationId xmlns:p14="http://schemas.microsoft.com/office/powerpoint/2010/main" val="57020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998628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Results</a:t>
            </a:r>
            <a:endParaRPr lang="en-US" dirty="0">
              <a:solidFill>
                <a:srgbClr val="2C7C9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69499"/>
              </p:ext>
            </p:extLst>
          </p:nvPr>
        </p:nvGraphicFramePr>
        <p:xfrm>
          <a:off x="0" y="1600200"/>
          <a:ext cx="8947580" cy="438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0"/>
                <a:gridCol w="1168400"/>
                <a:gridCol w="1130300"/>
                <a:gridCol w="1168400"/>
                <a:gridCol w="1193800"/>
                <a:gridCol w="1143000"/>
                <a:gridCol w="844979"/>
                <a:gridCol w="990601"/>
              </a:tblGrid>
              <a:tr h="64601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MAT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CMMT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WMMT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MAP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2C7C9F"/>
                          </a:solidFill>
                        </a:rPr>
                        <a:t>MMaP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2C7C9F"/>
                          </a:solidFill>
                        </a:rPr>
                        <a:t>MMiP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WMMP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</a:tr>
              <a:tr h="11150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Bryn </a:t>
                      </a:r>
                      <a:r>
                        <a:rPr lang="en-US" sz="1600" dirty="0" err="1" smtClean="0">
                          <a:solidFill>
                            <a:srgbClr val="2C7C9F"/>
                          </a:solidFill>
                        </a:rPr>
                        <a:t>Mawr</a:t>
                      </a:r>
                      <a:endParaRPr lang="en-US" sz="1600" dirty="0" smtClean="0">
                        <a:solidFill>
                          <a:srgbClr val="2C7C9F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2C7C9F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2C7C9F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2C7C9F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13.8-20.8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3.1-13.3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23.7-27.9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823-1613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204-245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9-59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79-180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</a:tr>
              <a:tr h="11150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Brandywine</a:t>
                      </a:r>
                    </a:p>
                    <a:p>
                      <a:endParaRPr lang="en-US" sz="1600" dirty="0" smtClean="0">
                        <a:solidFill>
                          <a:srgbClr val="2C7C9F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2C7C9F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2C7C9F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13.3-16.1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-0.1-7.8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23-25.6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735-1551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109-195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32-56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74-176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</a:tr>
              <a:tr h="111503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2C7C9F"/>
                          </a:solidFill>
                        </a:rPr>
                        <a:t>Legler</a:t>
                      </a:r>
                      <a:r>
                        <a:rPr lang="en-US" sz="1600" dirty="0" smtClean="0">
                          <a:solidFill>
                            <a:srgbClr val="2C7C9F"/>
                          </a:solidFill>
                        </a:rPr>
                        <a:t> Lignite</a:t>
                      </a:r>
                      <a:endParaRPr lang="en-US" sz="1600" dirty="0">
                        <a:solidFill>
                          <a:srgbClr val="2C7C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C7C9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14.4-20.8</a:t>
                      </a:r>
                      <a:endParaRPr lang="en-US" sz="1600" dirty="0">
                        <a:solidFill>
                          <a:srgbClr val="2C7C9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C7C9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5.2-12.6</a:t>
                      </a:r>
                      <a:endParaRPr lang="en-US" sz="1600" dirty="0">
                        <a:solidFill>
                          <a:srgbClr val="2C7C9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C7C9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24-27.9</a:t>
                      </a:r>
                      <a:endParaRPr lang="en-US" sz="1600" dirty="0">
                        <a:solidFill>
                          <a:srgbClr val="2C7C9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C7C9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996-1347</a:t>
                      </a:r>
                      <a:endParaRPr lang="en-US" sz="1600" dirty="0">
                        <a:solidFill>
                          <a:srgbClr val="2C7C9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C7C9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204-293</a:t>
                      </a:r>
                      <a:endParaRPr lang="en-US" sz="1600" dirty="0">
                        <a:solidFill>
                          <a:srgbClr val="2C7C9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C7C9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52-56</a:t>
                      </a:r>
                      <a:endParaRPr lang="en-US" sz="1600" dirty="0">
                        <a:solidFill>
                          <a:srgbClr val="2C7C9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C7C9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99-142</a:t>
                      </a:r>
                      <a:endParaRPr lang="en-US" sz="1600" dirty="0">
                        <a:solidFill>
                          <a:srgbClr val="2C7C9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2489533" y="3538353"/>
            <a:ext cx="1079167" cy="379105"/>
          </a:xfrm>
          <a:prstGeom prst="fram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568700" y="3538354"/>
            <a:ext cx="1155700" cy="379104"/>
          </a:xfrm>
          <a:prstGeom prst="fram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724400" y="2222500"/>
            <a:ext cx="1206500" cy="382357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683588" y="5013668"/>
            <a:ext cx="1247311" cy="409232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518536" y="3917458"/>
            <a:ext cx="589664" cy="8195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1312770" y="2222500"/>
            <a:ext cx="1176763" cy="382357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312770" y="5013668"/>
            <a:ext cx="1176763" cy="409232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489533" y="2220382"/>
            <a:ext cx="1079167" cy="382357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489533" y="5013668"/>
            <a:ext cx="1079167" cy="409232"/>
          </a:xfrm>
          <a:prstGeom prst="fram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568700" y="2222500"/>
            <a:ext cx="1155700" cy="369657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3568700" y="5013668"/>
            <a:ext cx="1155700" cy="409232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5930900" y="2222500"/>
            <a:ext cx="1193800" cy="405639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5930900" y="3533407"/>
            <a:ext cx="1206500" cy="379105"/>
          </a:xfrm>
          <a:prstGeom prst="fram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5930899" y="5013668"/>
            <a:ext cx="1104901" cy="409232"/>
          </a:xfrm>
          <a:prstGeom prst="fram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7124700" y="2222500"/>
            <a:ext cx="876300" cy="405639"/>
          </a:xfrm>
          <a:prstGeom prst="fram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7124700" y="3538354"/>
            <a:ext cx="876300" cy="379105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7035800" y="5003644"/>
            <a:ext cx="876300" cy="419256"/>
          </a:xfrm>
          <a:prstGeom prst="frame">
            <a:avLst/>
          </a:prstGeom>
          <a:solidFill>
            <a:schemeClr val="accent1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8001000" y="2222500"/>
            <a:ext cx="901700" cy="405639"/>
          </a:xfrm>
          <a:prstGeom prst="fram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8001000" y="3538353"/>
            <a:ext cx="901700" cy="379105"/>
          </a:xfrm>
          <a:prstGeom prst="fram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7912100" y="5026211"/>
            <a:ext cx="990600" cy="396611"/>
          </a:xfrm>
          <a:prstGeom prst="frame">
            <a:avLst/>
          </a:prstGeom>
          <a:solidFill>
            <a:srgbClr val="2C7C9F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080000" y="3912512"/>
            <a:ext cx="584313" cy="82451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4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49275" y="107576"/>
            <a:ext cx="8042276" cy="99862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All 3 sites differ from today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2C7C9F"/>
                </a:solidFill>
              </a:rPr>
              <a:t>MAP exception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4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49275" y="107576"/>
            <a:ext cx="8042276" cy="99862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C7C9F"/>
                </a:solidFill>
              </a:rPr>
              <a:t>All 3 sites differ from today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2C7C9F"/>
                </a:solidFill>
              </a:rPr>
              <a:t>MAP </a:t>
            </a:r>
            <a:r>
              <a:rPr lang="en-US" dirty="0" smtClean="0">
                <a:solidFill>
                  <a:srgbClr val="2C7C9F"/>
                </a:solidFill>
              </a:rPr>
              <a:t>exception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rgbClr val="2C7C9F"/>
              </a:solidFill>
            </a:endParaRPr>
          </a:p>
          <a:p>
            <a:pPr>
              <a:buFont typeface="Arial"/>
              <a:buChar char="•"/>
            </a:pPr>
            <a:r>
              <a:rPr lang="en-US" dirty="0" err="1">
                <a:solidFill>
                  <a:srgbClr val="2C7C9F"/>
                </a:solidFill>
              </a:rPr>
              <a:t>Legler</a:t>
            </a:r>
            <a:r>
              <a:rPr lang="en-US" dirty="0">
                <a:solidFill>
                  <a:srgbClr val="2C7C9F"/>
                </a:solidFill>
              </a:rPr>
              <a:t> Lignite most different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5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862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C7C9F"/>
                </a:solidFill>
              </a:rPr>
              <a:t>All 3 sites differ from today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2C7C9F"/>
                </a:solidFill>
              </a:rPr>
              <a:t>MAP </a:t>
            </a:r>
            <a:r>
              <a:rPr lang="en-US" dirty="0" smtClean="0">
                <a:solidFill>
                  <a:srgbClr val="2C7C9F"/>
                </a:solidFill>
              </a:rPr>
              <a:t>exception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rgbClr val="2C7C9F"/>
              </a:solidFill>
            </a:endParaRPr>
          </a:p>
          <a:p>
            <a:pPr>
              <a:buFont typeface="Arial"/>
              <a:buChar char="•"/>
            </a:pPr>
            <a:r>
              <a:rPr lang="en-US" dirty="0" err="1">
                <a:solidFill>
                  <a:srgbClr val="2C7C9F"/>
                </a:solidFill>
              </a:rPr>
              <a:t>Legler</a:t>
            </a:r>
            <a:r>
              <a:rPr lang="en-US" dirty="0">
                <a:solidFill>
                  <a:srgbClr val="2C7C9F"/>
                </a:solidFill>
              </a:rPr>
              <a:t> Lignite most </a:t>
            </a:r>
            <a:r>
              <a:rPr lang="en-US" dirty="0" smtClean="0">
                <a:solidFill>
                  <a:srgbClr val="2C7C9F"/>
                </a:solidFill>
              </a:rPr>
              <a:t>different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2C7C9F"/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2C7C9F"/>
                </a:solidFill>
              </a:rPr>
              <a:t>Brandywine least different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1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7901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  <a:cs typeface="Garamond"/>
              </a:rPr>
              <a:t>Acknowledgements</a:t>
            </a:r>
            <a:endParaRPr lang="en-US" dirty="0">
              <a:solidFill>
                <a:srgbClr val="2C7C9F"/>
              </a:solidFill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901"/>
            <a:ext cx="8229600" cy="52197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C7C9F"/>
                </a:solidFill>
                <a:cs typeface="Garamond"/>
              </a:rPr>
              <a:t>My advisor and committee</a:t>
            </a:r>
          </a:p>
          <a:p>
            <a:pPr lvl="1"/>
            <a:r>
              <a:rPr lang="en-US" dirty="0" smtClean="0">
                <a:solidFill>
                  <a:srgbClr val="2C7C9F"/>
                </a:solidFill>
                <a:cs typeface="Garamond"/>
              </a:rPr>
              <a:t>Dr. Chris Liu, Dr. </a:t>
            </a:r>
            <a:r>
              <a:rPr lang="en-US" smtClean="0">
                <a:solidFill>
                  <a:srgbClr val="2C7C9F"/>
                </a:solidFill>
                <a:cs typeface="Garamond"/>
              </a:rPr>
              <a:t>Catherine </a:t>
            </a:r>
            <a:r>
              <a:rPr lang="en-US" dirty="0" smtClean="0">
                <a:solidFill>
                  <a:srgbClr val="2C7C9F"/>
                </a:solidFill>
                <a:cs typeface="Garamond"/>
              </a:rPr>
              <a:t>Chen, Dr. </a:t>
            </a:r>
            <a:r>
              <a:rPr lang="en-US" dirty="0" err="1" smtClean="0">
                <a:solidFill>
                  <a:srgbClr val="2C7C9F"/>
                </a:solidFill>
                <a:cs typeface="Garamond"/>
              </a:rPr>
              <a:t>Istvan</a:t>
            </a:r>
            <a:r>
              <a:rPr lang="en-US" dirty="0" smtClean="0">
                <a:solidFill>
                  <a:srgbClr val="2C7C9F"/>
                </a:solidFill>
                <a:cs typeface="Garamond"/>
              </a:rPr>
              <a:t> </a:t>
            </a:r>
            <a:r>
              <a:rPr lang="en-US" dirty="0" err="1" smtClean="0">
                <a:solidFill>
                  <a:srgbClr val="2C7C9F"/>
                </a:solidFill>
                <a:cs typeface="Garamond"/>
              </a:rPr>
              <a:t>Karsai</a:t>
            </a:r>
            <a:endParaRPr lang="en-US" dirty="0" smtClean="0">
              <a:solidFill>
                <a:srgbClr val="2C7C9F"/>
              </a:solidFill>
              <a:cs typeface="Garamond"/>
            </a:endParaRPr>
          </a:p>
          <a:p>
            <a:endParaRPr lang="en-US" sz="2800" dirty="0" smtClean="0">
              <a:solidFill>
                <a:srgbClr val="2C7C9F"/>
              </a:solidFill>
              <a:cs typeface="Garamond"/>
            </a:endParaRPr>
          </a:p>
          <a:p>
            <a:r>
              <a:rPr lang="en-US" sz="2800" dirty="0" smtClean="0">
                <a:solidFill>
                  <a:srgbClr val="2C7C9F"/>
                </a:solidFill>
                <a:cs typeface="Garamond"/>
              </a:rPr>
              <a:t>The Biology and Geoscience Departments</a:t>
            </a:r>
          </a:p>
          <a:p>
            <a:endParaRPr lang="en-US" sz="2800" dirty="0">
              <a:solidFill>
                <a:srgbClr val="2C7C9F"/>
              </a:solidFill>
              <a:cs typeface="Garamond"/>
            </a:endParaRPr>
          </a:p>
          <a:p>
            <a:r>
              <a:rPr lang="en-US" sz="2800" dirty="0" smtClean="0">
                <a:solidFill>
                  <a:srgbClr val="2C7C9F"/>
                </a:solidFill>
                <a:cs typeface="Garamond"/>
              </a:rPr>
              <a:t>Financial Support from the National Science Foundation grant to Dr. Liu.</a:t>
            </a:r>
            <a:endParaRPr lang="en-US" sz="2800" dirty="0">
              <a:solidFill>
                <a:srgbClr val="2C7C9F"/>
              </a:solidFill>
              <a:cs typeface="Garamond"/>
            </a:endParaRPr>
          </a:p>
        </p:txBody>
      </p:sp>
      <p:pic>
        <p:nvPicPr>
          <p:cNvPr id="4" name="Picture 3" descr="NSF_Logo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2" y="4994822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4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7968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112"/>
            <a:ext cx="8229600" cy="4962525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Broaden understanding of Neogene E. North America</a:t>
            </a:r>
          </a:p>
          <a:p>
            <a:endParaRPr lang="en-US" dirty="0" smtClean="0">
              <a:solidFill>
                <a:srgbClr val="2C7C9F"/>
              </a:solidFill>
            </a:endParaRPr>
          </a:p>
          <a:p>
            <a:r>
              <a:rPr lang="en-US" dirty="0" smtClean="0">
                <a:solidFill>
                  <a:srgbClr val="2C7C9F"/>
                </a:solidFill>
              </a:rPr>
              <a:t>Compare/contribute to global knowledge of Neogene climate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7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400"/>
            <a:ext cx="8042276" cy="10056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  <a:cs typeface="Garamond"/>
              </a:rPr>
              <a:t>Miocene North America</a:t>
            </a:r>
            <a:endParaRPr lang="en-US" dirty="0">
              <a:solidFill>
                <a:srgbClr val="2C7C9F"/>
              </a:solidFill>
              <a:cs typeface="Garamond"/>
            </a:endParaRPr>
          </a:p>
        </p:txBody>
      </p:sp>
      <p:pic>
        <p:nvPicPr>
          <p:cNvPr id="4" name="Content Placeholder 3" descr="Miocene15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78" r="-28778"/>
          <a:stretch/>
        </p:blipFill>
        <p:spPr>
          <a:xfrm>
            <a:off x="549275" y="1012732"/>
            <a:ext cx="8042276" cy="4930869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http://cpgeosystems.com/nam.html</a:t>
            </a: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294167" y="4063833"/>
            <a:ext cx="207073" cy="234698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451"/>
            <a:ext cx="8229600" cy="998368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Mid-Atlantic Sites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9" name="Content Placeholder 8" descr="Mid Atlanti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2" b="-5512"/>
          <a:stretch>
            <a:fillRect/>
          </a:stretch>
        </p:blipFill>
        <p:spPr>
          <a:xfrm>
            <a:off x="549275" y="1196746"/>
            <a:ext cx="8042276" cy="5064354"/>
          </a:xfrm>
        </p:spPr>
      </p:pic>
    </p:spTree>
    <p:extLst>
      <p:ext uri="{BB962C8B-B14F-4D97-AF65-F5344CB8AC3E}">
        <p14:creationId xmlns:p14="http://schemas.microsoft.com/office/powerpoint/2010/main" val="425522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8315"/>
          </a:xfrm>
        </p:spPr>
        <p:txBody>
          <a:bodyPr/>
          <a:lstStyle/>
          <a:p>
            <a:r>
              <a:rPr lang="en-US" dirty="0" err="1" smtClean="0">
                <a:solidFill>
                  <a:srgbClr val="2C7C9F"/>
                </a:solidFill>
              </a:rPr>
              <a:t>Legler</a:t>
            </a:r>
            <a:r>
              <a:rPr lang="en-US" dirty="0" smtClean="0">
                <a:solidFill>
                  <a:srgbClr val="2C7C9F"/>
                </a:solidFill>
              </a:rPr>
              <a:t> Lignite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Middle Miocene (~11 </a:t>
            </a:r>
            <a:r>
              <a:rPr lang="en-US" dirty="0" err="1" smtClean="0">
                <a:solidFill>
                  <a:srgbClr val="2C7C9F"/>
                </a:solidFill>
              </a:rPr>
              <a:t>mya</a:t>
            </a:r>
            <a:r>
              <a:rPr lang="en-US" dirty="0" smtClean="0">
                <a:solidFill>
                  <a:srgbClr val="2C7C9F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2C7C9F"/>
                </a:solidFill>
              </a:rPr>
              <a:t>Cohansey</a:t>
            </a:r>
            <a:r>
              <a:rPr lang="en-US" dirty="0" smtClean="0">
                <a:solidFill>
                  <a:srgbClr val="2C7C9F"/>
                </a:solidFill>
              </a:rPr>
              <a:t> Formation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Exotic taxa: </a:t>
            </a:r>
            <a:r>
              <a:rPr lang="en-US" i="1" dirty="0" err="1" smtClean="0">
                <a:solidFill>
                  <a:srgbClr val="2C7C9F"/>
                </a:solidFill>
              </a:rPr>
              <a:t>Cyathea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Podocarpus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Engelhardia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Pterocarya</a:t>
            </a:r>
            <a:endParaRPr lang="en-US" dirty="0" smtClean="0">
              <a:solidFill>
                <a:srgbClr val="2C7C9F"/>
              </a:solidFill>
            </a:endParaRPr>
          </a:p>
          <a:p>
            <a:r>
              <a:rPr lang="en-US" i="1" dirty="0" smtClean="0">
                <a:solidFill>
                  <a:srgbClr val="2C7C9F"/>
                </a:solidFill>
              </a:rPr>
              <a:t>Quercus</a:t>
            </a:r>
            <a:r>
              <a:rPr lang="en-US" dirty="0">
                <a:solidFill>
                  <a:srgbClr val="2C7C9F"/>
                </a:solidFill>
              </a:rPr>
              <a:t>, </a:t>
            </a:r>
            <a:r>
              <a:rPr lang="en-US" i="1" dirty="0">
                <a:solidFill>
                  <a:srgbClr val="2C7C9F"/>
                </a:solidFill>
              </a:rPr>
              <a:t>Pinus</a:t>
            </a:r>
            <a:r>
              <a:rPr lang="en-US" dirty="0">
                <a:solidFill>
                  <a:srgbClr val="2C7C9F"/>
                </a:solidFill>
              </a:rPr>
              <a:t>, </a:t>
            </a:r>
            <a:r>
              <a:rPr lang="en-US" i="1" dirty="0" smtClean="0">
                <a:solidFill>
                  <a:srgbClr val="2C7C9F"/>
                </a:solidFill>
              </a:rPr>
              <a:t>Carya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smtClean="0">
                <a:solidFill>
                  <a:srgbClr val="2C7C9F"/>
                </a:solidFill>
              </a:rPr>
              <a:t>=&gt; climate </a:t>
            </a:r>
            <a:r>
              <a:rPr lang="en-US" dirty="0">
                <a:solidFill>
                  <a:srgbClr val="2C7C9F"/>
                </a:solidFill>
              </a:rPr>
              <a:t>was </a:t>
            </a:r>
            <a:r>
              <a:rPr lang="en-US" dirty="0" smtClean="0">
                <a:solidFill>
                  <a:srgbClr val="2C7C9F"/>
                </a:solidFill>
              </a:rPr>
              <a:t>warmer, wetter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(</a:t>
            </a:r>
            <a:r>
              <a:rPr lang="en-US" dirty="0" err="1" smtClean="0">
                <a:solidFill>
                  <a:srgbClr val="2C7C9F"/>
                </a:solidFill>
              </a:rPr>
              <a:t>Rachele</a:t>
            </a:r>
            <a:r>
              <a:rPr lang="en-US" dirty="0" smtClean="0">
                <a:solidFill>
                  <a:srgbClr val="2C7C9F"/>
                </a:solidFill>
              </a:rPr>
              <a:t>, 1976; </a:t>
            </a:r>
            <a:r>
              <a:rPr lang="en-US" dirty="0" err="1" smtClean="0">
                <a:solidFill>
                  <a:srgbClr val="2C7C9F"/>
                </a:solidFill>
              </a:rPr>
              <a:t>Greller</a:t>
            </a:r>
            <a:r>
              <a:rPr lang="en-US" dirty="0" smtClean="0">
                <a:solidFill>
                  <a:srgbClr val="2C7C9F"/>
                </a:solidFill>
              </a:rPr>
              <a:t> and </a:t>
            </a:r>
            <a:r>
              <a:rPr lang="en-US" dirty="0" err="1" smtClean="0">
                <a:solidFill>
                  <a:srgbClr val="2C7C9F"/>
                </a:solidFill>
              </a:rPr>
              <a:t>Rachele</a:t>
            </a:r>
            <a:r>
              <a:rPr lang="en-US" dirty="0" smtClean="0">
                <a:solidFill>
                  <a:srgbClr val="2C7C9F"/>
                </a:solidFill>
              </a:rPr>
              <a:t>, 1984)</a:t>
            </a:r>
            <a:endParaRPr lang="en-US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5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Bryn </a:t>
            </a:r>
            <a:r>
              <a:rPr lang="en-US" dirty="0" err="1" smtClean="0">
                <a:solidFill>
                  <a:srgbClr val="2C7C9F"/>
                </a:solidFill>
              </a:rPr>
              <a:t>Mawr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Middle/Late Miocene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Bryn </a:t>
            </a:r>
            <a:r>
              <a:rPr lang="en-US" dirty="0" err="1" smtClean="0">
                <a:solidFill>
                  <a:srgbClr val="2C7C9F"/>
                </a:solidFill>
              </a:rPr>
              <a:t>Mawr</a:t>
            </a:r>
            <a:r>
              <a:rPr lang="en-US" dirty="0" smtClean="0">
                <a:solidFill>
                  <a:srgbClr val="2C7C9F"/>
                </a:solidFill>
              </a:rPr>
              <a:t> Formation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Exotic taxa: </a:t>
            </a:r>
            <a:r>
              <a:rPr lang="en-US" i="1" dirty="0" err="1" smtClean="0">
                <a:solidFill>
                  <a:srgbClr val="2C7C9F"/>
                </a:solidFill>
              </a:rPr>
              <a:t>Sciadopitys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Engelhardia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Pterocarya</a:t>
            </a:r>
            <a:endParaRPr lang="en-US" dirty="0" smtClean="0">
              <a:solidFill>
                <a:srgbClr val="2C7C9F"/>
              </a:solidFill>
            </a:endParaRPr>
          </a:p>
          <a:p>
            <a:r>
              <a:rPr lang="en-US" i="1" dirty="0" smtClean="0">
                <a:solidFill>
                  <a:srgbClr val="2C7C9F"/>
                </a:solidFill>
              </a:rPr>
              <a:t>Quercus, </a:t>
            </a:r>
            <a:r>
              <a:rPr lang="en-US" i="1" dirty="0" err="1" smtClean="0">
                <a:solidFill>
                  <a:srgbClr val="2C7C9F"/>
                </a:solidFill>
              </a:rPr>
              <a:t>Alnus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smtClean="0">
                <a:solidFill>
                  <a:srgbClr val="2C7C9F"/>
                </a:solidFill>
              </a:rPr>
              <a:t>Carya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smtClean="0">
                <a:solidFill>
                  <a:srgbClr val="2C7C9F"/>
                </a:solidFill>
              </a:rPr>
              <a:t>Taxodium, Liquidambar</a:t>
            </a:r>
            <a:r>
              <a:rPr lang="en-US" dirty="0" smtClean="0">
                <a:solidFill>
                  <a:srgbClr val="2C7C9F"/>
                </a:solidFill>
              </a:rPr>
              <a:t>,</a:t>
            </a:r>
            <a:r>
              <a:rPr lang="en-US" i="1" dirty="0" smtClean="0">
                <a:solidFill>
                  <a:srgbClr val="2C7C9F"/>
                </a:solidFill>
              </a:rPr>
              <a:t> </a:t>
            </a:r>
            <a:r>
              <a:rPr lang="en-US" i="1" dirty="0" err="1" smtClean="0">
                <a:solidFill>
                  <a:srgbClr val="2C7C9F"/>
                </a:solidFill>
              </a:rPr>
              <a:t>Juglans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smtClean="0">
                <a:solidFill>
                  <a:srgbClr val="2C7C9F"/>
                </a:solidFill>
              </a:rPr>
              <a:t>Pinus</a:t>
            </a:r>
            <a:r>
              <a:rPr lang="en-US" dirty="0" smtClean="0">
                <a:solidFill>
                  <a:srgbClr val="2C7C9F"/>
                </a:solidFill>
              </a:rPr>
              <a:t>. </a:t>
            </a:r>
          </a:p>
          <a:p>
            <a:r>
              <a:rPr lang="en-US" i="1" dirty="0" smtClean="0">
                <a:solidFill>
                  <a:srgbClr val="2C7C9F"/>
                </a:solidFill>
              </a:rPr>
              <a:t>Quercus</a:t>
            </a:r>
            <a:r>
              <a:rPr lang="en-US" dirty="0">
                <a:solidFill>
                  <a:srgbClr val="2C7C9F"/>
                </a:solidFill>
              </a:rPr>
              <a:t>, </a:t>
            </a:r>
            <a:r>
              <a:rPr lang="en-US" i="1" dirty="0">
                <a:solidFill>
                  <a:srgbClr val="2C7C9F"/>
                </a:solidFill>
              </a:rPr>
              <a:t>Carya</a:t>
            </a:r>
            <a:r>
              <a:rPr lang="en-US" dirty="0">
                <a:solidFill>
                  <a:srgbClr val="2C7C9F"/>
                </a:solidFill>
              </a:rPr>
              <a:t>, </a:t>
            </a:r>
            <a:r>
              <a:rPr lang="en-US" i="1" dirty="0" err="1">
                <a:solidFill>
                  <a:srgbClr val="2C7C9F"/>
                </a:solidFill>
              </a:rPr>
              <a:t>Engelhardia</a:t>
            </a:r>
            <a:r>
              <a:rPr lang="en-US" dirty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Symplocos</a:t>
            </a:r>
            <a:r>
              <a:rPr lang="en-US" dirty="0">
                <a:solidFill>
                  <a:srgbClr val="2C7C9F"/>
                </a:solidFill>
              </a:rPr>
              <a:t>,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i="1" dirty="0" err="1">
                <a:solidFill>
                  <a:srgbClr val="2C7C9F"/>
                </a:solidFill>
              </a:rPr>
              <a:t>Cyrilla</a:t>
            </a:r>
            <a:r>
              <a:rPr lang="en-US" dirty="0">
                <a:solidFill>
                  <a:srgbClr val="2C7C9F"/>
                </a:solidFill>
              </a:rPr>
              <a:t> =</a:t>
            </a:r>
            <a:r>
              <a:rPr lang="en-US" dirty="0" smtClean="0">
                <a:solidFill>
                  <a:srgbClr val="2C7C9F"/>
                </a:solidFill>
              </a:rPr>
              <a:t>&gt; warm</a:t>
            </a:r>
            <a:r>
              <a:rPr lang="en-US" dirty="0">
                <a:solidFill>
                  <a:srgbClr val="2C7C9F"/>
                </a:solidFill>
              </a:rPr>
              <a:t>-</a:t>
            </a:r>
            <a:r>
              <a:rPr lang="en-US" dirty="0" smtClean="0">
                <a:solidFill>
                  <a:srgbClr val="2C7C9F"/>
                </a:solidFill>
              </a:rPr>
              <a:t>temperate/subtropical w/o </a:t>
            </a:r>
            <a:r>
              <a:rPr lang="en-US" dirty="0">
                <a:solidFill>
                  <a:srgbClr val="2C7C9F"/>
                </a:solidFill>
              </a:rPr>
              <a:t>extended </a:t>
            </a:r>
            <a:r>
              <a:rPr lang="en-US" dirty="0" smtClean="0">
                <a:solidFill>
                  <a:srgbClr val="2C7C9F"/>
                </a:solidFill>
              </a:rPr>
              <a:t>cool </a:t>
            </a:r>
            <a:r>
              <a:rPr lang="en-US" dirty="0">
                <a:solidFill>
                  <a:srgbClr val="2C7C9F"/>
                </a:solidFill>
              </a:rPr>
              <a:t>periods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(</a:t>
            </a:r>
            <a:r>
              <a:rPr lang="en-US" dirty="0" err="1" smtClean="0">
                <a:solidFill>
                  <a:srgbClr val="2C7C9F"/>
                </a:solidFill>
              </a:rPr>
              <a:t>Pazzaglia</a:t>
            </a:r>
            <a:r>
              <a:rPr lang="en-US" dirty="0" smtClean="0">
                <a:solidFill>
                  <a:srgbClr val="2C7C9F"/>
                </a:solidFill>
              </a:rPr>
              <a:t>, Robinson and Traverse, 1997)</a:t>
            </a:r>
            <a:endParaRPr lang="en-US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1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Brandywine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Late Miocene (~</a:t>
            </a:r>
            <a:r>
              <a:rPr lang="en-US" dirty="0">
                <a:solidFill>
                  <a:srgbClr val="2C7C9F"/>
                </a:solidFill>
              </a:rPr>
              <a:t>11.2-6.5 </a:t>
            </a:r>
            <a:r>
              <a:rPr lang="en-US" dirty="0" err="1">
                <a:solidFill>
                  <a:srgbClr val="2C7C9F"/>
                </a:solidFill>
              </a:rPr>
              <a:t>mya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smtClean="0">
                <a:solidFill>
                  <a:srgbClr val="2C7C9F"/>
                </a:solidFill>
              </a:rPr>
              <a:t>)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Exotic taxa: </a:t>
            </a:r>
            <a:r>
              <a:rPr lang="en-US" i="1" dirty="0" err="1" smtClean="0">
                <a:solidFill>
                  <a:srgbClr val="2C7C9F"/>
                </a:solidFill>
              </a:rPr>
              <a:t>Alangium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Pterocarya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Zelkova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Trapa</a:t>
            </a:r>
            <a:endParaRPr lang="en-US" i="1" dirty="0" smtClean="0">
              <a:solidFill>
                <a:srgbClr val="2C7C9F"/>
              </a:solidFill>
            </a:endParaRPr>
          </a:p>
          <a:p>
            <a:r>
              <a:rPr lang="en-US" i="1" dirty="0" smtClean="0">
                <a:solidFill>
                  <a:srgbClr val="2C7C9F"/>
                </a:solidFill>
              </a:rPr>
              <a:t>Pinus</a:t>
            </a:r>
            <a:r>
              <a:rPr lang="en-US" dirty="0">
                <a:solidFill>
                  <a:srgbClr val="2C7C9F"/>
                </a:solidFill>
              </a:rPr>
              <a:t>, </a:t>
            </a:r>
            <a:r>
              <a:rPr lang="en-US" i="1" dirty="0">
                <a:solidFill>
                  <a:srgbClr val="2C7C9F"/>
                </a:solidFill>
              </a:rPr>
              <a:t>Smilax</a:t>
            </a:r>
            <a:r>
              <a:rPr lang="en-US" dirty="0">
                <a:solidFill>
                  <a:srgbClr val="2C7C9F"/>
                </a:solidFill>
              </a:rPr>
              <a:t>, </a:t>
            </a:r>
            <a:r>
              <a:rPr lang="en-US" i="1" dirty="0" err="1">
                <a:solidFill>
                  <a:srgbClr val="2C7C9F"/>
                </a:solidFill>
              </a:rPr>
              <a:t>Myrica</a:t>
            </a:r>
            <a:r>
              <a:rPr lang="en-US" dirty="0">
                <a:solidFill>
                  <a:srgbClr val="2C7C9F"/>
                </a:solidFill>
              </a:rPr>
              <a:t> and </a:t>
            </a:r>
            <a:r>
              <a:rPr lang="en-US" i="1" dirty="0" err="1">
                <a:solidFill>
                  <a:srgbClr val="2C7C9F"/>
                </a:solidFill>
              </a:rPr>
              <a:t>Comptonia</a:t>
            </a:r>
            <a:r>
              <a:rPr lang="en-US" i="1" dirty="0">
                <a:solidFill>
                  <a:srgbClr val="2C7C9F"/>
                </a:solidFill>
              </a:rPr>
              <a:t> =&gt;</a:t>
            </a:r>
            <a:r>
              <a:rPr lang="en-US" dirty="0">
                <a:solidFill>
                  <a:srgbClr val="2C7C9F"/>
                </a:solidFill>
              </a:rPr>
              <a:t> temperate climate </a:t>
            </a:r>
            <a:r>
              <a:rPr lang="en-US" sz="2000" dirty="0" smtClean="0">
                <a:solidFill>
                  <a:srgbClr val="2C7C9F"/>
                </a:solidFill>
              </a:rPr>
              <a:t>(</a:t>
            </a:r>
            <a:r>
              <a:rPr lang="en-US" sz="1800" dirty="0" err="1" smtClean="0">
                <a:solidFill>
                  <a:srgbClr val="2C7C9F"/>
                </a:solidFill>
              </a:rPr>
              <a:t>McCartan</a:t>
            </a:r>
            <a:r>
              <a:rPr lang="en-US" sz="1800" dirty="0" smtClean="0">
                <a:solidFill>
                  <a:srgbClr val="2C7C9F"/>
                </a:solidFill>
              </a:rPr>
              <a:t> </a:t>
            </a:r>
            <a:r>
              <a:rPr lang="en-US" sz="1800" dirty="0">
                <a:solidFill>
                  <a:srgbClr val="2C7C9F"/>
                </a:solidFill>
              </a:rPr>
              <a:t>et al</a:t>
            </a:r>
            <a:r>
              <a:rPr lang="en-US" sz="1800" dirty="0" smtClean="0">
                <a:solidFill>
                  <a:srgbClr val="2C7C9F"/>
                </a:solidFill>
              </a:rPr>
              <a:t>.,1990)</a:t>
            </a:r>
            <a:endParaRPr lang="en-US" sz="1800" i="1" dirty="0" smtClean="0">
              <a:solidFill>
                <a:srgbClr val="2C7C9F"/>
              </a:solidFill>
            </a:endParaRPr>
          </a:p>
          <a:p>
            <a:r>
              <a:rPr lang="en-US" i="1" dirty="0" smtClean="0">
                <a:solidFill>
                  <a:srgbClr val="2C7C9F"/>
                </a:solidFill>
              </a:rPr>
              <a:t>Taxodium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Pterocarya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smtClean="0">
                <a:solidFill>
                  <a:srgbClr val="2C7C9F"/>
                </a:solidFill>
              </a:rPr>
              <a:t>Liquidambar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Cyrilla</a:t>
            </a:r>
            <a:r>
              <a:rPr lang="en-US" i="1" dirty="0" smtClean="0">
                <a:solidFill>
                  <a:srgbClr val="2C7C9F"/>
                </a:solidFill>
              </a:rPr>
              <a:t> =&gt;</a:t>
            </a:r>
            <a:r>
              <a:rPr lang="en-US" dirty="0" smtClean="0">
                <a:solidFill>
                  <a:srgbClr val="2C7C9F"/>
                </a:solidFill>
              </a:rPr>
              <a:t> warm-temperate or sub-tropical </a:t>
            </a:r>
            <a:r>
              <a:rPr lang="en-US" dirty="0">
                <a:solidFill>
                  <a:srgbClr val="2C7C9F"/>
                </a:solidFill>
              </a:rPr>
              <a:t>climate </a:t>
            </a:r>
            <a:r>
              <a:rPr lang="en-US" sz="2000" dirty="0">
                <a:solidFill>
                  <a:srgbClr val="2C7C9F"/>
                </a:solidFill>
              </a:rPr>
              <a:t>(</a:t>
            </a:r>
            <a:r>
              <a:rPr lang="en-US" sz="1800" dirty="0" smtClean="0">
                <a:solidFill>
                  <a:srgbClr val="2C7C9F"/>
                </a:solidFill>
              </a:rPr>
              <a:t>Groot, 1991)</a:t>
            </a:r>
            <a:endParaRPr lang="en-US" dirty="0" smtClean="0">
              <a:solidFill>
                <a:srgbClr val="2C7C9F"/>
              </a:solidFill>
            </a:endParaRPr>
          </a:p>
          <a:p>
            <a:r>
              <a:rPr lang="en-US" i="1" dirty="0" smtClean="0">
                <a:solidFill>
                  <a:srgbClr val="2C7C9F"/>
                </a:solidFill>
              </a:rPr>
              <a:t>Taxodium </a:t>
            </a:r>
            <a:r>
              <a:rPr lang="en-US" i="1" dirty="0" err="1" smtClean="0">
                <a:solidFill>
                  <a:srgbClr val="2C7C9F"/>
                </a:solidFill>
              </a:rPr>
              <a:t>distichum</a:t>
            </a:r>
            <a:r>
              <a:rPr lang="en-US" dirty="0" smtClean="0">
                <a:solidFill>
                  <a:srgbClr val="2C7C9F"/>
                </a:solidFill>
              </a:rPr>
              <a:t>/absence </a:t>
            </a:r>
            <a:r>
              <a:rPr lang="en-US" dirty="0">
                <a:solidFill>
                  <a:srgbClr val="2C7C9F"/>
                </a:solidFill>
              </a:rPr>
              <a:t>of drought-tolerant taxa </a:t>
            </a:r>
            <a:r>
              <a:rPr lang="en-US" dirty="0" smtClean="0">
                <a:solidFill>
                  <a:srgbClr val="2C7C9F"/>
                </a:solidFill>
              </a:rPr>
              <a:t>=&gt; </a:t>
            </a:r>
            <a:r>
              <a:rPr lang="en-US" dirty="0">
                <a:solidFill>
                  <a:srgbClr val="2C7C9F"/>
                </a:solidFill>
              </a:rPr>
              <a:t>high water table and adequate </a:t>
            </a:r>
            <a:r>
              <a:rPr lang="en-US" dirty="0" smtClean="0">
                <a:solidFill>
                  <a:srgbClr val="2C7C9F"/>
                </a:solidFill>
              </a:rPr>
              <a:t>rainfall</a:t>
            </a:r>
          </a:p>
        </p:txBody>
      </p:sp>
    </p:spTree>
    <p:extLst>
      <p:ext uri="{BB962C8B-B14F-4D97-AF65-F5344CB8AC3E}">
        <p14:creationId xmlns:p14="http://schemas.microsoft.com/office/powerpoint/2010/main" val="327648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0240920"/>
              </p:ext>
            </p:extLst>
          </p:nvPr>
        </p:nvGraphicFramePr>
        <p:xfrm>
          <a:off x="0" y="0"/>
          <a:ext cx="9144000" cy="64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67300" y="3009900"/>
            <a:ext cx="107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2C7C9F"/>
                </a:solidFill>
              </a:rPr>
              <a:t>Populus</a:t>
            </a:r>
            <a:endParaRPr lang="en-US" i="1" dirty="0">
              <a:solidFill>
                <a:srgbClr val="2C7C9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0239" y="4381500"/>
            <a:ext cx="1548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2C7C9F"/>
                </a:solidFill>
              </a:rPr>
              <a:t>Engelhardia</a:t>
            </a:r>
            <a:r>
              <a:rPr lang="en-US" i="1" dirty="0" smtClean="0">
                <a:solidFill>
                  <a:srgbClr val="2C7C9F"/>
                </a:solidFill>
              </a:rPr>
              <a:t>, </a:t>
            </a:r>
          </a:p>
          <a:p>
            <a:r>
              <a:rPr lang="en-US" i="1" dirty="0" smtClean="0">
                <a:solidFill>
                  <a:srgbClr val="2C7C9F"/>
                </a:solidFill>
              </a:rPr>
              <a:t>  </a:t>
            </a:r>
            <a:r>
              <a:rPr lang="en-US" i="1" dirty="0" err="1" smtClean="0">
                <a:solidFill>
                  <a:srgbClr val="2C7C9F"/>
                </a:solidFill>
              </a:rPr>
              <a:t>Castanea</a:t>
            </a:r>
            <a:r>
              <a:rPr lang="en-US" i="1" dirty="0" smtClean="0">
                <a:solidFill>
                  <a:srgbClr val="2C7C9F"/>
                </a:solidFill>
              </a:rPr>
              <a:t>, </a:t>
            </a:r>
          </a:p>
          <a:p>
            <a:r>
              <a:rPr lang="en-US" i="1" dirty="0" smtClean="0">
                <a:solidFill>
                  <a:srgbClr val="2C7C9F"/>
                </a:solidFill>
              </a:rPr>
              <a:t>    Picea, </a:t>
            </a:r>
          </a:p>
          <a:p>
            <a:r>
              <a:rPr lang="en-US" i="1" dirty="0" smtClean="0">
                <a:solidFill>
                  <a:srgbClr val="2C7C9F"/>
                </a:solidFill>
              </a:rPr>
              <a:t>    </a:t>
            </a:r>
            <a:r>
              <a:rPr lang="en-US" i="1" dirty="0" err="1" smtClean="0">
                <a:solidFill>
                  <a:srgbClr val="2C7C9F"/>
                </a:solidFill>
              </a:rPr>
              <a:t>Tilia</a:t>
            </a:r>
            <a:endParaRPr lang="en-US" i="1" dirty="0">
              <a:solidFill>
                <a:srgbClr val="2C7C9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7400" y="1765300"/>
            <a:ext cx="1988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C7C9F"/>
                </a:solidFill>
              </a:rPr>
              <a:t>Brandywine</a:t>
            </a:r>
          </a:p>
          <a:p>
            <a:r>
              <a:rPr lang="en-US" sz="2000" dirty="0" smtClean="0">
                <a:solidFill>
                  <a:srgbClr val="2C7C9F"/>
                </a:solidFill>
              </a:rPr>
              <a:t>(Late Miocene)</a:t>
            </a:r>
            <a:endParaRPr lang="en-US" sz="2000" dirty="0">
              <a:solidFill>
                <a:srgbClr val="2C7C9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4566" y="6088559"/>
            <a:ext cx="2169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2C7C9F"/>
                </a:solidFill>
              </a:rPr>
              <a:t>Legler</a:t>
            </a:r>
            <a:r>
              <a:rPr lang="en-US" sz="2400" dirty="0" smtClean="0">
                <a:solidFill>
                  <a:srgbClr val="2C7C9F"/>
                </a:solidFill>
              </a:rPr>
              <a:t> Lignite</a:t>
            </a:r>
          </a:p>
          <a:p>
            <a:r>
              <a:rPr lang="en-US" sz="2000" dirty="0" smtClean="0">
                <a:solidFill>
                  <a:srgbClr val="2C7C9F"/>
                </a:solidFill>
              </a:rPr>
              <a:t>(Late Miocene)</a:t>
            </a:r>
            <a:endParaRPr lang="en-US" sz="2000" dirty="0">
              <a:solidFill>
                <a:srgbClr val="2C7C9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88559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C7C9F"/>
                </a:solidFill>
              </a:rPr>
              <a:t>Bryn </a:t>
            </a:r>
            <a:r>
              <a:rPr lang="en-US" sz="2400" dirty="0" err="1" smtClean="0">
                <a:solidFill>
                  <a:srgbClr val="2C7C9F"/>
                </a:solidFill>
              </a:rPr>
              <a:t>Mawr</a:t>
            </a:r>
            <a:endParaRPr lang="en-US" sz="2400" dirty="0" smtClean="0">
              <a:solidFill>
                <a:srgbClr val="2C7C9F"/>
              </a:solidFill>
            </a:endParaRPr>
          </a:p>
          <a:p>
            <a:r>
              <a:rPr lang="en-US" sz="2000" dirty="0" smtClean="0">
                <a:solidFill>
                  <a:srgbClr val="2C7C9F"/>
                </a:solidFill>
              </a:rPr>
              <a:t>(Mid/Late Miocene)</a:t>
            </a:r>
            <a:endParaRPr lang="en-US" sz="2000" dirty="0">
              <a:solidFill>
                <a:srgbClr val="2C7C9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423568">
            <a:off x="2542753" y="2809053"/>
            <a:ext cx="1910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2C7C9F"/>
                </a:solidFill>
              </a:rPr>
              <a:t>Alangium</a:t>
            </a:r>
            <a:r>
              <a:rPr lang="en-US" i="1" dirty="0" smtClean="0">
                <a:solidFill>
                  <a:srgbClr val="2C7C9F"/>
                </a:solidFill>
              </a:rPr>
              <a:t>, Acer, </a:t>
            </a:r>
          </a:p>
          <a:p>
            <a:r>
              <a:rPr lang="en-US" i="1" dirty="0" err="1" smtClean="0">
                <a:solidFill>
                  <a:srgbClr val="2C7C9F"/>
                </a:solidFill>
              </a:rPr>
              <a:t>Betula</a:t>
            </a:r>
            <a:r>
              <a:rPr lang="en-US" i="1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Zelkova</a:t>
            </a:r>
            <a:endParaRPr lang="en-US" i="1" dirty="0">
              <a:solidFill>
                <a:srgbClr val="2C7C9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" y="1011366"/>
            <a:ext cx="21151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2C7C9F"/>
                </a:solidFill>
              </a:rPr>
              <a:t>Ulmus</a:t>
            </a:r>
            <a:r>
              <a:rPr lang="en-US" i="1" dirty="0" smtClean="0">
                <a:solidFill>
                  <a:srgbClr val="2C7C9F"/>
                </a:solidFill>
              </a:rPr>
              <a:t>, Nyssa, </a:t>
            </a:r>
          </a:p>
          <a:p>
            <a:r>
              <a:rPr lang="en-US" i="1" dirty="0" smtClean="0">
                <a:solidFill>
                  <a:srgbClr val="2C7C9F"/>
                </a:solidFill>
              </a:rPr>
              <a:t>Salix, </a:t>
            </a:r>
            <a:r>
              <a:rPr lang="en-US" i="1" dirty="0" err="1">
                <a:solidFill>
                  <a:srgbClr val="2C7C9F"/>
                </a:solidFill>
              </a:rPr>
              <a:t>Pterocarya</a:t>
            </a:r>
            <a:r>
              <a:rPr lang="en-US" i="1" dirty="0">
                <a:solidFill>
                  <a:srgbClr val="2C7C9F"/>
                </a:solidFill>
              </a:rPr>
              <a:t>, </a:t>
            </a:r>
            <a:endParaRPr lang="en-US" i="1" dirty="0" smtClean="0">
              <a:solidFill>
                <a:srgbClr val="2C7C9F"/>
              </a:solidFill>
            </a:endParaRPr>
          </a:p>
          <a:p>
            <a:r>
              <a:rPr lang="en-US" i="1" dirty="0" smtClean="0">
                <a:solidFill>
                  <a:srgbClr val="2C7C9F"/>
                </a:solidFill>
              </a:rPr>
              <a:t>Ilex, Quercus, </a:t>
            </a:r>
          </a:p>
          <a:p>
            <a:r>
              <a:rPr lang="en-US" i="1" dirty="0" smtClean="0">
                <a:solidFill>
                  <a:srgbClr val="2C7C9F"/>
                </a:solidFill>
              </a:rPr>
              <a:t>Carya, Pinus</a:t>
            </a:r>
          </a:p>
          <a:p>
            <a:r>
              <a:rPr lang="en-US" i="1" dirty="0" smtClean="0">
                <a:solidFill>
                  <a:srgbClr val="2C7C9F"/>
                </a:solidFill>
              </a:rPr>
              <a:t>Liquidambar, </a:t>
            </a:r>
          </a:p>
          <a:p>
            <a:r>
              <a:rPr lang="en-US" i="1" dirty="0" err="1" smtClean="0">
                <a:solidFill>
                  <a:srgbClr val="2C7C9F"/>
                </a:solidFill>
              </a:rPr>
              <a:t>Typha</a:t>
            </a:r>
            <a:r>
              <a:rPr lang="en-US" i="1" dirty="0" smtClean="0">
                <a:solidFill>
                  <a:srgbClr val="2C7C9F"/>
                </a:solidFill>
              </a:rPr>
              <a:t>, </a:t>
            </a:r>
            <a:r>
              <a:rPr lang="en-US" i="1" dirty="0" err="1" smtClean="0">
                <a:solidFill>
                  <a:srgbClr val="2C7C9F"/>
                </a:solidFill>
              </a:rPr>
              <a:t>Alnus</a:t>
            </a:r>
            <a:r>
              <a:rPr lang="en-US" i="1" dirty="0" smtClean="0">
                <a:solidFill>
                  <a:srgbClr val="2C7C9F"/>
                </a:solidFill>
              </a:rPr>
              <a:t>, </a:t>
            </a:r>
          </a:p>
          <a:p>
            <a:r>
              <a:rPr lang="en-US" i="1" dirty="0" err="1" smtClean="0">
                <a:solidFill>
                  <a:srgbClr val="2C7C9F"/>
                </a:solidFill>
              </a:rPr>
              <a:t>Fagus</a:t>
            </a:r>
            <a:endParaRPr lang="en-US" i="1" dirty="0">
              <a:solidFill>
                <a:srgbClr val="2C7C9F"/>
              </a:solidFill>
            </a:endParaRPr>
          </a:p>
        </p:txBody>
      </p:sp>
      <p:cxnSp>
        <p:nvCxnSpPr>
          <p:cNvPr id="16" name="Straight Arrow Connector 15"/>
          <p:cNvCxnSpPr>
            <a:cxnSpLocks noChangeAspect="1"/>
          </p:cNvCxnSpPr>
          <p:nvPr/>
        </p:nvCxnSpPr>
        <p:spPr>
          <a:xfrm flipH="1" flipV="1">
            <a:off x="2235200" y="2265065"/>
            <a:ext cx="2543556" cy="867154"/>
          </a:xfrm>
          <a:prstGeom prst="straightConnector1">
            <a:avLst/>
          </a:prstGeom>
          <a:ln w="76200" cmpd="sng">
            <a:solidFill>
              <a:schemeClr val="accent3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ardrop 4"/>
          <p:cNvSpPr/>
          <p:nvPr/>
        </p:nvSpPr>
        <p:spPr>
          <a:xfrm rot="18933164">
            <a:off x="4245205" y="3335484"/>
            <a:ext cx="1067103" cy="1104900"/>
          </a:xfrm>
          <a:prstGeom prst="teardrop">
            <a:avLst/>
          </a:prstGeom>
          <a:noFill/>
          <a:ln w="76200" cmpd="sng">
            <a:solidFill>
              <a:srgbClr val="E2751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0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936"/>
            <a:ext cx="8042276" cy="998628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Methods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Nearest Living Relative Approach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2C7C9F"/>
                </a:solidFill>
              </a:rPr>
              <a:t>MAT, CMMT, WMMT, MAP, </a:t>
            </a:r>
            <a:r>
              <a:rPr lang="en-US" dirty="0" err="1" smtClean="0">
                <a:solidFill>
                  <a:srgbClr val="2C7C9F"/>
                </a:solidFill>
              </a:rPr>
              <a:t>MMaP</a:t>
            </a:r>
            <a:r>
              <a:rPr lang="en-US" dirty="0" smtClean="0">
                <a:solidFill>
                  <a:srgbClr val="2C7C9F"/>
                </a:solidFill>
              </a:rPr>
              <a:t>, </a:t>
            </a:r>
            <a:r>
              <a:rPr lang="en-US" dirty="0" err="1" smtClean="0">
                <a:solidFill>
                  <a:srgbClr val="2C7C9F"/>
                </a:solidFill>
              </a:rPr>
              <a:t>MMiP</a:t>
            </a:r>
            <a:r>
              <a:rPr lang="en-US" dirty="0" smtClean="0">
                <a:solidFill>
                  <a:srgbClr val="2C7C9F"/>
                </a:solidFill>
              </a:rPr>
              <a:t>, WMMP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2C7C9F"/>
                </a:solidFill>
              </a:rPr>
              <a:t>Range of values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rgbClr val="2C7C9F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2C7C9F"/>
                </a:solidFill>
              </a:rPr>
              <a:t>Map with modern intervals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2C7C9F"/>
                </a:solidFill>
              </a:rPr>
              <a:t>Median value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1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8429</TotalTime>
  <Words>946</Words>
  <Application>Microsoft Macintosh PowerPoint</Application>
  <PresentationFormat>On-screen Show (4:3)</PresentationFormat>
  <Paragraphs>158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Paleoclimate Reconstructions of Three Mid-Atlantic Miocene Sites</vt:lpstr>
      <vt:lpstr>Purpose</vt:lpstr>
      <vt:lpstr>Miocene North America</vt:lpstr>
      <vt:lpstr>Mid-Atlantic Sites</vt:lpstr>
      <vt:lpstr>Legler Lignite</vt:lpstr>
      <vt:lpstr>Bryn Mawr</vt:lpstr>
      <vt:lpstr>Brandywine</vt:lpstr>
      <vt:lpstr>PowerPoint Presentation</vt:lpstr>
      <vt:lpstr>Methods</vt:lpstr>
      <vt:lpstr>Results</vt:lpstr>
      <vt:lpstr>Results</vt:lpstr>
      <vt:lpstr>Results</vt:lpstr>
      <vt:lpstr>Results</vt:lpstr>
      <vt:lpstr>Results</vt:lpstr>
      <vt:lpstr>Conclusions</vt:lpstr>
      <vt:lpstr>Conclusions</vt:lpstr>
      <vt:lpstr>Conclusions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Paleoclimate Reconstructions of Three Mid-Atlantic Miocene Sites</dc:title>
  <dc:creator>Aly Baumgartner</dc:creator>
  <cp:lastModifiedBy>Aly Baumgartner</cp:lastModifiedBy>
  <cp:revision>143</cp:revision>
  <cp:lastPrinted>2013-09-06T16:17:46Z</cp:lastPrinted>
  <dcterms:created xsi:type="dcterms:W3CDTF">2013-09-06T16:00:39Z</dcterms:created>
  <dcterms:modified xsi:type="dcterms:W3CDTF">2013-11-26T19:06:41Z</dcterms:modified>
</cp:coreProperties>
</file>