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57" r:id="rId3"/>
    <p:sldId id="264" r:id="rId4"/>
    <p:sldId id="259" r:id="rId5"/>
    <p:sldId id="260" r:id="rId6"/>
    <p:sldId id="261" r:id="rId7"/>
    <p:sldId id="262" r:id="rId8"/>
    <p:sldId id="266" r:id="rId9"/>
    <p:sldId id="263" r:id="rId10"/>
    <p:sldId id="267" r:id="rId11"/>
    <p:sldId id="265" r:id="rId12"/>
    <p:sldId id="269" r:id="rId13"/>
    <p:sldId id="270" r:id="rId14"/>
    <p:sldId id="271" r:id="rId15"/>
    <p:sldId id="272" r:id="rId16"/>
    <p:sldId id="273" r:id="rId17"/>
    <p:sldId id="274" r:id="rId18"/>
    <p:sldId id="276"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67" autoAdjust="0"/>
  </p:normalViewPr>
  <p:slideViewPr>
    <p:cSldViewPr>
      <p:cViewPr>
        <p:scale>
          <a:sx n="60" d="100"/>
          <a:sy n="60" d="100"/>
        </p:scale>
        <p:origin x="-1428" y="-5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5D8093-5ED5-49A7-942C-401337FDCA12}" type="datetimeFigureOut">
              <a:rPr lang="en-US" smtClean="0"/>
              <a:pPr/>
              <a:t>10/18/2013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A4D70-8465-41A4-A5BE-30AEE13C35FC}" type="slidenum">
              <a:rPr lang="en-US" smtClean="0"/>
              <a:pPr/>
              <a:t>‹#›</a:t>
            </a:fld>
            <a:endParaRPr lang="en-US"/>
          </a:p>
        </p:txBody>
      </p:sp>
    </p:spTree>
    <p:extLst>
      <p:ext uri="{BB962C8B-B14F-4D97-AF65-F5344CB8AC3E}">
        <p14:creationId xmlns:p14="http://schemas.microsoft.com/office/powerpoint/2010/main" val="233229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myself</a:t>
            </a:r>
            <a:r>
              <a:rPr lang="en-US" baseline="0" dirty="0" smtClean="0"/>
              <a:t> and talk briefly about future goals (work in </a:t>
            </a:r>
            <a:r>
              <a:rPr lang="en-US" baseline="0" dirty="0" err="1" smtClean="0"/>
              <a:t>gov’t</a:t>
            </a:r>
            <a:r>
              <a:rPr lang="en-US" baseline="0" dirty="0" smtClean="0"/>
              <a:t>)</a:t>
            </a:r>
          </a:p>
        </p:txBody>
      </p:sp>
      <p:sp>
        <p:nvSpPr>
          <p:cNvPr id="4" name="Slide Number Placeholder 3"/>
          <p:cNvSpPr>
            <a:spLocks noGrp="1"/>
          </p:cNvSpPr>
          <p:nvPr>
            <p:ph type="sldNum" sz="quarter" idx="10"/>
          </p:nvPr>
        </p:nvSpPr>
        <p:spPr/>
        <p:txBody>
          <a:bodyPr/>
          <a:lstStyle/>
          <a:p>
            <a:fld id="{AB7A4D70-8465-41A4-A5BE-30AEE13C35FC}" type="slidenum">
              <a:rPr lang="en-US" smtClean="0"/>
              <a:pPr/>
              <a:t>2</a:t>
            </a:fld>
            <a:endParaRPr lang="en-US"/>
          </a:p>
        </p:txBody>
      </p:sp>
    </p:spTree>
    <p:extLst>
      <p:ext uri="{BB962C8B-B14F-4D97-AF65-F5344CB8AC3E}">
        <p14:creationId xmlns:p14="http://schemas.microsoft.com/office/powerpoint/2010/main" val="75344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photo shows the grand column, the</a:t>
            </a:r>
            <a:r>
              <a:rPr lang="en-US" baseline="0" dirty="0" smtClean="0"/>
              <a:t> largest </a:t>
            </a:r>
            <a:r>
              <a:rPr lang="en-US" baseline="0" dirty="0" err="1" smtClean="0"/>
              <a:t>speleothem</a:t>
            </a:r>
            <a:r>
              <a:rPr lang="en-US" baseline="0" dirty="0" smtClean="0"/>
              <a:t> of it’s type in the cave</a:t>
            </a:r>
          </a:p>
          <a:p>
            <a:pPr>
              <a:buFontTx/>
              <a:buChar char="-"/>
            </a:pPr>
            <a:r>
              <a:rPr lang="en-US" baseline="0" dirty="0" smtClean="0"/>
              <a:t>I used this opportunity to teach how columns are formed (from the joining of a stalactite and stalagmite) </a:t>
            </a:r>
          </a:p>
          <a:p>
            <a:pPr>
              <a:buFontTx/>
              <a:buChar char="-"/>
            </a:pPr>
            <a:r>
              <a:rPr lang="en-US" baseline="0" dirty="0" smtClean="0"/>
              <a:t>I also encouraged visitor participation at this point by asking visitors to point out where they thought the stalactite and stalagmite that formed the column has met, visitors normally were able to do this correctly</a:t>
            </a:r>
          </a:p>
          <a:p>
            <a:pPr>
              <a:buFontTx/>
              <a:buChar char="-"/>
            </a:pPr>
            <a:r>
              <a:rPr lang="en-US" baseline="0" dirty="0" smtClean="0"/>
              <a:t>This stop was noted by my superior as being one of the most effective teaching moments on my tour </a:t>
            </a:r>
            <a:endParaRPr lang="en-US" dirty="0"/>
          </a:p>
        </p:txBody>
      </p:sp>
      <p:sp>
        <p:nvSpPr>
          <p:cNvPr id="4" name="Slide Number Placeholder 3"/>
          <p:cNvSpPr>
            <a:spLocks noGrp="1"/>
          </p:cNvSpPr>
          <p:nvPr>
            <p:ph type="sldNum" sz="quarter" idx="10"/>
          </p:nvPr>
        </p:nvSpPr>
        <p:spPr/>
        <p:txBody>
          <a:bodyPr/>
          <a:lstStyle/>
          <a:p>
            <a:fld id="{AB7A4D70-8465-41A4-A5BE-30AEE13C35FC}"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leading cave tours and teaching</a:t>
            </a:r>
            <a:r>
              <a:rPr lang="en-US" baseline="0" dirty="0" smtClean="0"/>
              <a:t> visitors about geology I was also allowed to create educational programs on other topics</a:t>
            </a:r>
          </a:p>
          <a:p>
            <a:r>
              <a:rPr lang="en-US" baseline="0" dirty="0" smtClean="0"/>
              <a:t>-one such topic was the annular eclipse which occurred on 5-20-2012, in which I supplied solar viewing glasses to visitors and explained about the physics and scientific significance of the eclipse</a:t>
            </a:r>
            <a:endParaRPr lang="en-US" dirty="0"/>
          </a:p>
        </p:txBody>
      </p:sp>
      <p:sp>
        <p:nvSpPr>
          <p:cNvPr id="4" name="Slide Number Placeholder 3"/>
          <p:cNvSpPr>
            <a:spLocks noGrp="1"/>
          </p:cNvSpPr>
          <p:nvPr>
            <p:ph type="sldNum" sz="quarter" idx="10"/>
          </p:nvPr>
        </p:nvSpPr>
        <p:spPr/>
        <p:txBody>
          <a:bodyPr/>
          <a:lstStyle/>
          <a:p>
            <a:fld id="{AB7A4D70-8465-41A4-A5BE-30AEE13C35FC}"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many tours went smoothly, others encountered some setbacks or issues</a:t>
            </a:r>
          </a:p>
          <a:p>
            <a:r>
              <a:rPr lang="en-US" baseline="0" dirty="0" smtClean="0"/>
              <a:t>-because of the wide range in visitor age, background, and physical abilities it was commonly necessary to adjust the tour content</a:t>
            </a:r>
          </a:p>
          <a:p>
            <a:r>
              <a:rPr lang="en-US" baseline="0" dirty="0" smtClean="0"/>
              <a:t>	-this was done to enhance visitor satisfaction and comprehension</a:t>
            </a:r>
          </a:p>
          <a:p>
            <a:r>
              <a:rPr lang="en-US" baseline="0" dirty="0" smtClean="0"/>
              <a:t>	-for example I once took a tour comprised of just 3 people, two of which were geologists, thus the tour for that group was 	significantly more advanced than for most</a:t>
            </a:r>
          </a:p>
          <a:p>
            <a:r>
              <a:rPr lang="en-US" baseline="0" dirty="0" smtClean="0"/>
              <a:t>-it is unfortunate but true that some visitors to national parks simply do not wish to learn, they are only interested in the aesthetics of the area</a:t>
            </a:r>
          </a:p>
          <a:p>
            <a:r>
              <a:rPr lang="en-US" baseline="0" dirty="0" smtClean="0"/>
              <a:t>	-on several occasions visitors clearly did not listen to what I was telling them, and talked amongst their group the entire tour</a:t>
            </a:r>
          </a:p>
          <a:p>
            <a:r>
              <a:rPr lang="en-US" baseline="0" dirty="0" smtClean="0"/>
              <a:t>-on several occasions it was necessary to stop a tour due to an injury (normally bumped heads)</a:t>
            </a:r>
          </a:p>
          <a:p>
            <a:r>
              <a:rPr lang="en-US" baseline="0" dirty="0" smtClean="0"/>
              <a:t>-tours were also affected by the weather on the surface</a:t>
            </a:r>
          </a:p>
        </p:txBody>
      </p:sp>
      <p:sp>
        <p:nvSpPr>
          <p:cNvPr id="4" name="Slide Number Placeholder 3"/>
          <p:cNvSpPr>
            <a:spLocks noGrp="1"/>
          </p:cNvSpPr>
          <p:nvPr>
            <p:ph type="sldNum" sz="quarter" idx="10"/>
          </p:nvPr>
        </p:nvSpPr>
        <p:spPr/>
        <p:txBody>
          <a:bodyPr/>
          <a:lstStyle/>
          <a:p>
            <a:fld id="{AB7A4D70-8465-41A4-A5BE-30AEE13C35FC}"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are two of the visitor comments which I received on my tour, I believe that experiences such as these vastly outweigh the number of visitors with negative experiences</a:t>
            </a:r>
          </a:p>
          <a:p>
            <a:r>
              <a:rPr lang="en-US" baseline="0" dirty="0" smtClean="0"/>
              <a:t>-I considered my work a success if people walked away with a new found appreciation and knowledge of the natural world, and with the tools to observe their surroundings and think critically about them</a:t>
            </a:r>
          </a:p>
          <a:p>
            <a:endParaRPr lang="en-US" dirty="0"/>
          </a:p>
        </p:txBody>
      </p:sp>
      <p:sp>
        <p:nvSpPr>
          <p:cNvPr id="4" name="Slide Number Placeholder 3"/>
          <p:cNvSpPr>
            <a:spLocks noGrp="1"/>
          </p:cNvSpPr>
          <p:nvPr>
            <p:ph type="sldNum" sz="quarter" idx="10"/>
          </p:nvPr>
        </p:nvSpPr>
        <p:spPr/>
        <p:txBody>
          <a:bodyPr/>
          <a:lstStyle/>
          <a:p>
            <a:fld id="{AB7A4D70-8465-41A4-A5BE-30AEE13C35FC}"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believe that the GeoCorps</a:t>
            </a:r>
            <a:r>
              <a:rPr lang="en-US" baseline="0" dirty="0" smtClean="0"/>
              <a:t> program benefits all the parties involved because the park in question gains experienced, enthusiastic staff members; the GeoCorps participant gains real world experience and has the opportunity to positively affect the lives of visitors; and the GSA is able to reach a broader audience to bring the message of geoscience awareness</a:t>
            </a:r>
          </a:p>
          <a:p>
            <a:r>
              <a:rPr lang="en-US" baseline="0" dirty="0" smtClean="0"/>
              <a:t>-I had an excellent experience as a GeoCorps intern, I hope to participate in the program again as a guest scientist, and I hope this experience eventually helps me to become a geologist in the NPS or similar agency</a:t>
            </a:r>
            <a:endParaRPr lang="en-US" dirty="0"/>
          </a:p>
        </p:txBody>
      </p:sp>
      <p:sp>
        <p:nvSpPr>
          <p:cNvPr id="4" name="Slide Number Placeholder 3"/>
          <p:cNvSpPr>
            <a:spLocks noGrp="1"/>
          </p:cNvSpPr>
          <p:nvPr>
            <p:ph type="sldNum" sz="quarter" idx="10"/>
          </p:nvPr>
        </p:nvSpPr>
        <p:spPr/>
        <p:txBody>
          <a:bodyPr/>
          <a:lstStyle/>
          <a:p>
            <a:fld id="{AB7A4D70-8465-41A4-A5BE-30AEE13C35FC}"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7A4D70-8465-41A4-A5BE-30AEE13C35FC}"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generalized geologic map of the area surrounding ORCA</a:t>
            </a:r>
          </a:p>
          <a:p>
            <a:r>
              <a:rPr lang="en-US" dirty="0" smtClean="0"/>
              <a:t>-this map shows</a:t>
            </a:r>
            <a:r>
              <a:rPr lang="en-US" baseline="0" dirty="0" smtClean="0"/>
              <a:t> some of the complexity found at the monument, the most prominent rock types are on this figure are </a:t>
            </a:r>
            <a:r>
              <a:rPr lang="en-US" baseline="0" dirty="0" err="1" smtClean="0"/>
              <a:t>metasediments</a:t>
            </a:r>
            <a:r>
              <a:rPr lang="en-US" baseline="0" dirty="0" smtClean="0"/>
              <a:t> and </a:t>
            </a:r>
            <a:r>
              <a:rPr lang="en-US" baseline="0" dirty="0" err="1" smtClean="0"/>
              <a:t>metavolcanics</a:t>
            </a:r>
            <a:r>
              <a:rPr lang="en-US" baseline="0" dirty="0" smtClean="0"/>
              <a:t>, with some </a:t>
            </a:r>
            <a:r>
              <a:rPr lang="en-US" baseline="0" dirty="0" err="1" smtClean="0"/>
              <a:t>intrusives</a:t>
            </a:r>
            <a:r>
              <a:rPr lang="en-US" baseline="0" dirty="0" smtClean="0"/>
              <a:t> as well.</a:t>
            </a:r>
          </a:p>
          <a:p>
            <a:r>
              <a:rPr lang="en-US" baseline="0" dirty="0" smtClean="0"/>
              <a:t>-I will give a brief overview of the geologic history of the caves and surrounding area</a:t>
            </a:r>
            <a:endParaRPr lang="en-US" dirty="0"/>
          </a:p>
        </p:txBody>
      </p:sp>
      <p:sp>
        <p:nvSpPr>
          <p:cNvPr id="4" name="Slide Number Placeholder 3"/>
          <p:cNvSpPr>
            <a:spLocks noGrp="1"/>
          </p:cNvSpPr>
          <p:nvPr>
            <p:ph type="sldNum" sz="quarter" idx="10"/>
          </p:nvPr>
        </p:nvSpPr>
        <p:spPr/>
        <p:txBody>
          <a:bodyPr/>
          <a:lstStyle/>
          <a:p>
            <a:fld id="{AB7A4D70-8465-41A4-A5BE-30AEE13C35FC}" type="slidenum">
              <a:rPr lang="en-US" smtClean="0"/>
              <a:pPr/>
              <a:t>18</a:t>
            </a:fld>
            <a:endParaRPr lang="en-US"/>
          </a:p>
        </p:txBody>
      </p:sp>
    </p:spTree>
    <p:extLst>
      <p:ext uri="{BB962C8B-B14F-4D97-AF65-F5344CB8AC3E}">
        <p14:creationId xmlns:p14="http://schemas.microsoft.com/office/powerpoint/2010/main" val="577100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-give outline for talk (overview of geology of monument, the GeoCorps and NPS missions, my job and goals at the monument, etc.)</a:t>
            </a:r>
            <a:endParaRPr lang="en-US" dirty="0" smtClean="0"/>
          </a:p>
          <a:p>
            <a:endParaRPr lang="en-US" dirty="0"/>
          </a:p>
        </p:txBody>
      </p:sp>
      <p:sp>
        <p:nvSpPr>
          <p:cNvPr id="4" name="Slide Number Placeholder 3"/>
          <p:cNvSpPr>
            <a:spLocks noGrp="1"/>
          </p:cNvSpPr>
          <p:nvPr>
            <p:ph type="sldNum" sz="quarter" idx="10"/>
          </p:nvPr>
        </p:nvSpPr>
        <p:spPr/>
        <p:txBody>
          <a:bodyPr/>
          <a:lstStyle/>
          <a:p>
            <a:fld id="{AB7A4D70-8465-41A4-A5BE-30AEE13C35F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-seamount formation ~250 Ma</a:t>
            </a:r>
          </a:p>
          <a:p>
            <a:r>
              <a:rPr lang="en-US" dirty="0" smtClean="0"/>
              <a:t>-accretion</a:t>
            </a:r>
            <a:r>
              <a:rPr lang="en-US" baseline="0" dirty="0" smtClean="0"/>
              <a:t> ~168-164 Ma</a:t>
            </a:r>
          </a:p>
          <a:p>
            <a:r>
              <a:rPr lang="en-US" baseline="0" dirty="0" smtClean="0"/>
              <a:t>-volcanism coeval and following accretion until ~145 Ma</a:t>
            </a:r>
          </a:p>
          <a:p>
            <a:r>
              <a:rPr lang="en-US" baseline="0" dirty="0" smtClean="0"/>
              <a:t>-uplift of modern </a:t>
            </a:r>
            <a:r>
              <a:rPr lang="en-US" baseline="0" dirty="0" err="1" smtClean="0"/>
              <a:t>Siskiyous</a:t>
            </a:r>
            <a:r>
              <a:rPr lang="en-US" baseline="0" dirty="0" smtClean="0"/>
              <a:t> ~23-4 Ma</a:t>
            </a:r>
          </a:p>
          <a:p>
            <a:r>
              <a:rPr lang="en-US" baseline="0" dirty="0" smtClean="0"/>
              <a:t>-cave formation ~2.6 Ma-present</a:t>
            </a:r>
            <a:endParaRPr lang="en-US" dirty="0"/>
          </a:p>
        </p:txBody>
      </p:sp>
      <p:sp>
        <p:nvSpPr>
          <p:cNvPr id="4" name="Slide Number Placeholder 3"/>
          <p:cNvSpPr>
            <a:spLocks noGrp="1"/>
          </p:cNvSpPr>
          <p:nvPr>
            <p:ph type="sldNum" sz="quarter" idx="10"/>
          </p:nvPr>
        </p:nvSpPr>
        <p:spPr/>
        <p:txBody>
          <a:bodyPr/>
          <a:lstStyle/>
          <a:p>
            <a:fld id="{AB7A4D70-8465-41A4-A5BE-30AEE13C35FC}" type="slidenum">
              <a:rPr lang="en-US" smtClean="0"/>
              <a:pPr/>
              <a:t>4</a:t>
            </a:fld>
            <a:endParaRPr lang="en-US"/>
          </a:p>
        </p:txBody>
      </p:sp>
    </p:spTree>
    <p:extLst>
      <p:ext uri="{BB962C8B-B14F-4D97-AF65-F5344CB8AC3E}">
        <p14:creationId xmlns:p14="http://schemas.microsoft.com/office/powerpoint/2010/main" val="226824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goals of the NPS,</a:t>
            </a:r>
            <a:r>
              <a:rPr lang="en-US" baseline="0" dirty="0" smtClean="0"/>
              <a:t> and how each of these goals was achieved at ORCA </a:t>
            </a:r>
          </a:p>
          <a:p>
            <a:r>
              <a:rPr lang="en-US" baseline="0" dirty="0" smtClean="0"/>
              <a:t>	-preserve park resources by monitoring visitor interaction with the cave</a:t>
            </a:r>
          </a:p>
          <a:p>
            <a:r>
              <a:rPr lang="en-US" baseline="0" dirty="0" smtClean="0"/>
              <a:t>	-provide for public enjoyment by taking tours through and educating visitors</a:t>
            </a:r>
          </a:p>
          <a:p>
            <a:r>
              <a:rPr lang="en-US" baseline="0" dirty="0" smtClean="0"/>
              <a:t>-explain how geologists (GeoCorps participants) are specially equipped to fulfill these goals</a:t>
            </a:r>
          </a:p>
          <a:p>
            <a:r>
              <a:rPr lang="en-US" baseline="0" dirty="0" smtClean="0"/>
              <a:t>	-many of us have an extra appreciation for the places the NPS protects</a:t>
            </a:r>
          </a:p>
          <a:p>
            <a:r>
              <a:rPr lang="en-US" baseline="0" dirty="0" smtClean="0"/>
              <a:t>	-because of our unique, specialized knowledge we have the ability to communicate to visitors in a way that will make lasting 	connections with the park, and with the natural world around them</a:t>
            </a:r>
          </a:p>
          <a:p>
            <a:r>
              <a:rPr lang="en-US" baseline="0" dirty="0" smtClean="0"/>
              <a:t>	-geologists in this position then have the chance to make lasting educational effects on the visitors they interact with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was an educational earth sciences interpreter at ORCA, the duties of my position were predominantly to guide tours through the cave, I also had the opportunity to create educational programs and to interact with visitors in more informal circumstances (roving, VC)</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B7A4D70-8465-41A4-A5BE-30AEE13C35FC}" type="slidenum">
              <a:rPr lang="en-US" smtClean="0"/>
              <a:pPr/>
              <a:t>5</a:t>
            </a:fld>
            <a:endParaRPr lang="en-US"/>
          </a:p>
        </p:txBody>
      </p:sp>
    </p:spTree>
    <p:extLst>
      <p:ext uri="{BB962C8B-B14F-4D97-AF65-F5344CB8AC3E}">
        <p14:creationId xmlns:p14="http://schemas.microsoft.com/office/powerpoint/2010/main" val="391042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basics of IDP (connecting the resource to universal concepts, which enhance the visitors</a:t>
            </a:r>
            <a:r>
              <a:rPr lang="en-US" baseline="0" dirty="0" smtClean="0"/>
              <a:t> connections with the resource) </a:t>
            </a:r>
          </a:p>
          <a:p>
            <a:r>
              <a:rPr lang="en-US" baseline="0" dirty="0" smtClean="0"/>
              <a:t>	-IDP includes aspects such as central relevant idea (CRI) which is the essence of what the visitors should take away</a:t>
            </a:r>
          </a:p>
          <a:p>
            <a:r>
              <a:rPr lang="en-US" baseline="0" dirty="0" smtClean="0"/>
              <a:t>-each ranger was allowed to create their own which was based on their strengths</a:t>
            </a:r>
          </a:p>
          <a:p>
            <a:r>
              <a:rPr lang="en-US" baseline="0" dirty="0" smtClean="0"/>
              <a:t>-my cave tour was designed to focus on the geology of the cave</a:t>
            </a:r>
          </a:p>
          <a:p>
            <a:r>
              <a:rPr lang="en-US" baseline="0" dirty="0" smtClean="0"/>
              <a:t>	-this main end to this goal was to encourage scientific thought and understanding</a:t>
            </a:r>
          </a:p>
          <a:p>
            <a:r>
              <a:rPr lang="en-US" baseline="0" dirty="0" smtClean="0"/>
              <a:t>	-I attempted to facilitate my visitors to make observations of their surroundings, and then apply those observations in an attempt in 	understand the processes at work within a given area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7A4D70-8465-41A4-A5BE-30AEE13C35FC}" type="slidenum">
              <a:rPr lang="en-US" smtClean="0"/>
              <a:pPr/>
              <a:t>6</a:t>
            </a:fld>
            <a:endParaRPr lang="en-US"/>
          </a:p>
        </p:txBody>
      </p:sp>
    </p:spTree>
    <p:extLst>
      <p:ext uri="{BB962C8B-B14F-4D97-AF65-F5344CB8AC3E}">
        <p14:creationId xmlns:p14="http://schemas.microsoft.com/office/powerpoint/2010/main" val="291925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-safety</a:t>
            </a:r>
            <a:r>
              <a:rPr lang="en-US" baseline="0" dirty="0" smtClean="0"/>
              <a:t> and logistics was necessary to ensure that the first NPS goal (protection of the resource) was maintained</a:t>
            </a:r>
          </a:p>
          <a:p>
            <a:r>
              <a:rPr lang="en-US" baseline="0" dirty="0" smtClean="0"/>
              <a:t>	-necessary to remind visitors that touching of the cave is prohibited, and about safety precautions such as staying together as a 	group, watching their heads and steps, etc. </a:t>
            </a:r>
          </a:p>
          <a:p>
            <a:r>
              <a:rPr lang="en-US" baseline="0" dirty="0" smtClean="0"/>
              <a:t>-I then introduced my background as both a preface to what the tour was to focus on (geology) and also as a way to be more personable and approachable to the visitors</a:t>
            </a:r>
          </a:p>
          <a:p>
            <a:r>
              <a:rPr lang="en-US" baseline="0" dirty="0" smtClean="0"/>
              <a:t>	-it was my goal to have visitors ask all the questions they liked/had, and thus I needed to be an approachable figure</a:t>
            </a:r>
          </a:p>
          <a:p>
            <a:r>
              <a:rPr lang="en-US" baseline="0" dirty="0" smtClean="0"/>
              <a:t>-I introduced the three rock types and how they were formed, and told the visitors that we would be seeing all three in the cave</a:t>
            </a:r>
          </a:p>
          <a:p>
            <a:r>
              <a:rPr lang="en-US" baseline="0" dirty="0" smtClean="0"/>
              <a:t>-We then set off on the tour, where I used specific stops to teach geological concepts, at most stops I would encourage visitors to tell the group their observations, and what they interpreted those observations to mean  </a:t>
            </a:r>
          </a:p>
          <a:p>
            <a:r>
              <a:rPr lang="en-US" baseline="0" dirty="0" smtClean="0"/>
              <a:t>-I will now show you some photos of specific stops, and explain how they were explained to visitors</a:t>
            </a:r>
            <a:endParaRPr lang="en-US" dirty="0"/>
          </a:p>
        </p:txBody>
      </p:sp>
      <p:sp>
        <p:nvSpPr>
          <p:cNvPr id="4" name="Slide Number Placeholder 3"/>
          <p:cNvSpPr>
            <a:spLocks noGrp="1"/>
          </p:cNvSpPr>
          <p:nvPr>
            <p:ph type="sldNum" sz="quarter" idx="10"/>
          </p:nvPr>
        </p:nvSpPr>
        <p:spPr/>
        <p:txBody>
          <a:bodyPr/>
          <a:lstStyle/>
          <a:p>
            <a:fld id="{AB7A4D70-8465-41A4-A5BE-30AEE13C35F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pictures illustrate</a:t>
            </a:r>
            <a:r>
              <a:rPr lang="en-US" baseline="0" dirty="0" smtClean="0"/>
              <a:t> the way in which cave passages are formed, by water</a:t>
            </a:r>
          </a:p>
          <a:p>
            <a:r>
              <a:rPr lang="en-US" baseline="0" dirty="0" smtClean="0"/>
              <a:t>-at this stop I explained the different terraces seen in the Belly of the Whale, and also pointed out the fact that the creek is still eroding in this area, causing further cave passage formation</a:t>
            </a:r>
          </a:p>
          <a:p>
            <a:r>
              <a:rPr lang="en-US" baseline="0" dirty="0" smtClean="0"/>
              <a:t>-this stop served to exemplify the power which water has over the surface of the Earth</a:t>
            </a:r>
            <a:endParaRPr lang="en-US" dirty="0"/>
          </a:p>
        </p:txBody>
      </p:sp>
      <p:sp>
        <p:nvSpPr>
          <p:cNvPr id="4" name="Slide Number Placeholder 3"/>
          <p:cNvSpPr>
            <a:spLocks noGrp="1"/>
          </p:cNvSpPr>
          <p:nvPr>
            <p:ph type="sldNum" sz="quarter" idx="10"/>
          </p:nvPr>
        </p:nvSpPr>
        <p:spPr/>
        <p:txBody>
          <a:bodyPr/>
          <a:lstStyle/>
          <a:p>
            <a:fld id="{AB7A4D70-8465-41A4-A5BE-30AEE13C35F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one of the first stops in the cave I took this opportunity to explain to visitors how calcite is deposited in caves (via</a:t>
            </a:r>
            <a:r>
              <a:rPr lang="en-US" baseline="0" dirty="0" smtClean="0"/>
              <a:t> evaporation and CO</a:t>
            </a:r>
            <a:r>
              <a:rPr lang="en-US" baseline="-25000" dirty="0" smtClean="0"/>
              <a:t>2 degassing)</a:t>
            </a:r>
            <a:endParaRPr lang="en-US" dirty="0" smtClean="0"/>
          </a:p>
          <a:p>
            <a:r>
              <a:rPr lang="en-US" dirty="0" smtClean="0"/>
              <a:t>-this flowstone is</a:t>
            </a:r>
            <a:r>
              <a:rPr lang="en-US" baseline="0" dirty="0" smtClean="0"/>
              <a:t> known as Niagara Falls, and it is covered with the signatures of early explorers of the cave</a:t>
            </a:r>
          </a:p>
          <a:p>
            <a:r>
              <a:rPr lang="en-US" baseline="0" dirty="0" smtClean="0"/>
              <a:t>	-at this point I lamented at the historic lack of respect for natural wonders that many early explorers had, often times visitors voiced 	their agreement, thus showing that they valued the resource of the cave, and fulfilling the NPS goal for inspiring visitor connections</a:t>
            </a:r>
            <a:endParaRPr lang="en-US" dirty="0"/>
          </a:p>
        </p:txBody>
      </p:sp>
      <p:sp>
        <p:nvSpPr>
          <p:cNvPr id="4" name="Slide Number Placeholder 3"/>
          <p:cNvSpPr>
            <a:spLocks noGrp="1"/>
          </p:cNvSpPr>
          <p:nvPr>
            <p:ph type="sldNum" sz="quarter" idx="10"/>
          </p:nvPr>
        </p:nvSpPr>
        <p:spPr/>
        <p:txBody>
          <a:bodyPr/>
          <a:lstStyle/>
          <a:p>
            <a:fld id="{AB7A4D70-8465-41A4-A5BE-30AEE13C35F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photo shows a cross section through flowstone created by a</a:t>
            </a:r>
            <a:r>
              <a:rPr lang="en-US" baseline="0" dirty="0" smtClean="0"/>
              <a:t> tour route tunnel</a:t>
            </a:r>
          </a:p>
          <a:p>
            <a:r>
              <a:rPr lang="en-US" baseline="0" dirty="0" smtClean="0"/>
              <a:t>-I used this stop to illustrate the point of stratigraphic succession, and to give visitors a sense of geologic timescales</a:t>
            </a:r>
            <a:endParaRPr lang="en-US" dirty="0"/>
          </a:p>
        </p:txBody>
      </p:sp>
      <p:sp>
        <p:nvSpPr>
          <p:cNvPr id="4" name="Slide Number Placeholder 3"/>
          <p:cNvSpPr>
            <a:spLocks noGrp="1"/>
          </p:cNvSpPr>
          <p:nvPr>
            <p:ph type="sldNum" sz="quarter" idx="10"/>
          </p:nvPr>
        </p:nvSpPr>
        <p:spPr/>
        <p:txBody>
          <a:bodyPr/>
          <a:lstStyle/>
          <a:p>
            <a:fld id="{AB7A4D70-8465-41A4-A5BE-30AEE13C35F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1AFBEED-54B9-4276-9A28-4A0528A00FBE}" type="datetimeFigureOut">
              <a:rPr lang="en-US" smtClean="0"/>
              <a:pPr/>
              <a:t>10/18/2013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A355FC0-822C-4D5A-9305-CEE88C26BBB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AFBEED-54B9-4276-9A28-4A0528A00FBE}"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355FC0-822C-4D5A-9305-CEE88C26BB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AFBEED-54B9-4276-9A28-4A0528A00FBE}"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355FC0-822C-4D5A-9305-CEE88C26BB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AFBEED-54B9-4276-9A28-4A0528A00FBE}"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355FC0-822C-4D5A-9305-CEE88C26BB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AFBEED-54B9-4276-9A28-4A0528A00FBE}"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355FC0-822C-4D5A-9305-CEE88C26BBB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AFBEED-54B9-4276-9A28-4A0528A00FBE}"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355FC0-822C-4D5A-9305-CEE88C26BB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AFBEED-54B9-4276-9A28-4A0528A00FBE}" type="datetimeFigureOut">
              <a:rPr lang="en-US" smtClean="0"/>
              <a:pPr/>
              <a:t>10/18/2013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355FC0-822C-4D5A-9305-CEE88C26BB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1AFBEED-54B9-4276-9A28-4A0528A00FBE}" type="datetimeFigureOut">
              <a:rPr lang="en-US" smtClean="0"/>
              <a:pPr/>
              <a:t>10/18/2013</a:t>
            </a:fld>
            <a:endParaRPr lang="en-US"/>
          </a:p>
        </p:txBody>
      </p:sp>
      <p:sp>
        <p:nvSpPr>
          <p:cNvPr id="8" name="Slide Number Placeholder 7"/>
          <p:cNvSpPr>
            <a:spLocks noGrp="1"/>
          </p:cNvSpPr>
          <p:nvPr>
            <p:ph type="sldNum" sz="quarter" idx="11"/>
          </p:nvPr>
        </p:nvSpPr>
        <p:spPr/>
        <p:txBody>
          <a:bodyPr/>
          <a:lstStyle/>
          <a:p>
            <a:fld id="{2A355FC0-822C-4D5A-9305-CEE88C26BBB5}"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FBEED-54B9-4276-9A28-4A0528A00FBE}" type="datetimeFigureOut">
              <a:rPr lang="en-US" smtClean="0"/>
              <a:pPr/>
              <a:t>10/18/2013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355FC0-822C-4D5A-9305-CEE88C26BB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AFBEED-54B9-4276-9A28-4A0528A00FBE}"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2A355FC0-822C-4D5A-9305-CEE88C26BB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1AFBEED-54B9-4276-9A28-4A0528A00FBE}"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355FC0-822C-4D5A-9305-CEE88C26BB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1AFBEED-54B9-4276-9A28-4A0528A00FBE}" type="datetimeFigureOut">
              <a:rPr lang="en-US" smtClean="0"/>
              <a:pPr/>
              <a:t>10/18/2013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355FC0-822C-4D5A-9305-CEE88C26BBB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95400"/>
            <a:ext cx="6480048" cy="2301240"/>
          </a:xfrm>
        </p:spPr>
        <p:txBody>
          <a:bodyPr>
            <a:normAutofit fontScale="90000"/>
          </a:bodyPr>
          <a:lstStyle/>
          <a:p>
            <a:pPr algn="ctr"/>
            <a:r>
              <a:rPr lang="en-US" dirty="0">
                <a:latin typeface="+mn-lt"/>
              </a:rPr>
              <a:t>CONNECTING VISITORS TO GEOLOGY AT OREGON CAVES NATIONAL MONUMENT</a:t>
            </a:r>
            <a:r>
              <a:rPr lang="en-US" dirty="0"/>
              <a:t/>
            </a:r>
            <a:br>
              <a:rPr lang="en-US" dirty="0"/>
            </a:br>
            <a:endParaRPr lang="en-US" dirty="0"/>
          </a:p>
        </p:txBody>
      </p:sp>
      <p:sp>
        <p:nvSpPr>
          <p:cNvPr id="3" name="Subtitle 2"/>
          <p:cNvSpPr>
            <a:spLocks noGrp="1"/>
          </p:cNvSpPr>
          <p:nvPr>
            <p:ph type="subTitle" idx="1"/>
          </p:nvPr>
        </p:nvSpPr>
        <p:spPr>
          <a:xfrm>
            <a:off x="1371600" y="4800600"/>
            <a:ext cx="6480048" cy="685800"/>
          </a:xfrm>
        </p:spPr>
        <p:txBody>
          <a:bodyPr>
            <a:noAutofit/>
          </a:bodyPr>
          <a:lstStyle/>
          <a:p>
            <a:pPr algn="ctr"/>
            <a:r>
              <a:rPr lang="en-US" sz="2400" dirty="0" smtClean="0"/>
              <a:t>Connor Newman</a:t>
            </a:r>
          </a:p>
          <a:p>
            <a:pPr algn="ctr"/>
            <a:r>
              <a:rPr lang="en-US" sz="2400" dirty="0" smtClean="0"/>
              <a:t>10/28/2013</a:t>
            </a:r>
            <a:endParaRPr lang="en-US" sz="2400" dirty="0"/>
          </a:p>
        </p:txBody>
      </p:sp>
    </p:spTree>
    <p:extLst>
      <p:ext uri="{BB962C8B-B14F-4D97-AF65-F5344CB8AC3E}">
        <p14:creationId xmlns:p14="http://schemas.microsoft.com/office/powerpoint/2010/main" val="3540135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N0222.JPG"/>
          <p:cNvPicPr>
            <a:picLocks noChangeAspect="1"/>
          </p:cNvPicPr>
          <p:nvPr/>
        </p:nvPicPr>
        <p:blipFill>
          <a:blip r:embed="rId3" cstate="print"/>
          <a:stretch>
            <a:fillRect/>
          </a:stretch>
        </p:blipFill>
        <p:spPr>
          <a:xfrm>
            <a:off x="2362200" y="279400"/>
            <a:ext cx="4419600" cy="5892800"/>
          </a:xfrm>
          <a:prstGeom prst="rect">
            <a:avLst/>
          </a:prstGeom>
        </p:spPr>
      </p:pic>
      <p:sp>
        <p:nvSpPr>
          <p:cNvPr id="5" name="TextBox 4"/>
          <p:cNvSpPr txBox="1"/>
          <p:nvPr/>
        </p:nvSpPr>
        <p:spPr>
          <a:xfrm>
            <a:off x="2133600" y="6172200"/>
            <a:ext cx="7391400" cy="381000"/>
          </a:xfrm>
          <a:prstGeom prst="rect">
            <a:avLst/>
          </a:prstGeom>
          <a:noFill/>
        </p:spPr>
        <p:txBody>
          <a:bodyPr wrap="square" rtlCol="0">
            <a:spAutoFit/>
          </a:bodyPr>
          <a:lstStyle/>
          <a:p>
            <a:r>
              <a:rPr lang="en-US" dirty="0" smtClean="0"/>
              <a:t>Figure 3: Cross section through flowstone layers.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59505_10150689851745765_620155099_n.jpg"/>
          <p:cNvPicPr>
            <a:picLocks noChangeAspect="1"/>
          </p:cNvPicPr>
          <p:nvPr/>
        </p:nvPicPr>
        <p:blipFill>
          <a:blip r:embed="rId3" cstate="print"/>
          <a:stretch>
            <a:fillRect/>
          </a:stretch>
        </p:blipFill>
        <p:spPr>
          <a:xfrm>
            <a:off x="914400" y="685800"/>
            <a:ext cx="7340600" cy="5505450"/>
          </a:xfrm>
          <a:prstGeom prst="rect">
            <a:avLst/>
          </a:prstGeom>
        </p:spPr>
      </p:pic>
      <p:sp>
        <p:nvSpPr>
          <p:cNvPr id="6" name="TextBox 5"/>
          <p:cNvSpPr txBox="1"/>
          <p:nvPr/>
        </p:nvSpPr>
        <p:spPr>
          <a:xfrm>
            <a:off x="914400" y="6248400"/>
            <a:ext cx="8229600" cy="381000"/>
          </a:xfrm>
          <a:prstGeom prst="rect">
            <a:avLst/>
          </a:prstGeom>
          <a:noFill/>
        </p:spPr>
        <p:txBody>
          <a:bodyPr wrap="square" rtlCol="0">
            <a:spAutoFit/>
          </a:bodyPr>
          <a:lstStyle/>
          <a:p>
            <a:r>
              <a:rPr lang="en-US" dirty="0" smtClean="0"/>
              <a:t>Figure 4: Explaining column formation to visitors at the Grand Column.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N0412.JPG"/>
          <p:cNvPicPr>
            <a:picLocks noChangeAspect="1"/>
          </p:cNvPicPr>
          <p:nvPr/>
        </p:nvPicPr>
        <p:blipFill>
          <a:blip r:embed="rId3" cstate="print"/>
          <a:stretch>
            <a:fillRect/>
          </a:stretch>
        </p:blipFill>
        <p:spPr>
          <a:xfrm>
            <a:off x="3048000" y="990600"/>
            <a:ext cx="6096000" cy="4038600"/>
          </a:xfrm>
          <a:prstGeom prst="rect">
            <a:avLst/>
          </a:prstGeom>
        </p:spPr>
      </p:pic>
      <p:pic>
        <p:nvPicPr>
          <p:cNvPr id="5" name="Picture 4" descr="Newman_Connor_NPS_ORCA_#4.jpg"/>
          <p:cNvPicPr>
            <a:picLocks noChangeAspect="1"/>
          </p:cNvPicPr>
          <p:nvPr/>
        </p:nvPicPr>
        <p:blipFill>
          <a:blip r:embed="rId4" cstate="print"/>
          <a:stretch>
            <a:fillRect/>
          </a:stretch>
        </p:blipFill>
        <p:spPr>
          <a:xfrm>
            <a:off x="0" y="990600"/>
            <a:ext cx="5257800" cy="4019550"/>
          </a:xfrm>
          <a:prstGeom prst="rect">
            <a:avLst/>
          </a:prstGeom>
        </p:spPr>
      </p:pic>
      <p:sp>
        <p:nvSpPr>
          <p:cNvPr id="6" name="TextBox 5"/>
          <p:cNvSpPr txBox="1"/>
          <p:nvPr/>
        </p:nvSpPr>
        <p:spPr>
          <a:xfrm>
            <a:off x="609600" y="5562600"/>
            <a:ext cx="7772400" cy="646331"/>
          </a:xfrm>
          <a:prstGeom prst="rect">
            <a:avLst/>
          </a:prstGeom>
          <a:noFill/>
        </p:spPr>
        <p:txBody>
          <a:bodyPr wrap="square" rtlCol="0">
            <a:spAutoFit/>
          </a:bodyPr>
          <a:lstStyle/>
          <a:p>
            <a:r>
              <a:rPr lang="en-US" dirty="0" smtClean="0"/>
              <a:t>Figure 5: Explaining an annular eclipse to visitors (left) and the annulus of the May 20, 2012 annular eclipse (right).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Troubles Encountered</a:t>
            </a:r>
            <a:endParaRPr lang="en-US" dirty="0">
              <a:latin typeface="+mn-lt"/>
            </a:endParaRPr>
          </a:p>
        </p:txBody>
      </p:sp>
      <p:sp>
        <p:nvSpPr>
          <p:cNvPr id="3" name="Content Placeholder 2"/>
          <p:cNvSpPr>
            <a:spLocks noGrp="1"/>
          </p:cNvSpPr>
          <p:nvPr>
            <p:ph idx="1"/>
          </p:nvPr>
        </p:nvSpPr>
        <p:spPr>
          <a:xfrm>
            <a:off x="457200" y="2027237"/>
            <a:ext cx="7467600" cy="4525963"/>
          </a:xfrm>
        </p:spPr>
        <p:txBody>
          <a:bodyPr/>
          <a:lstStyle/>
          <a:p>
            <a:r>
              <a:rPr lang="en-US" dirty="0" smtClean="0"/>
              <a:t>Dynamic nature</a:t>
            </a:r>
          </a:p>
          <a:p>
            <a:r>
              <a:rPr lang="en-US" dirty="0" smtClean="0"/>
              <a:t>Unwilling visitors</a:t>
            </a:r>
          </a:p>
          <a:p>
            <a:r>
              <a:rPr lang="en-US" dirty="0" smtClean="0"/>
              <a:t>Injuries</a:t>
            </a:r>
          </a:p>
          <a:p>
            <a:r>
              <a:rPr lang="en-US" dirty="0" smtClean="0"/>
              <a:t>Adverse conditions</a:t>
            </a:r>
            <a:endParaRPr lang="en-US" dirty="0"/>
          </a:p>
        </p:txBody>
      </p:sp>
      <p:pic>
        <p:nvPicPr>
          <p:cNvPr id="4" name="Picture 3" descr="DSCN0003.JPG"/>
          <p:cNvPicPr>
            <a:picLocks noChangeAspect="1"/>
          </p:cNvPicPr>
          <p:nvPr/>
        </p:nvPicPr>
        <p:blipFill>
          <a:blip r:embed="rId3" cstate="print"/>
          <a:stretch>
            <a:fillRect/>
          </a:stretch>
        </p:blipFill>
        <p:spPr>
          <a:xfrm>
            <a:off x="4648200" y="1295400"/>
            <a:ext cx="3943350" cy="5257800"/>
          </a:xfrm>
          <a:prstGeom prst="rect">
            <a:avLst/>
          </a:prstGeom>
        </p:spPr>
      </p:pic>
      <p:sp>
        <p:nvSpPr>
          <p:cNvPr id="5" name="TextBox 4"/>
          <p:cNvSpPr txBox="1"/>
          <p:nvPr/>
        </p:nvSpPr>
        <p:spPr>
          <a:xfrm>
            <a:off x="609600" y="5181600"/>
            <a:ext cx="3733800" cy="646331"/>
          </a:xfrm>
          <a:prstGeom prst="rect">
            <a:avLst/>
          </a:prstGeom>
          <a:noFill/>
        </p:spPr>
        <p:txBody>
          <a:bodyPr wrap="square" rtlCol="0">
            <a:spAutoFit/>
          </a:bodyPr>
          <a:lstStyle/>
          <a:p>
            <a:r>
              <a:rPr lang="en-US" dirty="0" smtClean="0"/>
              <a:t>Figure 6: Cave tour exit after spring snow storm.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Success Stories</a:t>
            </a:r>
            <a:r>
              <a:rPr lang="en-US" dirty="0" smtClean="0"/>
              <a:t> </a:t>
            </a:r>
            <a:endParaRPr lang="en-US" dirty="0"/>
          </a:p>
        </p:txBody>
      </p:sp>
      <p:sp>
        <p:nvSpPr>
          <p:cNvPr id="3" name="Content Placeholder 2"/>
          <p:cNvSpPr>
            <a:spLocks noGrp="1"/>
          </p:cNvSpPr>
          <p:nvPr>
            <p:ph idx="1"/>
          </p:nvPr>
        </p:nvSpPr>
        <p:spPr/>
        <p:txBody>
          <a:bodyPr>
            <a:normAutofit fontScale="92500"/>
          </a:bodyPr>
          <a:lstStyle/>
          <a:p>
            <a:r>
              <a:rPr lang="en-US" dirty="0" smtClean="0"/>
              <a:t>“Today was my eighth trip through the cave, and it was fantastic, again! But today was exceptional- we had Connor as our tour guide and I’ve learned more today than all the other trips put together. He was fantastic, very knowledgeable, and informational”               -Anonymous</a:t>
            </a:r>
          </a:p>
          <a:p>
            <a:r>
              <a:rPr lang="en-US" dirty="0" smtClean="0"/>
              <a:t>“Great tour. Connor was both very organized and very technically knowledgeable!”          -Anonymous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5978631"/>
            <a:ext cx="7543800" cy="646331"/>
          </a:xfrm>
          <a:prstGeom prst="rect">
            <a:avLst/>
          </a:prstGeom>
          <a:noFill/>
        </p:spPr>
        <p:txBody>
          <a:bodyPr wrap="square" rtlCol="0">
            <a:spAutoFit/>
          </a:bodyPr>
          <a:lstStyle/>
          <a:p>
            <a:r>
              <a:rPr lang="en-US" dirty="0" smtClean="0"/>
              <a:t>Figure 7: Explaining folding to SCA interns on the off trail tour route (left). Discussing the May 20, 2012 annular eclipse with visitors (right).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609600"/>
            <a:ext cx="5181600" cy="3886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930" y="1849821"/>
            <a:ext cx="5130800" cy="38480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Thank You</a:t>
            </a:r>
            <a:endParaRPr lang="en-US" dirty="0">
              <a:latin typeface="+mn-lt"/>
            </a:endParaRPr>
          </a:p>
        </p:txBody>
      </p:sp>
      <p:sp>
        <p:nvSpPr>
          <p:cNvPr id="3" name="Content Placeholder 2"/>
          <p:cNvSpPr>
            <a:spLocks noGrp="1"/>
          </p:cNvSpPr>
          <p:nvPr>
            <p:ph idx="1"/>
          </p:nvPr>
        </p:nvSpPr>
        <p:spPr>
          <a:xfrm>
            <a:off x="762000" y="1524000"/>
            <a:ext cx="7467600" cy="4525963"/>
          </a:xfrm>
        </p:spPr>
        <p:txBody>
          <a:bodyPr/>
          <a:lstStyle/>
          <a:p>
            <a:r>
              <a:rPr lang="en-US" dirty="0" smtClean="0"/>
              <a:t>I wish to thank Sandra </a:t>
            </a:r>
            <a:r>
              <a:rPr lang="en-US" dirty="0" err="1" smtClean="0"/>
              <a:t>Gladish</a:t>
            </a:r>
            <a:r>
              <a:rPr lang="en-US" dirty="0" smtClean="0"/>
              <a:t> and George Herring, my supervisors at Oregon Caves National Monument; Jason Bracken, my fellow GeoCorps intern; and the GSA and the National Park Service for creating and facilitating the GeoCorps program.</a:t>
            </a:r>
            <a:endParaRPr lang="en-US" dirty="0"/>
          </a:p>
        </p:txBody>
      </p:sp>
      <p:pic>
        <p:nvPicPr>
          <p:cNvPr id="1026" name="Picture 7"/>
          <p:cNvPicPr>
            <a:picLocks noChangeAspect="1" noChangeArrowheads="1"/>
          </p:cNvPicPr>
          <p:nvPr/>
        </p:nvPicPr>
        <p:blipFill>
          <a:blip r:embed="rId3" cstate="print"/>
          <a:srcRect/>
          <a:stretch>
            <a:fillRect/>
          </a:stretch>
        </p:blipFill>
        <p:spPr bwMode="auto">
          <a:xfrm>
            <a:off x="7315200" y="4953000"/>
            <a:ext cx="1583933" cy="1676400"/>
          </a:xfrm>
          <a:prstGeom prst="rect">
            <a:avLst/>
          </a:prstGeom>
          <a:noFill/>
          <a:ln w="9525">
            <a:noFill/>
            <a:miter lim="800000"/>
            <a:headEnd/>
            <a:tailEnd/>
          </a:ln>
        </p:spPr>
      </p:pic>
      <p:pic>
        <p:nvPicPr>
          <p:cNvPr id="1027" name="Picture 6" descr="Description: O:\shdata\Public\Logo\NPS Arrowhead\NPS_Arrowhead_White_Background\AH_large_shaded_4C_pc.tif"/>
          <p:cNvPicPr>
            <a:picLocks noChangeAspect="1" noChangeArrowheads="1"/>
          </p:cNvPicPr>
          <p:nvPr/>
        </p:nvPicPr>
        <p:blipFill>
          <a:blip r:embed="rId4" cstate="print"/>
          <a:srcRect/>
          <a:stretch>
            <a:fillRect/>
          </a:stretch>
        </p:blipFill>
        <p:spPr bwMode="auto">
          <a:xfrm>
            <a:off x="304800" y="4953000"/>
            <a:ext cx="1295400" cy="16840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References</a:t>
            </a:r>
            <a:endParaRPr lang="en-US" dirty="0">
              <a:latin typeface="+mn-lt"/>
            </a:endParaRPr>
          </a:p>
        </p:txBody>
      </p:sp>
      <p:sp>
        <p:nvSpPr>
          <p:cNvPr id="3" name="Content Placeholder 2"/>
          <p:cNvSpPr>
            <a:spLocks noGrp="1"/>
          </p:cNvSpPr>
          <p:nvPr>
            <p:ph idx="1"/>
          </p:nvPr>
        </p:nvSpPr>
        <p:spPr/>
        <p:txBody>
          <a:bodyPr>
            <a:normAutofit fontScale="40000" lnSpcReduction="20000"/>
          </a:bodyPr>
          <a:lstStyle/>
          <a:p>
            <a:r>
              <a:rPr lang="en-US" dirty="0" err="1"/>
              <a:t>Eakin</a:t>
            </a:r>
            <a:r>
              <a:rPr lang="en-US" dirty="0"/>
              <a:t>, C. et al., 2010. Seismic Anisotropy beneath Cascadia and the Mendocino Triple Junction: Interaction of the </a:t>
            </a:r>
            <a:r>
              <a:rPr lang="en-US" dirty="0" err="1"/>
              <a:t>Subducting</a:t>
            </a:r>
            <a:r>
              <a:rPr lang="en-US" dirty="0"/>
              <a:t> Slab with Mantle Flow. Earth and Planetary Science Letters, v. 297, n.3-4, p. 627-632. </a:t>
            </a:r>
          </a:p>
          <a:p>
            <a:r>
              <a:rPr lang="en-US" dirty="0"/>
              <a:t>Johnson, K., and Barnes, C., 2006. Magma Mixing and Mingling in the </a:t>
            </a:r>
            <a:r>
              <a:rPr lang="en-US" dirty="0" err="1"/>
              <a:t>Grayback</a:t>
            </a:r>
            <a:r>
              <a:rPr lang="en-US" dirty="0"/>
              <a:t> pluton, Klamath Mountains, Oregon, in </a:t>
            </a:r>
            <a:r>
              <a:rPr lang="en-US" dirty="0" err="1"/>
              <a:t>Snoke</a:t>
            </a:r>
            <a:r>
              <a:rPr lang="en-US" dirty="0"/>
              <a:t>, A.W., and Barnes, C. G., eds., Geological studies in the Klamath Mountains province, California and Oregon: A volume in honor of William P. Irwin: Geological Society of America Special Paper 410, p. 247-267. Geological Society of America, Boulder, Colorado.</a:t>
            </a:r>
          </a:p>
          <a:p>
            <a:r>
              <a:rPr lang="en-US" dirty="0" err="1"/>
              <a:t>Kearey</a:t>
            </a:r>
            <a:r>
              <a:rPr lang="en-US" dirty="0"/>
              <a:t>, P. et al., 2008. Global Tectonics, Third Edition. John Wiley and Sons Ltd. West Sussex, United Kingdom.</a:t>
            </a:r>
          </a:p>
          <a:p>
            <a:r>
              <a:rPr lang="en-US" dirty="0" err="1"/>
              <a:t>KellerLynn</a:t>
            </a:r>
            <a:r>
              <a:rPr lang="en-US" dirty="0"/>
              <a:t>, K., 2011.  Oregon Caves National Monument: Geological Resources Inventory Report. Natural Resource Report NPS/NRSS/GRD/NRR-2011/457. National Park Service, Fort Collins, Colorado.</a:t>
            </a:r>
          </a:p>
          <a:p>
            <a:r>
              <a:rPr lang="en-US" dirty="0"/>
              <a:t>McNutt, M., 1983. Influence of Plate Subduction on </a:t>
            </a:r>
            <a:r>
              <a:rPr lang="en-US" dirty="0" err="1"/>
              <a:t>Isostatic</a:t>
            </a:r>
            <a:r>
              <a:rPr lang="en-US" dirty="0"/>
              <a:t> Compensation in Northern California. Tectonics, v. 2, n. 4, p. 399-415. American Geophysical Union. Washington, D.C.</a:t>
            </a:r>
          </a:p>
          <a:p>
            <a:r>
              <a:rPr lang="en-US" dirty="0"/>
              <a:t>Roth, J., 2012. Oregon Caves: A Natural History. Oregon Caves National Monument Staff Training Binder, Spring 2012. Oregon Caves National Monument, Cave Junction, Oregon.</a:t>
            </a:r>
          </a:p>
          <a:p>
            <a:r>
              <a:rPr lang="en-US" dirty="0"/>
              <a:t>Wright, J. and </a:t>
            </a:r>
            <a:r>
              <a:rPr lang="en-US" dirty="0" err="1"/>
              <a:t>Wyld</a:t>
            </a:r>
            <a:r>
              <a:rPr lang="en-US" dirty="0"/>
              <a:t>, S., 1994. The Rattlesnake Creek </a:t>
            </a:r>
            <a:r>
              <a:rPr lang="en-US" dirty="0" err="1"/>
              <a:t>Terrane</a:t>
            </a:r>
            <a:r>
              <a:rPr lang="en-US" dirty="0"/>
              <a:t>, Klamath Mountains, California: An Early Mesozoic Volcanic Arc and its Basement of Tectonically Disrupted Crust. Geological Society of America Bulletin, v. 106, p. 1033-1056. Geological Society of America, Boulder, Colorado.</a:t>
            </a:r>
          </a:p>
          <a:p>
            <a:r>
              <a:rPr lang="en-US" dirty="0"/>
              <a:t>Wells, M., and </a:t>
            </a:r>
            <a:r>
              <a:rPr lang="en-US" dirty="0" err="1"/>
              <a:t>Hoisch</a:t>
            </a:r>
            <a:r>
              <a:rPr lang="en-US" dirty="0"/>
              <a:t>, T., 2008. The Role of Mantle Delamination in Widespread late Cretaceous Extension and Magmatism in the Cordilleran </a:t>
            </a:r>
            <a:r>
              <a:rPr lang="en-US" dirty="0" err="1"/>
              <a:t>Orogen</a:t>
            </a:r>
            <a:r>
              <a:rPr lang="en-US" dirty="0"/>
              <a:t>, Western United States. Geological Society of America Bulletin, v. 120, n. 5-6, p. 515-530. Geological Society of America, Boulder, Colorado. </a:t>
            </a:r>
          </a:p>
          <a:p>
            <a:r>
              <a:rPr lang="en-US" dirty="0" err="1"/>
              <a:t>Xue</a:t>
            </a:r>
            <a:r>
              <a:rPr lang="en-US" dirty="0"/>
              <a:t>, M., Allen, R., 2007. The Fate of the Juan de Fuca Plate: Implications for a Yellowstone Plume Head. Earth and Planetary Science Letters, v. 264, n. 1-2, p. 266-276.</a:t>
            </a:r>
          </a:p>
          <a:p>
            <a:pPr marL="36576" indent="0">
              <a:buNone/>
            </a:pPr>
            <a:endParaRPr lang="en-US" dirty="0"/>
          </a:p>
        </p:txBody>
      </p:sp>
    </p:spTree>
    <p:extLst>
      <p:ext uri="{BB962C8B-B14F-4D97-AF65-F5344CB8AC3E}">
        <p14:creationId xmlns:p14="http://schemas.microsoft.com/office/powerpoint/2010/main" val="3536170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096000"/>
            <a:ext cx="8534400" cy="646331"/>
          </a:xfrm>
          <a:prstGeom prst="rect">
            <a:avLst/>
          </a:prstGeom>
          <a:noFill/>
        </p:spPr>
        <p:txBody>
          <a:bodyPr wrap="square" rtlCol="0">
            <a:spAutoFit/>
          </a:bodyPr>
          <a:lstStyle/>
          <a:p>
            <a:pPr>
              <a:buNone/>
            </a:pPr>
            <a:r>
              <a:rPr lang="en-US" dirty="0" smtClean="0"/>
              <a:t>Figure 8: Generalized geologic map of the Oregon Caves National Monument region. From Keller-Lynn (2011)</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43726"/>
          </a:xfrm>
          <a:prstGeom prst="rect">
            <a:avLst/>
          </a:prstGeom>
        </p:spPr>
      </p:pic>
    </p:spTree>
    <p:extLst>
      <p:ext uri="{BB962C8B-B14F-4D97-AF65-F5344CB8AC3E}">
        <p14:creationId xmlns:p14="http://schemas.microsoft.com/office/powerpoint/2010/main" val="1758970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295400"/>
            <a:ext cx="6952430" cy="4220679"/>
          </a:xfrm>
          <a:prstGeom prst="rect">
            <a:avLst/>
          </a:prstGeom>
        </p:spPr>
      </p:pic>
      <p:sp>
        <p:nvSpPr>
          <p:cNvPr id="5" name="TextBox 4"/>
          <p:cNvSpPr txBox="1"/>
          <p:nvPr/>
        </p:nvSpPr>
        <p:spPr>
          <a:xfrm>
            <a:off x="990600" y="5791200"/>
            <a:ext cx="7391400" cy="646331"/>
          </a:xfrm>
          <a:prstGeom prst="rect">
            <a:avLst/>
          </a:prstGeom>
          <a:noFill/>
        </p:spPr>
        <p:txBody>
          <a:bodyPr wrap="square" rtlCol="0">
            <a:spAutoFit/>
          </a:bodyPr>
          <a:lstStyle/>
          <a:p>
            <a:r>
              <a:rPr lang="en-US" dirty="0" smtClean="0"/>
              <a:t>Figure </a:t>
            </a:r>
            <a:r>
              <a:rPr lang="en-US" dirty="0"/>
              <a:t>9</a:t>
            </a:r>
            <a:r>
              <a:rPr lang="en-US" dirty="0" smtClean="0"/>
              <a:t>: Map key for geologic map of Oregon Caves National Monument. From Keller-Lynn (2011). </a:t>
            </a:r>
            <a:endParaRPr lang="en-US" dirty="0"/>
          </a:p>
        </p:txBody>
      </p:sp>
    </p:spTree>
    <p:extLst>
      <p:ext uri="{BB962C8B-B14F-4D97-AF65-F5344CB8AC3E}">
        <p14:creationId xmlns:p14="http://schemas.microsoft.com/office/powerpoint/2010/main" val="2118098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0"/>
            <a:ext cx="7467600" cy="4525963"/>
          </a:xfrm>
        </p:spPr>
        <p:txBody>
          <a:bodyPr/>
          <a:lstStyle/>
          <a:p>
            <a:r>
              <a:rPr lang="en-US" dirty="0" smtClean="0"/>
              <a:t>B.A. Geology, 2011, University of Colorado, Boulder</a:t>
            </a:r>
          </a:p>
          <a:p>
            <a:r>
              <a:rPr lang="en-US" dirty="0" smtClean="0"/>
              <a:t>Educational Earth Sciences Interpreter at Oregon Caves National Monument, Spring 2012</a:t>
            </a:r>
          </a:p>
          <a:p>
            <a:r>
              <a:rPr lang="en-US" dirty="0" smtClean="0"/>
              <a:t>M.S. Geology (in progress), Expected completion August 2014, University of Nevada, Reno</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57200"/>
            <a:ext cx="2159203" cy="965591"/>
          </a:xfrm>
          <a:prstGeom prst="rect">
            <a:avLst/>
          </a:prstGeom>
        </p:spPr>
      </p:pic>
      <p:sp>
        <p:nvSpPr>
          <p:cNvPr id="6" name="Rectangle 5"/>
          <p:cNvSpPr/>
          <p:nvPr/>
        </p:nvSpPr>
        <p:spPr>
          <a:xfrm>
            <a:off x="1371601" y="480033"/>
            <a:ext cx="2514600" cy="9427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8179" y="604417"/>
            <a:ext cx="2135621" cy="669512"/>
          </a:xfrm>
          <a:prstGeom prst="rect">
            <a:avLst/>
          </a:prstGeom>
        </p:spPr>
      </p:pic>
    </p:spTree>
    <p:extLst>
      <p:ext uri="{BB962C8B-B14F-4D97-AF65-F5344CB8AC3E}">
        <p14:creationId xmlns:p14="http://schemas.microsoft.com/office/powerpoint/2010/main" val="2110008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N0131-2.jpg"/>
          <p:cNvPicPr>
            <a:picLocks noChangeAspect="1"/>
          </p:cNvPicPr>
          <p:nvPr/>
        </p:nvPicPr>
        <p:blipFill>
          <a:blip r:embed="rId3" cstate="print"/>
          <a:stretch>
            <a:fillRect/>
          </a:stretch>
        </p:blipFill>
        <p:spPr>
          <a:xfrm>
            <a:off x="304800" y="228600"/>
            <a:ext cx="4291104" cy="5638800"/>
          </a:xfrm>
          <a:prstGeom prst="rect">
            <a:avLst/>
          </a:prstGeom>
        </p:spPr>
      </p:pic>
      <p:pic>
        <p:nvPicPr>
          <p:cNvPr id="7" name="Picture 6" descr="DSCN0056.JPG"/>
          <p:cNvPicPr>
            <a:picLocks noChangeAspect="1"/>
          </p:cNvPicPr>
          <p:nvPr/>
        </p:nvPicPr>
        <p:blipFill>
          <a:blip r:embed="rId4" cstate="print"/>
          <a:stretch>
            <a:fillRect/>
          </a:stretch>
        </p:blipFill>
        <p:spPr>
          <a:xfrm>
            <a:off x="3962400" y="2743200"/>
            <a:ext cx="4876800" cy="3657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467600" cy="1143000"/>
          </a:xfrm>
        </p:spPr>
        <p:txBody>
          <a:bodyPr>
            <a:normAutofit/>
          </a:bodyPr>
          <a:lstStyle/>
          <a:p>
            <a:pPr algn="ctr"/>
            <a:r>
              <a:rPr lang="en-US" dirty="0" smtClean="0">
                <a:latin typeface="+mn-lt"/>
              </a:rPr>
              <a:t>Chronologic History</a:t>
            </a:r>
            <a:endParaRPr lang="en-US" dirty="0">
              <a:latin typeface="+mn-lt"/>
            </a:endParaRPr>
          </a:p>
        </p:txBody>
      </p:sp>
      <p:cxnSp>
        <p:nvCxnSpPr>
          <p:cNvPr id="4" name="Straight Arrow Connector 3"/>
          <p:cNvCxnSpPr/>
          <p:nvPr/>
        </p:nvCxnSpPr>
        <p:spPr>
          <a:xfrm>
            <a:off x="1219200" y="3505200"/>
            <a:ext cx="6629400" cy="0"/>
          </a:xfrm>
          <a:prstGeom prst="straightConnector1">
            <a:avLst/>
          </a:prstGeom>
          <a:ln w="66675">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371600" y="2743200"/>
            <a:ext cx="152400" cy="6096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895600" y="3657600"/>
            <a:ext cx="152400" cy="10668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7" name="Right Brace 6"/>
          <p:cNvSpPr/>
          <p:nvPr/>
        </p:nvSpPr>
        <p:spPr>
          <a:xfrm rot="16200000">
            <a:off x="3162300" y="2497520"/>
            <a:ext cx="609600" cy="1143000"/>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rot="5400000">
            <a:off x="6819900" y="3503886"/>
            <a:ext cx="457200" cy="685800"/>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a:off x="7391400" y="2764219"/>
            <a:ext cx="152400" cy="60960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0" y="3320534"/>
            <a:ext cx="1066800" cy="369332"/>
          </a:xfrm>
          <a:prstGeom prst="rect">
            <a:avLst/>
          </a:prstGeom>
          <a:noFill/>
        </p:spPr>
        <p:txBody>
          <a:bodyPr wrap="square" rtlCol="0">
            <a:spAutoFit/>
          </a:bodyPr>
          <a:lstStyle/>
          <a:p>
            <a:r>
              <a:rPr lang="en-US" dirty="0" smtClean="0"/>
              <a:t>250 Ma</a:t>
            </a:r>
            <a:endParaRPr lang="en-US" dirty="0"/>
          </a:p>
        </p:txBody>
      </p:sp>
      <p:sp>
        <p:nvSpPr>
          <p:cNvPr id="11" name="TextBox 10"/>
          <p:cNvSpPr txBox="1"/>
          <p:nvPr/>
        </p:nvSpPr>
        <p:spPr>
          <a:xfrm>
            <a:off x="7848600" y="3320534"/>
            <a:ext cx="1066800" cy="369332"/>
          </a:xfrm>
          <a:prstGeom prst="rect">
            <a:avLst/>
          </a:prstGeom>
          <a:noFill/>
        </p:spPr>
        <p:txBody>
          <a:bodyPr wrap="square" rtlCol="0">
            <a:spAutoFit/>
          </a:bodyPr>
          <a:lstStyle/>
          <a:p>
            <a:r>
              <a:rPr lang="en-US" dirty="0" smtClean="0"/>
              <a:t>Present</a:t>
            </a:r>
            <a:endParaRPr lang="en-US" dirty="0"/>
          </a:p>
        </p:txBody>
      </p:sp>
      <p:sp>
        <p:nvSpPr>
          <p:cNvPr id="12" name="TextBox 11"/>
          <p:cNvSpPr txBox="1"/>
          <p:nvPr/>
        </p:nvSpPr>
        <p:spPr>
          <a:xfrm>
            <a:off x="727841" y="1840889"/>
            <a:ext cx="1384738" cy="923330"/>
          </a:xfrm>
          <a:prstGeom prst="rect">
            <a:avLst/>
          </a:prstGeom>
          <a:noFill/>
        </p:spPr>
        <p:txBody>
          <a:bodyPr wrap="square" rtlCol="0">
            <a:spAutoFit/>
          </a:bodyPr>
          <a:lstStyle/>
          <a:p>
            <a:r>
              <a:rPr lang="en-US" dirty="0" smtClean="0"/>
              <a:t>Seamount Formation ~250 Ma</a:t>
            </a:r>
            <a:endParaRPr lang="en-US" dirty="0"/>
          </a:p>
        </p:txBody>
      </p:sp>
      <p:sp>
        <p:nvSpPr>
          <p:cNvPr id="13" name="TextBox 12"/>
          <p:cNvSpPr txBox="1"/>
          <p:nvPr/>
        </p:nvSpPr>
        <p:spPr>
          <a:xfrm>
            <a:off x="2171700" y="1819870"/>
            <a:ext cx="2590800" cy="923330"/>
          </a:xfrm>
          <a:prstGeom prst="rect">
            <a:avLst/>
          </a:prstGeom>
          <a:noFill/>
        </p:spPr>
        <p:txBody>
          <a:bodyPr wrap="square" rtlCol="0">
            <a:spAutoFit/>
          </a:bodyPr>
          <a:lstStyle/>
          <a:p>
            <a:r>
              <a:rPr lang="en-US" dirty="0" smtClean="0"/>
              <a:t>Subduction related volcanism and intrusion ~170-145 Ma</a:t>
            </a:r>
            <a:endParaRPr lang="en-US" dirty="0"/>
          </a:p>
        </p:txBody>
      </p:sp>
      <p:sp>
        <p:nvSpPr>
          <p:cNvPr id="14" name="TextBox 13"/>
          <p:cNvSpPr txBox="1"/>
          <p:nvPr/>
        </p:nvSpPr>
        <p:spPr>
          <a:xfrm>
            <a:off x="1665889" y="4721717"/>
            <a:ext cx="2611822" cy="923330"/>
          </a:xfrm>
          <a:prstGeom prst="rect">
            <a:avLst/>
          </a:prstGeom>
          <a:noFill/>
        </p:spPr>
        <p:txBody>
          <a:bodyPr wrap="square" rtlCol="0">
            <a:spAutoFit/>
          </a:bodyPr>
          <a:lstStyle/>
          <a:p>
            <a:r>
              <a:rPr lang="en-US" dirty="0" smtClean="0"/>
              <a:t>Accretion of Rattlesnake Creek Terrane ~168-164 Ma</a:t>
            </a:r>
            <a:endParaRPr lang="en-US" dirty="0"/>
          </a:p>
        </p:txBody>
      </p:sp>
      <p:sp>
        <p:nvSpPr>
          <p:cNvPr id="15" name="TextBox 14"/>
          <p:cNvSpPr txBox="1"/>
          <p:nvPr/>
        </p:nvSpPr>
        <p:spPr>
          <a:xfrm>
            <a:off x="5905500" y="4051738"/>
            <a:ext cx="2286000" cy="646331"/>
          </a:xfrm>
          <a:prstGeom prst="rect">
            <a:avLst/>
          </a:prstGeom>
          <a:noFill/>
        </p:spPr>
        <p:txBody>
          <a:bodyPr wrap="square" rtlCol="0">
            <a:spAutoFit/>
          </a:bodyPr>
          <a:lstStyle/>
          <a:p>
            <a:r>
              <a:rPr lang="en-US" dirty="0" smtClean="0"/>
              <a:t>Uplift of modern Siskiyous ~23-4 Ma</a:t>
            </a:r>
            <a:endParaRPr lang="en-US" dirty="0"/>
          </a:p>
        </p:txBody>
      </p:sp>
      <p:sp>
        <p:nvSpPr>
          <p:cNvPr id="16" name="TextBox 15"/>
          <p:cNvSpPr txBox="1"/>
          <p:nvPr/>
        </p:nvSpPr>
        <p:spPr>
          <a:xfrm>
            <a:off x="6134100" y="2090143"/>
            <a:ext cx="2514600" cy="646331"/>
          </a:xfrm>
          <a:prstGeom prst="rect">
            <a:avLst/>
          </a:prstGeom>
          <a:noFill/>
        </p:spPr>
        <p:txBody>
          <a:bodyPr wrap="square" rtlCol="0">
            <a:spAutoFit/>
          </a:bodyPr>
          <a:lstStyle/>
          <a:p>
            <a:r>
              <a:rPr lang="en-US" dirty="0" smtClean="0"/>
              <a:t>Start of cave formation ~2.6 Ma</a:t>
            </a:r>
            <a:endParaRPr lang="en-US" dirty="0"/>
          </a:p>
        </p:txBody>
      </p:sp>
    </p:spTree>
    <p:extLst>
      <p:ext uri="{BB962C8B-B14F-4D97-AF65-F5344CB8AC3E}">
        <p14:creationId xmlns:p14="http://schemas.microsoft.com/office/powerpoint/2010/main" val="197115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467600" cy="1143000"/>
          </a:xfrm>
        </p:spPr>
        <p:txBody>
          <a:bodyPr>
            <a:normAutofit fontScale="90000"/>
          </a:bodyPr>
          <a:lstStyle/>
          <a:p>
            <a:pPr algn="ctr"/>
            <a:r>
              <a:rPr lang="en-US" dirty="0" smtClean="0">
                <a:latin typeface="+mn-lt"/>
              </a:rPr>
              <a:t>The National Park Service and GeoCorps</a:t>
            </a:r>
            <a:endParaRPr lang="en-US" dirty="0">
              <a:latin typeface="+mn-lt"/>
            </a:endParaRPr>
          </a:p>
        </p:txBody>
      </p:sp>
      <p:sp>
        <p:nvSpPr>
          <p:cNvPr id="3" name="Content Placeholder 2"/>
          <p:cNvSpPr>
            <a:spLocks noGrp="1"/>
          </p:cNvSpPr>
          <p:nvPr>
            <p:ph idx="1"/>
          </p:nvPr>
        </p:nvSpPr>
        <p:spPr>
          <a:xfrm>
            <a:off x="1066800" y="1600200"/>
            <a:ext cx="7467600" cy="4525963"/>
          </a:xfrm>
        </p:spPr>
        <p:txBody>
          <a:bodyPr/>
          <a:lstStyle/>
          <a:p>
            <a:endParaRPr lang="en-US" dirty="0" smtClean="0"/>
          </a:p>
          <a:p>
            <a:r>
              <a:rPr lang="en-US" dirty="0" smtClean="0"/>
              <a:t>Goals of the NPS </a:t>
            </a:r>
          </a:p>
          <a:p>
            <a:pPr lvl="1"/>
            <a:r>
              <a:rPr lang="en-US" dirty="0" smtClean="0"/>
              <a:t>Preserve park resources</a:t>
            </a:r>
          </a:p>
          <a:p>
            <a:pPr lvl="1"/>
            <a:r>
              <a:rPr lang="en-US" dirty="0" smtClean="0"/>
              <a:t>Provide for public enjoyment</a:t>
            </a:r>
          </a:p>
          <a:p>
            <a:pPr lvl="1"/>
            <a:endParaRPr lang="en-US" dirty="0" smtClean="0"/>
          </a:p>
          <a:p>
            <a:r>
              <a:rPr lang="en-US" dirty="0" smtClean="0"/>
              <a:t>Geologists are specially equipped to fulfill these goals.</a:t>
            </a:r>
            <a:endParaRPr lang="en-US" dirty="0"/>
          </a:p>
        </p:txBody>
      </p:sp>
    </p:spTree>
    <p:extLst>
      <p:ext uri="{BB962C8B-B14F-4D97-AF65-F5344CB8AC3E}">
        <p14:creationId xmlns:p14="http://schemas.microsoft.com/office/powerpoint/2010/main" val="161173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mn-lt"/>
              </a:rPr>
              <a:t>Facilitating Connections </a:t>
            </a:r>
            <a:endParaRPr lang="en-US" dirty="0">
              <a:latin typeface="+mn-lt"/>
            </a:endParaRPr>
          </a:p>
        </p:txBody>
      </p:sp>
      <p:sp>
        <p:nvSpPr>
          <p:cNvPr id="3" name="Content Placeholder 2"/>
          <p:cNvSpPr>
            <a:spLocks noGrp="1"/>
          </p:cNvSpPr>
          <p:nvPr>
            <p:ph idx="1"/>
          </p:nvPr>
        </p:nvSpPr>
        <p:spPr/>
        <p:txBody>
          <a:bodyPr/>
          <a:lstStyle/>
          <a:p>
            <a:endParaRPr lang="en-US" dirty="0" smtClean="0"/>
          </a:p>
          <a:p>
            <a:r>
              <a:rPr lang="en-US" dirty="0" smtClean="0"/>
              <a:t>Interpretive Development Program (IDP)</a:t>
            </a:r>
          </a:p>
          <a:p>
            <a:endParaRPr lang="en-US" dirty="0" smtClean="0"/>
          </a:p>
          <a:p>
            <a:endParaRPr lang="en-US" dirty="0" smtClean="0"/>
          </a:p>
          <a:p>
            <a:r>
              <a:rPr lang="en-US" dirty="0" smtClean="0"/>
              <a:t>Human curiosity drives us to explore our world and to explain the things we see</a:t>
            </a:r>
          </a:p>
        </p:txBody>
      </p:sp>
    </p:spTree>
    <p:extLst>
      <p:ext uri="{BB962C8B-B14F-4D97-AF65-F5344CB8AC3E}">
        <p14:creationId xmlns:p14="http://schemas.microsoft.com/office/powerpoint/2010/main" val="3323292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467600" cy="1143000"/>
          </a:xfrm>
        </p:spPr>
        <p:txBody>
          <a:bodyPr/>
          <a:lstStyle/>
          <a:p>
            <a:pPr algn="ctr"/>
            <a:r>
              <a:rPr lang="en-US" dirty="0" smtClean="0">
                <a:latin typeface="+mn-lt"/>
              </a:rPr>
              <a:t>General Tour Outline</a:t>
            </a:r>
            <a:endParaRPr lang="en-US" dirty="0">
              <a:latin typeface="+mn-lt"/>
            </a:endParaRPr>
          </a:p>
        </p:txBody>
      </p:sp>
      <p:sp>
        <p:nvSpPr>
          <p:cNvPr id="3" name="Content Placeholder 2"/>
          <p:cNvSpPr>
            <a:spLocks noGrp="1"/>
          </p:cNvSpPr>
          <p:nvPr>
            <p:ph idx="1"/>
          </p:nvPr>
        </p:nvSpPr>
        <p:spPr>
          <a:xfrm>
            <a:off x="1066800" y="1798637"/>
            <a:ext cx="7467600" cy="4525963"/>
          </a:xfrm>
        </p:spPr>
        <p:txBody>
          <a:bodyPr/>
          <a:lstStyle/>
          <a:p>
            <a:endParaRPr lang="en-US" dirty="0" smtClean="0"/>
          </a:p>
          <a:p>
            <a:r>
              <a:rPr lang="en-US" dirty="0" smtClean="0"/>
              <a:t>Safety and logistics</a:t>
            </a:r>
          </a:p>
          <a:p>
            <a:r>
              <a:rPr lang="en-US" dirty="0" smtClean="0"/>
              <a:t>My background</a:t>
            </a:r>
          </a:p>
          <a:p>
            <a:r>
              <a:rPr lang="en-US" dirty="0" smtClean="0"/>
              <a:t>Introduction to rock types</a:t>
            </a:r>
          </a:p>
          <a:p>
            <a:r>
              <a:rPr lang="en-US" dirty="0" smtClean="0"/>
              <a:t>Tour with teaching opportunities at specific stops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N0215.JPG"/>
          <p:cNvPicPr>
            <a:picLocks noChangeAspect="1"/>
          </p:cNvPicPr>
          <p:nvPr/>
        </p:nvPicPr>
        <p:blipFill>
          <a:blip r:embed="rId3" cstate="print"/>
          <a:stretch>
            <a:fillRect/>
          </a:stretch>
        </p:blipFill>
        <p:spPr>
          <a:xfrm>
            <a:off x="0" y="914400"/>
            <a:ext cx="5795467" cy="4346600"/>
          </a:xfrm>
          <a:prstGeom prst="rect">
            <a:avLst/>
          </a:prstGeom>
        </p:spPr>
      </p:pic>
      <p:pic>
        <p:nvPicPr>
          <p:cNvPr id="5" name="Picture 4" descr="DSCN0218.JPG"/>
          <p:cNvPicPr>
            <a:picLocks noChangeAspect="1"/>
          </p:cNvPicPr>
          <p:nvPr/>
        </p:nvPicPr>
        <p:blipFill>
          <a:blip r:embed="rId4" cstate="print"/>
          <a:stretch>
            <a:fillRect/>
          </a:stretch>
        </p:blipFill>
        <p:spPr>
          <a:xfrm>
            <a:off x="5884050" y="914400"/>
            <a:ext cx="3259950" cy="4346600"/>
          </a:xfrm>
          <a:prstGeom prst="rect">
            <a:avLst/>
          </a:prstGeom>
        </p:spPr>
      </p:pic>
      <p:sp>
        <p:nvSpPr>
          <p:cNvPr id="6" name="TextBox 5"/>
          <p:cNvSpPr txBox="1"/>
          <p:nvPr/>
        </p:nvSpPr>
        <p:spPr>
          <a:xfrm>
            <a:off x="609600" y="5715000"/>
            <a:ext cx="7924800" cy="646331"/>
          </a:xfrm>
          <a:prstGeom prst="rect">
            <a:avLst/>
          </a:prstGeom>
          <a:noFill/>
        </p:spPr>
        <p:txBody>
          <a:bodyPr wrap="square" rtlCol="0">
            <a:spAutoFit/>
          </a:bodyPr>
          <a:lstStyle/>
          <a:p>
            <a:r>
              <a:rPr lang="en-US" dirty="0" smtClean="0"/>
              <a:t>Figure </a:t>
            </a:r>
            <a:r>
              <a:rPr lang="en-US" dirty="0"/>
              <a:t>1</a:t>
            </a:r>
            <a:r>
              <a:rPr lang="en-US" dirty="0" smtClean="0"/>
              <a:t>: The Belly of the Whale passageway (left) and a view of Cave Creek and polished marble from beneath the bridge (right).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man_Connor_NPS_ORCA_#3.jpg"/>
          <p:cNvPicPr>
            <a:picLocks noGrp="1" noChangeAspect="1"/>
          </p:cNvPicPr>
          <p:nvPr>
            <p:ph idx="1"/>
          </p:nvPr>
        </p:nvPicPr>
        <p:blipFill>
          <a:blip r:embed="rId3" cstate="print"/>
          <a:stretch>
            <a:fillRect/>
          </a:stretch>
        </p:blipFill>
        <p:spPr>
          <a:xfrm>
            <a:off x="1066800" y="685800"/>
            <a:ext cx="7050617" cy="5287963"/>
          </a:xfrm>
        </p:spPr>
      </p:pic>
      <p:sp>
        <p:nvSpPr>
          <p:cNvPr id="5" name="TextBox 4"/>
          <p:cNvSpPr txBox="1"/>
          <p:nvPr/>
        </p:nvSpPr>
        <p:spPr>
          <a:xfrm>
            <a:off x="762000" y="6172200"/>
            <a:ext cx="8305800" cy="369332"/>
          </a:xfrm>
          <a:prstGeom prst="rect">
            <a:avLst/>
          </a:prstGeom>
          <a:noFill/>
        </p:spPr>
        <p:txBody>
          <a:bodyPr wrap="square" rtlCol="0">
            <a:spAutoFit/>
          </a:bodyPr>
          <a:lstStyle/>
          <a:p>
            <a:r>
              <a:rPr lang="en-US" dirty="0" smtClean="0"/>
              <a:t>Figure 2: Showing flowstone and human impacts to visitors at Niagara Falls.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399</TotalTime>
  <Words>1600</Words>
  <Application>Microsoft Office PowerPoint</Application>
  <PresentationFormat>On-screen Show (4:3)</PresentationFormat>
  <Paragraphs>135</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Technic</vt:lpstr>
      <vt:lpstr>CONNECTING VISITORS TO GEOLOGY AT OREGON CAVES NATIONAL MONUMENT </vt:lpstr>
      <vt:lpstr>PowerPoint Presentation</vt:lpstr>
      <vt:lpstr>PowerPoint Presentation</vt:lpstr>
      <vt:lpstr>Chronologic History</vt:lpstr>
      <vt:lpstr>The National Park Service and GeoCorps</vt:lpstr>
      <vt:lpstr>Facilitating Connections </vt:lpstr>
      <vt:lpstr>General Tour Outline</vt:lpstr>
      <vt:lpstr>PowerPoint Presentation</vt:lpstr>
      <vt:lpstr>PowerPoint Presentation</vt:lpstr>
      <vt:lpstr>PowerPoint Presentation</vt:lpstr>
      <vt:lpstr>PowerPoint Presentation</vt:lpstr>
      <vt:lpstr>PowerPoint Presentation</vt:lpstr>
      <vt:lpstr>Troubles Encountered</vt:lpstr>
      <vt:lpstr>Success Stories </vt:lpstr>
      <vt:lpstr>PowerPoint Presentation</vt:lpstr>
      <vt:lpstr>Thank You</vt:lpstr>
      <vt:lpstr>References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Connor Newman</dc:creator>
  <cp:lastModifiedBy>Connor Newman</cp:lastModifiedBy>
  <cp:revision>60</cp:revision>
  <dcterms:created xsi:type="dcterms:W3CDTF">2013-09-16T19:02:56Z</dcterms:created>
  <dcterms:modified xsi:type="dcterms:W3CDTF">2013-10-18T20:56:15Z</dcterms:modified>
</cp:coreProperties>
</file>