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notesSlides/notesSlide18.xml" ContentType="application/vnd.openxmlformats-officedocument.presentationml.notesSlide+xml"/>
  <Override PartName="/ppt/embeddings/oleObject3.bin" ContentType="application/vnd.openxmlformats-officedocument.oleObject"/>
  <Override PartName="/ppt/notesSlides/notesSlide19.xml" ContentType="application/vnd.openxmlformats-officedocument.presentationml.notesSlide+xml"/>
  <Override PartName="/ppt/embeddings/oleObject4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4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5.xml" ContentType="application/vnd.openxmlformats-officedocument.presentationml.notesSlide+xml"/>
  <Override PartName="/ppt/embeddings/oleObject13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98" r:id="rId3"/>
    <p:sldId id="284" r:id="rId4"/>
    <p:sldId id="291" r:id="rId5"/>
    <p:sldId id="287" r:id="rId6"/>
    <p:sldId id="358" r:id="rId7"/>
    <p:sldId id="294" r:id="rId8"/>
    <p:sldId id="286" r:id="rId9"/>
    <p:sldId id="293" r:id="rId10"/>
    <p:sldId id="295" r:id="rId11"/>
    <p:sldId id="288" r:id="rId12"/>
    <p:sldId id="289" r:id="rId13"/>
    <p:sldId id="292" r:id="rId14"/>
    <p:sldId id="296" r:id="rId15"/>
    <p:sldId id="388" r:id="rId16"/>
    <p:sldId id="320" r:id="rId17"/>
    <p:sldId id="359" r:id="rId18"/>
    <p:sldId id="340" r:id="rId19"/>
    <p:sldId id="360" r:id="rId20"/>
    <p:sldId id="361" r:id="rId21"/>
    <p:sldId id="346" r:id="rId22"/>
    <p:sldId id="347" r:id="rId23"/>
    <p:sldId id="365" r:id="rId24"/>
    <p:sldId id="352" r:id="rId25"/>
    <p:sldId id="259" r:id="rId26"/>
    <p:sldId id="261" r:id="rId27"/>
    <p:sldId id="317" r:id="rId28"/>
    <p:sldId id="366" r:id="rId29"/>
    <p:sldId id="367" r:id="rId30"/>
    <p:sldId id="328" r:id="rId31"/>
    <p:sldId id="368" r:id="rId32"/>
    <p:sldId id="369" r:id="rId33"/>
    <p:sldId id="370" r:id="rId34"/>
    <p:sldId id="329" r:id="rId35"/>
    <p:sldId id="371" r:id="rId36"/>
    <p:sldId id="331" r:id="rId37"/>
    <p:sldId id="332" r:id="rId38"/>
    <p:sldId id="372" r:id="rId39"/>
    <p:sldId id="334" r:id="rId40"/>
    <p:sldId id="338" r:id="rId41"/>
    <p:sldId id="373" r:id="rId42"/>
    <p:sldId id="353" r:id="rId43"/>
    <p:sldId id="335" r:id="rId44"/>
    <p:sldId id="374" r:id="rId45"/>
    <p:sldId id="337" r:id="rId46"/>
    <p:sldId id="297" r:id="rId47"/>
    <p:sldId id="355" r:id="rId48"/>
    <p:sldId id="363" r:id="rId49"/>
    <p:sldId id="356" r:id="rId50"/>
    <p:sldId id="389" r:id="rId51"/>
    <p:sldId id="357" r:id="rId52"/>
    <p:sldId id="364" r:id="rId53"/>
    <p:sldId id="375" r:id="rId54"/>
    <p:sldId id="377" r:id="rId55"/>
    <p:sldId id="378" r:id="rId56"/>
    <p:sldId id="386" r:id="rId57"/>
    <p:sldId id="387" r:id="rId58"/>
    <p:sldId id="380" r:id="rId59"/>
    <p:sldId id="381" r:id="rId60"/>
    <p:sldId id="382" r:id="rId61"/>
    <p:sldId id="390" r:id="rId62"/>
    <p:sldId id="385" r:id="rId63"/>
    <p:sldId id="38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EA"/>
    <a:srgbClr val="35FF26"/>
    <a:srgbClr val="FF4AD0"/>
    <a:srgbClr val="FF42B6"/>
    <a:srgbClr val="FF0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52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8F003-6DFF-C947-94CF-6232C4A40018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69A4B-842D-F347-AFFC-B4B8EAA2D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21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46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2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2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2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2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2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2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2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0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12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0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58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97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72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60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00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8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9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81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Due to that peaty substrate</a:t>
            </a:r>
            <a:r>
              <a:rPr lang="en-US" baseline="0" dirty="0" smtClean="0"/>
              <a:t> we expect transient storage to be surface transient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01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2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9A4B-842D-F347-AFFC-B4B8EAA2DA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76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4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3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8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1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1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9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7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5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5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95DED-AFB2-6E49-85D5-99280DD04BB7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D307B-266F-4547-88FA-FE404015F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5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2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2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6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23.emf"/><Relationship Id="rId7" Type="http://schemas.openxmlformats.org/officeDocument/2006/relationships/image" Target="../media/image16.png"/><Relationship Id="rId8" Type="http://schemas.openxmlformats.org/officeDocument/2006/relationships/image" Target="../media/image2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28.pn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2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000" y="575430"/>
            <a:ext cx="5527525" cy="1470025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latin typeface="Geneva"/>
                <a:cs typeface="Geneva"/>
              </a:rPr>
              <a:t>One-Dimensional Solute Transport Models: Parameter Uncertainty Implications for Quantifying Biogeochemical Cycling in Stream Networks</a:t>
            </a:r>
            <a:endParaRPr lang="en-US" sz="2800" b="1" dirty="0">
              <a:latin typeface="Geneva"/>
              <a:cs typeface="Genev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4400" y="2902903"/>
            <a:ext cx="56896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E.M. Smull</a:t>
            </a:r>
          </a:p>
          <a:p>
            <a:pPr algn="ctr"/>
            <a:r>
              <a:rPr lang="en-US" sz="1600" b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A.N. Wlostowski</a:t>
            </a:r>
          </a:p>
          <a:p>
            <a:pPr algn="ctr"/>
            <a:r>
              <a:rPr lang="en-US" sz="1600" b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M.N. </a:t>
            </a:r>
            <a:r>
              <a:rPr lang="en-US" sz="1600" b="1" dirty="0" err="1" smtClean="0">
                <a:solidFill>
                  <a:srgbClr val="CCFFCC"/>
                </a:solidFill>
                <a:latin typeface="Times New Roman"/>
                <a:cs typeface="Times New Roman"/>
              </a:rPr>
              <a:t>Gooseff</a:t>
            </a:r>
            <a:endParaRPr lang="en-US" sz="1600" b="1" dirty="0" smtClean="0">
              <a:solidFill>
                <a:srgbClr val="CCFFCC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Department of Civil &amp; Environmental Engineering</a:t>
            </a:r>
            <a:endParaRPr lang="en-US" sz="16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Colorado State University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W.B. Bowden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Rubenstein School of Environment &amp; Natural Resources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University of Vermont</a:t>
            </a:r>
          </a:p>
          <a:p>
            <a:pPr algn="ctr"/>
            <a:endParaRPr lang="en-US" sz="1600" b="1" dirty="0">
              <a:solidFill>
                <a:srgbClr val="CCFFCC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W.M. </a:t>
            </a:r>
            <a:r>
              <a:rPr lang="en-US" sz="1600" b="1" dirty="0" err="1" smtClean="0">
                <a:solidFill>
                  <a:srgbClr val="CCFFCC"/>
                </a:solidFill>
                <a:latin typeface="Times New Roman"/>
                <a:cs typeface="Times New Roman"/>
              </a:rPr>
              <a:t>Wollheim</a:t>
            </a:r>
            <a:endParaRPr lang="en-US" sz="1600" b="1" dirty="0" smtClean="0">
              <a:solidFill>
                <a:srgbClr val="CCFFCC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Department of Natural Resources and Environment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University of New Hampshire</a:t>
            </a:r>
          </a:p>
          <a:p>
            <a:pPr algn="ctr"/>
            <a:endParaRPr lang="en-US" sz="1600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494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5439" y="450026"/>
            <a:ext cx="8102600" cy="5854700"/>
            <a:chOff x="0" y="0"/>
            <a:chExt cx="8102600" cy="5854700"/>
          </a:xfrm>
        </p:grpSpPr>
        <p:pic>
          <p:nvPicPr>
            <p:cNvPr id="7" name="Picture 6" descr="Screen Shot 2013-10-28 at 12.14.26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89" b="15753"/>
            <a:stretch/>
          </p:blipFill>
          <p:spPr>
            <a:xfrm>
              <a:off x="0" y="0"/>
              <a:ext cx="8102600" cy="58547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77800" y="5507567"/>
              <a:ext cx="1854200" cy="224365"/>
              <a:chOff x="177800" y="6637867"/>
              <a:chExt cx="1854200" cy="224365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77800" y="6858000"/>
                <a:ext cx="1854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778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0320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11760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566333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66675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57200" y="453613"/>
              <a:ext cx="0" cy="51158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10352" y="176614"/>
              <a:ext cx="2936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N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80095" y="5230568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2.64 km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43287" y="5473095"/>
              <a:ext cx="1597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Google Earth 2013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</p:grpSp>
      <p:pic>
        <p:nvPicPr>
          <p:cNvPr id="14" name="Picture 13" descr="Peat_Inle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9" y="2014315"/>
            <a:ext cx="2861732" cy="21478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81438" y="4687330"/>
            <a:ext cx="124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Peat Inlet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410342" y="4512136"/>
            <a:ext cx="457200" cy="2208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87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5439" y="450026"/>
            <a:ext cx="8102600" cy="5854700"/>
            <a:chOff x="0" y="0"/>
            <a:chExt cx="8102600" cy="5854700"/>
          </a:xfrm>
        </p:grpSpPr>
        <p:pic>
          <p:nvPicPr>
            <p:cNvPr id="9" name="Picture 8" descr="Screen Shot 2013-10-28 at 12.14.2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89" b="15753"/>
            <a:stretch/>
          </p:blipFill>
          <p:spPr>
            <a:xfrm>
              <a:off x="0" y="0"/>
              <a:ext cx="8102600" cy="58547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77800" y="5507567"/>
              <a:ext cx="1854200" cy="224365"/>
              <a:chOff x="177800" y="6637867"/>
              <a:chExt cx="1854200" cy="224365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177800" y="6858000"/>
                <a:ext cx="1854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778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20320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111760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1566333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66675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 flipV="1">
              <a:off x="457200" y="453613"/>
              <a:ext cx="0" cy="51158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10352" y="176614"/>
              <a:ext cx="2936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N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80095" y="5230568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2.64 km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43287" y="5473095"/>
              <a:ext cx="1597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Google Earth 2013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67439" y="4317998"/>
            <a:ext cx="37407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2</a:t>
            </a:r>
            <a:r>
              <a:rPr lang="en-US" b="1" baseline="30000" dirty="0" smtClean="0">
                <a:solidFill>
                  <a:srgbClr val="FFFF00"/>
                </a:solidFill>
                <a:latin typeface="Geneva"/>
                <a:cs typeface="Geneva"/>
              </a:rPr>
              <a:t>nd</a:t>
            </a:r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 order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Peat substrate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Beaded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Unaffected by lakes</a:t>
            </a:r>
          </a:p>
          <a:p>
            <a:endParaRPr lang="en-US" b="1" dirty="0" smtClean="0">
              <a:solidFill>
                <a:srgbClr val="FFFF00"/>
              </a:solidFill>
              <a:latin typeface="Geneva"/>
              <a:cs typeface="Geneva"/>
            </a:endParaRPr>
          </a:p>
        </p:txBody>
      </p:sp>
      <p:pic>
        <p:nvPicPr>
          <p:cNvPr id="24" name="Picture 23" descr="Peat_Inlet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9" y="2014315"/>
            <a:ext cx="2861732" cy="21478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1438" y="4687330"/>
            <a:ext cx="124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Peat Inlet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410342" y="4512136"/>
            <a:ext cx="457200" cy="2208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9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5439" y="450026"/>
            <a:ext cx="8102600" cy="5854700"/>
            <a:chOff x="0" y="0"/>
            <a:chExt cx="8102600" cy="5854700"/>
          </a:xfrm>
        </p:grpSpPr>
        <p:pic>
          <p:nvPicPr>
            <p:cNvPr id="7" name="Picture 6" descr="Screen Shot 2013-10-28 at 12.14.26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89" b="15753"/>
            <a:stretch/>
          </p:blipFill>
          <p:spPr>
            <a:xfrm>
              <a:off x="0" y="0"/>
              <a:ext cx="8102600" cy="585470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77800" y="5507567"/>
              <a:ext cx="1854200" cy="224365"/>
              <a:chOff x="177800" y="6637867"/>
              <a:chExt cx="1854200" cy="224365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77800" y="6858000"/>
                <a:ext cx="1854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778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0320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11760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566333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66675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Arrow Connector 11"/>
            <p:cNvCxnSpPr/>
            <p:nvPr/>
          </p:nvCxnSpPr>
          <p:spPr>
            <a:xfrm flipV="1">
              <a:off x="457200" y="453613"/>
              <a:ext cx="0" cy="51158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10352" y="176614"/>
              <a:ext cx="2936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N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095" y="5230568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2.64 km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43287" y="5473095"/>
              <a:ext cx="1597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Google Earth 2013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</p:grpSp>
      <p:pic>
        <p:nvPicPr>
          <p:cNvPr id="10" name="Picture 9" descr="IMG_10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11" y="1782672"/>
            <a:ext cx="2240643" cy="16378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96806" y="1205443"/>
            <a:ext cx="174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Geneva"/>
                <a:cs typeface="Geneva"/>
              </a:rPr>
              <a:t>Kuparuk</a:t>
            </a:r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 River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445893" y="1390109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75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535439" y="450026"/>
            <a:ext cx="8102600" cy="5854700"/>
            <a:chOff x="0" y="0"/>
            <a:chExt cx="8102600" cy="5854700"/>
          </a:xfrm>
        </p:grpSpPr>
        <p:pic>
          <p:nvPicPr>
            <p:cNvPr id="2" name="Picture 1" descr="Screen Shot 2013-10-28 at 12.14.26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89" b="15753"/>
            <a:stretch/>
          </p:blipFill>
          <p:spPr>
            <a:xfrm>
              <a:off x="0" y="0"/>
              <a:ext cx="8102600" cy="5854700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177800" y="5507567"/>
              <a:ext cx="1854200" cy="224365"/>
              <a:chOff x="177800" y="6637867"/>
              <a:chExt cx="1854200" cy="224365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177800" y="6858000"/>
                <a:ext cx="1854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1778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0320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11760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566333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66675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Arrow Connector 24"/>
            <p:cNvCxnSpPr/>
            <p:nvPr/>
          </p:nvCxnSpPr>
          <p:spPr>
            <a:xfrm flipV="1">
              <a:off x="457200" y="453613"/>
              <a:ext cx="0" cy="51158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10352" y="176614"/>
              <a:ext cx="2936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N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80095" y="5230568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2.64 km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3287" y="5473095"/>
              <a:ext cx="1597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Google Earth 2013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401554" y="3624172"/>
            <a:ext cx="501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4</a:t>
            </a:r>
            <a:r>
              <a:rPr lang="en-US" b="1" baseline="30000" dirty="0" smtClean="0">
                <a:solidFill>
                  <a:srgbClr val="FFFF00"/>
                </a:solidFill>
                <a:latin typeface="Geneva"/>
                <a:cs typeface="Geneva"/>
              </a:rPr>
              <a:t>th</a:t>
            </a:r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 order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Cobble substrate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Discharge major mass transfer mechanism </a:t>
            </a:r>
          </a:p>
          <a:p>
            <a:endParaRPr lang="en-US" b="1" dirty="0" smtClean="0">
              <a:solidFill>
                <a:srgbClr val="FFFF00"/>
              </a:solidFill>
              <a:latin typeface="Geneva"/>
              <a:cs typeface="Geneva"/>
            </a:endParaRPr>
          </a:p>
        </p:txBody>
      </p:sp>
      <p:pic>
        <p:nvPicPr>
          <p:cNvPr id="38" name="Picture 37" descr="IMG_10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11" y="1782672"/>
            <a:ext cx="2240643" cy="163786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696806" y="1205443"/>
            <a:ext cx="174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Geneva"/>
                <a:cs typeface="Geneva"/>
              </a:rPr>
              <a:t>Kuparuk</a:t>
            </a:r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 River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445893" y="1390109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25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Screen Shot 2013-10-28 at 12.45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-18350"/>
          <a:stretch/>
        </p:blipFill>
        <p:spPr>
          <a:xfrm>
            <a:off x="1054100" y="3350871"/>
            <a:ext cx="6959600" cy="2737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Geneva"/>
                <a:cs typeface="Geneva"/>
              </a:rPr>
              <a:t>Two main questions:</a:t>
            </a:r>
            <a:endParaRPr lang="en-US" sz="2400" b="1" dirty="0"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Given 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contrasting morphologies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, can we use OTIS to highlight differences in transient storage dynamics?</a:t>
            </a:r>
          </a:p>
          <a:p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64488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Geneva"/>
                <a:cs typeface="Geneva"/>
              </a:rPr>
              <a:t>Two main questions:</a:t>
            </a:r>
            <a:endParaRPr lang="en-US" sz="2400" b="1" dirty="0"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Given 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contrasting morphologies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, can we use OTIS to highlight differences in transient storage dynamics?</a:t>
            </a:r>
          </a:p>
          <a:p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Are certain transient storage metrics less influenced by insensitive and non-identifiable parameters?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93708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i="1" dirty="0" smtClean="0">
                <a:solidFill>
                  <a:schemeClr val="accent2"/>
                </a:solidFill>
                <a:latin typeface="Geneva"/>
                <a:cs typeface="Geneva"/>
              </a:rPr>
              <a:t>Regional Sensitivity Analysis </a:t>
            </a:r>
            <a:r>
              <a:rPr lang="en-US" sz="2400" b="1" dirty="0" smtClean="0">
                <a:solidFill>
                  <a:schemeClr val="accent2"/>
                </a:solidFill>
                <a:latin typeface="Geneva"/>
                <a:cs typeface="Geneva"/>
              </a:rPr>
              <a:t>is used to visualize the parameter space</a:t>
            </a:r>
            <a:endParaRPr lang="en-US" sz="2400" b="1" dirty="0">
              <a:solidFill>
                <a:schemeClr val="accent2"/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 smtClean="0">
                <a:solidFill>
                  <a:srgbClr val="C0504D"/>
                </a:solidFill>
                <a:latin typeface="Geneva"/>
                <a:cs typeface="Geneva"/>
              </a:rPr>
              <a:t>The </a:t>
            </a:r>
            <a:r>
              <a:rPr lang="en-US" sz="2000" b="1" i="1" dirty="0">
                <a:solidFill>
                  <a:srgbClr val="C0504D"/>
                </a:solidFill>
                <a:latin typeface="Geneva"/>
                <a:cs typeface="Geneva"/>
              </a:rPr>
              <a:t>parameter space </a:t>
            </a:r>
            <a:r>
              <a:rPr lang="en-US" sz="2000" b="1" dirty="0">
                <a:solidFill>
                  <a:srgbClr val="C0504D"/>
                </a:solidFill>
                <a:latin typeface="Geneva"/>
                <a:cs typeface="Geneva"/>
              </a:rPr>
              <a:t>is the set of all possible combinations of parameter </a:t>
            </a:r>
            <a:r>
              <a:rPr lang="en-US" sz="2000" b="1" dirty="0" smtClean="0">
                <a:solidFill>
                  <a:srgbClr val="C0504D"/>
                </a:solidFill>
                <a:latin typeface="Geneva"/>
                <a:cs typeface="Geneva"/>
              </a:rPr>
              <a:t>values</a:t>
            </a:r>
            <a:endParaRPr lang="en-US" sz="2000" b="1" dirty="0">
              <a:solidFill>
                <a:srgbClr val="C0504D"/>
              </a:solidFill>
              <a:latin typeface="Geneva"/>
              <a:cs typeface="Geneva"/>
            </a:endParaRPr>
          </a:p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380222" y="3180208"/>
            <a:ext cx="3407849" cy="2806700"/>
            <a:chOff x="1037151" y="3771900"/>
            <a:chExt cx="2302949" cy="187376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209800" y="5276334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 smtClean="0"/>
                <a:t>1</a:t>
              </a:r>
              <a:endParaRPr lang="en-US" b="1" baseline="-25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37151" y="4222234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2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1981200" y="40513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133600" y="42037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260600" y="4012684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38400" y="39878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64934" y="41719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001434" y="45148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836333" y="4487333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774950" y="41719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937934" y="41402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343150" y="39216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082800" y="39640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133600" y="4082534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286000" y="4158734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374900" y="42502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43200" y="38311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2550" y="39243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743200" y="39878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559050" y="4065601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54300" y="42672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501900" y="43518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501900" y="42037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476500" y="37719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209800" y="38200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981200" y="385181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863850" y="38925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001434" y="39851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001434" y="42883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772833" y="46926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868084" y="46291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673350" y="44831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825750" y="42989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134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i="1" dirty="0" smtClean="0">
                <a:solidFill>
                  <a:schemeClr val="accent2"/>
                </a:solidFill>
                <a:latin typeface="Geneva"/>
                <a:cs typeface="Geneva"/>
              </a:rPr>
              <a:t>Regional Sensitivity Analysis </a:t>
            </a:r>
            <a:r>
              <a:rPr lang="en-US" sz="2400" b="1" dirty="0" smtClean="0">
                <a:solidFill>
                  <a:schemeClr val="accent2"/>
                </a:solidFill>
                <a:latin typeface="Geneva"/>
                <a:cs typeface="Geneva"/>
              </a:rPr>
              <a:t>is used to visualize the parameter space</a:t>
            </a:r>
            <a:endParaRPr lang="en-US" sz="2400" b="1" dirty="0">
              <a:solidFill>
                <a:schemeClr val="accent2"/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 smtClean="0">
                <a:solidFill>
                  <a:srgbClr val="C0504D"/>
                </a:solidFill>
                <a:latin typeface="Geneva"/>
                <a:cs typeface="Geneva"/>
              </a:rPr>
              <a:t>The </a:t>
            </a:r>
            <a:r>
              <a:rPr lang="en-US" sz="2000" b="1" i="1" dirty="0">
                <a:solidFill>
                  <a:srgbClr val="C0504D"/>
                </a:solidFill>
                <a:latin typeface="Geneva"/>
                <a:cs typeface="Geneva"/>
              </a:rPr>
              <a:t>parameter space </a:t>
            </a:r>
            <a:r>
              <a:rPr lang="en-US" sz="2000" b="1" dirty="0">
                <a:solidFill>
                  <a:srgbClr val="C0504D"/>
                </a:solidFill>
                <a:latin typeface="Geneva"/>
                <a:cs typeface="Geneva"/>
              </a:rPr>
              <a:t>is the set of all possible combinations of parameter </a:t>
            </a:r>
            <a:r>
              <a:rPr lang="en-US" sz="2000" b="1" dirty="0" smtClean="0">
                <a:solidFill>
                  <a:srgbClr val="C0504D"/>
                </a:solidFill>
                <a:latin typeface="Geneva"/>
                <a:cs typeface="Geneva"/>
              </a:rPr>
              <a:t>values</a:t>
            </a:r>
            <a:endParaRPr lang="en-US" sz="2000" b="1" dirty="0">
              <a:solidFill>
                <a:srgbClr val="C0504D"/>
              </a:solidFill>
              <a:latin typeface="Geneva"/>
              <a:cs typeface="Geneva"/>
            </a:endParaRPr>
          </a:p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380222" y="3180208"/>
            <a:ext cx="3407849" cy="2806700"/>
            <a:chOff x="1037151" y="3771900"/>
            <a:chExt cx="2302949" cy="187376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209800" y="5276334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 smtClean="0"/>
                <a:t>1</a:t>
              </a:r>
              <a:endParaRPr lang="en-US" b="1" baseline="-25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37151" y="4222234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2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1981200" y="40513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133600" y="42037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260600" y="4012684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38400" y="39878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64934" y="41719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001434" y="45148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836333" y="4487333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774950" y="41719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937934" y="41402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343150" y="39216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082800" y="39640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133600" y="4082534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286000" y="4158734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374900" y="42502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43200" y="38311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2550" y="39243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743200" y="39878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559050" y="4065601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54300" y="42672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501900" y="43518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501900" y="42037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476500" y="37719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209800" y="38200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981200" y="385181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863850" y="38925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001434" y="3985167"/>
              <a:ext cx="63500" cy="635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001434" y="42883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772833" y="46926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868084" y="46291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673350" y="44831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825750" y="42989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V="1">
            <a:off x="5428558" y="3563069"/>
            <a:ext cx="642042" cy="82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03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900" y="274638"/>
            <a:ext cx="8775700" cy="1143000"/>
          </a:xfrm>
        </p:spPr>
        <p:txBody>
          <a:bodyPr>
            <a:normAutofit/>
          </a:bodyPr>
          <a:lstStyle/>
          <a:p>
            <a:pPr marL="457200" lvl="1" indent="0" algn="l"/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The model’s </a:t>
            </a:r>
            <a:r>
              <a:rPr lang="en-US" sz="2400" b="1" i="1" dirty="0" smtClean="0">
                <a:solidFill>
                  <a:srgbClr val="C0504D"/>
                </a:solidFill>
                <a:latin typeface="Geneva"/>
                <a:cs typeface="Geneva"/>
              </a:rPr>
              <a:t>parameter space </a:t>
            </a:r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is mapped to the </a:t>
            </a:r>
            <a:r>
              <a:rPr lang="en-US" sz="2400" b="1" i="1" dirty="0" smtClean="0">
                <a:solidFill>
                  <a:srgbClr val="C0504D"/>
                </a:solidFill>
                <a:latin typeface="Geneva"/>
                <a:cs typeface="Geneva"/>
              </a:rPr>
              <a:t>objective space</a:t>
            </a:r>
            <a:endParaRPr lang="en-US" sz="24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4876804" y="1997775"/>
            <a:ext cx="3208377" cy="2891725"/>
            <a:chOff x="1129043" y="3771900"/>
            <a:chExt cx="2211057" cy="2028390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2209800" y="5276334"/>
              <a:ext cx="647701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2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129043" y="4213182"/>
              <a:ext cx="936416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O.F.</a:t>
              </a:r>
              <a:endParaRPr lang="en-US" b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1981200" y="447564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2097209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260601" y="462413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501901" y="458082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064934" y="41719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001434" y="45148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836333" y="4487333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761266" y="453914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2931584" y="43389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2374900" y="450739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2128959" y="448309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2114550" y="46291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1984023" y="465609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254250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2670371" y="43942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549933" y="446398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78099" y="433069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2513665" y="47461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2654299" y="462434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2391182" y="46704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2636185" y="4519083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450947" y="44024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254250" y="447564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2065459" y="43624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2733871" y="426593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083406" y="434812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001434" y="44024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2772833" y="46926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2868084" y="46291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2667935" y="475615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794936" y="436519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047668" y="1997775"/>
            <a:ext cx="3194131" cy="2891725"/>
            <a:chOff x="1108284" y="3771900"/>
            <a:chExt cx="2231816" cy="2028390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2209800" y="5276334"/>
              <a:ext cx="647701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1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108284" y="4222235"/>
              <a:ext cx="936416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O.F.</a:t>
              </a:r>
              <a:endParaRPr lang="en-US" b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1981200" y="445121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2113919" y="461376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2228850" y="420892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519497" y="47924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2990851" y="414020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2857501" y="441523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738982" y="435407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2607130" y="419048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2751637" y="40338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393877" y="4126983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2012950" y="422223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2133600" y="435186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2241550" y="459127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343150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866762" y="399854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2622550" y="39243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2743201" y="41910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2559050" y="4065601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2580795" y="43913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2320687" y="440332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452859" y="45783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2425627" y="399790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2225195" y="40767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2070100" y="40513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2868084" y="422275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001434" y="39851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001434" y="42883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2617136" y="46758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2795912" y="459284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2434745" y="427283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2670630" y="451471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3" name="Straight Arrow Connector 162"/>
          <p:cNvCxnSpPr/>
          <p:nvPr/>
        </p:nvCxnSpPr>
        <p:spPr>
          <a:xfrm flipV="1">
            <a:off x="25400" y="3367633"/>
            <a:ext cx="642042" cy="82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95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900" y="274638"/>
            <a:ext cx="8775700" cy="1143000"/>
          </a:xfrm>
        </p:spPr>
        <p:txBody>
          <a:bodyPr>
            <a:normAutofit/>
          </a:bodyPr>
          <a:lstStyle/>
          <a:p>
            <a:pPr marL="457200" lvl="1" indent="0" algn="l"/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The model’s </a:t>
            </a:r>
            <a:r>
              <a:rPr lang="en-US" sz="2400" b="1" i="1" dirty="0" smtClean="0">
                <a:solidFill>
                  <a:srgbClr val="C0504D"/>
                </a:solidFill>
                <a:latin typeface="Geneva"/>
                <a:cs typeface="Geneva"/>
              </a:rPr>
              <a:t>parameter space </a:t>
            </a:r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is mapped to the </a:t>
            </a:r>
            <a:r>
              <a:rPr lang="en-US" sz="2400" b="1" i="1" dirty="0" smtClean="0">
                <a:solidFill>
                  <a:srgbClr val="C0504D"/>
                </a:solidFill>
                <a:latin typeface="Geneva"/>
                <a:cs typeface="Geneva"/>
              </a:rPr>
              <a:t>objective space</a:t>
            </a:r>
            <a:endParaRPr lang="en-US" sz="24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4876804" y="1997775"/>
            <a:ext cx="3208377" cy="2891725"/>
            <a:chOff x="1129043" y="3771900"/>
            <a:chExt cx="2211057" cy="2028390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2209800" y="5276334"/>
              <a:ext cx="647701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2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129043" y="4213182"/>
              <a:ext cx="936416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O.F.</a:t>
              </a:r>
              <a:endParaRPr lang="en-US" b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1981200" y="447564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2097209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260601" y="462413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501901" y="458082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064934" y="41719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001434" y="45148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836333" y="4487333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761266" y="453914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2931584" y="43389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2374900" y="450739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2128959" y="448309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2114550" y="46291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1984023" y="465609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254250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2670371" y="43942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549933" y="446398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78099" y="433069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2513665" y="47461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2654299" y="462434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2391182" y="46704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2636185" y="4519083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450947" y="44024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254250" y="447564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2065459" y="43624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2733871" y="426593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083406" y="434812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001434" y="44024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2772833" y="46926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2868084" y="46291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2667935" y="475615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794936" y="436519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047668" y="1997775"/>
            <a:ext cx="3194131" cy="2891725"/>
            <a:chOff x="1108284" y="3771900"/>
            <a:chExt cx="2231816" cy="2028390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2209800" y="5276334"/>
              <a:ext cx="647701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1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108284" y="4222235"/>
              <a:ext cx="936416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O.F.</a:t>
              </a:r>
              <a:endParaRPr lang="en-US" b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1981200" y="445121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2113919" y="461376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2228850" y="420892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519497" y="47924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2990851" y="414020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2857501" y="441523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738982" y="435407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2607130" y="419048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2751637" y="40338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393877" y="4126983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2012950" y="422223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2133600" y="435186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2241550" y="459127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343150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866762" y="399854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2622550" y="39243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2743201" y="41910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2559050" y="4065601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2580795" y="43913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2320687" y="440332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452859" y="45783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2425627" y="399790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2225195" y="40767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2070100" y="40513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2868084" y="422275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001434" y="39851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001434" y="42883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2617136" y="4675806"/>
              <a:ext cx="63500" cy="635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2795912" y="459284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2434745" y="427283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2670630" y="451471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3" name="Straight Arrow Connector 162"/>
          <p:cNvCxnSpPr/>
          <p:nvPr/>
        </p:nvCxnSpPr>
        <p:spPr>
          <a:xfrm flipV="1">
            <a:off x="2493963" y="3368655"/>
            <a:ext cx="642042" cy="82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06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Geneva"/>
                <a:cs typeface="Geneva"/>
              </a:rPr>
              <a:t>Transport studies can be used to understand transient storage and potential for biogeochemical cycling</a:t>
            </a:r>
            <a:endParaRPr lang="en-US" sz="2400" b="1" dirty="0">
              <a:latin typeface="Geneva"/>
              <a:cs typeface="Geneva"/>
            </a:endParaRPr>
          </a:p>
        </p:txBody>
      </p:sp>
      <p:pic>
        <p:nvPicPr>
          <p:cNvPr id="6" name="Content Placeholder 5" descr="Screen Shot 2013-10-28 at 12.45.19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50" b="-18350"/>
          <a:stretch>
            <a:fillRect/>
          </a:stretch>
        </p:blipFill>
        <p:spPr>
          <a:xfrm>
            <a:off x="711200" y="1600200"/>
            <a:ext cx="7632700" cy="4197691"/>
          </a:xfrm>
        </p:spPr>
      </p:pic>
      <p:sp>
        <p:nvSpPr>
          <p:cNvPr id="7" name="TextBox 6"/>
          <p:cNvSpPr txBox="1"/>
          <p:nvPr/>
        </p:nvSpPr>
        <p:spPr>
          <a:xfrm>
            <a:off x="7759733" y="6413500"/>
            <a:ext cx="1224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latin typeface="Geneva"/>
                <a:cs typeface="Geneva"/>
              </a:rPr>
              <a:t>Runkel</a:t>
            </a:r>
            <a:r>
              <a:rPr lang="en-US" sz="1200" b="1" i="1" dirty="0" smtClean="0">
                <a:latin typeface="Geneva"/>
                <a:cs typeface="Geneva"/>
              </a:rPr>
              <a:t>, 1998</a:t>
            </a:r>
            <a:endParaRPr lang="en-US" sz="1200" b="1" i="1" dirty="0"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94163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900" y="274638"/>
            <a:ext cx="8775700" cy="1143000"/>
          </a:xfrm>
        </p:spPr>
        <p:txBody>
          <a:bodyPr>
            <a:normAutofit/>
          </a:bodyPr>
          <a:lstStyle/>
          <a:p>
            <a:pPr marL="457200" lvl="1" indent="0" algn="l"/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The model’s </a:t>
            </a:r>
            <a:r>
              <a:rPr lang="en-US" sz="2400" b="1" i="1" dirty="0" smtClean="0">
                <a:solidFill>
                  <a:srgbClr val="C0504D"/>
                </a:solidFill>
                <a:latin typeface="Geneva"/>
                <a:cs typeface="Geneva"/>
              </a:rPr>
              <a:t>parameter space </a:t>
            </a:r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is mapped to the </a:t>
            </a:r>
            <a:r>
              <a:rPr lang="en-US" sz="2400" b="1" i="1" dirty="0" smtClean="0">
                <a:solidFill>
                  <a:srgbClr val="C0504D"/>
                </a:solidFill>
                <a:latin typeface="Geneva"/>
                <a:cs typeface="Geneva"/>
              </a:rPr>
              <a:t>objective space</a:t>
            </a:r>
            <a:endParaRPr lang="en-US" sz="24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4876804" y="1997775"/>
            <a:ext cx="3208377" cy="2891725"/>
            <a:chOff x="1129043" y="3771900"/>
            <a:chExt cx="2211057" cy="2028390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2209800" y="5276334"/>
              <a:ext cx="647701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2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129043" y="4213182"/>
              <a:ext cx="936416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O.F.</a:t>
              </a:r>
              <a:endParaRPr lang="en-US" b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1981200" y="447564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2097209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260601" y="462413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501901" y="458082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3064934" y="41719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001434" y="45148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836333" y="4487333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761266" y="453914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2931584" y="43389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2374900" y="450739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2128959" y="448309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2114550" y="46291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1984023" y="465609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254250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2670371" y="43942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549933" y="446398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78099" y="433069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2513665" y="47461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2654299" y="462434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2391182" y="46704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2636185" y="4519083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450947" y="44024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254250" y="447564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2065459" y="43624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2733871" y="426593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083406" y="434812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001434" y="44024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2772833" y="4692650"/>
              <a:ext cx="63500" cy="635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2868084" y="46291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2667935" y="475615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794936" y="436519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047668" y="1997775"/>
            <a:ext cx="3194131" cy="2891725"/>
            <a:chOff x="1108284" y="3771900"/>
            <a:chExt cx="2231816" cy="2028390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2209800" y="5276334"/>
              <a:ext cx="647701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1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108284" y="4222235"/>
              <a:ext cx="936416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O.F.</a:t>
              </a:r>
              <a:endParaRPr lang="en-US" b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1981200" y="445121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2113919" y="461376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2228850" y="420892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519497" y="47924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2990851" y="414020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2857501" y="441523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738982" y="435407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2607130" y="419048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2751637" y="40338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393877" y="4126983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2012950" y="422223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2133600" y="435186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2241550" y="459127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343150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866762" y="399854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2622550" y="39243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2743201" y="41910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2559050" y="4065601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2580795" y="43913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2320687" y="440332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452859" y="45783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2425627" y="399790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2225195" y="40767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2070100" y="40513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2868084" y="422275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001434" y="39851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001434" y="42883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2617136" y="4675806"/>
              <a:ext cx="63500" cy="635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2795912" y="459284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2434745" y="427283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2670630" y="451471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 flipV="1">
            <a:off x="6513858" y="3376936"/>
            <a:ext cx="642042" cy="82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38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</p:txBody>
      </p:sp>
      <p:graphicFrame>
        <p:nvGraphicFramePr>
          <p:cNvPr id="76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555347"/>
              </p:ext>
            </p:extLst>
          </p:nvPr>
        </p:nvGraphicFramePr>
        <p:xfrm>
          <a:off x="4007729" y="5092700"/>
          <a:ext cx="3576813" cy="847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9" name="Equation" r:id="rId4" imgW="2679700" imgH="635000" progId="Equation.3">
                  <p:embed/>
                </p:oleObj>
              </mc:Choice>
              <mc:Fallback>
                <p:oleObj name="Equation" r:id="rId4" imgW="26797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07729" y="5092700"/>
                        <a:ext cx="3576813" cy="847586"/>
                      </a:xfrm>
                      <a:prstGeom prst="rect">
                        <a:avLst/>
                      </a:prstGeom>
                      <a:ln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extBox 76"/>
          <p:cNvSpPr txBox="1"/>
          <p:nvPr/>
        </p:nvSpPr>
        <p:spPr>
          <a:xfrm>
            <a:off x="1047668" y="5283200"/>
            <a:ext cx="2371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Objective Function:</a:t>
            </a:r>
          </a:p>
          <a:p>
            <a:endParaRPr lang="en-US" sz="2000" b="1" dirty="0">
              <a:solidFill>
                <a:srgbClr val="4F6228"/>
              </a:solidFill>
              <a:latin typeface="Times New Roman"/>
              <a:cs typeface="Times New Roman"/>
            </a:endParaRPr>
          </a:p>
        </p:txBody>
      </p: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-88900" y="274638"/>
            <a:ext cx="8775700" cy="1143000"/>
          </a:xfrm>
        </p:spPr>
        <p:txBody>
          <a:bodyPr>
            <a:normAutofit/>
          </a:bodyPr>
          <a:lstStyle/>
          <a:p>
            <a:pPr marL="457200" lvl="1" indent="0" algn="l"/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The model’s </a:t>
            </a:r>
            <a:r>
              <a:rPr lang="en-US" sz="2400" b="1" i="1" dirty="0" smtClean="0">
                <a:solidFill>
                  <a:srgbClr val="C0504D"/>
                </a:solidFill>
                <a:latin typeface="Geneva"/>
                <a:cs typeface="Geneva"/>
              </a:rPr>
              <a:t>parameter space </a:t>
            </a:r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is mapped to the </a:t>
            </a:r>
            <a:r>
              <a:rPr lang="en-US" sz="2400" b="1" i="1" dirty="0" smtClean="0">
                <a:solidFill>
                  <a:srgbClr val="C0504D"/>
                </a:solidFill>
                <a:latin typeface="Geneva"/>
                <a:cs typeface="Geneva"/>
              </a:rPr>
              <a:t>objective space</a:t>
            </a:r>
            <a:endParaRPr lang="en-US" sz="24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grpSp>
        <p:nvGrpSpPr>
          <p:cNvPr id="226" name="Group 225"/>
          <p:cNvGrpSpPr/>
          <p:nvPr/>
        </p:nvGrpSpPr>
        <p:grpSpPr>
          <a:xfrm>
            <a:off x="4876804" y="1997775"/>
            <a:ext cx="3208377" cy="2891725"/>
            <a:chOff x="1129043" y="3771900"/>
            <a:chExt cx="2211057" cy="2028390"/>
          </a:xfrm>
        </p:grpSpPr>
        <p:cxnSp>
          <p:nvCxnSpPr>
            <p:cNvPr id="227" name="Straight Connector 226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TextBox 228"/>
            <p:cNvSpPr txBox="1"/>
            <p:nvPr/>
          </p:nvSpPr>
          <p:spPr>
            <a:xfrm>
              <a:off x="2209800" y="5276334"/>
              <a:ext cx="647701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2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129043" y="4213182"/>
              <a:ext cx="936416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O.F.</a:t>
              </a:r>
              <a:endParaRPr lang="en-US" b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1981200" y="447564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2097209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2260601" y="462413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2501901" y="458082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064934" y="41719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001434" y="45148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2836333" y="4487333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2761266" y="453914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2931584" y="43389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2374900" y="450739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2128959" y="448309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2114550" y="46291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1984023" y="465609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2254250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2670371" y="43942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2549933" y="446398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2578099" y="433069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2513665" y="47461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2654299" y="462434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2391182" y="46704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2636185" y="4519083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2450947" y="44024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2254250" y="447564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2065459" y="43624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2733871" y="426593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083406" y="434812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001434" y="440246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2772833" y="46926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2868084" y="462915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2667935" y="475615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2794936" y="436519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1047668" y="1997775"/>
            <a:ext cx="3194131" cy="2891725"/>
            <a:chOff x="1108284" y="3771900"/>
            <a:chExt cx="2231816" cy="2028390"/>
          </a:xfrm>
        </p:grpSpPr>
        <p:cxnSp>
          <p:nvCxnSpPr>
            <p:cNvPr id="263" name="Straight Connector 262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TextBox 264"/>
            <p:cNvSpPr txBox="1"/>
            <p:nvPr/>
          </p:nvSpPr>
          <p:spPr>
            <a:xfrm>
              <a:off x="2209800" y="5276334"/>
              <a:ext cx="647701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1</a:t>
              </a: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1108284" y="4222235"/>
              <a:ext cx="936416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O.F.</a:t>
              </a:r>
              <a:endParaRPr lang="en-US" b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>
              <a:off x="1981200" y="445121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2113919" y="461376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2228850" y="420892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2519497" y="47924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2990851" y="414020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2857501" y="441523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2738982" y="435407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2607130" y="419048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2751637" y="40338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2393877" y="4126983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2012950" y="422223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2133600" y="435186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2241550" y="459127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2343150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2866762" y="399854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2622550" y="39243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2743201" y="41910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2559050" y="4065601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2580795" y="43913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2320687" y="440332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2452859" y="45783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2425627" y="399790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2225195" y="40767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2070100" y="40513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2868084" y="422275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3001434" y="39851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3001434" y="42883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2617136" y="46758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2795912" y="459284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2434745" y="427283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2670630" y="451471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244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pPr marL="457200" lvl="1" indent="0" algn="l"/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Now we have a measure to determine </a:t>
            </a:r>
            <a:r>
              <a:rPr lang="en-US" sz="2400" b="1" i="1" dirty="0" smtClean="0">
                <a:solidFill>
                  <a:srgbClr val="C0504D"/>
                </a:solidFill>
                <a:latin typeface="Geneva"/>
                <a:cs typeface="Geneva"/>
              </a:rPr>
              <a:t>behavioral solutions</a:t>
            </a:r>
            <a:endParaRPr lang="en-US" sz="24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047668" y="1997775"/>
            <a:ext cx="3194131" cy="2891725"/>
            <a:chOff x="1108284" y="3771900"/>
            <a:chExt cx="2231816" cy="2028390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2209800" y="5276334"/>
              <a:ext cx="647701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1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08284" y="4222235"/>
              <a:ext cx="936416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O.F.</a:t>
              </a:r>
              <a:endParaRPr lang="en-US" b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981200" y="445121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113919" y="461376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2228850" y="420892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2519497" y="47924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990851" y="414020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2857501" y="441523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2738982" y="435407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2607130" y="419048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2751637" y="40338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2393877" y="4126983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2012950" y="422223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2133600" y="435186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2241550" y="459127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2343150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2866762" y="399854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2622550" y="39243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2743201" y="41910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2559050" y="4065601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2580795" y="43913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2320687" y="440332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2452859" y="45783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2425627" y="399790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2225195" y="40767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2070100" y="40513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2868084" y="422275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001434" y="39851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001434" y="42883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2617136" y="46758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2795912" y="459284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2434745" y="427283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2670630" y="451471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Straight Connector 77"/>
          <p:cNvCxnSpPr/>
          <p:nvPr/>
        </p:nvCxnSpPr>
        <p:spPr>
          <a:xfrm>
            <a:off x="1897965" y="3128896"/>
            <a:ext cx="222953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65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pPr marL="457200" lvl="1" indent="0" algn="l"/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Now we have a measure to determine </a:t>
            </a:r>
            <a:r>
              <a:rPr lang="en-US" sz="2400" b="1" i="1" dirty="0" smtClean="0">
                <a:solidFill>
                  <a:srgbClr val="C0504D"/>
                </a:solidFill>
                <a:latin typeface="Geneva"/>
                <a:cs typeface="Geneva"/>
              </a:rPr>
              <a:t>behavioral solutions</a:t>
            </a:r>
            <a:endParaRPr lang="en-US" sz="24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4127500" y="3312588"/>
            <a:ext cx="0" cy="267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047668" y="1997773"/>
            <a:ext cx="3194131" cy="2514093"/>
            <a:chOff x="1108284" y="3771900"/>
            <a:chExt cx="2231816" cy="1763502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209800" y="5276335"/>
              <a:ext cx="647701" cy="259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Φ</a:t>
              </a:r>
              <a:r>
                <a:rPr lang="en-US" b="1" baseline="-25000" dirty="0">
                  <a:latin typeface="Times New Roman"/>
                  <a:cs typeface="Times New Roman"/>
                </a:rPr>
                <a:t>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108284" y="4222236"/>
              <a:ext cx="936416" cy="259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O.F.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1981200" y="445121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113919" y="461376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228850" y="420892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519497" y="47924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990851" y="414020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857501" y="441523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738982" y="435407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607130" y="419048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751637" y="40338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393877" y="4126983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012950" y="422223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133600" y="435186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241550" y="459127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343150" y="47244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866762" y="399854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622550" y="39243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43201" y="41910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559050" y="4065601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580795" y="43913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320687" y="440332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452859" y="45783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425627" y="399790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225195" y="40767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070100" y="40513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868084" y="422275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001434" y="39851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001434" y="42883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2617136" y="46758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795912" y="4592842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434745" y="427283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670630" y="451471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9" name="Straight Connector 78"/>
          <p:cNvCxnSpPr/>
          <p:nvPr/>
        </p:nvCxnSpPr>
        <p:spPr>
          <a:xfrm>
            <a:off x="1897965" y="3128896"/>
            <a:ext cx="222953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50900" y="2974469"/>
            <a:ext cx="100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(RMSE)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1799" y="312304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We wish to </a:t>
            </a:r>
            <a:r>
              <a:rPr lang="en-US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minimize</a:t>
            </a:r>
            <a:endParaRPr lang="en-US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168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pPr marL="457200" lvl="1" indent="0" algn="l"/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Good solutions can be visualized in the CDF, with </a:t>
            </a:r>
            <a:r>
              <a:rPr lang="en-US" sz="2400" b="1" u="sng" dirty="0" smtClean="0">
                <a:solidFill>
                  <a:schemeClr val="accent2"/>
                </a:solidFill>
                <a:latin typeface="Geneva"/>
                <a:cs typeface="Geneva"/>
              </a:rPr>
              <a:t>steeper</a:t>
            </a:r>
            <a:r>
              <a:rPr lang="en-US" sz="2400" b="1" dirty="0" smtClean="0">
                <a:solidFill>
                  <a:srgbClr val="C0504D"/>
                </a:solidFill>
                <a:latin typeface="Geneva"/>
                <a:cs typeface="Geneva"/>
              </a:rPr>
              <a:t> slopes indicating </a:t>
            </a:r>
            <a:r>
              <a:rPr lang="en-US" sz="2400" b="1" i="1" dirty="0" smtClean="0">
                <a:solidFill>
                  <a:srgbClr val="C0504D"/>
                </a:solidFill>
                <a:latin typeface="Geneva"/>
                <a:cs typeface="Geneva"/>
              </a:rPr>
              <a:t>identifiability</a:t>
            </a:r>
            <a:endParaRPr lang="en-US" sz="2400" b="1" i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  <a:p>
            <a:pPr marL="457200" lvl="1" indent="0">
              <a:buNone/>
            </a:pPr>
            <a:endParaRPr lang="en-US" sz="2000" b="1" dirty="0" smtClean="0">
              <a:latin typeface="Calisto MT"/>
              <a:cs typeface="Calisto M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753413" y="2134497"/>
            <a:ext cx="3158688" cy="2484878"/>
            <a:chOff x="1058313" y="3771900"/>
            <a:chExt cx="2281787" cy="1852193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209800" y="5276334"/>
              <a:ext cx="647701" cy="347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 smtClean="0"/>
                <a:t>1</a:t>
              </a:r>
              <a:endParaRPr lang="en-US" b="1" baseline="-25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58313" y="4154405"/>
              <a:ext cx="936416" cy="347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CDF</a:t>
              </a:r>
              <a:endParaRPr lang="en-US" b="1" baseline="-25000" dirty="0">
                <a:latin typeface="Times New Roman"/>
                <a:cs typeface="Times New Roman"/>
              </a:endParaRP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>
            <a:off x="3945466" y="3378265"/>
            <a:ext cx="364067" cy="42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eeform 47"/>
          <p:cNvSpPr/>
          <p:nvPr/>
        </p:nvSpPr>
        <p:spPr>
          <a:xfrm>
            <a:off x="5708187" y="2685047"/>
            <a:ext cx="1937213" cy="1319685"/>
          </a:xfrm>
          <a:custGeom>
            <a:avLst/>
            <a:gdLst>
              <a:gd name="connsiteX0" fmla="*/ 0 w 1278467"/>
              <a:gd name="connsiteY0" fmla="*/ 1143000 h 1143000"/>
              <a:gd name="connsiteX1" fmla="*/ 414867 w 1278467"/>
              <a:gd name="connsiteY1" fmla="*/ 872067 h 1143000"/>
              <a:gd name="connsiteX2" fmla="*/ 660400 w 1278467"/>
              <a:gd name="connsiteY2" fmla="*/ 364067 h 1143000"/>
              <a:gd name="connsiteX3" fmla="*/ 1278467 w 1278467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8467" h="1143000">
                <a:moveTo>
                  <a:pt x="0" y="1143000"/>
                </a:moveTo>
                <a:cubicBezTo>
                  <a:pt x="152400" y="1072444"/>
                  <a:pt x="304800" y="1001889"/>
                  <a:pt x="414867" y="872067"/>
                </a:cubicBezTo>
                <a:cubicBezTo>
                  <a:pt x="524934" y="742245"/>
                  <a:pt x="516467" y="509411"/>
                  <a:pt x="660400" y="364067"/>
                </a:cubicBezTo>
                <a:cubicBezTo>
                  <a:pt x="804333" y="218723"/>
                  <a:pt x="1278467" y="0"/>
                  <a:pt x="1278467" y="0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347421" y="3118919"/>
            <a:ext cx="251031" cy="66767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047668" y="1997775"/>
            <a:ext cx="3194131" cy="2891725"/>
            <a:chOff x="1108284" y="3771900"/>
            <a:chExt cx="2231816" cy="202839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1684851" y="5172333"/>
              <a:ext cx="1655249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684851" y="3771900"/>
              <a:ext cx="0" cy="1400434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2209800" y="5276334"/>
              <a:ext cx="647701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Φ</a:t>
              </a:r>
              <a:r>
                <a:rPr lang="en-US" b="1" baseline="-25000" dirty="0"/>
                <a:t>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08284" y="4222235"/>
              <a:ext cx="936416" cy="52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O.F.</a:t>
              </a:r>
              <a:endParaRPr lang="en-US" b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981200" y="445121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113919" y="4613768"/>
              <a:ext cx="63500" cy="63501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2228850" y="420892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519497" y="4792490"/>
              <a:ext cx="63500" cy="63501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990851" y="414020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857501" y="441523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738982" y="435407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607130" y="4190484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51637" y="403385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393877" y="4126983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012950" y="422223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133600" y="435186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241550" y="4591276"/>
              <a:ext cx="63500" cy="63501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343150" y="4724400"/>
              <a:ext cx="63500" cy="63501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866762" y="399854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622550" y="3924300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743201" y="4191006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559050" y="4065601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580795" y="439139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2320687" y="4403328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2859" y="4578350"/>
              <a:ext cx="63500" cy="63501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425627" y="3997909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225195" y="40767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070100" y="4051300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868084" y="4222755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001434" y="39851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001434" y="4288367"/>
              <a:ext cx="63500" cy="63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617136" y="4675806"/>
              <a:ext cx="63500" cy="63501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795912" y="4592842"/>
              <a:ext cx="63500" cy="63501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434745" y="4272837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2670630" y="4514711"/>
              <a:ext cx="63500" cy="635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7" name="Straight Connector 86"/>
          <p:cNvCxnSpPr/>
          <p:nvPr/>
        </p:nvCxnSpPr>
        <p:spPr>
          <a:xfrm>
            <a:off x="1897965" y="3128896"/>
            <a:ext cx="222953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48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rgbClr val="4F6228"/>
                </a:solidFill>
                <a:latin typeface="Geneva"/>
                <a:cs typeface="Geneva"/>
              </a:rPr>
              <a:t>How does an upstream solute move through space and time</a:t>
            </a:r>
            <a:r>
              <a:rPr lang="en-US" sz="2000" b="1" dirty="0" smtClean="0">
                <a:solidFill>
                  <a:srgbClr val="4F6228"/>
                </a:solidFill>
                <a:latin typeface="Geneva"/>
                <a:cs typeface="Geneva"/>
              </a:rPr>
              <a:t>?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9700" y="2371106"/>
            <a:ext cx="3073400" cy="1616694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5960" y="4328803"/>
            <a:ext cx="1270000" cy="74930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24125" y="4603162"/>
            <a:ext cx="52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As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6342" y="3497686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A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6615" y="4328803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latin typeface="Times New Roman"/>
              <a:cs typeface="Times New Roman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001432" y="3314124"/>
            <a:ext cx="9633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934707" y="3326824"/>
            <a:ext cx="97029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409700" y="2120900"/>
            <a:ext cx="30734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36342" y="1665350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64768" y="3015231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Q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cxnSp>
        <p:nvCxnSpPr>
          <p:cNvPr id="36" name="Curved Connector 35"/>
          <p:cNvCxnSpPr/>
          <p:nvPr/>
        </p:nvCxnSpPr>
        <p:spPr>
          <a:xfrm rot="5400000">
            <a:off x="6115050" y="2444750"/>
            <a:ext cx="2768600" cy="1866900"/>
          </a:xfrm>
          <a:prstGeom prst="curvedConnector3">
            <a:avLst>
              <a:gd name="adj1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8359775" y="2120900"/>
            <a:ext cx="158750" cy="165676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7461250" y="1560948"/>
            <a:ext cx="0" cy="79331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461250" y="2354262"/>
            <a:ext cx="74612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eeform 47"/>
          <p:cNvSpPr/>
          <p:nvPr/>
        </p:nvSpPr>
        <p:spPr>
          <a:xfrm>
            <a:off x="7461250" y="1890236"/>
            <a:ext cx="491066" cy="461327"/>
          </a:xfrm>
          <a:custGeom>
            <a:avLst/>
            <a:gdLst>
              <a:gd name="connsiteX0" fmla="*/ 0 w 491066"/>
              <a:gd name="connsiteY0" fmla="*/ 457336 h 461327"/>
              <a:gd name="connsiteX1" fmla="*/ 114300 w 491066"/>
              <a:gd name="connsiteY1" fmla="*/ 450986 h 461327"/>
              <a:gd name="connsiteX2" fmla="*/ 158750 w 491066"/>
              <a:gd name="connsiteY2" fmla="*/ 368436 h 461327"/>
              <a:gd name="connsiteX3" fmla="*/ 234950 w 491066"/>
              <a:gd name="connsiteY3" fmla="*/ 44586 h 461327"/>
              <a:gd name="connsiteX4" fmla="*/ 304800 w 491066"/>
              <a:gd name="connsiteY4" fmla="*/ 38236 h 461327"/>
              <a:gd name="connsiteX5" fmla="*/ 368300 w 491066"/>
              <a:gd name="connsiteY5" fmla="*/ 374786 h 461327"/>
              <a:gd name="connsiteX6" fmla="*/ 482600 w 491066"/>
              <a:gd name="connsiteY6" fmla="*/ 450986 h 461327"/>
              <a:gd name="connsiteX7" fmla="*/ 482600 w 491066"/>
              <a:gd name="connsiteY7" fmla="*/ 444636 h 46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066" h="461327">
                <a:moveTo>
                  <a:pt x="0" y="457336"/>
                </a:moveTo>
                <a:cubicBezTo>
                  <a:pt x="43921" y="461569"/>
                  <a:pt x="87842" y="465803"/>
                  <a:pt x="114300" y="450986"/>
                </a:cubicBezTo>
                <a:cubicBezTo>
                  <a:pt x="140758" y="436169"/>
                  <a:pt x="138642" y="436169"/>
                  <a:pt x="158750" y="368436"/>
                </a:cubicBezTo>
                <a:cubicBezTo>
                  <a:pt x="178858" y="300703"/>
                  <a:pt x="210608" y="99619"/>
                  <a:pt x="234950" y="44586"/>
                </a:cubicBezTo>
                <a:cubicBezTo>
                  <a:pt x="259292" y="-10447"/>
                  <a:pt x="282575" y="-16797"/>
                  <a:pt x="304800" y="38236"/>
                </a:cubicBezTo>
                <a:cubicBezTo>
                  <a:pt x="327025" y="93269"/>
                  <a:pt x="338667" y="305994"/>
                  <a:pt x="368300" y="374786"/>
                </a:cubicBezTo>
                <a:cubicBezTo>
                  <a:pt x="397933" y="443578"/>
                  <a:pt x="463550" y="439344"/>
                  <a:pt x="482600" y="450986"/>
                </a:cubicBezTo>
                <a:cubicBezTo>
                  <a:pt x="501650" y="462628"/>
                  <a:pt x="482600" y="444636"/>
                  <a:pt x="482600" y="444636"/>
                </a:cubicBezTo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00" y="2286576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t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9884" y="1873303"/>
            <a:ext cx="36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359775" y="2371106"/>
            <a:ext cx="327026" cy="65063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624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01481 C -0.00591 0.02176 -0.00677 0.02893 -0.00903 0.03889 C -0.01129 0.04884 -0.01476 0.06412 -0.01806 0.07407 C -0.02136 0.08402 -0.02379 0.08958 -0.02848 0.09907 C -0.03316 0.10856 -0.03854 0.12129 -0.04584 0.13148 C -0.05313 0.14166 -0.06372 0.15347 -0.07223 0.16018 C -0.08073 0.16689 -0.09011 0.16921 -0.09723 0.17129 C -0.10434 0.17338 -0.10834 0.1699 -0.11528 0.17222 C -0.12223 0.17453 -0.13039 0.17754 -0.13889 0.18518 C -0.1474 0.19282 -0.15747 0.2037 -0.16598 0.21851 C -0.17448 0.23333 -0.1842 0.25717 -0.19028 0.27407 C -0.19636 0.29097 -0.20018 0.31273 -0.20209 0.32037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One-Dimensional Transport with Inflow and Storage (OTIS):</a:t>
            </a:r>
            <a:endParaRPr lang="en-US" sz="2000" b="1" dirty="0">
              <a:solidFill>
                <a:srgbClr val="4F6228"/>
              </a:solidFill>
              <a:latin typeface="Geneva"/>
              <a:cs typeface="Genev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6615" y="4328803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latin typeface="Times New Roman"/>
              <a:cs typeface="Times New Roman"/>
            </a:endParaRPr>
          </a:p>
        </p:txBody>
      </p:sp>
      <p:cxnSp>
        <p:nvCxnSpPr>
          <p:cNvPr id="36" name="Curved Connector 35"/>
          <p:cNvCxnSpPr/>
          <p:nvPr/>
        </p:nvCxnSpPr>
        <p:spPr>
          <a:xfrm rot="5400000">
            <a:off x="6115050" y="2444750"/>
            <a:ext cx="2768600" cy="1866900"/>
          </a:xfrm>
          <a:prstGeom prst="curvedConnector3">
            <a:avLst>
              <a:gd name="adj1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6519334" y="4317424"/>
            <a:ext cx="158750" cy="165676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7308850" y="4483100"/>
            <a:ext cx="450850" cy="129063"/>
          </a:xfrm>
          <a:custGeom>
            <a:avLst/>
            <a:gdLst>
              <a:gd name="connsiteX0" fmla="*/ 0 w 491066"/>
              <a:gd name="connsiteY0" fmla="*/ 457336 h 461327"/>
              <a:gd name="connsiteX1" fmla="*/ 114300 w 491066"/>
              <a:gd name="connsiteY1" fmla="*/ 450986 h 461327"/>
              <a:gd name="connsiteX2" fmla="*/ 158750 w 491066"/>
              <a:gd name="connsiteY2" fmla="*/ 368436 h 461327"/>
              <a:gd name="connsiteX3" fmla="*/ 234950 w 491066"/>
              <a:gd name="connsiteY3" fmla="*/ 44586 h 461327"/>
              <a:gd name="connsiteX4" fmla="*/ 304800 w 491066"/>
              <a:gd name="connsiteY4" fmla="*/ 38236 h 461327"/>
              <a:gd name="connsiteX5" fmla="*/ 368300 w 491066"/>
              <a:gd name="connsiteY5" fmla="*/ 374786 h 461327"/>
              <a:gd name="connsiteX6" fmla="*/ 482600 w 491066"/>
              <a:gd name="connsiteY6" fmla="*/ 450986 h 461327"/>
              <a:gd name="connsiteX7" fmla="*/ 482600 w 491066"/>
              <a:gd name="connsiteY7" fmla="*/ 444636 h 46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066" h="461327">
                <a:moveTo>
                  <a:pt x="0" y="457336"/>
                </a:moveTo>
                <a:cubicBezTo>
                  <a:pt x="43921" y="461569"/>
                  <a:pt x="87842" y="465803"/>
                  <a:pt x="114300" y="450986"/>
                </a:cubicBezTo>
                <a:cubicBezTo>
                  <a:pt x="140758" y="436169"/>
                  <a:pt x="138642" y="436169"/>
                  <a:pt x="158750" y="368436"/>
                </a:cubicBezTo>
                <a:cubicBezTo>
                  <a:pt x="178858" y="300703"/>
                  <a:pt x="210608" y="99619"/>
                  <a:pt x="234950" y="44586"/>
                </a:cubicBezTo>
                <a:cubicBezTo>
                  <a:pt x="259292" y="-10447"/>
                  <a:pt x="282575" y="-16797"/>
                  <a:pt x="304800" y="38236"/>
                </a:cubicBezTo>
                <a:cubicBezTo>
                  <a:pt x="327025" y="93269"/>
                  <a:pt x="338667" y="305994"/>
                  <a:pt x="368300" y="374786"/>
                </a:cubicBezTo>
                <a:cubicBezTo>
                  <a:pt x="397933" y="443578"/>
                  <a:pt x="463550" y="439344"/>
                  <a:pt x="482600" y="450986"/>
                </a:cubicBezTo>
                <a:cubicBezTo>
                  <a:pt x="501650" y="462628"/>
                  <a:pt x="482600" y="444636"/>
                  <a:pt x="482600" y="444636"/>
                </a:cubicBezTo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162800" y="3834248"/>
            <a:ext cx="0" cy="79331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162800" y="4635975"/>
            <a:ext cx="74612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38395" y="462398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t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11434" y="4091144"/>
            <a:ext cx="36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C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8359775" y="2371106"/>
            <a:ext cx="327026" cy="65063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409700" y="2371106"/>
            <a:ext cx="3073400" cy="1616694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215960" y="4328803"/>
            <a:ext cx="1270000" cy="74930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624125" y="4603162"/>
            <a:ext cx="52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As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36342" y="3497686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A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001432" y="3314124"/>
            <a:ext cx="9633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934707" y="3326824"/>
            <a:ext cx="97029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409700" y="2120900"/>
            <a:ext cx="30734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736342" y="1665350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64768" y="3015231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Q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559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656615" y="4328803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One-Dimensional Transport with Inflow and Storage (OTIS):</a:t>
            </a:r>
            <a:endParaRPr lang="en-US" sz="2000" b="1" dirty="0">
              <a:solidFill>
                <a:srgbClr val="4F6228"/>
              </a:solidFill>
              <a:latin typeface="Geneva"/>
              <a:cs typeface="Genev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409700" y="2371106"/>
            <a:ext cx="3073400" cy="1616694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215960" y="4328803"/>
            <a:ext cx="1270000" cy="74930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24125" y="4603162"/>
            <a:ext cx="52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As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36342" y="3497686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A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001432" y="3314124"/>
            <a:ext cx="9633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934707" y="3326824"/>
            <a:ext cx="97029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409700" y="2120900"/>
            <a:ext cx="30734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36342" y="1665350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64768" y="3015231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Q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2730" y="2694826"/>
            <a:ext cx="289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Advection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162571"/>
              </p:ext>
            </p:extLst>
          </p:nvPr>
        </p:nvGraphicFramePr>
        <p:xfrm>
          <a:off x="6497638" y="2584450"/>
          <a:ext cx="14716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8" name="Equation" r:id="rId4" imgW="850900" imgH="584200" progId="Equation.3">
                  <p:embed/>
                </p:oleObj>
              </mc:Choice>
              <mc:Fallback>
                <p:oleObj name="Equation" r:id="rId4" imgW="8509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97638" y="2584450"/>
                        <a:ext cx="1471612" cy="100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311400" y="3156491"/>
            <a:ext cx="131272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315200" y="3458387"/>
            <a:ext cx="6540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48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656615" y="4328803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One-Dimensional Transport with Inflow and Storage (OTIS):</a:t>
            </a:r>
            <a:endParaRPr lang="en-US" sz="2000" b="1" dirty="0">
              <a:solidFill>
                <a:srgbClr val="4F6228"/>
              </a:solidFill>
              <a:latin typeface="Geneva"/>
              <a:cs typeface="Genev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409700" y="2371106"/>
            <a:ext cx="3073400" cy="1616694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215960" y="4328803"/>
            <a:ext cx="1270000" cy="74930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24125" y="4603162"/>
            <a:ext cx="52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As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36342" y="3497686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A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001432" y="3314124"/>
            <a:ext cx="9633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934707" y="3326824"/>
            <a:ext cx="97029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409700" y="2120900"/>
            <a:ext cx="30734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36342" y="1665350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64768" y="3015231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Q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2730" y="2694826"/>
            <a:ext cx="2891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Advection &amp; Dispersion (D)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875439"/>
              </p:ext>
            </p:extLst>
          </p:nvPr>
        </p:nvGraphicFramePr>
        <p:xfrm>
          <a:off x="5586413" y="2551113"/>
          <a:ext cx="3295650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4" name="Equation" r:id="rId4" imgW="1905000" imgH="622300" progId="Equation.3">
                  <p:embed/>
                </p:oleObj>
              </mc:Choice>
              <mc:Fallback>
                <p:oleObj name="Equation" r:id="rId4" imgW="19050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86413" y="2551113"/>
                        <a:ext cx="3295650" cy="107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2057400" y="3476896"/>
            <a:ext cx="1765300" cy="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51700" y="3326824"/>
            <a:ext cx="15240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32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656615" y="4328803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One-Dimensional Transport with Inflow and Storage (OTIS):</a:t>
            </a:r>
            <a:endParaRPr lang="en-US" sz="2000" b="1" dirty="0">
              <a:solidFill>
                <a:srgbClr val="4F6228"/>
              </a:solidFill>
              <a:latin typeface="Geneva"/>
              <a:cs typeface="Genev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409700" y="2371106"/>
            <a:ext cx="3073400" cy="1616694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215960" y="4328803"/>
            <a:ext cx="1270000" cy="74930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24125" y="4603162"/>
            <a:ext cx="52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As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36342" y="3497686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A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001432" y="3314124"/>
            <a:ext cx="9633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934707" y="3326824"/>
            <a:ext cx="97029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409700" y="2120900"/>
            <a:ext cx="30734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36342" y="1665350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64768" y="3015231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Q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2730" y="2694826"/>
            <a:ext cx="2891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Advection &amp; Dispersion (D)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027705"/>
              </p:ext>
            </p:extLst>
          </p:nvPr>
        </p:nvGraphicFramePr>
        <p:xfrm>
          <a:off x="5553075" y="2005013"/>
          <a:ext cx="3362325" cy="285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9" name="Equation" r:id="rId4" imgW="1943100" imgH="1651000" progId="Equation.3">
                  <p:embed/>
                </p:oleObj>
              </mc:Choice>
              <mc:Fallback>
                <p:oleObj name="Equation" r:id="rId4" imgW="1943100" imgH="165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3075" y="2005013"/>
                        <a:ext cx="3362325" cy="2852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895890" y="3867138"/>
            <a:ext cx="441053" cy="461665"/>
            <a:chOff x="4572000" y="4397185"/>
            <a:chExt cx="441053" cy="461665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572000" y="4568647"/>
              <a:ext cx="0" cy="2161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56615" y="4397185"/>
              <a:ext cx="356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/>
                  <a:cs typeface="Times New Roman"/>
                </a:rPr>
                <a:t>α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V="1">
            <a:off x="3633815" y="4038600"/>
            <a:ext cx="0" cy="2161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38900" y="3343511"/>
            <a:ext cx="11049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61100" y="4603162"/>
            <a:ext cx="1422400" cy="341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001432" y="4254788"/>
            <a:ext cx="335511" cy="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759733" y="6413500"/>
            <a:ext cx="1224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latin typeface="Geneva"/>
                <a:cs typeface="Geneva"/>
              </a:rPr>
              <a:t>Runkel</a:t>
            </a:r>
            <a:r>
              <a:rPr lang="en-US" sz="1200" b="1" i="1" dirty="0" smtClean="0">
                <a:latin typeface="Geneva"/>
                <a:cs typeface="Geneva"/>
              </a:rPr>
              <a:t>, 1998</a:t>
            </a:r>
            <a:endParaRPr lang="en-US" sz="1200" b="1" i="1" dirty="0"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77676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0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60" y="3378549"/>
            <a:ext cx="4889159" cy="3573869"/>
          </a:xfrm>
          <a:prstGeom prst="rect">
            <a:avLst/>
          </a:prstGeom>
        </p:spPr>
      </p:pic>
      <p:pic>
        <p:nvPicPr>
          <p:cNvPr id="2" name="Picture 1" descr="i8inl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832" y="-131233"/>
            <a:ext cx="5384800" cy="3921789"/>
          </a:xfrm>
          <a:prstGeom prst="rect">
            <a:avLst/>
          </a:prstGeom>
        </p:spPr>
      </p:pic>
      <p:pic>
        <p:nvPicPr>
          <p:cNvPr id="4" name="Picture 3" descr="I8_Outlet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41" y="-131232"/>
            <a:ext cx="4501404" cy="3750732"/>
          </a:xfrm>
          <a:prstGeom prst="rect">
            <a:avLst/>
          </a:prstGeom>
        </p:spPr>
      </p:pic>
      <p:pic>
        <p:nvPicPr>
          <p:cNvPr id="5" name="Picture 4" descr="Peat_Inlet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41" y="3524272"/>
            <a:ext cx="4501403" cy="368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3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8Inlet_WideBounds_Specif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8216045" cy="467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accent2"/>
                </a:solidFill>
                <a:latin typeface="Geneva"/>
                <a:cs typeface="Geneva"/>
              </a:rPr>
              <a:t>Let’s begin our analysis with I8 Inlet</a:t>
            </a:r>
            <a:endParaRPr lang="en-US" sz="2000" b="1" dirty="0">
              <a:solidFill>
                <a:schemeClr val="accent2"/>
              </a:solidFill>
              <a:latin typeface="Geneva"/>
              <a:cs typeface="Genev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5400" y="1587500"/>
            <a:ext cx="1095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I8 Inlet</a:t>
            </a:r>
          </a:p>
          <a:p>
            <a:r>
              <a:rPr lang="en-US" sz="16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6/6/11</a:t>
            </a:r>
          </a:p>
          <a:p>
            <a:r>
              <a:rPr lang="en-US" sz="16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Q = 62 L/s</a:t>
            </a:r>
          </a:p>
        </p:txBody>
      </p:sp>
      <p:pic>
        <p:nvPicPr>
          <p:cNvPr id="5" name="Picture 4" descr="i8inl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70" y="2658536"/>
            <a:ext cx="2883030" cy="20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4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8Inlet_WideBounds_Specif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8216045" cy="467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C0504D"/>
                </a:solidFill>
                <a:latin typeface="Geneva"/>
                <a:cs typeface="Geneva"/>
              </a:rPr>
              <a:t>Parameter space ~1 order of magnitude above and below optimal points (from previous analysis)</a:t>
            </a:r>
            <a:endParaRPr lang="en-US" sz="2000" b="1" dirty="0">
              <a:solidFill>
                <a:schemeClr val="accent2"/>
              </a:solidFill>
              <a:latin typeface="Geneva"/>
              <a:cs typeface="Genev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1900" y="4254334"/>
            <a:ext cx="147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Red points indicate optimal solution for reference</a:t>
            </a:r>
            <a:endParaRPr lang="en-US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027332" y="5336130"/>
            <a:ext cx="6731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5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8Inlet_WideBounds_Specif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8216045" cy="467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C0504D"/>
                </a:solidFill>
                <a:latin typeface="Geneva"/>
                <a:cs typeface="Geneva"/>
              </a:rPr>
              <a:t>The first round of Monte Carlo simulations indicate a highly sensitive channel area parameter</a:t>
            </a:r>
            <a:endParaRPr lang="en-US" sz="2000" b="1" dirty="0">
              <a:solidFill>
                <a:schemeClr val="accent2"/>
              </a:solidFill>
              <a:latin typeface="Geneva"/>
              <a:cs typeface="Geneva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974742" y="2245334"/>
            <a:ext cx="74612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7974742" y="1781308"/>
            <a:ext cx="491066" cy="461327"/>
          </a:xfrm>
          <a:custGeom>
            <a:avLst/>
            <a:gdLst>
              <a:gd name="connsiteX0" fmla="*/ 0 w 491066"/>
              <a:gd name="connsiteY0" fmla="*/ 457336 h 461327"/>
              <a:gd name="connsiteX1" fmla="*/ 114300 w 491066"/>
              <a:gd name="connsiteY1" fmla="*/ 450986 h 461327"/>
              <a:gd name="connsiteX2" fmla="*/ 158750 w 491066"/>
              <a:gd name="connsiteY2" fmla="*/ 368436 h 461327"/>
              <a:gd name="connsiteX3" fmla="*/ 234950 w 491066"/>
              <a:gd name="connsiteY3" fmla="*/ 44586 h 461327"/>
              <a:gd name="connsiteX4" fmla="*/ 304800 w 491066"/>
              <a:gd name="connsiteY4" fmla="*/ 38236 h 461327"/>
              <a:gd name="connsiteX5" fmla="*/ 368300 w 491066"/>
              <a:gd name="connsiteY5" fmla="*/ 374786 h 461327"/>
              <a:gd name="connsiteX6" fmla="*/ 482600 w 491066"/>
              <a:gd name="connsiteY6" fmla="*/ 450986 h 461327"/>
              <a:gd name="connsiteX7" fmla="*/ 482600 w 491066"/>
              <a:gd name="connsiteY7" fmla="*/ 444636 h 46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066" h="461327">
                <a:moveTo>
                  <a:pt x="0" y="457336"/>
                </a:moveTo>
                <a:cubicBezTo>
                  <a:pt x="43921" y="461569"/>
                  <a:pt x="87842" y="465803"/>
                  <a:pt x="114300" y="450986"/>
                </a:cubicBezTo>
                <a:cubicBezTo>
                  <a:pt x="140758" y="436169"/>
                  <a:pt x="138642" y="436169"/>
                  <a:pt x="158750" y="368436"/>
                </a:cubicBezTo>
                <a:cubicBezTo>
                  <a:pt x="178858" y="300703"/>
                  <a:pt x="210608" y="99619"/>
                  <a:pt x="234950" y="44586"/>
                </a:cubicBezTo>
                <a:cubicBezTo>
                  <a:pt x="259292" y="-10447"/>
                  <a:pt x="282575" y="-16797"/>
                  <a:pt x="304800" y="38236"/>
                </a:cubicBezTo>
                <a:cubicBezTo>
                  <a:pt x="327025" y="93269"/>
                  <a:pt x="338667" y="305994"/>
                  <a:pt x="368300" y="374786"/>
                </a:cubicBezTo>
                <a:cubicBezTo>
                  <a:pt x="397933" y="443578"/>
                  <a:pt x="463550" y="439344"/>
                  <a:pt x="482600" y="450986"/>
                </a:cubicBezTo>
                <a:cubicBezTo>
                  <a:pt x="501650" y="462628"/>
                  <a:pt x="482600" y="444636"/>
                  <a:pt x="482600" y="444636"/>
                </a:cubicBezTo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33492" y="217764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t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3376" y="1764375"/>
            <a:ext cx="36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C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974742" y="1452020"/>
            <a:ext cx="0" cy="79331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09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8Inlet_WideBounds_Specif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8216045" cy="467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C0504D"/>
                </a:solidFill>
                <a:latin typeface="Geneva"/>
                <a:cs typeface="Geneva"/>
              </a:rPr>
              <a:t>The first round of Monte Carlo simulations indicate a highly sensitive channel area parameter</a:t>
            </a:r>
            <a:endParaRPr lang="en-US" sz="2000" b="1" dirty="0">
              <a:solidFill>
                <a:schemeClr val="accent2"/>
              </a:solidFill>
              <a:latin typeface="Geneva"/>
              <a:cs typeface="Geneva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974742" y="2245334"/>
            <a:ext cx="74612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7974742" y="1781308"/>
            <a:ext cx="491066" cy="461327"/>
          </a:xfrm>
          <a:custGeom>
            <a:avLst/>
            <a:gdLst>
              <a:gd name="connsiteX0" fmla="*/ 0 w 491066"/>
              <a:gd name="connsiteY0" fmla="*/ 457336 h 461327"/>
              <a:gd name="connsiteX1" fmla="*/ 114300 w 491066"/>
              <a:gd name="connsiteY1" fmla="*/ 450986 h 461327"/>
              <a:gd name="connsiteX2" fmla="*/ 158750 w 491066"/>
              <a:gd name="connsiteY2" fmla="*/ 368436 h 461327"/>
              <a:gd name="connsiteX3" fmla="*/ 234950 w 491066"/>
              <a:gd name="connsiteY3" fmla="*/ 44586 h 461327"/>
              <a:gd name="connsiteX4" fmla="*/ 304800 w 491066"/>
              <a:gd name="connsiteY4" fmla="*/ 38236 h 461327"/>
              <a:gd name="connsiteX5" fmla="*/ 368300 w 491066"/>
              <a:gd name="connsiteY5" fmla="*/ 374786 h 461327"/>
              <a:gd name="connsiteX6" fmla="*/ 482600 w 491066"/>
              <a:gd name="connsiteY6" fmla="*/ 450986 h 461327"/>
              <a:gd name="connsiteX7" fmla="*/ 482600 w 491066"/>
              <a:gd name="connsiteY7" fmla="*/ 444636 h 46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066" h="461327">
                <a:moveTo>
                  <a:pt x="0" y="457336"/>
                </a:moveTo>
                <a:cubicBezTo>
                  <a:pt x="43921" y="461569"/>
                  <a:pt x="87842" y="465803"/>
                  <a:pt x="114300" y="450986"/>
                </a:cubicBezTo>
                <a:cubicBezTo>
                  <a:pt x="140758" y="436169"/>
                  <a:pt x="138642" y="436169"/>
                  <a:pt x="158750" y="368436"/>
                </a:cubicBezTo>
                <a:cubicBezTo>
                  <a:pt x="178858" y="300703"/>
                  <a:pt x="210608" y="99619"/>
                  <a:pt x="234950" y="44586"/>
                </a:cubicBezTo>
                <a:cubicBezTo>
                  <a:pt x="259292" y="-10447"/>
                  <a:pt x="282575" y="-16797"/>
                  <a:pt x="304800" y="38236"/>
                </a:cubicBezTo>
                <a:cubicBezTo>
                  <a:pt x="327025" y="93269"/>
                  <a:pt x="338667" y="305994"/>
                  <a:pt x="368300" y="374786"/>
                </a:cubicBezTo>
                <a:cubicBezTo>
                  <a:pt x="397933" y="443578"/>
                  <a:pt x="463550" y="439344"/>
                  <a:pt x="482600" y="450986"/>
                </a:cubicBezTo>
                <a:cubicBezTo>
                  <a:pt x="501650" y="462628"/>
                  <a:pt x="482600" y="444636"/>
                  <a:pt x="482600" y="444636"/>
                </a:cubicBezTo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33492" y="217764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t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3376" y="1764375"/>
            <a:ext cx="36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C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974742" y="1452020"/>
            <a:ext cx="0" cy="79331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8194876" y="1784007"/>
            <a:ext cx="491066" cy="461327"/>
          </a:xfrm>
          <a:custGeom>
            <a:avLst/>
            <a:gdLst>
              <a:gd name="connsiteX0" fmla="*/ 0 w 491066"/>
              <a:gd name="connsiteY0" fmla="*/ 457336 h 461327"/>
              <a:gd name="connsiteX1" fmla="*/ 114300 w 491066"/>
              <a:gd name="connsiteY1" fmla="*/ 450986 h 461327"/>
              <a:gd name="connsiteX2" fmla="*/ 158750 w 491066"/>
              <a:gd name="connsiteY2" fmla="*/ 368436 h 461327"/>
              <a:gd name="connsiteX3" fmla="*/ 234950 w 491066"/>
              <a:gd name="connsiteY3" fmla="*/ 44586 h 461327"/>
              <a:gd name="connsiteX4" fmla="*/ 304800 w 491066"/>
              <a:gd name="connsiteY4" fmla="*/ 38236 h 461327"/>
              <a:gd name="connsiteX5" fmla="*/ 368300 w 491066"/>
              <a:gd name="connsiteY5" fmla="*/ 374786 h 461327"/>
              <a:gd name="connsiteX6" fmla="*/ 482600 w 491066"/>
              <a:gd name="connsiteY6" fmla="*/ 450986 h 461327"/>
              <a:gd name="connsiteX7" fmla="*/ 482600 w 491066"/>
              <a:gd name="connsiteY7" fmla="*/ 444636 h 46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066" h="461327">
                <a:moveTo>
                  <a:pt x="0" y="457336"/>
                </a:moveTo>
                <a:cubicBezTo>
                  <a:pt x="43921" y="461569"/>
                  <a:pt x="87842" y="465803"/>
                  <a:pt x="114300" y="450986"/>
                </a:cubicBezTo>
                <a:cubicBezTo>
                  <a:pt x="140758" y="436169"/>
                  <a:pt x="138642" y="436169"/>
                  <a:pt x="158750" y="368436"/>
                </a:cubicBezTo>
                <a:cubicBezTo>
                  <a:pt x="178858" y="300703"/>
                  <a:pt x="210608" y="99619"/>
                  <a:pt x="234950" y="44586"/>
                </a:cubicBezTo>
                <a:cubicBezTo>
                  <a:pt x="259292" y="-10447"/>
                  <a:pt x="282575" y="-16797"/>
                  <a:pt x="304800" y="38236"/>
                </a:cubicBezTo>
                <a:cubicBezTo>
                  <a:pt x="327025" y="93269"/>
                  <a:pt x="338667" y="305994"/>
                  <a:pt x="368300" y="374786"/>
                </a:cubicBezTo>
                <a:cubicBezTo>
                  <a:pt x="397933" y="443578"/>
                  <a:pt x="463550" y="439344"/>
                  <a:pt x="482600" y="450986"/>
                </a:cubicBezTo>
                <a:cubicBezTo>
                  <a:pt x="501650" y="462628"/>
                  <a:pt x="482600" y="444636"/>
                  <a:pt x="482600" y="444636"/>
                </a:cubicBezTo>
              </a:path>
            </a:pathLst>
          </a:cu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3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8Inlet_Constrained_Specif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8394655" cy="477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rgbClr val="C0504D"/>
                </a:solidFill>
                <a:latin typeface="Geneva"/>
                <a:cs typeface="Geneva"/>
              </a:rPr>
              <a:t>Thus area was narrowed accordingly</a:t>
            </a:r>
            <a:endParaRPr lang="en-US" sz="20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6868" y="2007919"/>
            <a:ext cx="1591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red lines indicate the behavioral threshold (best 10%)</a:t>
            </a:r>
            <a:endParaRPr lang="en-US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995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accent2"/>
                </a:solidFill>
                <a:latin typeface="Geneva"/>
                <a:cs typeface="Geneva"/>
              </a:rPr>
              <a:t>The constrained area simulations show slightly more identifiability in dispersion </a:t>
            </a:r>
            <a:endParaRPr lang="en-US" sz="20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pic>
        <p:nvPicPr>
          <p:cNvPr id="7" name="Picture 6" descr="I8Inlet_Constrained_Specif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8394655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7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A_upda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200"/>
            <a:ext cx="8126741" cy="462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rgbClr val="C0504D"/>
                </a:solidFill>
                <a:latin typeface="Geneva"/>
                <a:cs typeface="Geneva"/>
              </a:rPr>
              <a:t>Transforming the behavioral space into CDF’s, differences in identifiability are apparent for each parameter</a:t>
            </a:r>
            <a:endParaRPr lang="en-US" sz="20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7600" y="1612900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42B6"/>
                </a:solidFill>
              </a:rPr>
              <a:t>   </a:t>
            </a:r>
            <a:r>
              <a:rPr lang="en-US" sz="1000" dirty="0" smtClean="0"/>
              <a:t>25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percentile</a:t>
            </a:r>
            <a:endParaRPr lang="en-US" sz="1000" dirty="0" smtClean="0">
              <a:solidFill>
                <a:srgbClr val="FF42B6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   </a:t>
            </a:r>
            <a:r>
              <a:rPr lang="en-US" sz="1000" dirty="0" smtClean="0">
                <a:solidFill>
                  <a:srgbClr val="000000"/>
                </a:solidFill>
              </a:rPr>
              <a:t>50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8000"/>
                </a:solidFill>
              </a:rPr>
              <a:t>   </a:t>
            </a:r>
            <a:r>
              <a:rPr lang="en-US" sz="1000" dirty="0" smtClean="0">
                <a:solidFill>
                  <a:srgbClr val="000000"/>
                </a:solidFill>
              </a:rPr>
              <a:t>75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>
              <a:solidFill>
                <a:srgbClr val="008000"/>
              </a:solidFill>
            </a:endParaRPr>
          </a:p>
          <a:p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209675" y="1733550"/>
            <a:ext cx="45719" cy="45719"/>
          </a:xfrm>
          <a:prstGeom prst="ellipse">
            <a:avLst/>
          </a:prstGeom>
          <a:solidFill>
            <a:srgbClr val="FF4AD0"/>
          </a:solidFill>
          <a:ln>
            <a:solidFill>
              <a:srgbClr val="FF4A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09675" y="1885950"/>
            <a:ext cx="45719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09675" y="2051050"/>
            <a:ext cx="45719" cy="45719"/>
          </a:xfrm>
          <a:prstGeom prst="ellipse">
            <a:avLst/>
          </a:prstGeom>
          <a:solidFill>
            <a:srgbClr val="35FF26"/>
          </a:solidFill>
          <a:ln>
            <a:solidFill>
              <a:srgbClr val="35FF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2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8Out_Constra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8305350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accent2"/>
                </a:solidFill>
                <a:latin typeface="Geneva"/>
                <a:cs typeface="Geneva"/>
              </a:rPr>
              <a:t>Moving on to I8 Outlet…</a:t>
            </a:r>
            <a:endParaRPr lang="en-US" sz="2000" b="1" dirty="0">
              <a:solidFill>
                <a:schemeClr val="accent2"/>
              </a:solidFill>
              <a:latin typeface="Geneva"/>
              <a:cs typeface="Genev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5400" y="1587500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I8 Outlet</a:t>
            </a:r>
          </a:p>
          <a:p>
            <a:r>
              <a:rPr lang="en-US" sz="1600" b="1" dirty="0">
                <a:solidFill>
                  <a:srgbClr val="4F6228"/>
                </a:solidFill>
                <a:latin typeface="Times New Roman"/>
                <a:cs typeface="Times New Roman"/>
              </a:rPr>
              <a:t>6</a:t>
            </a:r>
            <a:r>
              <a:rPr lang="en-US" sz="16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/16/11</a:t>
            </a:r>
          </a:p>
          <a:p>
            <a:r>
              <a:rPr lang="en-US" sz="16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Q = 133 L/s</a:t>
            </a:r>
          </a:p>
        </p:txBody>
      </p:sp>
      <p:pic>
        <p:nvPicPr>
          <p:cNvPr id="6" name="Picture 5" descr="I8_Outle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53" y="2657354"/>
            <a:ext cx="2649811" cy="198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1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C0504D"/>
                </a:solidFill>
                <a:latin typeface="Geneva"/>
                <a:cs typeface="Geneva"/>
              </a:rPr>
              <a:t>There is increased identifiability in the transient storage parameters relative to the inlet </a:t>
            </a:r>
            <a:endParaRPr lang="en-US" sz="2000" b="1" dirty="0">
              <a:solidFill>
                <a:schemeClr val="accent2"/>
              </a:solidFill>
              <a:latin typeface="Geneva"/>
              <a:cs typeface="Geneva"/>
            </a:endParaRPr>
          </a:p>
        </p:txBody>
      </p:sp>
      <p:pic>
        <p:nvPicPr>
          <p:cNvPr id="9" name="Picture 8" descr="I8Out_Constra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83053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8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SA_I8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8216045" cy="467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rgbClr val="C0504D"/>
                </a:solidFill>
                <a:latin typeface="Geneva"/>
                <a:cs typeface="Geneva"/>
              </a:rPr>
              <a:t>The CDF’s show some identifiability in storage zone exchange rate in addition to channel area and dispersion</a:t>
            </a:r>
            <a:endParaRPr lang="en-US" sz="20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7600" y="1742826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42B6"/>
                </a:solidFill>
              </a:rPr>
              <a:t>   </a:t>
            </a:r>
            <a:r>
              <a:rPr lang="en-US" sz="1000" dirty="0" smtClean="0"/>
              <a:t>25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percentile</a:t>
            </a:r>
            <a:endParaRPr lang="en-US" sz="1000" dirty="0" smtClean="0">
              <a:solidFill>
                <a:srgbClr val="FF42B6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   </a:t>
            </a:r>
            <a:r>
              <a:rPr lang="en-US" sz="1000" dirty="0" smtClean="0">
                <a:solidFill>
                  <a:srgbClr val="000000"/>
                </a:solidFill>
              </a:rPr>
              <a:t>50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8000"/>
                </a:solidFill>
              </a:rPr>
              <a:t>   </a:t>
            </a:r>
            <a:r>
              <a:rPr lang="en-US" sz="1000" dirty="0" smtClean="0">
                <a:solidFill>
                  <a:srgbClr val="000000"/>
                </a:solidFill>
              </a:rPr>
              <a:t>75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>
              <a:solidFill>
                <a:srgbClr val="008000"/>
              </a:solidFill>
            </a:endParaRPr>
          </a:p>
          <a:p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09675" y="1863476"/>
            <a:ext cx="45719" cy="45719"/>
          </a:xfrm>
          <a:prstGeom prst="ellipse">
            <a:avLst/>
          </a:prstGeom>
          <a:solidFill>
            <a:srgbClr val="FF4AD0"/>
          </a:solidFill>
          <a:ln>
            <a:solidFill>
              <a:srgbClr val="FF4A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09675" y="2015876"/>
            <a:ext cx="45719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09675" y="2180976"/>
            <a:ext cx="45719" cy="45719"/>
          </a:xfrm>
          <a:prstGeom prst="ellipse">
            <a:avLst/>
          </a:prstGeom>
          <a:solidFill>
            <a:srgbClr val="35FF26"/>
          </a:solidFill>
          <a:ln>
            <a:solidFill>
              <a:srgbClr val="35FF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7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laska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93" y="1338220"/>
            <a:ext cx="6419813" cy="4821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334" y="414890"/>
            <a:ext cx="4313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F6228"/>
                </a:solidFill>
                <a:latin typeface="Geneva"/>
                <a:cs typeface="Geneva"/>
              </a:rPr>
              <a:t>Toolik Field Station</a:t>
            </a:r>
          </a:p>
          <a:p>
            <a:r>
              <a:rPr lang="en-US" b="1" dirty="0">
                <a:solidFill>
                  <a:srgbClr val="4F6228"/>
                </a:solidFill>
                <a:latin typeface="Geneva"/>
                <a:cs typeface="Geneva"/>
              </a:rPr>
              <a:t>68</a:t>
            </a:r>
            <a:r>
              <a:rPr lang="en-US" b="1" dirty="0" smtClean="0">
                <a:solidFill>
                  <a:srgbClr val="4F6228"/>
                </a:solidFill>
                <a:latin typeface="Geneva"/>
                <a:cs typeface="Geneva"/>
              </a:rPr>
              <a:t>° 37’ 39” N</a:t>
            </a:r>
            <a:endParaRPr lang="en-US" b="1" dirty="0">
              <a:solidFill>
                <a:srgbClr val="4F6228"/>
              </a:solidFill>
              <a:latin typeface="Geneva"/>
              <a:cs typeface="Geneva"/>
            </a:endParaRPr>
          </a:p>
          <a:p>
            <a:r>
              <a:rPr lang="en-US" b="1" dirty="0" smtClean="0">
                <a:solidFill>
                  <a:srgbClr val="4F6228"/>
                </a:solidFill>
                <a:latin typeface="Geneva"/>
                <a:cs typeface="Geneva"/>
              </a:rPr>
              <a:t>149° 35’ 51” W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11400" y="1338220"/>
            <a:ext cx="2260600" cy="7699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50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up_Constra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8439307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rgbClr val="C0504D"/>
                </a:solidFill>
                <a:latin typeface="Geneva"/>
                <a:cs typeface="Geneva"/>
              </a:rPr>
              <a:t>The </a:t>
            </a:r>
            <a:r>
              <a:rPr lang="en-US" sz="2000" b="1" dirty="0" err="1" smtClean="0">
                <a:solidFill>
                  <a:srgbClr val="C0504D"/>
                </a:solidFill>
                <a:latin typeface="Geneva"/>
                <a:cs typeface="Geneva"/>
              </a:rPr>
              <a:t>Kuparuk</a:t>
            </a:r>
            <a:r>
              <a:rPr lang="en-US" sz="2000" b="1" dirty="0" smtClean="0">
                <a:solidFill>
                  <a:srgbClr val="C0504D"/>
                </a:solidFill>
                <a:latin typeface="Geneva"/>
                <a:cs typeface="Geneva"/>
              </a:rPr>
              <a:t> River is the largest stream in this study</a:t>
            </a:r>
            <a:endParaRPr lang="en-US" sz="20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5400" y="1587500"/>
            <a:ext cx="1300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Kuparuk</a:t>
            </a:r>
            <a:endParaRPr lang="en-US" sz="1600" b="1" dirty="0" smtClean="0">
              <a:solidFill>
                <a:srgbClr val="4F6228"/>
              </a:solidFill>
              <a:latin typeface="Times New Roman"/>
              <a:cs typeface="Times New Roman"/>
            </a:endParaRPr>
          </a:p>
          <a:p>
            <a:r>
              <a:rPr lang="en-US" sz="16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7/28/12</a:t>
            </a:r>
          </a:p>
          <a:p>
            <a:r>
              <a:rPr lang="en-US" sz="16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Q = 2000 L/s</a:t>
            </a:r>
          </a:p>
        </p:txBody>
      </p:sp>
      <p:pic>
        <p:nvPicPr>
          <p:cNvPr id="6" name="Picture 5" descr="IMG_10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1" y="2658972"/>
            <a:ext cx="2601454" cy="190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82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C0504D"/>
                </a:solidFill>
                <a:latin typeface="Geneva"/>
                <a:cs typeface="Geneva"/>
              </a:rPr>
              <a:t>Scatter plots for the </a:t>
            </a:r>
            <a:r>
              <a:rPr lang="en-US" sz="2000" b="1" dirty="0" err="1">
                <a:solidFill>
                  <a:srgbClr val="C0504D"/>
                </a:solidFill>
                <a:latin typeface="Geneva"/>
                <a:cs typeface="Geneva"/>
              </a:rPr>
              <a:t>Kuparuk</a:t>
            </a:r>
            <a:r>
              <a:rPr lang="en-US" sz="2000" b="1" dirty="0">
                <a:solidFill>
                  <a:srgbClr val="C0504D"/>
                </a:solidFill>
                <a:latin typeface="Geneva"/>
                <a:cs typeface="Geneva"/>
              </a:rPr>
              <a:t> look similar to I8 Inlet</a:t>
            </a:r>
          </a:p>
        </p:txBody>
      </p:sp>
      <p:pic>
        <p:nvPicPr>
          <p:cNvPr id="9" name="Picture 8" descr="Kup_Constra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843930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SA_K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738"/>
            <a:ext cx="8037436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rgbClr val="C0504D"/>
                </a:solidFill>
                <a:latin typeface="Geneva"/>
                <a:cs typeface="Geneva"/>
              </a:rPr>
              <a:t>Similar to I8 Inlet, there is little identifiability in storage zone area and storage zone exchange rate</a:t>
            </a:r>
            <a:endParaRPr lang="en-US" sz="20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7600" y="1779269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42B6"/>
                </a:solidFill>
              </a:rPr>
              <a:t>   </a:t>
            </a:r>
            <a:r>
              <a:rPr lang="en-US" sz="1000" dirty="0" smtClean="0"/>
              <a:t>25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percentile</a:t>
            </a:r>
            <a:endParaRPr lang="en-US" sz="1000" dirty="0" smtClean="0">
              <a:solidFill>
                <a:srgbClr val="FF42B6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   </a:t>
            </a:r>
            <a:r>
              <a:rPr lang="en-US" sz="1000" dirty="0" smtClean="0">
                <a:solidFill>
                  <a:srgbClr val="000000"/>
                </a:solidFill>
              </a:rPr>
              <a:t>50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8000"/>
                </a:solidFill>
              </a:rPr>
              <a:t>   </a:t>
            </a:r>
            <a:r>
              <a:rPr lang="en-US" sz="1000" dirty="0" smtClean="0">
                <a:solidFill>
                  <a:srgbClr val="000000"/>
                </a:solidFill>
              </a:rPr>
              <a:t>75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>
              <a:solidFill>
                <a:srgbClr val="008000"/>
              </a:solidFill>
            </a:endParaRPr>
          </a:p>
          <a:p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209675" y="1899919"/>
            <a:ext cx="45719" cy="45719"/>
          </a:xfrm>
          <a:prstGeom prst="ellipse">
            <a:avLst/>
          </a:prstGeom>
          <a:solidFill>
            <a:srgbClr val="FF4AD0"/>
          </a:solidFill>
          <a:ln>
            <a:solidFill>
              <a:srgbClr val="FF4A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09675" y="2052319"/>
            <a:ext cx="45719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09675" y="2217419"/>
            <a:ext cx="45719" cy="45719"/>
          </a:xfrm>
          <a:prstGeom prst="ellipse">
            <a:avLst/>
          </a:prstGeom>
          <a:solidFill>
            <a:srgbClr val="35FF26"/>
          </a:solidFill>
          <a:ln>
            <a:solidFill>
              <a:srgbClr val="35FF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7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at_Constrat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8327677" cy="473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accent2"/>
                </a:solidFill>
                <a:latin typeface="Geneva"/>
                <a:cs typeface="Geneva"/>
              </a:rPr>
              <a:t>And finally Peat Inlet, the most unique stream in the study</a:t>
            </a:r>
            <a:endParaRPr lang="en-US" sz="2000" b="1" dirty="0">
              <a:solidFill>
                <a:schemeClr val="accent2"/>
              </a:solidFill>
              <a:latin typeface="Geneva"/>
              <a:cs typeface="Genev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5400" y="1587500"/>
            <a:ext cx="1095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Peat Inlet</a:t>
            </a:r>
          </a:p>
          <a:p>
            <a:r>
              <a:rPr lang="en-US" sz="1600" b="1" dirty="0">
                <a:solidFill>
                  <a:srgbClr val="4F6228"/>
                </a:solidFill>
                <a:latin typeface="Times New Roman"/>
                <a:cs typeface="Times New Roman"/>
              </a:rPr>
              <a:t>6</a:t>
            </a:r>
            <a:r>
              <a:rPr lang="en-US" sz="16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/14/11</a:t>
            </a:r>
          </a:p>
          <a:p>
            <a:r>
              <a:rPr lang="en-US" sz="1600" b="1" dirty="0" smtClean="0">
                <a:solidFill>
                  <a:srgbClr val="4F6228"/>
                </a:solidFill>
                <a:latin typeface="Times New Roman"/>
                <a:cs typeface="Times New Roman"/>
              </a:rPr>
              <a:t>Q = 62 L/s</a:t>
            </a:r>
          </a:p>
        </p:txBody>
      </p:sp>
      <p:pic>
        <p:nvPicPr>
          <p:cNvPr id="8" name="Picture 7" descr="Peat_Inle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67" y="2585815"/>
            <a:ext cx="2861732" cy="21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1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C0504D"/>
                </a:solidFill>
                <a:latin typeface="Geneva"/>
                <a:cs typeface="Geneva"/>
              </a:rPr>
              <a:t>Scatter plots for Peat Inlet look similar to I8 Outlet</a:t>
            </a:r>
            <a:endParaRPr lang="en-US" sz="2000" b="1" dirty="0">
              <a:solidFill>
                <a:schemeClr val="accent2"/>
              </a:solidFill>
              <a:latin typeface="Geneva"/>
              <a:cs typeface="Geneva"/>
            </a:endParaRPr>
          </a:p>
        </p:txBody>
      </p:sp>
      <p:pic>
        <p:nvPicPr>
          <p:cNvPr id="7" name="Picture 6" descr="Peat_Constrat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8327677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A_Pe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8171393" cy="464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rgbClr val="C0504D"/>
                </a:solidFill>
                <a:latin typeface="Geneva"/>
                <a:cs typeface="Geneva"/>
              </a:rPr>
              <a:t>Peat Inlet shows the most identifiability for storage zone area and storage zone exchange rate</a:t>
            </a:r>
            <a:endParaRPr lang="en-US" sz="20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7600" y="1885950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42B6"/>
                </a:solidFill>
              </a:rPr>
              <a:t>   </a:t>
            </a:r>
            <a:r>
              <a:rPr lang="en-US" sz="1000" dirty="0" smtClean="0"/>
              <a:t>25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percentile</a:t>
            </a:r>
            <a:endParaRPr lang="en-US" sz="1000" dirty="0" smtClean="0">
              <a:solidFill>
                <a:srgbClr val="FF42B6"/>
              </a:solidFill>
            </a:endParaRPr>
          </a:p>
          <a:p>
            <a:r>
              <a:rPr lang="en-US" sz="1000" dirty="0" smtClean="0">
                <a:solidFill>
                  <a:srgbClr val="0000FF"/>
                </a:solidFill>
              </a:rPr>
              <a:t>   </a:t>
            </a:r>
            <a:r>
              <a:rPr lang="en-US" sz="1000" dirty="0" smtClean="0">
                <a:solidFill>
                  <a:srgbClr val="000000"/>
                </a:solidFill>
              </a:rPr>
              <a:t>50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000" dirty="0" smtClean="0">
                <a:solidFill>
                  <a:srgbClr val="008000"/>
                </a:solidFill>
              </a:rPr>
              <a:t>   </a:t>
            </a:r>
            <a:r>
              <a:rPr lang="en-US" sz="1000" dirty="0" smtClean="0">
                <a:solidFill>
                  <a:srgbClr val="000000"/>
                </a:solidFill>
              </a:rPr>
              <a:t>75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>
              <a:solidFill>
                <a:srgbClr val="008000"/>
              </a:solidFill>
            </a:endParaRPr>
          </a:p>
          <a:p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209675" y="2006600"/>
            <a:ext cx="45719" cy="45719"/>
          </a:xfrm>
          <a:prstGeom prst="ellipse">
            <a:avLst/>
          </a:prstGeom>
          <a:solidFill>
            <a:srgbClr val="FF4AD0"/>
          </a:solidFill>
          <a:ln>
            <a:solidFill>
              <a:srgbClr val="FF4A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09675" y="2159000"/>
            <a:ext cx="45719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09675" y="2324100"/>
            <a:ext cx="45719" cy="45719"/>
          </a:xfrm>
          <a:prstGeom prst="ellipse">
            <a:avLst/>
          </a:prstGeom>
          <a:solidFill>
            <a:srgbClr val="35FF26"/>
          </a:solidFill>
          <a:ln>
            <a:solidFill>
              <a:srgbClr val="35FF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3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Geneva"/>
                <a:cs typeface="Geneva"/>
              </a:rPr>
              <a:t>Three transient </a:t>
            </a:r>
            <a:r>
              <a:rPr lang="en-US" sz="2400" b="1" dirty="0">
                <a:latin typeface="Geneva"/>
                <a:cs typeface="Geneva"/>
              </a:rPr>
              <a:t>s</a:t>
            </a:r>
            <a:r>
              <a:rPr lang="en-US" sz="2400" b="1" dirty="0" smtClean="0">
                <a:latin typeface="Geneva"/>
                <a:cs typeface="Geneva"/>
              </a:rPr>
              <a:t>torage metrics:</a:t>
            </a:r>
            <a:endParaRPr lang="en-US" sz="2400" b="1" dirty="0"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Main channel residence time</a:t>
            </a:r>
          </a:p>
          <a:p>
            <a:pPr marL="0" indent="0">
              <a:buNone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Storage zone residence time</a:t>
            </a:r>
          </a:p>
          <a:p>
            <a:pPr marL="0" indent="0">
              <a:buNone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Fraction of median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    travel time due to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    transient storage</a:t>
            </a:r>
          </a:p>
          <a:p>
            <a:pPr marL="0" indent="0">
              <a:buNone/>
            </a:pPr>
            <a:r>
              <a:rPr lang="en-US" sz="2800" b="1" baseline="-2500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	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571094"/>
              </p:ext>
            </p:extLst>
          </p:nvPr>
        </p:nvGraphicFramePr>
        <p:xfrm>
          <a:off x="6075450" y="1376220"/>
          <a:ext cx="1138767" cy="10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3" name="Equation" r:id="rId3" imgW="482600" imgH="393700" progId="Equation.3">
                  <p:embed/>
                </p:oleObj>
              </mc:Choice>
              <mc:Fallback>
                <p:oleObj name="Equation" r:id="rId3" imgW="482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75450" y="1376220"/>
                        <a:ext cx="1138767" cy="1084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855040"/>
              </p:ext>
            </p:extLst>
          </p:nvPr>
        </p:nvGraphicFramePr>
        <p:xfrm>
          <a:off x="6075450" y="2836669"/>
          <a:ext cx="1545784" cy="1019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4" name="Equation" r:id="rId5" imgW="596900" imgH="393700" progId="Equation.3">
                  <p:embed/>
                </p:oleObj>
              </mc:Choice>
              <mc:Fallback>
                <p:oleObj name="Equation" r:id="rId5" imgW="596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75450" y="2836669"/>
                        <a:ext cx="1545784" cy="1019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630320"/>
              </p:ext>
            </p:extLst>
          </p:nvPr>
        </p:nvGraphicFramePr>
        <p:xfrm>
          <a:off x="4406523" y="4432299"/>
          <a:ext cx="3937377" cy="1054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5" name="Equation" r:id="rId7" imgW="1612900" imgH="431800" progId="Equation.3">
                  <p:embed/>
                </p:oleObj>
              </mc:Choice>
              <mc:Fallback>
                <p:oleObj name="Equation" r:id="rId7" imgW="1612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06523" y="4432299"/>
                        <a:ext cx="3937377" cy="1054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74739" y="6182667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>
                <a:latin typeface="Geneva"/>
                <a:cs typeface="Geneva"/>
              </a:rPr>
              <a:t>Thackston</a:t>
            </a:r>
            <a:r>
              <a:rPr lang="en-US" sz="1200" b="1" i="1" dirty="0" smtClean="0">
                <a:latin typeface="Geneva"/>
                <a:cs typeface="Geneva"/>
              </a:rPr>
              <a:t> and </a:t>
            </a:r>
            <a:r>
              <a:rPr lang="en-US" sz="1200" b="1" i="1" dirty="0" err="1" smtClean="0">
                <a:latin typeface="Geneva"/>
                <a:cs typeface="Geneva"/>
              </a:rPr>
              <a:t>Schnelle</a:t>
            </a:r>
            <a:r>
              <a:rPr lang="en-US" sz="1200" b="1" i="1" dirty="0" smtClean="0">
                <a:latin typeface="Geneva"/>
                <a:cs typeface="Geneva"/>
              </a:rPr>
              <a:t>, 1970</a:t>
            </a:r>
          </a:p>
          <a:p>
            <a:r>
              <a:rPr lang="en-US" sz="1200" b="1" i="1" dirty="0" err="1" smtClean="0">
                <a:latin typeface="Geneva"/>
                <a:cs typeface="Geneva"/>
              </a:rPr>
              <a:t>Runkel</a:t>
            </a:r>
            <a:r>
              <a:rPr lang="en-US" sz="1200" b="1" i="1" dirty="0" smtClean="0">
                <a:latin typeface="Geneva"/>
                <a:cs typeface="Geneva"/>
              </a:rPr>
              <a:t>, 2002</a:t>
            </a:r>
            <a:endParaRPr lang="en-US" sz="1200" b="1" i="1" dirty="0"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85522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st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4600"/>
            <a:ext cx="9109093" cy="51816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355921"/>
              </p:ext>
            </p:extLst>
          </p:nvPr>
        </p:nvGraphicFramePr>
        <p:xfrm>
          <a:off x="1020850" y="376288"/>
          <a:ext cx="1138767" cy="10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7" name="Equation" r:id="rId4" imgW="482600" imgH="393700" progId="Equation.3">
                  <p:embed/>
                </p:oleObj>
              </mc:Choice>
              <mc:Fallback>
                <p:oleObj name="Equation" r:id="rId4" imgW="482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0850" y="376288"/>
                        <a:ext cx="1138767" cy="1084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57500" y="469900"/>
            <a:ext cx="557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We see a general trend of larger main channel residence times in the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Kuparuk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 and I8 Inlet relative to I8 Outlet and Peat Inlet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6100" y="1733550"/>
            <a:ext cx="1168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EA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FF42B6"/>
                </a:solidFill>
              </a:rPr>
              <a:t> </a:t>
            </a:r>
            <a:r>
              <a:rPr lang="en-US" sz="1000" dirty="0" smtClean="0"/>
              <a:t>25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percentile</a:t>
            </a:r>
            <a:endParaRPr lang="en-US" sz="1000" dirty="0" smtClean="0">
              <a:solidFill>
                <a:srgbClr val="FF42B6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50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35FF26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8000"/>
                </a:solidFill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75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>
              <a:solidFill>
                <a:srgbClr val="008000"/>
              </a:solidFill>
            </a:endParaRPr>
          </a:p>
          <a:p>
            <a:endParaRPr lang="en-US" sz="1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5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st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041"/>
            <a:ext cx="9109093" cy="51816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117788"/>
              </p:ext>
            </p:extLst>
          </p:nvPr>
        </p:nvGraphicFramePr>
        <p:xfrm>
          <a:off x="1020850" y="376288"/>
          <a:ext cx="1138767" cy="10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5" name="Equation" r:id="rId5" imgW="482600" imgH="393700" progId="Equation.3">
                  <p:embed/>
                </p:oleObj>
              </mc:Choice>
              <mc:Fallback>
                <p:oleObj name="Equation" r:id="rId5" imgW="482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0850" y="376288"/>
                        <a:ext cx="1138767" cy="1084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51100" y="469900"/>
            <a:ext cx="598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L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arge error bars indicate uncertainty in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α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as determined by the regional sensitivity analysis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  <p:sp>
        <p:nvSpPr>
          <p:cNvPr id="2" name="Oval 1"/>
          <p:cNvSpPr/>
          <p:nvPr/>
        </p:nvSpPr>
        <p:spPr>
          <a:xfrm>
            <a:off x="2286000" y="2324100"/>
            <a:ext cx="711200" cy="33020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05400" y="1676400"/>
            <a:ext cx="711200" cy="38608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96100" y="1733550"/>
            <a:ext cx="1168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EA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FF42B6"/>
                </a:solidFill>
              </a:rPr>
              <a:t> </a:t>
            </a:r>
            <a:r>
              <a:rPr lang="en-US" sz="1000" dirty="0" smtClean="0"/>
              <a:t>25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percentile</a:t>
            </a:r>
            <a:endParaRPr lang="en-US" sz="1000" dirty="0" smtClean="0">
              <a:solidFill>
                <a:srgbClr val="FF42B6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50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35FF26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8000"/>
                </a:solidFill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75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>
              <a:solidFill>
                <a:srgbClr val="008000"/>
              </a:solidFill>
            </a:endParaRPr>
          </a:p>
          <a:p>
            <a:endParaRPr lang="en-US" sz="1000" dirty="0">
              <a:solidFill>
                <a:srgbClr val="008000"/>
              </a:solidFill>
            </a:endParaRPr>
          </a:p>
        </p:txBody>
      </p:sp>
      <p:pic>
        <p:nvPicPr>
          <p:cNvPr id="3" name="Picture 2" descr="RSA_updat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720" y="1219199"/>
            <a:ext cx="4911766" cy="2794000"/>
          </a:xfrm>
          <a:prstGeom prst="rect">
            <a:avLst/>
          </a:prstGeom>
        </p:spPr>
      </p:pic>
      <p:pic>
        <p:nvPicPr>
          <p:cNvPr id="4" name="Picture 3" descr="RSA_Ku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15" y="4013199"/>
            <a:ext cx="4636085" cy="263718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6362700" y="2933700"/>
            <a:ext cx="266700" cy="355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13500" y="5575300"/>
            <a:ext cx="342900" cy="40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76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s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380"/>
            <a:ext cx="9089344" cy="517036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030627"/>
              </p:ext>
            </p:extLst>
          </p:nvPr>
        </p:nvGraphicFramePr>
        <p:xfrm>
          <a:off x="995450" y="372869"/>
          <a:ext cx="1545784" cy="1019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0" name="Equation" r:id="rId4" imgW="596900" imgH="393700" progId="Equation.3">
                  <p:embed/>
                </p:oleObj>
              </mc:Choice>
              <mc:Fallback>
                <p:oleObj name="Equation" r:id="rId4" imgW="596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5450" y="372869"/>
                        <a:ext cx="1545784" cy="1019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57500" y="469900"/>
            <a:ext cx="557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Looking at the median values, there is little difference in storage zone residence times across each stream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68550" y="4516967"/>
            <a:ext cx="444500" cy="4318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78250" y="4360334"/>
            <a:ext cx="444500" cy="4318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73133" y="4057650"/>
            <a:ext cx="444500" cy="4318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74367" y="4085167"/>
            <a:ext cx="444500" cy="4318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96100" y="1733550"/>
            <a:ext cx="1168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EA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FF42B6"/>
                </a:solidFill>
              </a:rPr>
              <a:t> </a:t>
            </a:r>
            <a:r>
              <a:rPr lang="en-US" sz="1000" dirty="0" smtClean="0"/>
              <a:t>25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percentile</a:t>
            </a:r>
            <a:endParaRPr lang="en-US" sz="1000" dirty="0" smtClean="0">
              <a:solidFill>
                <a:srgbClr val="FF42B6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50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35FF26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8000"/>
                </a:solidFill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75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>
              <a:solidFill>
                <a:srgbClr val="008000"/>
              </a:solidFill>
            </a:endParaRPr>
          </a:p>
          <a:p>
            <a:endParaRPr lang="en-US" sz="1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6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535439" y="450026"/>
            <a:ext cx="8102600" cy="5854700"/>
            <a:chOff x="0" y="0"/>
            <a:chExt cx="8102600" cy="5854700"/>
          </a:xfrm>
        </p:grpSpPr>
        <p:pic>
          <p:nvPicPr>
            <p:cNvPr id="23" name="Picture 22" descr="Screen Shot 2013-10-28 at 12.14.2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89" b="15753"/>
            <a:stretch/>
          </p:blipFill>
          <p:spPr>
            <a:xfrm>
              <a:off x="0" y="0"/>
              <a:ext cx="8102600" cy="5854700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177800" y="5507567"/>
              <a:ext cx="1854200" cy="224365"/>
              <a:chOff x="177800" y="6637867"/>
              <a:chExt cx="1854200" cy="224365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77800" y="6858000"/>
                <a:ext cx="1854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1778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20320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111760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1566333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66675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Arrow Connector 24"/>
            <p:cNvCxnSpPr/>
            <p:nvPr/>
          </p:nvCxnSpPr>
          <p:spPr>
            <a:xfrm flipV="1">
              <a:off x="457200" y="453613"/>
              <a:ext cx="0" cy="51158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10352" y="176614"/>
              <a:ext cx="2936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N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80095" y="5230568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2.64 km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43287" y="5473095"/>
              <a:ext cx="1597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Google Earth 2013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57500" y="4317998"/>
            <a:ext cx="111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I8 Inlet</a:t>
            </a:r>
          </a:p>
        </p:txBody>
      </p:sp>
      <p:cxnSp>
        <p:nvCxnSpPr>
          <p:cNvPr id="16" name="Straight Arrow Connector 15"/>
          <p:cNvCxnSpPr>
            <a:stCxn id="6" idx="1"/>
          </p:cNvCxnSpPr>
          <p:nvPr/>
        </p:nvCxnSpPr>
        <p:spPr>
          <a:xfrm flipH="1">
            <a:off x="2177644" y="4502664"/>
            <a:ext cx="679856" cy="1621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53039" y="1469405"/>
            <a:ext cx="2376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Toolik Field Station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Geneva"/>
                <a:cs typeface="Geneva"/>
              </a:rPr>
              <a:t>68</a:t>
            </a:r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° 37’ 39” N</a:t>
            </a:r>
            <a:endParaRPr lang="en-US" b="1" dirty="0">
              <a:solidFill>
                <a:srgbClr val="FFFF00"/>
              </a:solidFill>
              <a:latin typeface="Geneva"/>
              <a:cs typeface="Geneva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149° 35’ 51” 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7826" y="3560222"/>
            <a:ext cx="124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I8 Outlet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89219" y="3747970"/>
            <a:ext cx="494993" cy="18158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1438" y="4687330"/>
            <a:ext cx="124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Peat Inlet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410342" y="4512136"/>
            <a:ext cx="457200" cy="2208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867542" y="2392735"/>
            <a:ext cx="234230" cy="42404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ctive Lay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6" y="2007450"/>
            <a:ext cx="3819394" cy="28645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96806" y="1205443"/>
            <a:ext cx="174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Geneva"/>
                <a:cs typeface="Geneva"/>
              </a:rPr>
              <a:t>Kuparuk</a:t>
            </a:r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 River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445893" y="1390109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6870700" y="2641600"/>
            <a:ext cx="0" cy="2003372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719794" y="6413500"/>
            <a:ext cx="3096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latin typeface="Geneva"/>
                <a:cs typeface="Geneva"/>
              </a:rPr>
              <a:t>Photo from US Permafrost Association</a:t>
            </a:r>
            <a:endParaRPr lang="en-US" sz="1200" b="1" i="1" dirty="0"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40721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s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680"/>
            <a:ext cx="9089344" cy="517036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781229"/>
              </p:ext>
            </p:extLst>
          </p:nvPr>
        </p:nvGraphicFramePr>
        <p:xfrm>
          <a:off x="995450" y="372869"/>
          <a:ext cx="1545784" cy="1019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4" imgW="596900" imgH="393700" progId="Equation.3">
                  <p:embed/>
                </p:oleObj>
              </mc:Choice>
              <mc:Fallback>
                <p:oleObj name="Equation" r:id="rId4" imgW="596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5450" y="372869"/>
                        <a:ext cx="1545784" cy="1019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57500" y="469900"/>
            <a:ext cx="557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We have the least uncertainty for Peat Inlet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6100" y="1733550"/>
            <a:ext cx="1168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EA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FF42B6"/>
                </a:solidFill>
              </a:rPr>
              <a:t> </a:t>
            </a:r>
            <a:r>
              <a:rPr lang="en-US" sz="1000" dirty="0" smtClean="0"/>
              <a:t>25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percentile</a:t>
            </a:r>
            <a:endParaRPr lang="en-US" sz="1000" dirty="0" smtClean="0">
              <a:solidFill>
                <a:srgbClr val="FF42B6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50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35FF26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8000"/>
                </a:solidFill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75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>
              <a:solidFill>
                <a:srgbClr val="008000"/>
              </a:solidFill>
            </a:endParaRPr>
          </a:p>
          <a:p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536267" y="3517900"/>
            <a:ext cx="512233" cy="144356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6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m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6" y="1245889"/>
            <a:ext cx="8950546" cy="5091411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13247"/>
              </p:ext>
            </p:extLst>
          </p:nvPr>
        </p:nvGraphicFramePr>
        <p:xfrm>
          <a:off x="914023" y="266699"/>
          <a:ext cx="3937377" cy="1054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4" name="Equation" r:id="rId4" imgW="1612900" imgH="431800" progId="Equation.3">
                  <p:embed/>
                </p:oleObj>
              </mc:Choice>
              <mc:Fallback>
                <p:oleObj name="Equation" r:id="rId4" imgW="1612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023" y="266699"/>
                        <a:ext cx="3937377" cy="1054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16500" y="314692"/>
            <a:ext cx="341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f</a:t>
            </a:r>
            <a:r>
              <a:rPr lang="en-US" sz="2000" b="1" baseline="-25000" dirty="0" err="1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med</a:t>
            </a:r>
            <a:r>
              <a:rPr lang="en-US" sz="2000" b="1" baseline="-25000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shows the most distinct relative difference between the four streams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6100" y="1733550"/>
            <a:ext cx="1168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EA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FF42B6"/>
                </a:solidFill>
              </a:rPr>
              <a:t> </a:t>
            </a:r>
            <a:r>
              <a:rPr lang="en-US" sz="1000" dirty="0" smtClean="0"/>
              <a:t>25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percentile</a:t>
            </a:r>
            <a:endParaRPr lang="en-US" sz="1000" dirty="0" smtClean="0">
              <a:solidFill>
                <a:srgbClr val="FF42B6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50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35FF26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8000"/>
                </a:solidFill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75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>
              <a:solidFill>
                <a:srgbClr val="008000"/>
              </a:solidFill>
            </a:endParaRPr>
          </a:p>
          <a:p>
            <a:endParaRPr lang="en-US" sz="1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6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6" y="1245889"/>
            <a:ext cx="8950546" cy="5091411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858881"/>
              </p:ext>
            </p:extLst>
          </p:nvPr>
        </p:nvGraphicFramePr>
        <p:xfrm>
          <a:off x="914023" y="266699"/>
          <a:ext cx="3937377" cy="1054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9" name="Equation" r:id="rId5" imgW="1612900" imgH="431800" progId="Equation.3">
                  <p:embed/>
                </p:oleObj>
              </mc:Choice>
              <mc:Fallback>
                <p:oleObj name="Equation" r:id="rId5" imgW="1612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023" y="266699"/>
                        <a:ext cx="3937377" cy="1054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16500" y="314692"/>
            <a:ext cx="3746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Aligning with our expectations, Peat Inlet’s travel time is most affected by transient storage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6100" y="1733550"/>
            <a:ext cx="1168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EA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FF42B6"/>
                </a:solidFill>
              </a:rPr>
              <a:t> </a:t>
            </a:r>
            <a:r>
              <a:rPr lang="en-US" sz="1000" dirty="0" smtClean="0"/>
              <a:t>25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percentile</a:t>
            </a:r>
            <a:endParaRPr lang="en-US" sz="1000" dirty="0" smtClean="0">
              <a:solidFill>
                <a:srgbClr val="FF42B6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50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35FF26"/>
                </a:solidFill>
                <a:latin typeface="Chalkboard"/>
                <a:cs typeface="Chalkboard"/>
              </a:rPr>
              <a:t>X</a:t>
            </a:r>
            <a:r>
              <a:rPr lang="en-US" sz="1000" dirty="0" smtClean="0">
                <a:solidFill>
                  <a:srgbClr val="008000"/>
                </a:solidFill>
              </a:rPr>
              <a:t> </a:t>
            </a:r>
            <a:r>
              <a:rPr lang="en-US" sz="1000" dirty="0" smtClean="0">
                <a:solidFill>
                  <a:srgbClr val="000000"/>
                </a:solidFill>
              </a:rPr>
              <a:t>75</a:t>
            </a:r>
            <a:r>
              <a:rPr lang="en-US" sz="1000" baseline="30000" dirty="0" smtClean="0">
                <a:solidFill>
                  <a:srgbClr val="000000"/>
                </a:solidFill>
              </a:rPr>
              <a:t>th</a:t>
            </a:r>
            <a:r>
              <a:rPr lang="en-US" sz="1000" dirty="0" smtClean="0">
                <a:solidFill>
                  <a:srgbClr val="000000"/>
                </a:solidFill>
              </a:rPr>
              <a:t> percentile</a:t>
            </a:r>
            <a:endParaRPr lang="en-US" sz="1000" dirty="0">
              <a:solidFill>
                <a:srgbClr val="008000"/>
              </a:solidFill>
            </a:endParaRPr>
          </a:p>
          <a:p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11900" y="1650830"/>
            <a:ext cx="711200" cy="279416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1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marL="0" indent="0" algn="l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Does OTIS highlight differences in transient storage dynamics that align with geomorphological differences?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04355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pPr marL="0" indent="0" algn="l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Does OTIS highlight differences in transient storage dynamics that align with geomorphological differences?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2"/>
                </a:solidFill>
                <a:latin typeface="Geneva"/>
                <a:cs typeface="Geneva"/>
              </a:rPr>
              <a:t>	</a:t>
            </a:r>
            <a:r>
              <a:rPr lang="en-US" sz="2000" b="1" dirty="0" smtClean="0">
                <a:solidFill>
                  <a:schemeClr val="tx2"/>
                </a:solidFill>
                <a:latin typeface="Geneva"/>
                <a:cs typeface="Geneva"/>
              </a:rPr>
              <a:t>Larger </a:t>
            </a:r>
            <a:r>
              <a:rPr lang="en-US" sz="2000" b="1" dirty="0" err="1" smtClean="0">
                <a:solidFill>
                  <a:schemeClr val="tx2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 smtClean="0">
                <a:solidFill>
                  <a:schemeClr val="tx2"/>
                </a:solidFill>
                <a:latin typeface="Geneva"/>
                <a:cs typeface="Geneva"/>
              </a:rPr>
              <a:t>str</a:t>
            </a:r>
            <a:r>
              <a:rPr lang="en-US" sz="2000" b="1" dirty="0">
                <a:solidFill>
                  <a:schemeClr val="tx2"/>
                </a:solidFill>
                <a:latin typeface="Geneva"/>
                <a:cs typeface="Geneva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Geneva"/>
                <a:cs typeface="Geneva"/>
              </a:rPr>
              <a:t>values in the </a:t>
            </a:r>
            <a:r>
              <a:rPr lang="en-US" sz="2000" b="1" dirty="0" err="1">
                <a:solidFill>
                  <a:schemeClr val="tx2"/>
                </a:solidFill>
                <a:latin typeface="Geneva"/>
                <a:cs typeface="Geneva"/>
              </a:rPr>
              <a:t>Kuparuk</a:t>
            </a:r>
            <a:r>
              <a:rPr lang="en-US" sz="2000" b="1" dirty="0">
                <a:solidFill>
                  <a:schemeClr val="tx2"/>
                </a:solidFill>
                <a:latin typeface="Geneva"/>
                <a:cs typeface="Geneva"/>
              </a:rPr>
              <a:t> and I8 Inlet </a:t>
            </a:r>
            <a:r>
              <a:rPr lang="en-US" sz="2000" b="1" dirty="0" smtClean="0">
                <a:solidFill>
                  <a:schemeClr val="tx2"/>
                </a:solidFill>
                <a:latin typeface="Geneva"/>
                <a:cs typeface="Geneva"/>
              </a:rPr>
              <a:t>	compared </a:t>
            </a:r>
            <a:r>
              <a:rPr lang="en-US" sz="2000" b="1" dirty="0">
                <a:solidFill>
                  <a:schemeClr val="tx2"/>
                </a:solidFill>
                <a:latin typeface="Geneva"/>
                <a:cs typeface="Geneva"/>
              </a:rPr>
              <a:t>to I8 </a:t>
            </a:r>
            <a:r>
              <a:rPr lang="en-US" sz="2000" b="1" dirty="0" smtClean="0">
                <a:solidFill>
                  <a:schemeClr val="tx2"/>
                </a:solidFill>
                <a:latin typeface="Geneva"/>
                <a:cs typeface="Geneva"/>
              </a:rPr>
              <a:t>	Outlet </a:t>
            </a:r>
            <a:r>
              <a:rPr lang="en-US" sz="2000" b="1" dirty="0">
                <a:solidFill>
                  <a:schemeClr val="tx2"/>
                </a:solidFill>
                <a:latin typeface="Geneva"/>
                <a:cs typeface="Geneva"/>
              </a:rPr>
              <a:t>and Peat Inlet</a:t>
            </a:r>
          </a:p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60498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pPr marL="0" indent="0" algn="l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Does OTIS highlight differences in transient storage dynamics that align with geomorphological differences?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Larger </a:t>
            </a:r>
            <a:r>
              <a:rPr lang="en-US" sz="2000" b="1" dirty="0" err="1" smtClean="0">
                <a:solidFill>
                  <a:srgbClr val="1F497D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str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values in the 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Kuparuk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 and I8 Inlet 	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compared 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to I8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Outlet 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and Peat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Inlet</a:t>
            </a:r>
          </a:p>
          <a:p>
            <a:pPr marL="0" indent="0">
              <a:buNone/>
            </a:pPr>
            <a:endParaRPr lang="en-US" sz="2000" b="1" dirty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Largest 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f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med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value in Peat Inlet</a:t>
            </a:r>
          </a:p>
          <a:p>
            <a:pPr marL="0" indent="0">
              <a:buNone/>
            </a:pPr>
            <a:endParaRPr lang="en-US" sz="2800" b="1" baseline="-25000" dirty="0">
              <a:solidFill>
                <a:schemeClr val="accent2"/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56983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pPr marL="0" indent="0" algn="l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Does OTIS highlight differences in transient storage dynamics that align with geomorphological differences?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Larger </a:t>
            </a:r>
            <a:r>
              <a:rPr lang="en-US" sz="2000" b="1" dirty="0" err="1" smtClean="0">
                <a:solidFill>
                  <a:srgbClr val="1F497D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str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values in the 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Kuparuk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 and I8 Inlet 	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compared 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to I8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Outlet 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and Peat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Inlet</a:t>
            </a:r>
          </a:p>
          <a:p>
            <a:pPr marL="0" indent="0">
              <a:buNone/>
            </a:pPr>
            <a:endParaRPr lang="en-US" sz="2000" b="1" dirty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Largest 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f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med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value in Peat Inlet</a:t>
            </a:r>
          </a:p>
          <a:p>
            <a:pPr marL="0" indent="0">
              <a:buNone/>
            </a:pPr>
            <a:endParaRPr lang="en-US" sz="2000" b="1" dirty="0" smtClean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Little 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difference in 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>
                <a:solidFill>
                  <a:srgbClr val="1F497D"/>
                </a:solidFill>
                <a:latin typeface="Geneva"/>
                <a:cs typeface="Geneva"/>
              </a:rPr>
              <a:t>sto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 values</a:t>
            </a:r>
          </a:p>
          <a:p>
            <a:pPr marL="0" indent="0">
              <a:buNone/>
            </a:pPr>
            <a:endParaRPr lang="en-US" sz="2000" b="1" dirty="0" smtClean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baseline="-25000" dirty="0">
              <a:solidFill>
                <a:schemeClr val="accent2"/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87412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pPr marL="0" indent="0" algn="l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Does OTIS highlight differences in transient storage dynamics that align with geomorphological differences?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Larger </a:t>
            </a:r>
            <a:r>
              <a:rPr lang="en-US" sz="2000" b="1" dirty="0" err="1" smtClean="0">
                <a:solidFill>
                  <a:srgbClr val="1F497D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str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values in the 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Kuparuk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 and I8 Inlet 	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compared 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to I8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Outlet 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and Peat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Inlet</a:t>
            </a:r>
          </a:p>
          <a:p>
            <a:pPr marL="0" indent="0">
              <a:buNone/>
            </a:pPr>
            <a:endParaRPr lang="en-US" sz="2000" b="1" dirty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Largest 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f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med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value in Peat Inlet</a:t>
            </a:r>
          </a:p>
          <a:p>
            <a:pPr marL="0" indent="0">
              <a:buNone/>
            </a:pPr>
            <a:endParaRPr lang="en-US" sz="2000" b="1" dirty="0" smtClean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Little 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difference in 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>
                <a:solidFill>
                  <a:srgbClr val="1F497D"/>
                </a:solidFill>
                <a:latin typeface="Geneva"/>
                <a:cs typeface="Geneva"/>
              </a:rPr>
              <a:t>sto</a:t>
            </a: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values</a:t>
            </a:r>
          </a:p>
          <a:p>
            <a:pPr marL="0" indent="0">
              <a:buNone/>
            </a:pPr>
            <a:endParaRPr lang="en-US" sz="2000" b="1" dirty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800" b="1" dirty="0" smtClean="0">
                <a:solidFill>
                  <a:srgbClr val="1F497D"/>
                </a:solidFill>
                <a:latin typeface="Geneva"/>
                <a:cs typeface="Geneva"/>
              </a:rPr>
              <a:t>Depends </a:t>
            </a:r>
            <a:r>
              <a:rPr lang="en-US" sz="2800" b="1" dirty="0">
                <a:solidFill>
                  <a:srgbClr val="1F497D"/>
                </a:solidFill>
                <a:latin typeface="Geneva"/>
                <a:cs typeface="Geneva"/>
              </a:rPr>
              <a:t>on our degree of reliance on 	uncertain parameters</a:t>
            </a:r>
          </a:p>
          <a:p>
            <a:pPr marL="0" indent="0">
              <a:buNone/>
            </a:pPr>
            <a:endParaRPr lang="en-US" sz="2000" b="1" dirty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baseline="-25000" dirty="0">
              <a:solidFill>
                <a:schemeClr val="accent2"/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836804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indent="-514350" algn="l"/>
            <a:r>
              <a:rPr lang="en-US" sz="2400" b="1" dirty="0">
                <a:solidFill>
                  <a:schemeClr val="accent2"/>
                </a:solidFill>
                <a:latin typeface="Geneva"/>
                <a:cs typeface="Geneva"/>
              </a:rPr>
              <a:t>Which transient storage metrics are less influenced by non-identifiable parameters?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6896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indent="-514350" algn="l"/>
            <a:r>
              <a:rPr lang="en-US" sz="2400" b="1" dirty="0">
                <a:solidFill>
                  <a:schemeClr val="accent2"/>
                </a:solidFill>
                <a:latin typeface="Geneva"/>
                <a:cs typeface="Geneva"/>
              </a:rPr>
              <a:t>Which transient storage metrics are less influenced by non-identifiable parameters?</a:t>
            </a:r>
            <a:endParaRPr lang="en-US" sz="2400" b="1" dirty="0">
              <a:solidFill>
                <a:srgbClr val="C0504D"/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Highly insensitive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α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and A</a:t>
            </a:r>
            <a:r>
              <a:rPr lang="en-US" sz="2000" b="1" baseline="-25000" dirty="0" smtClean="0">
                <a:solidFill>
                  <a:srgbClr val="1F497D"/>
                </a:solidFill>
                <a:latin typeface="Geneva"/>
                <a:cs typeface="Geneva"/>
              </a:rPr>
              <a:t>s</a:t>
            </a:r>
            <a:endParaRPr lang="en-US" sz="2000" b="1" baseline="-25000" dirty="0" smtClean="0">
              <a:solidFill>
                <a:srgbClr val="1F497D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Geneva"/>
                <a:cs typeface="Genev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681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5439" y="450026"/>
            <a:ext cx="8102600" cy="5854700"/>
            <a:chOff x="0" y="0"/>
            <a:chExt cx="8102600" cy="5854700"/>
          </a:xfrm>
        </p:grpSpPr>
        <p:pic>
          <p:nvPicPr>
            <p:cNvPr id="8" name="Picture 7" descr="Screen Shot 2013-10-28 at 12.14.26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89" b="15753"/>
            <a:stretch/>
          </p:blipFill>
          <p:spPr>
            <a:xfrm>
              <a:off x="0" y="0"/>
              <a:ext cx="8102600" cy="58547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77800" y="5507567"/>
              <a:ext cx="1854200" cy="224365"/>
              <a:chOff x="177800" y="6637867"/>
              <a:chExt cx="1854200" cy="224365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77800" y="6858000"/>
                <a:ext cx="1854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778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0320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11760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566333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66675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57200" y="453613"/>
              <a:ext cx="0" cy="51158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10352" y="176614"/>
              <a:ext cx="2936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N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80095" y="5230568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2.64 km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43287" y="5473095"/>
              <a:ext cx="1597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Google Earth 2013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</p:grpSp>
      <p:pic>
        <p:nvPicPr>
          <p:cNvPr id="14" name="Picture 13" descr="i8inl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7" y="2053168"/>
            <a:ext cx="2883030" cy="20997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57500" y="4317998"/>
            <a:ext cx="111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I8 Inlet</a:t>
            </a:r>
          </a:p>
        </p:txBody>
      </p:sp>
      <p:cxnSp>
        <p:nvCxnSpPr>
          <p:cNvPr id="23" name="Straight Arrow Connector 22"/>
          <p:cNvCxnSpPr>
            <a:stCxn id="22" idx="1"/>
          </p:cNvCxnSpPr>
          <p:nvPr/>
        </p:nvCxnSpPr>
        <p:spPr>
          <a:xfrm flipH="1">
            <a:off x="2177644" y="4502664"/>
            <a:ext cx="679856" cy="1621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79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indent="-514350" algn="l"/>
            <a:r>
              <a:rPr lang="en-US" sz="2400" b="1" dirty="0">
                <a:solidFill>
                  <a:schemeClr val="accent2"/>
                </a:solidFill>
                <a:latin typeface="Geneva"/>
                <a:cs typeface="Geneva"/>
              </a:rPr>
              <a:t>Which transient storage metrics are less influenced by non-identifiable parameters?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Highly insensitive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α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and A</a:t>
            </a:r>
            <a:r>
              <a:rPr lang="en-US" sz="2000" b="1" baseline="-25000" dirty="0" smtClean="0">
                <a:solidFill>
                  <a:srgbClr val="1F497D"/>
                </a:solidFill>
                <a:latin typeface="Geneva"/>
                <a:cs typeface="Geneva"/>
              </a:rPr>
              <a:t>s</a:t>
            </a:r>
          </a:p>
          <a:p>
            <a:pPr marL="0" indent="0">
              <a:buNone/>
            </a:pPr>
            <a:endParaRPr lang="en-US" sz="2000" b="1" baseline="-25000" dirty="0" smtClean="0">
              <a:solidFill>
                <a:srgbClr val="1F497D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str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can be subject to large uncertainties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	</a:t>
            </a:r>
            <a:r>
              <a:rPr lang="en-US" sz="2000" b="1" dirty="0" err="1" smtClean="0">
                <a:solidFill>
                  <a:srgbClr val="1F497D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sto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does not highlight transport differences</a:t>
            </a:r>
          </a:p>
          <a:p>
            <a:pPr marL="0" indent="0">
              <a:buNone/>
            </a:pPr>
            <a:endParaRPr lang="en-US" sz="2000" dirty="0" smtClean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	</a:t>
            </a:r>
          </a:p>
          <a:p>
            <a:pPr marL="0" indent="0">
              <a:buNone/>
            </a:pPr>
            <a:endParaRPr lang="en-US" sz="2000" b="1" dirty="0" smtClean="0">
              <a:solidFill>
                <a:srgbClr val="1F497D"/>
              </a:solidFill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94394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indent="-514350" algn="l"/>
            <a:r>
              <a:rPr lang="en-US" sz="2400" b="1" dirty="0">
                <a:solidFill>
                  <a:schemeClr val="accent2"/>
                </a:solidFill>
                <a:latin typeface="Geneva"/>
                <a:cs typeface="Geneva"/>
              </a:rPr>
              <a:t>Which transient storage metrics are less influenced by non-identifiable parameters?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Highly insensitive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α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and A</a:t>
            </a:r>
            <a:r>
              <a:rPr lang="en-US" sz="2000" b="1" baseline="-25000" dirty="0" smtClean="0">
                <a:solidFill>
                  <a:srgbClr val="1F497D"/>
                </a:solidFill>
                <a:latin typeface="Geneva"/>
                <a:cs typeface="Geneva"/>
              </a:rPr>
              <a:t>s</a:t>
            </a:r>
          </a:p>
          <a:p>
            <a:pPr marL="0" indent="0">
              <a:buNone/>
            </a:pPr>
            <a:endParaRPr lang="en-US" sz="2000" b="1" baseline="-25000" dirty="0" smtClean="0">
              <a:solidFill>
                <a:srgbClr val="1F497D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str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can be subject to large uncertainties</a:t>
            </a:r>
            <a:endParaRPr lang="en-US" sz="2000" b="1" dirty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err="1" smtClean="0">
                <a:solidFill>
                  <a:srgbClr val="1F497D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sto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does not highlight transport differences</a:t>
            </a:r>
          </a:p>
          <a:p>
            <a:pPr marL="0" indent="0">
              <a:buNone/>
            </a:pPr>
            <a:endParaRPr lang="en-US" sz="2000" dirty="0" smtClean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f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med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provides the most information of transport differences</a:t>
            </a:r>
          </a:p>
          <a:p>
            <a:pPr marL="0" indent="0">
              <a:buNone/>
            </a:pPr>
            <a:endParaRPr lang="en-US" sz="2000" b="1" dirty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1F497D"/>
              </a:solidFill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2618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indent="-514350" algn="l"/>
            <a:r>
              <a:rPr lang="en-US" sz="2400" b="1" dirty="0">
                <a:solidFill>
                  <a:schemeClr val="accent2"/>
                </a:solidFill>
                <a:latin typeface="Geneva"/>
                <a:cs typeface="Geneva"/>
              </a:rPr>
              <a:t>Which transient storage metrics are less influenced by non-identifiable parameters?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Highly insensitive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α 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and A</a:t>
            </a:r>
            <a:r>
              <a:rPr lang="en-US" sz="2000" b="1" baseline="-25000" dirty="0" smtClean="0">
                <a:solidFill>
                  <a:srgbClr val="1F497D"/>
                </a:solidFill>
                <a:latin typeface="Geneva"/>
                <a:cs typeface="Geneva"/>
              </a:rPr>
              <a:t>s</a:t>
            </a:r>
          </a:p>
          <a:p>
            <a:pPr marL="0" indent="0">
              <a:buNone/>
            </a:pPr>
            <a:endParaRPr lang="en-US" sz="2000" b="1" baseline="-25000" dirty="0" smtClean="0">
              <a:solidFill>
                <a:srgbClr val="1F497D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str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can be subject to large uncertainties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err="1" smtClean="0">
                <a:solidFill>
                  <a:srgbClr val="1F497D"/>
                </a:solidFill>
                <a:latin typeface="Geneva"/>
                <a:cs typeface="Geneva"/>
              </a:rPr>
              <a:t>t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sto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does not highlight transport differences</a:t>
            </a:r>
          </a:p>
          <a:p>
            <a:pPr marL="0" indent="0">
              <a:buNone/>
            </a:pPr>
            <a:endParaRPr lang="en-US" sz="2000" dirty="0" smtClean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000" b="1" dirty="0" err="1">
                <a:solidFill>
                  <a:srgbClr val="1F497D"/>
                </a:solidFill>
                <a:latin typeface="Geneva"/>
                <a:cs typeface="Geneva"/>
              </a:rPr>
              <a:t>f</a:t>
            </a:r>
            <a:r>
              <a:rPr lang="en-US" sz="20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med</a:t>
            </a: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 provides the most information of transport differences</a:t>
            </a:r>
          </a:p>
          <a:p>
            <a:pPr marL="0" indent="0">
              <a:buNone/>
            </a:pPr>
            <a:endParaRPr lang="en-US" sz="2000" b="1" dirty="0">
              <a:solidFill>
                <a:srgbClr val="1F497D"/>
              </a:solidFill>
              <a:latin typeface="Geneva"/>
              <a:cs typeface="Geneva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1F497D"/>
                </a:solidFill>
                <a:latin typeface="Geneva"/>
                <a:cs typeface="Geneva"/>
              </a:rPr>
              <a:t>	</a:t>
            </a:r>
            <a:r>
              <a:rPr lang="en-US" sz="2800" b="1" dirty="0" err="1" smtClean="0">
                <a:solidFill>
                  <a:srgbClr val="1F497D"/>
                </a:solidFill>
                <a:latin typeface="Geneva"/>
                <a:cs typeface="Geneva"/>
              </a:rPr>
              <a:t>f</a:t>
            </a:r>
            <a:r>
              <a:rPr lang="en-US" sz="2800" b="1" baseline="-25000" dirty="0" err="1" smtClean="0">
                <a:solidFill>
                  <a:srgbClr val="1F497D"/>
                </a:solidFill>
                <a:latin typeface="Geneva"/>
                <a:cs typeface="Geneva"/>
              </a:rPr>
              <a:t>med</a:t>
            </a:r>
            <a:r>
              <a:rPr lang="en-US" sz="2800" b="1" dirty="0" smtClean="0">
                <a:solidFill>
                  <a:srgbClr val="1F497D"/>
                </a:solidFill>
                <a:latin typeface="Geneva"/>
                <a:cs typeface="Geneva"/>
              </a:rPr>
              <a:t> is an integrated metric and can best 	help us understand retardation of water and 	the potential for biogeochemical cycling</a:t>
            </a:r>
            <a:endParaRPr lang="en-US" sz="2000" b="1" dirty="0" smtClean="0">
              <a:solidFill>
                <a:srgbClr val="1F497D"/>
              </a:solidFill>
              <a:latin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38507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177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2100" y="114300"/>
            <a:ext cx="6159500" cy="1754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Geneva"/>
                <a:cs typeface="Geneva"/>
              </a:rPr>
              <a:t>Acknowledgements:</a:t>
            </a:r>
          </a:p>
          <a:p>
            <a:pPr algn="ctr"/>
            <a:endParaRPr lang="en-US" b="1" dirty="0">
              <a:solidFill>
                <a:schemeClr val="accent2"/>
              </a:solidFill>
              <a:latin typeface="Geneva"/>
              <a:cs typeface="Geneva"/>
            </a:endParaRPr>
          </a:p>
          <a:p>
            <a:r>
              <a:rPr lang="en-US" b="1" dirty="0" smtClean="0">
                <a:solidFill>
                  <a:schemeClr val="accent2"/>
                </a:solidFill>
                <a:latin typeface="Geneva"/>
                <a:cs typeface="Geneva"/>
              </a:rPr>
              <a:t>NSF Grant Nos</a:t>
            </a:r>
            <a:r>
              <a:rPr lang="en-US" b="1" dirty="0">
                <a:solidFill>
                  <a:schemeClr val="accent2"/>
                </a:solidFill>
                <a:latin typeface="Geneva"/>
                <a:cs typeface="Geneva"/>
              </a:rPr>
              <a:t>. 0902029, 0902113, and </a:t>
            </a:r>
            <a:r>
              <a:rPr lang="en-US" b="1" dirty="0" smtClean="0">
                <a:solidFill>
                  <a:schemeClr val="accent2"/>
                </a:solidFill>
                <a:latin typeface="Geneva"/>
                <a:cs typeface="Geneva"/>
              </a:rPr>
              <a:t>0902106</a:t>
            </a:r>
          </a:p>
          <a:p>
            <a:r>
              <a:rPr lang="en-US" b="1" dirty="0" smtClean="0">
                <a:solidFill>
                  <a:schemeClr val="accent2"/>
                </a:solidFill>
                <a:latin typeface="Geneva"/>
                <a:cs typeface="Geneva"/>
              </a:rPr>
              <a:t>Toolik Field Station and University of Alaska Fairbanks</a:t>
            </a:r>
          </a:p>
          <a:p>
            <a:r>
              <a:rPr lang="en-US" b="1" dirty="0" smtClean="0">
                <a:solidFill>
                  <a:schemeClr val="accent2"/>
                </a:solidFill>
                <a:latin typeface="Geneva"/>
                <a:cs typeface="Geneva"/>
              </a:rPr>
              <a:t>Penn State University, Colorado State University</a:t>
            </a:r>
          </a:p>
          <a:p>
            <a:r>
              <a:rPr lang="en-US" b="1" dirty="0" smtClean="0">
                <a:solidFill>
                  <a:schemeClr val="accent2"/>
                </a:solidFill>
                <a:latin typeface="Geneva"/>
                <a:cs typeface="Geneva"/>
              </a:rPr>
              <a:t>Field Assistants in Summers of 2011 &amp; 2012</a:t>
            </a:r>
          </a:p>
        </p:txBody>
      </p:sp>
    </p:spTree>
    <p:extLst>
      <p:ext uri="{BB962C8B-B14F-4D97-AF65-F5344CB8AC3E}">
        <p14:creationId xmlns:p14="http://schemas.microsoft.com/office/powerpoint/2010/main" val="99466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35439" y="450026"/>
            <a:ext cx="8102600" cy="5854700"/>
            <a:chOff x="0" y="0"/>
            <a:chExt cx="8102600" cy="5854700"/>
          </a:xfrm>
        </p:grpSpPr>
        <p:pic>
          <p:nvPicPr>
            <p:cNvPr id="9" name="Picture 8" descr="Screen Shot 2013-10-28 at 12.14.26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89" b="15753"/>
            <a:stretch/>
          </p:blipFill>
          <p:spPr>
            <a:xfrm>
              <a:off x="0" y="0"/>
              <a:ext cx="8102600" cy="58547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77800" y="5507567"/>
              <a:ext cx="1854200" cy="224365"/>
              <a:chOff x="177800" y="6637867"/>
              <a:chExt cx="1854200" cy="22436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177800" y="6858000"/>
                <a:ext cx="1854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1778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0320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11760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1566333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66675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 flipV="1">
              <a:off x="457200" y="453613"/>
              <a:ext cx="0" cy="51158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10352" y="176614"/>
              <a:ext cx="2936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N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80095" y="5230568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2.64 km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43287" y="5473095"/>
              <a:ext cx="1597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Google Earth 2013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70308" y="3926179"/>
            <a:ext cx="4168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2</a:t>
            </a:r>
            <a:r>
              <a:rPr lang="en-US" b="1" baseline="30000" dirty="0" smtClean="0">
                <a:solidFill>
                  <a:srgbClr val="FFFF00"/>
                </a:solidFill>
                <a:latin typeface="Geneva"/>
                <a:cs typeface="Geneva"/>
              </a:rPr>
              <a:t>nd</a:t>
            </a:r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 order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Cobble substrate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Upstream of I8 Lake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Relatively low gradient (0.97 %)</a:t>
            </a:r>
          </a:p>
          <a:p>
            <a:endParaRPr lang="en-US" b="1" dirty="0" smtClean="0">
              <a:solidFill>
                <a:srgbClr val="FFFF00"/>
              </a:solidFill>
              <a:latin typeface="Geneva"/>
              <a:cs typeface="Genev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7500" y="4317998"/>
            <a:ext cx="111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I8 Inlet</a:t>
            </a:r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>
            <a:off x="2177644" y="4502664"/>
            <a:ext cx="679856" cy="1621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i8inl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7" y="2053168"/>
            <a:ext cx="2883030" cy="20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8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5439" y="450026"/>
            <a:ext cx="8102600" cy="5854700"/>
            <a:chOff x="0" y="0"/>
            <a:chExt cx="8102600" cy="5854700"/>
          </a:xfrm>
        </p:grpSpPr>
        <p:pic>
          <p:nvPicPr>
            <p:cNvPr id="8" name="Picture 7" descr="Screen Shot 2013-10-28 at 12.14.26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89" b="15753"/>
            <a:stretch/>
          </p:blipFill>
          <p:spPr>
            <a:xfrm>
              <a:off x="0" y="0"/>
              <a:ext cx="8102600" cy="58547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77800" y="5507567"/>
              <a:ext cx="1854200" cy="224365"/>
              <a:chOff x="177800" y="6637867"/>
              <a:chExt cx="1854200" cy="224365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77800" y="6858000"/>
                <a:ext cx="1854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1778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20320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11760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566333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66675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57200" y="453613"/>
              <a:ext cx="0" cy="51158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10352" y="176614"/>
              <a:ext cx="2936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N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80095" y="5230568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2.64 km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43287" y="5473095"/>
              <a:ext cx="1597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Google Earth 2013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</p:grpSp>
      <p:pic>
        <p:nvPicPr>
          <p:cNvPr id="14" name="Picture 13" descr="I8_Outle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3" y="4211293"/>
            <a:ext cx="2649811" cy="198882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07826" y="3560222"/>
            <a:ext cx="124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I8 Outlet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989219" y="3747970"/>
            <a:ext cx="494993" cy="18158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55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35439" y="450026"/>
            <a:ext cx="8102600" cy="5854700"/>
            <a:chOff x="0" y="0"/>
            <a:chExt cx="8102600" cy="5854700"/>
          </a:xfrm>
        </p:grpSpPr>
        <p:pic>
          <p:nvPicPr>
            <p:cNvPr id="9" name="Picture 8" descr="Screen Shot 2013-10-28 at 12.14.26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89" b="15753"/>
            <a:stretch/>
          </p:blipFill>
          <p:spPr>
            <a:xfrm>
              <a:off x="0" y="0"/>
              <a:ext cx="8102600" cy="58547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77800" y="5507567"/>
              <a:ext cx="1854200" cy="224365"/>
              <a:chOff x="177800" y="6637867"/>
              <a:chExt cx="1854200" cy="224365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77800" y="6858000"/>
                <a:ext cx="18542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778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032000" y="6637867"/>
                <a:ext cx="0" cy="22013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11760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1566333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666750" y="6735231"/>
                <a:ext cx="0" cy="12700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 flipV="1">
              <a:off x="457200" y="453613"/>
              <a:ext cx="0" cy="51158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10352" y="176614"/>
              <a:ext cx="2936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N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80095" y="5230568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2.64 km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43287" y="5473095"/>
              <a:ext cx="1597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Geneva"/>
                  <a:cs typeface="Geneva"/>
                </a:rPr>
                <a:t>Google Earth 2013</a:t>
              </a:r>
              <a:endParaRPr lang="en-US" sz="1200" b="1" dirty="0">
                <a:solidFill>
                  <a:schemeClr val="bg1"/>
                </a:solidFill>
                <a:latin typeface="Geneva"/>
                <a:cs typeface="Geneva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649328" y="3190890"/>
            <a:ext cx="3843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2</a:t>
            </a:r>
            <a:r>
              <a:rPr lang="en-US" b="1" baseline="30000" dirty="0" smtClean="0">
                <a:solidFill>
                  <a:srgbClr val="FFFF00"/>
                </a:solidFill>
                <a:latin typeface="Geneva"/>
                <a:cs typeface="Geneva"/>
              </a:rPr>
              <a:t>nd</a:t>
            </a:r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 order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Cobble substrate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Downstream of I8 Lake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Relatively high gradient (1.18%)</a:t>
            </a:r>
          </a:p>
          <a:p>
            <a:endParaRPr lang="en-US" b="1" dirty="0" smtClean="0">
              <a:solidFill>
                <a:srgbClr val="FFFF00"/>
              </a:solidFill>
              <a:latin typeface="Geneva"/>
              <a:cs typeface="Geneva"/>
            </a:endParaRPr>
          </a:p>
        </p:txBody>
      </p:sp>
      <p:pic>
        <p:nvPicPr>
          <p:cNvPr id="23" name="Picture 22" descr="I8_Outle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3" y="4211293"/>
            <a:ext cx="2649811" cy="19888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07826" y="3560222"/>
            <a:ext cx="124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neva"/>
                <a:cs typeface="Geneva"/>
              </a:rPr>
              <a:t>I8 Outlet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989219" y="3747970"/>
            <a:ext cx="494993" cy="18158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20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18002</TotalTime>
  <Words>1262</Words>
  <Application>Microsoft Macintosh PowerPoint</Application>
  <PresentationFormat>On-screen Show (4:3)</PresentationFormat>
  <Paragraphs>355</Paragraphs>
  <Slides>63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Office Theme</vt:lpstr>
      <vt:lpstr>Equation</vt:lpstr>
      <vt:lpstr>One-Dimensional Solute Transport Models: Parameter Uncertainty Implications for Quantifying Biogeochemical Cycling in Stream Networks</vt:lpstr>
      <vt:lpstr>Transport studies can be used to understand transient storage and potential for biogeochemical cycling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main questions:</vt:lpstr>
      <vt:lpstr>Two main questions:</vt:lpstr>
      <vt:lpstr>Regional Sensitivity Analysis is used to visualize the parameter space</vt:lpstr>
      <vt:lpstr>Regional Sensitivity Analysis is used to visualize the parameter space</vt:lpstr>
      <vt:lpstr>The model’s parameter space is mapped to the objective space</vt:lpstr>
      <vt:lpstr>The model’s parameter space is mapped to the objective space</vt:lpstr>
      <vt:lpstr>The model’s parameter space is mapped to the objective space</vt:lpstr>
      <vt:lpstr>The model’s parameter space is mapped to the objective space</vt:lpstr>
      <vt:lpstr>Now we have a measure to determine behavioral solutions</vt:lpstr>
      <vt:lpstr>Now we have a measure to determine behavioral solutions</vt:lpstr>
      <vt:lpstr>Good solutions can be visualized in the CDF, with steeper slopes indicating identifiability</vt:lpstr>
      <vt:lpstr>How does an upstream solute move through space and time?</vt:lpstr>
      <vt:lpstr>One-Dimensional Transport with Inflow and Storage (OTIS):</vt:lpstr>
      <vt:lpstr>One-Dimensional Transport with Inflow and Storage (OTIS):</vt:lpstr>
      <vt:lpstr>One-Dimensional Transport with Inflow and Storage (OTIS):</vt:lpstr>
      <vt:lpstr>One-Dimensional Transport with Inflow and Storage (OTIS):</vt:lpstr>
      <vt:lpstr>Let’s begin our analysis with I8 Inlet</vt:lpstr>
      <vt:lpstr>Parameter space ~1 order of magnitude above and below optimal points (from previous analysis)</vt:lpstr>
      <vt:lpstr>The first round of Monte Carlo simulations indicate a highly sensitive channel area parameter</vt:lpstr>
      <vt:lpstr>The first round of Monte Carlo simulations indicate a highly sensitive channel area parameter</vt:lpstr>
      <vt:lpstr>Thus area was narrowed accordingly</vt:lpstr>
      <vt:lpstr>The constrained area simulations show slightly more identifiability in dispersion </vt:lpstr>
      <vt:lpstr>Transforming the behavioral space into CDF’s, differences in identifiability are apparent for each parameter</vt:lpstr>
      <vt:lpstr>Moving on to I8 Outlet…</vt:lpstr>
      <vt:lpstr>There is increased identifiability in the transient storage parameters relative to the inlet </vt:lpstr>
      <vt:lpstr>The CDF’s show some identifiability in storage zone exchange rate in addition to channel area and dispersion</vt:lpstr>
      <vt:lpstr>The Kuparuk River is the largest stream in this study</vt:lpstr>
      <vt:lpstr>Scatter plots for the Kuparuk look similar to I8 Inlet</vt:lpstr>
      <vt:lpstr>Similar to I8 Inlet, there is little identifiability in storage zone area and storage zone exchange rate</vt:lpstr>
      <vt:lpstr>And finally Peat Inlet, the most unique stream in the study</vt:lpstr>
      <vt:lpstr>Scatter plots for Peat Inlet look similar to I8 Outlet</vt:lpstr>
      <vt:lpstr>Peat Inlet shows the most identifiability for storage zone area and storage zone exchange rate</vt:lpstr>
      <vt:lpstr>Three transient storage metrics: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OTIS highlight differences in transient storage dynamics that align with geomorphological differences?</vt:lpstr>
      <vt:lpstr>Does OTIS highlight differences in transient storage dynamics that align with geomorphological differences?</vt:lpstr>
      <vt:lpstr>Does OTIS highlight differences in transient storage dynamics that align with geomorphological differences?</vt:lpstr>
      <vt:lpstr>Does OTIS highlight differences in transient storage dynamics that align with geomorphological differences?</vt:lpstr>
      <vt:lpstr>Does OTIS highlight differences in transient storage dynamics that align with geomorphological differences?</vt:lpstr>
      <vt:lpstr>Which transient storage metrics are less influenced by non-identifiable parameters?</vt:lpstr>
      <vt:lpstr>Which transient storage metrics are less influenced by non-identifiable parameters?</vt:lpstr>
      <vt:lpstr>Which transient storage metrics are less influenced by non-identifiable parameters?</vt:lpstr>
      <vt:lpstr>Which transient storage metrics are less influenced by non-identifiable parameters?</vt:lpstr>
      <vt:lpstr>Which transient storage metrics are less influenced by non-identifiable parameters?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One-Dimensional Solute Transport Models: Parameters Uncertainty Implications for Quantifying Biogeochemical Cycling in Stream Networks</dc:title>
  <dc:creator>Erika Smull</dc:creator>
  <cp:lastModifiedBy>Erika Smull</cp:lastModifiedBy>
  <cp:revision>178</cp:revision>
  <dcterms:created xsi:type="dcterms:W3CDTF">2013-10-14T20:14:41Z</dcterms:created>
  <dcterms:modified xsi:type="dcterms:W3CDTF">2013-11-12T21:43:39Z</dcterms:modified>
</cp:coreProperties>
</file>