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9" r:id="rId2"/>
    <p:sldId id="285" r:id="rId3"/>
    <p:sldId id="258" r:id="rId4"/>
    <p:sldId id="277" r:id="rId5"/>
    <p:sldId id="278" r:id="rId6"/>
    <p:sldId id="280" r:id="rId7"/>
    <p:sldId id="273" r:id="rId8"/>
    <p:sldId id="287" r:id="rId9"/>
    <p:sldId id="272" r:id="rId10"/>
    <p:sldId id="263" r:id="rId11"/>
    <p:sldId id="265" r:id="rId12"/>
    <p:sldId id="267" r:id="rId13"/>
    <p:sldId id="274" r:id="rId14"/>
    <p:sldId id="276" r:id="rId15"/>
    <p:sldId id="282" r:id="rId16"/>
    <p:sldId id="283" r:id="rId17"/>
    <p:sldId id="286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E90"/>
    <a:srgbClr val="6666FF"/>
    <a:srgbClr val="FF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55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24C65-9BF3-41FA-A588-DB0FE5053AD6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DE2F7-1131-4114-868D-BEBD1CE824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4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DE2F7-1131-4114-868D-BEBD1CE8246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4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DE2F7-1131-4114-868D-BEBD1CE824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21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FA4BA7C9-EB39-44D7-92A9-38910EE714C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C81D054E-D078-41BF-8E83-896CCB15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A7C9-EB39-44D7-92A9-38910EE714C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054E-D078-41BF-8E83-896CCB15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A7C9-EB39-44D7-92A9-38910EE714C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054E-D078-41BF-8E83-896CCB15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FA4BA7C9-EB39-44D7-92A9-38910EE714C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054E-D078-41BF-8E83-896CCB15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FA4BA7C9-EB39-44D7-92A9-38910EE714C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C81D054E-D078-41BF-8E83-896CCB15889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A4BA7C9-EB39-44D7-92A9-38910EE714C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C81D054E-D078-41BF-8E83-896CCB15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FA4BA7C9-EB39-44D7-92A9-38910EE714C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C81D054E-D078-41BF-8E83-896CCB15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A7C9-EB39-44D7-92A9-38910EE714C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054E-D078-41BF-8E83-896CCB15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A4BA7C9-EB39-44D7-92A9-38910EE714C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C81D054E-D078-41BF-8E83-896CCB15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FA4BA7C9-EB39-44D7-92A9-38910EE714C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C81D054E-D078-41BF-8E83-896CCB15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FA4BA7C9-EB39-44D7-92A9-38910EE714C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C81D054E-D078-41BF-8E83-896CCB15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FA4BA7C9-EB39-44D7-92A9-38910EE714C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C81D054E-D078-41BF-8E83-896CCB15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47799"/>
          </a:xfrm>
        </p:spPr>
        <p:txBody>
          <a:bodyPr>
            <a:noAutofit/>
          </a:bodyPr>
          <a:lstStyle/>
          <a:p>
            <a:pPr marL="0" algn="ctr"/>
            <a:r>
              <a:rPr lang="en-US" sz="3000" dirty="0" smtClean="0">
                <a:ln w="50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Structural Controls on Carlin-type Mineralization in the Conrad Zone of the </a:t>
            </a:r>
            <a:r>
              <a:rPr lang="en-US" sz="3000" dirty="0" err="1" smtClean="0">
                <a:ln w="50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Nadaleen</a:t>
            </a:r>
            <a:r>
              <a:rPr lang="en-US" sz="3000" dirty="0" smtClean="0">
                <a:ln w="50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 Trend, </a:t>
            </a:r>
            <a:r>
              <a:rPr lang="en-US" sz="3000" dirty="0" err="1" smtClean="0">
                <a:ln w="50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Rackla</a:t>
            </a:r>
            <a:r>
              <a:rPr lang="en-US" sz="3000" dirty="0" smtClean="0">
                <a:ln w="50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 Gold Belt, Yukon Territory, Canada</a:t>
            </a:r>
            <a:endParaRPr lang="en-US" sz="3000" dirty="0">
              <a:ln w="5000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76" y="1371600"/>
            <a:ext cx="6480048" cy="1471940"/>
          </a:xfrm>
        </p:spPr>
        <p:txBody>
          <a:bodyPr>
            <a:noAutofit/>
          </a:bodyPr>
          <a:lstStyle/>
          <a:p>
            <a:pPr algn="ctr"/>
            <a:r>
              <a:rPr lang="en-US" sz="1800" dirty="0" smtClean="0">
                <a:ln>
                  <a:noFill/>
                </a:ln>
                <a:solidFill>
                  <a:srgbClr val="FFFF00"/>
                </a:solidFill>
              </a:rPr>
              <a:t>Justin C. Palmer, Yvette D. Kuiper</a:t>
            </a:r>
          </a:p>
          <a:p>
            <a:pPr algn="ctr"/>
            <a:r>
              <a:rPr lang="en-US" sz="1800" dirty="0">
                <a:ln>
                  <a:noFill/>
                </a:ln>
                <a:solidFill>
                  <a:srgbClr val="FFFF00"/>
                </a:solidFill>
              </a:rPr>
              <a:t>Department of Geology and Geological Engineering</a:t>
            </a:r>
          </a:p>
          <a:p>
            <a:pPr algn="ctr"/>
            <a:r>
              <a:rPr lang="en-US" sz="1800" dirty="0">
                <a:ln>
                  <a:noFill/>
                </a:ln>
                <a:solidFill>
                  <a:srgbClr val="FFFF00"/>
                </a:solidFill>
              </a:rPr>
              <a:t>Colorado School of Mines</a:t>
            </a:r>
          </a:p>
          <a:p>
            <a:pPr algn="ctr"/>
            <a:r>
              <a:rPr lang="en-US" sz="1800" dirty="0" smtClean="0">
                <a:ln>
                  <a:noFill/>
                </a:ln>
                <a:solidFill>
                  <a:srgbClr val="FFFF00"/>
                </a:solidFill>
              </a:rPr>
              <a:t>GSA Annual Meeting</a:t>
            </a:r>
          </a:p>
          <a:p>
            <a:pPr algn="ctr"/>
            <a:r>
              <a:rPr lang="en-US" sz="1800" dirty="0" smtClean="0">
                <a:ln>
                  <a:noFill/>
                </a:ln>
                <a:solidFill>
                  <a:srgbClr val="FFFF00"/>
                </a:solidFill>
              </a:rPr>
              <a:t>October 28</a:t>
            </a:r>
            <a:r>
              <a:rPr lang="en-US" sz="1800" baseline="30000" dirty="0" smtClean="0">
                <a:ln>
                  <a:noFill/>
                </a:ln>
                <a:solidFill>
                  <a:srgbClr val="FFFF00"/>
                </a:solidFill>
              </a:rPr>
              <a:t>th</a:t>
            </a:r>
            <a:r>
              <a:rPr lang="en-US" sz="1800" dirty="0" smtClean="0">
                <a:ln>
                  <a:noFill/>
                </a:ln>
                <a:solidFill>
                  <a:srgbClr val="FFFF00"/>
                </a:solidFill>
              </a:rPr>
              <a:t>, 2013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100" y="5737225"/>
            <a:ext cx="704687" cy="96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67" y="5737224"/>
            <a:ext cx="1541133" cy="9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0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0" y="636892"/>
            <a:ext cx="8435061" cy="5832448"/>
          </a:xfrm>
          <a:prstGeom prst="rect">
            <a:avLst/>
          </a:prstGeom>
        </p:spPr>
      </p:pic>
      <p:sp>
        <p:nvSpPr>
          <p:cNvPr id="2" name="Oval 1"/>
          <p:cNvSpPr>
            <a:spLocks noChangeAspect="1"/>
          </p:cNvSpPr>
          <p:nvPr/>
        </p:nvSpPr>
        <p:spPr>
          <a:xfrm>
            <a:off x="1380744" y="1965960"/>
            <a:ext cx="1856232" cy="18562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38912" y="4096512"/>
            <a:ext cx="1856232" cy="18562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86549" y="5139045"/>
            <a:ext cx="2702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Fold hinge of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Conrad Anticline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0" y="636891"/>
            <a:ext cx="8435061" cy="58324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981" y="232327"/>
            <a:ext cx="27270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200m Plan View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5400000">
            <a:off x="1708832" y="5758769"/>
            <a:ext cx="886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Myriad Pro" pitchFamily="34" charset="0"/>
              </a:rPr>
              <a:t>Conrad</a:t>
            </a:r>
          </a:p>
          <a:p>
            <a:r>
              <a:rPr lang="en-US" dirty="0" smtClean="0">
                <a:solidFill>
                  <a:schemeClr val="bg1"/>
                </a:solidFill>
                <a:latin typeface="Myriad Pro" pitchFamily="34" charset="0"/>
              </a:rPr>
              <a:t>Fault</a:t>
            </a:r>
            <a:endParaRPr lang="en-US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46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29" y="691886"/>
            <a:ext cx="7962540" cy="5820990"/>
          </a:xfrm>
          <a:prstGeom prst="rect">
            <a:avLst/>
          </a:prstGeom>
        </p:spPr>
      </p:pic>
      <p:sp>
        <p:nvSpPr>
          <p:cNvPr id="9" name="Oval 8"/>
          <p:cNvSpPr>
            <a:spLocks noChangeAspect="1"/>
          </p:cNvSpPr>
          <p:nvPr/>
        </p:nvSpPr>
        <p:spPr>
          <a:xfrm>
            <a:off x="731520" y="978408"/>
            <a:ext cx="1524000" cy="15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0728" y="5257800"/>
            <a:ext cx="3413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N-dipping foliation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  <a:r>
              <a:rPr lang="en-US" sz="2400" b="1" dirty="0" smtClean="0">
                <a:solidFill>
                  <a:srgbClr val="FF0000"/>
                </a:solidFill>
              </a:rPr>
              <a:t>long </a:t>
            </a:r>
            <a:r>
              <a:rPr lang="en-US" sz="2400" b="1" dirty="0" err="1" smtClean="0">
                <a:solidFill>
                  <a:srgbClr val="FF0000"/>
                </a:solidFill>
              </a:rPr>
              <a:t>Nadaleen</a:t>
            </a:r>
            <a:r>
              <a:rPr lang="en-US" sz="2400" b="1" dirty="0" smtClean="0">
                <a:solidFill>
                  <a:srgbClr val="FF0000"/>
                </a:solidFill>
              </a:rPr>
              <a:t> Fault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1572768" y="3712464"/>
            <a:ext cx="1524000" cy="15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3068596" y="4114800"/>
            <a:ext cx="1524000" cy="15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0728" y="5265003"/>
            <a:ext cx="2702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Fold hinge of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Conrad Anticline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3505200" y="2670048"/>
            <a:ext cx="1524000" cy="15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4288536" y="4974336"/>
            <a:ext cx="1524000" cy="15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5468112" y="3986784"/>
            <a:ext cx="1524000" cy="15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6992112" y="4527848"/>
            <a:ext cx="1524000" cy="15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90728" y="5265003"/>
            <a:ext cx="2839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Variable E-limb of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Conrad Anticline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29" y="691885"/>
            <a:ext cx="7962540" cy="582099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95600" y="3124200"/>
            <a:ext cx="2743200" cy="533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7981" y="232327"/>
            <a:ext cx="27270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400m Plan View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1976900" y="840380"/>
            <a:ext cx="886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Myriad Pro" pitchFamily="34" charset="0"/>
              </a:rPr>
              <a:t>Conrad</a:t>
            </a:r>
          </a:p>
          <a:p>
            <a:r>
              <a:rPr lang="en-US" dirty="0" smtClean="0">
                <a:solidFill>
                  <a:schemeClr val="bg1"/>
                </a:solidFill>
                <a:latin typeface="Myriad Pro" pitchFamily="34" charset="0"/>
              </a:rPr>
              <a:t>Fault</a:t>
            </a:r>
            <a:endParaRPr lang="en-US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02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12" grpId="0" animBg="1"/>
      <p:bldP spid="12" grpId="1" animBg="1"/>
      <p:bldP spid="13" grpId="0"/>
      <p:bldP spid="13" grpId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1" y="694749"/>
            <a:ext cx="7927955" cy="5815265"/>
          </a:xfrm>
          <a:prstGeom prst="rect">
            <a:avLst/>
          </a:prstGeom>
        </p:spPr>
      </p:pic>
      <p:sp>
        <p:nvSpPr>
          <p:cNvPr id="9" name="Oval 8"/>
          <p:cNvSpPr>
            <a:spLocks noChangeAspect="1"/>
          </p:cNvSpPr>
          <p:nvPr/>
        </p:nvSpPr>
        <p:spPr>
          <a:xfrm>
            <a:off x="2084832" y="3291840"/>
            <a:ext cx="1524000" cy="15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18750" y="5320836"/>
            <a:ext cx="2702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Fold hinge of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Conrad Anticline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32280" y="5320837"/>
            <a:ext cx="2702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E-limb of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Conrad Anticline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4114800" y="2895600"/>
            <a:ext cx="1524000" cy="15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6172200" y="2624328"/>
            <a:ext cx="1524000" cy="15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3621024" y="4443984"/>
            <a:ext cx="1524000" cy="15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1" y="681274"/>
            <a:ext cx="7927955" cy="581526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19400" y="2590800"/>
            <a:ext cx="2209800" cy="533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7981" y="232327"/>
            <a:ext cx="27270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600m Plan View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5400000">
            <a:off x="1519700" y="5758769"/>
            <a:ext cx="886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Myriad Pro" pitchFamily="34" charset="0"/>
              </a:rPr>
              <a:t>Conrad</a:t>
            </a:r>
          </a:p>
          <a:p>
            <a:r>
              <a:rPr lang="en-US" dirty="0" smtClean="0">
                <a:solidFill>
                  <a:schemeClr val="bg1"/>
                </a:solidFill>
                <a:latin typeface="Myriad Pro" pitchFamily="34" charset="0"/>
              </a:rPr>
              <a:t>Fault</a:t>
            </a:r>
            <a:endParaRPr lang="en-US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1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11" grpId="0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98668"/>
            <a:ext cx="4021984" cy="27810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8" y="787573"/>
            <a:ext cx="3821679" cy="27938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030142"/>
            <a:ext cx="3821679" cy="28032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796" y="1953653"/>
            <a:ext cx="982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200m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600956" y="419943"/>
            <a:ext cx="982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400m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600958" y="3653135"/>
            <a:ext cx="982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600m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287981" y="232327"/>
            <a:ext cx="28424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Grade Summary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981" y="3733800"/>
            <a:ext cx="4698722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Shallow Controls</a:t>
            </a:r>
          </a:p>
          <a:p>
            <a:pPr marL="800100" lvl="1" indent="-342900">
              <a:buAutoNum type="arabicPeriod"/>
            </a:pPr>
            <a:r>
              <a:rPr lang="en-US" sz="1900" dirty="0" err="1" smtClean="0">
                <a:solidFill>
                  <a:srgbClr val="F6FE90"/>
                </a:solidFill>
              </a:rPr>
              <a:t>Nadaleen</a:t>
            </a:r>
            <a:r>
              <a:rPr lang="en-US" sz="1900" dirty="0" smtClean="0">
                <a:solidFill>
                  <a:srgbClr val="F6FE90"/>
                </a:solidFill>
              </a:rPr>
              <a:t> Fault Damage Zone</a:t>
            </a:r>
          </a:p>
          <a:p>
            <a:pPr marL="800100" lvl="1" indent="-342900">
              <a:buAutoNum type="arabicPeriod"/>
            </a:pPr>
            <a:r>
              <a:rPr lang="en-US" sz="1900" dirty="0" smtClean="0"/>
              <a:t>Stratigraphic Contact</a:t>
            </a:r>
          </a:p>
          <a:p>
            <a:pPr lvl="1"/>
            <a:endParaRPr lang="en-US" sz="500" dirty="0" smtClean="0"/>
          </a:p>
          <a:p>
            <a:r>
              <a:rPr lang="en-US" sz="2200" dirty="0" smtClean="0">
                <a:solidFill>
                  <a:srgbClr val="FFFF00"/>
                </a:solidFill>
              </a:rPr>
              <a:t>Intermediate Controls</a:t>
            </a:r>
          </a:p>
          <a:p>
            <a:pPr marL="800100" lvl="1" indent="-342900">
              <a:buAutoNum type="arabicPeriod"/>
            </a:pPr>
            <a:r>
              <a:rPr lang="en-US" sz="1900" dirty="0" smtClean="0">
                <a:solidFill>
                  <a:srgbClr val="F6FE90"/>
                </a:solidFill>
              </a:rPr>
              <a:t>Fault Splay/Anticline Hinge</a:t>
            </a:r>
          </a:p>
          <a:p>
            <a:pPr marL="800100" lvl="1" indent="-342900">
              <a:buAutoNum type="arabicPeriod"/>
            </a:pPr>
            <a:r>
              <a:rPr lang="en-US" sz="1900" dirty="0" smtClean="0"/>
              <a:t>Stratigraphic Contact</a:t>
            </a:r>
          </a:p>
          <a:p>
            <a:pPr lvl="1"/>
            <a:endParaRPr lang="en-US" sz="500" dirty="0" smtClean="0"/>
          </a:p>
          <a:p>
            <a:r>
              <a:rPr lang="en-US" sz="2200" dirty="0" smtClean="0">
                <a:solidFill>
                  <a:srgbClr val="FFFF00"/>
                </a:solidFill>
              </a:rPr>
              <a:t>Deep Controls</a:t>
            </a:r>
          </a:p>
          <a:p>
            <a:pPr marL="800100" lvl="1" indent="-342900">
              <a:buFontTx/>
              <a:buAutoNum type="arabicPeriod"/>
            </a:pPr>
            <a:r>
              <a:rPr lang="en-US" sz="1900" dirty="0">
                <a:solidFill>
                  <a:srgbClr val="F6FE90"/>
                </a:solidFill>
              </a:rPr>
              <a:t>Anticline </a:t>
            </a:r>
            <a:r>
              <a:rPr lang="en-US" sz="1900" dirty="0" smtClean="0">
                <a:solidFill>
                  <a:srgbClr val="F6FE90"/>
                </a:solidFill>
              </a:rPr>
              <a:t>Hinge</a:t>
            </a:r>
            <a:endParaRPr lang="en-US" sz="1900" dirty="0">
              <a:solidFill>
                <a:srgbClr val="F6FE90"/>
              </a:solidFill>
            </a:endParaRPr>
          </a:p>
          <a:p>
            <a:pPr marL="800100" lvl="1" indent="-342900">
              <a:buAutoNum type="arabicPeriod"/>
            </a:pPr>
            <a:r>
              <a:rPr lang="en-US" sz="1900" dirty="0" smtClean="0"/>
              <a:t>Stratigraphic Contact</a:t>
            </a:r>
          </a:p>
        </p:txBody>
      </p:sp>
      <p:sp>
        <p:nvSpPr>
          <p:cNvPr id="10" name="TextBox 9"/>
          <p:cNvSpPr txBox="1"/>
          <p:nvPr/>
        </p:nvSpPr>
        <p:spPr>
          <a:xfrm rot="5400000">
            <a:off x="1512356" y="3169645"/>
            <a:ext cx="575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Myriad Pro" pitchFamily="34" charset="0"/>
              </a:rPr>
              <a:t>Conrad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Myriad Pro" pitchFamily="34" charset="0"/>
              </a:rPr>
              <a:t>Fault</a:t>
            </a:r>
            <a:endParaRPr lang="en-US" sz="10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5615548">
            <a:off x="5608045" y="3091727"/>
            <a:ext cx="575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Myriad Pro" pitchFamily="34" charset="0"/>
              </a:rPr>
              <a:t>Conrad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Myriad Pro" pitchFamily="34" charset="0"/>
              </a:rPr>
              <a:t>Fault</a:t>
            </a:r>
            <a:endParaRPr lang="en-US" sz="10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5400000">
            <a:off x="5550956" y="6389795"/>
            <a:ext cx="575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Myriad Pro" pitchFamily="34" charset="0"/>
              </a:rPr>
              <a:t>Conrad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Myriad Pro" pitchFamily="34" charset="0"/>
              </a:rPr>
              <a:t>Fault</a:t>
            </a:r>
            <a:endParaRPr lang="en-US" sz="1000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89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7981" y="232327"/>
            <a:ext cx="53896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Controls on Deposit Morphology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9559" y="376535"/>
            <a:ext cx="2162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Cross Section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582" y="804673"/>
            <a:ext cx="2774726" cy="5951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91" y="4800600"/>
            <a:ext cx="2762551" cy="2026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789" y="805854"/>
            <a:ext cx="2765956" cy="19125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161" y="5535954"/>
            <a:ext cx="240161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>
              <a:buFontTx/>
              <a:buAutoNum type="arabicPeriod"/>
            </a:pPr>
            <a:r>
              <a:rPr lang="en-US" sz="2000" dirty="0" smtClean="0"/>
              <a:t>Anticline Hinge</a:t>
            </a:r>
          </a:p>
          <a:p>
            <a:pPr marL="342900" indent="-342900" algn="r">
              <a:buFontTx/>
              <a:buAutoNum type="arabicPeriod"/>
            </a:pPr>
            <a:r>
              <a:rPr lang="en-US" sz="2000" dirty="0" smtClean="0"/>
              <a:t>Stratigraphic</a:t>
            </a:r>
            <a:endParaRPr lang="en-US" sz="2000" dirty="0"/>
          </a:p>
          <a:p>
            <a:pPr marL="342900" indent="-342900" algn="r">
              <a:buAutoNum type="arabicPeriod"/>
            </a:pPr>
            <a:endParaRPr lang="en-US" sz="22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-91838" y="3491436"/>
            <a:ext cx="314861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>
              <a:buFontTx/>
              <a:buAutoNum type="arabicPeriod"/>
            </a:pPr>
            <a:r>
              <a:rPr lang="en-US" sz="1900" dirty="0" smtClean="0"/>
              <a:t>Fault Splay/Fold Hinge</a:t>
            </a:r>
          </a:p>
          <a:p>
            <a:pPr marL="342900" indent="-342900" algn="r">
              <a:buAutoNum type="arabicPeriod"/>
            </a:pPr>
            <a:r>
              <a:rPr lang="en-US" sz="2000" dirty="0" smtClean="0"/>
              <a:t>Stratigraphic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789" y="2743200"/>
            <a:ext cx="2765956" cy="202204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9282" y="1540820"/>
            <a:ext cx="2337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>
              <a:buFontTx/>
              <a:buAutoNum type="arabicPeriod"/>
            </a:pPr>
            <a:r>
              <a:rPr lang="en-US" sz="2000" dirty="0" smtClean="0"/>
              <a:t>Damage Zone</a:t>
            </a:r>
            <a:endParaRPr lang="en-US" sz="2000" dirty="0"/>
          </a:p>
          <a:p>
            <a:pPr marL="342900" indent="-342900" algn="r">
              <a:buAutoNum type="arabicPeriod"/>
            </a:pPr>
            <a:r>
              <a:rPr lang="en-US" sz="2000" dirty="0" smtClean="0"/>
              <a:t>Stratigraphic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1559" y="5215148"/>
            <a:ext cx="19752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Deep (600m)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285" y="3187243"/>
            <a:ext cx="29754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Intermediate (400m)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3858" y="1257237"/>
            <a:ext cx="22429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Shallow (200m)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7793" y="755302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Plan View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www.iconhot.com/icon/png/aqua-smiles-xp/48/sad-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945" y="459479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iles.softicons.com/download/web-icons/vista-raster-smileys-icons-by-icons-land/png/256x256/Emoticon_Mone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402" y="4457247"/>
            <a:ext cx="884685" cy="88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H="1">
            <a:off x="3733800" y="986134"/>
            <a:ext cx="356013" cy="160466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653673" y="2931213"/>
            <a:ext cx="369083" cy="16635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669517" y="5041144"/>
            <a:ext cx="369083" cy="16635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477000" y="5215148"/>
            <a:ext cx="2438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477000" y="5562600"/>
            <a:ext cx="2438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477000" y="5943600"/>
            <a:ext cx="2438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72200" y="4926287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72199" y="5281136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400m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72198" y="5650468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600m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4" descr="http://files.softicons.com/download/web-icons/vista-raster-smileys-icons-by-icons-land/png/256x256/Emoticon_Mone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401" y="4988248"/>
            <a:ext cx="884685" cy="88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 rot="5400000">
            <a:off x="3282696" y="2322576"/>
            <a:ext cx="575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Myriad Pro" pitchFamily="34" charset="0"/>
              </a:rPr>
              <a:t>Conrad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Myriad Pro" pitchFamily="34" charset="0"/>
              </a:rPr>
              <a:t>Fault</a:t>
            </a:r>
            <a:endParaRPr lang="en-US" sz="10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5400000">
            <a:off x="3209544" y="4355045"/>
            <a:ext cx="575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Myriad Pro" pitchFamily="34" charset="0"/>
              </a:rPr>
              <a:t>Conrad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Myriad Pro" pitchFamily="34" charset="0"/>
              </a:rPr>
              <a:t>Fault</a:t>
            </a:r>
            <a:endParaRPr lang="en-US" sz="10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5400000">
            <a:off x="3181562" y="6437376"/>
            <a:ext cx="575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Myriad Pro" pitchFamily="34" charset="0"/>
              </a:rPr>
              <a:t>Conrad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Myriad Pro" pitchFamily="34" charset="0"/>
              </a:rPr>
              <a:t>Fault</a:t>
            </a:r>
            <a:endParaRPr lang="en-US" sz="1000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3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" y="232327"/>
            <a:ext cx="198163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Conclusion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099" y="6477000"/>
            <a:ext cx="9067802" cy="5105400"/>
          </a:xfrm>
          <a:prstGeom prst="rect">
            <a:avLst/>
          </a:prstGeom>
        </p:spPr>
        <p:txBody>
          <a:bodyPr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spcBef>
                <a:spcPts val="0"/>
              </a:spcBef>
              <a:buNone/>
            </a:pPr>
            <a:endParaRPr lang="en-US" sz="1800" dirty="0" smtClean="0">
              <a:solidFill>
                <a:srgbClr val="FFFFFF"/>
              </a:solidFill>
            </a:endParaRPr>
          </a:p>
          <a:p>
            <a:pPr marL="64008" indent="0" algn="ctr">
              <a:spcBef>
                <a:spcPts val="0"/>
              </a:spcBef>
              <a:buNone/>
            </a:pPr>
            <a:endParaRPr lang="en-US" sz="1800" dirty="0">
              <a:solidFill>
                <a:srgbClr val="FFFFFF"/>
              </a:solidFill>
            </a:endParaRPr>
          </a:p>
          <a:p>
            <a:pPr marL="64008" indent="0" algn="ctr">
              <a:spcBef>
                <a:spcPts val="0"/>
              </a:spcBef>
              <a:buNone/>
            </a:pPr>
            <a:endParaRPr lang="en-US" sz="1800" dirty="0" smtClean="0">
              <a:solidFill>
                <a:srgbClr val="FFFFFF"/>
              </a:solidFill>
            </a:endParaRPr>
          </a:p>
          <a:p>
            <a:pPr marL="64008" indent="0" algn="ctr">
              <a:spcBef>
                <a:spcPts val="0"/>
              </a:spcBef>
              <a:buNone/>
            </a:pPr>
            <a:r>
              <a:rPr lang="en-US" sz="1800" dirty="0">
                <a:solidFill>
                  <a:srgbClr val="FFFFFF"/>
                </a:solidFill>
              </a:rPr>
              <a:t/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 smtClean="0">
                <a:solidFill>
                  <a:srgbClr val="FFFFFF"/>
                </a:solidFill>
              </a:rPr>
              <a:t>By understanding deposit morphology in the Conrad zone, ATAC Resources can focus exploration in other areas of the </a:t>
            </a:r>
            <a:r>
              <a:rPr lang="en-US" sz="1800" dirty="0" err="1" smtClean="0">
                <a:solidFill>
                  <a:srgbClr val="FFFFFF"/>
                </a:solidFill>
              </a:rPr>
              <a:t>Rackla</a:t>
            </a:r>
            <a:r>
              <a:rPr lang="en-US" sz="1800" dirty="0" smtClean="0">
                <a:solidFill>
                  <a:srgbClr val="FFFFFF"/>
                </a:solidFill>
              </a:rPr>
              <a:t> Gold Belt to carbonate stratigraphy hosted in S- to SSW-plunging anticlines, near large faults, or at the intersection of these two</a:t>
            </a:r>
          </a:p>
          <a:p>
            <a:pPr marL="64008" indent="0" algn="ctr">
              <a:spcBef>
                <a:spcPts val="0"/>
              </a:spcBef>
              <a:buNone/>
            </a:pPr>
            <a:endParaRPr lang="en-US" sz="1800" dirty="0" smtClean="0">
              <a:solidFill>
                <a:srgbClr val="FFFFFF"/>
              </a:solidFill>
            </a:endParaRPr>
          </a:p>
          <a:p>
            <a:pPr marL="64008" indent="0" algn="ctr">
              <a:spcBef>
                <a:spcPts val="0"/>
              </a:spcBef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Prescription: MAP THE ROCK!</a:t>
            </a:r>
          </a:p>
          <a:p>
            <a:pPr marL="64008" indent="0" algn="ctr">
              <a:spcBef>
                <a:spcPts val="0"/>
              </a:spcBef>
              <a:buNone/>
            </a:pPr>
            <a:endParaRPr lang="en-US" sz="1800" dirty="0" smtClean="0">
              <a:solidFill>
                <a:srgbClr val="F6FE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8669" y="759685"/>
            <a:ext cx="46666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FF00"/>
                </a:solidFill>
              </a:rPr>
              <a:t>Controls on Morphology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6986" y="1313683"/>
            <a:ext cx="689002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smtClean="0"/>
              <a:t>Shallow – Damage zone and Stratigraphy</a:t>
            </a:r>
          </a:p>
          <a:p>
            <a:pPr algn="ctr"/>
            <a:r>
              <a:rPr lang="en-US" sz="2600" dirty="0" smtClean="0">
                <a:solidFill>
                  <a:srgbClr val="F6FE90"/>
                </a:solidFill>
              </a:rPr>
              <a:t>Intermediate – Fault and Stratigraphy</a:t>
            </a:r>
          </a:p>
          <a:p>
            <a:pPr algn="ctr"/>
            <a:r>
              <a:rPr lang="en-US" sz="2600" dirty="0" smtClean="0"/>
              <a:t>Deep – Anticline Hinge and Stratigraphy</a:t>
            </a:r>
            <a:endParaRPr lang="en-US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3355160" y="2801540"/>
            <a:ext cx="24336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FF00"/>
                </a:solidFill>
              </a:rPr>
              <a:t>Endowment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50" y="3355538"/>
            <a:ext cx="91059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FFFF"/>
                </a:solidFill>
              </a:rPr>
              <a:t>The damage zone of the </a:t>
            </a:r>
            <a:r>
              <a:rPr lang="en-US" sz="2600" dirty="0" err="1" smtClean="0">
                <a:solidFill>
                  <a:srgbClr val="FFFFFF"/>
                </a:solidFill>
              </a:rPr>
              <a:t>Nadaleen</a:t>
            </a:r>
            <a:r>
              <a:rPr lang="en-US" sz="2600" dirty="0" smtClean="0">
                <a:solidFill>
                  <a:srgbClr val="FFFFFF"/>
                </a:solidFill>
              </a:rPr>
              <a:t> Fault led to higher permeability in the Conrad limestone, permitting more ore-fluid-rock interaction that resulted in higher grades. </a:t>
            </a: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099" y="5410200"/>
            <a:ext cx="906780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6FE90"/>
                </a:solidFill>
              </a:rPr>
              <a:t>Carbonate stratigraphy in S- to SSW-plunging anticlines and near large faults, or, ideally, near the intersection of these two</a:t>
            </a:r>
            <a:endParaRPr lang="en-US" sz="2600" dirty="0">
              <a:solidFill>
                <a:srgbClr val="F6FE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65646" y="4932402"/>
            <a:ext cx="66127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rgbClr val="FFFF00"/>
                </a:solidFill>
              </a:rPr>
              <a:t>Rackla</a:t>
            </a:r>
            <a:r>
              <a:rPr lang="en-US" sz="3000" dirty="0" smtClean="0">
                <a:solidFill>
                  <a:srgbClr val="FFFF00"/>
                </a:solidFill>
              </a:rPr>
              <a:t> Gold Belt Exploration Focus</a:t>
            </a:r>
            <a:endParaRPr lang="en-US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06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" y="232327"/>
            <a:ext cx="19367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Thank You!</a:t>
            </a:r>
            <a:endParaRPr lang="en-US" sz="2600" dirty="0">
              <a:solidFill>
                <a:srgbClr val="FFFF00"/>
              </a:solidFill>
            </a:endParaRPr>
          </a:p>
        </p:txBody>
      </p:sp>
      <p:pic>
        <p:nvPicPr>
          <p:cNvPr id="3" name="Picture 2" descr="Re mineralized breccia in L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3352800"/>
            <a:ext cx="4673601" cy="3505200"/>
          </a:xfrm>
          <a:prstGeom prst="rect">
            <a:avLst/>
          </a:prstGeom>
        </p:spPr>
      </p:pic>
      <p:pic>
        <p:nvPicPr>
          <p:cNvPr id="5" name="Picture 4" descr="112.65m- speckled re and c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0"/>
            <a:ext cx="4673600" cy="3505200"/>
          </a:xfrm>
          <a:prstGeom prst="rect">
            <a:avLst/>
          </a:prstGeom>
        </p:spPr>
      </p:pic>
      <p:pic>
        <p:nvPicPr>
          <p:cNvPr id="7" name="Picture 6" descr="CN11_Thesis_Sample_Photo 223.jpg"/>
          <p:cNvPicPr>
            <a:picLocks noChangeAspect="1"/>
          </p:cNvPicPr>
          <p:nvPr/>
        </p:nvPicPr>
        <p:blipFill rotWithShape="1">
          <a:blip r:embed="rId4"/>
          <a:srcRect l="6442" t="3480" r="7855"/>
          <a:stretch/>
        </p:blipFill>
        <p:spPr>
          <a:xfrm>
            <a:off x="7044" y="3505200"/>
            <a:ext cx="4463355" cy="335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724770"/>
            <a:ext cx="4470399" cy="273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50" dirty="0" smtClean="0"/>
              <a:t>Murray </a:t>
            </a:r>
            <a:r>
              <a:rPr lang="en-US" sz="2450" dirty="0" err="1" smtClean="0"/>
              <a:t>Hitzman</a:t>
            </a:r>
            <a:r>
              <a:rPr lang="en-US" sz="2450" dirty="0" smtClean="0"/>
              <a:t>, Thomas </a:t>
            </a:r>
            <a:r>
              <a:rPr lang="en-US" sz="2450" dirty="0" err="1" smtClean="0"/>
              <a:t>Monecke</a:t>
            </a:r>
            <a:r>
              <a:rPr lang="en-US" sz="2450" dirty="0" smtClean="0"/>
              <a:t>, Rob and Joan Carne, Julia Lane, Odin Christensen, Venessa Bennett, Archer </a:t>
            </a:r>
            <a:r>
              <a:rPr lang="en-US" sz="2450" dirty="0" err="1" smtClean="0"/>
              <a:t>Cathro</a:t>
            </a:r>
            <a:r>
              <a:rPr lang="en-US" sz="2450" dirty="0" smtClean="0"/>
              <a:t> &amp; Associates (1981) Ltd., ATAC Resources Ltd., and SEG.</a:t>
            </a:r>
          </a:p>
        </p:txBody>
      </p:sp>
      <p:pic>
        <p:nvPicPr>
          <p:cNvPr id="8" name="Picture 7" descr="OS-12-114 Bx 25-27 90.83-101.50m.jpg"/>
          <p:cNvPicPr>
            <a:picLocks noChangeAspect="1"/>
          </p:cNvPicPr>
          <p:nvPr/>
        </p:nvPicPr>
        <p:blipFill rotWithShape="1">
          <a:blip r:embed="rId5"/>
          <a:srcRect l="3149" t="3149" r="4952" b="4952"/>
          <a:stretch/>
        </p:blipFill>
        <p:spPr>
          <a:xfrm>
            <a:off x="0" y="724770"/>
            <a:ext cx="9091428" cy="6133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" y="232327"/>
            <a:ext cx="48173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Conrad Zone Characteristics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476" y="1066800"/>
            <a:ext cx="8465049" cy="4960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600" dirty="0" smtClean="0"/>
              <a:t>Fine-grained, “invisible” gold</a:t>
            </a:r>
          </a:p>
          <a:p>
            <a:pPr algn="ctr">
              <a:spcAft>
                <a:spcPts val="200"/>
              </a:spcAft>
            </a:pPr>
            <a:endParaRPr lang="en-US" sz="1600" dirty="0" smtClean="0"/>
          </a:p>
          <a:p>
            <a:pPr algn="ctr">
              <a:spcAft>
                <a:spcPts val="200"/>
              </a:spcAft>
            </a:pPr>
            <a:r>
              <a:rPr lang="en-US" sz="1600" dirty="0" smtClean="0">
                <a:solidFill>
                  <a:srgbClr val="F6FE90"/>
                </a:solidFill>
              </a:rPr>
              <a:t>Hosted in off-shelf to </a:t>
            </a:r>
            <a:r>
              <a:rPr lang="en-US" sz="1600" dirty="0" err="1" smtClean="0">
                <a:solidFill>
                  <a:srgbClr val="F6FE90"/>
                </a:solidFill>
              </a:rPr>
              <a:t>basinal</a:t>
            </a:r>
            <a:r>
              <a:rPr lang="en-US" sz="1600" dirty="0" smtClean="0">
                <a:solidFill>
                  <a:srgbClr val="F6FE90"/>
                </a:solidFill>
              </a:rPr>
              <a:t> sediments</a:t>
            </a:r>
          </a:p>
          <a:p>
            <a:pPr algn="ctr">
              <a:spcAft>
                <a:spcPts val="200"/>
              </a:spcAft>
            </a:pPr>
            <a:endParaRPr lang="en-US" sz="1600" dirty="0" smtClean="0"/>
          </a:p>
          <a:p>
            <a:pPr algn="ctr">
              <a:spcAft>
                <a:spcPts val="200"/>
              </a:spcAft>
            </a:pPr>
            <a:r>
              <a:rPr lang="en-US" sz="1600" dirty="0"/>
              <a:t>Mineralization through </a:t>
            </a:r>
            <a:r>
              <a:rPr lang="en-US" sz="1600" dirty="0" err="1"/>
              <a:t>sulfidation</a:t>
            </a:r>
            <a:r>
              <a:rPr lang="en-US" sz="1600" dirty="0"/>
              <a:t> of Fe in host </a:t>
            </a:r>
            <a:r>
              <a:rPr lang="en-US" sz="1600" dirty="0" smtClean="0"/>
              <a:t>rock</a:t>
            </a:r>
          </a:p>
          <a:p>
            <a:pPr algn="ctr">
              <a:spcAft>
                <a:spcPts val="200"/>
              </a:spcAft>
            </a:pPr>
            <a:endParaRPr lang="en-US" sz="1600" dirty="0"/>
          </a:p>
          <a:p>
            <a:pPr algn="ctr">
              <a:spcAft>
                <a:spcPts val="200"/>
              </a:spcAft>
            </a:pPr>
            <a:r>
              <a:rPr lang="en-US" sz="1600" dirty="0" smtClean="0">
                <a:solidFill>
                  <a:srgbClr val="F6FE90"/>
                </a:solidFill>
              </a:rPr>
              <a:t>High (~100 g/t) and disseminated grades</a:t>
            </a:r>
          </a:p>
          <a:p>
            <a:pPr algn="ctr">
              <a:spcAft>
                <a:spcPts val="200"/>
              </a:spcAft>
            </a:pPr>
            <a:endParaRPr lang="en-US" sz="1600" dirty="0" smtClean="0"/>
          </a:p>
          <a:p>
            <a:pPr algn="ctr">
              <a:spcAft>
                <a:spcPts val="200"/>
              </a:spcAft>
            </a:pPr>
            <a:r>
              <a:rPr lang="en-US" sz="1600" dirty="0" smtClean="0"/>
              <a:t>Structural and stratigraphic control</a:t>
            </a:r>
          </a:p>
          <a:p>
            <a:pPr algn="ctr">
              <a:spcAft>
                <a:spcPts val="200"/>
              </a:spcAft>
            </a:pPr>
            <a:endParaRPr lang="en-US" sz="1600" dirty="0" smtClean="0"/>
          </a:p>
          <a:p>
            <a:pPr algn="ctr">
              <a:spcAft>
                <a:spcPts val="200"/>
              </a:spcAft>
            </a:pPr>
            <a:r>
              <a:rPr lang="en-US" sz="1600" dirty="0" smtClean="0">
                <a:solidFill>
                  <a:srgbClr val="F6FE90"/>
                </a:solidFill>
              </a:rPr>
              <a:t>Alteration includes </a:t>
            </a:r>
            <a:r>
              <a:rPr lang="en-US" sz="1600" dirty="0" err="1" smtClean="0">
                <a:solidFill>
                  <a:srgbClr val="F6FE90"/>
                </a:solidFill>
              </a:rPr>
              <a:t>decarbonatization</a:t>
            </a:r>
            <a:r>
              <a:rPr lang="en-US" sz="1600" dirty="0" smtClean="0">
                <a:solidFill>
                  <a:srgbClr val="F6FE90"/>
                </a:solidFill>
              </a:rPr>
              <a:t>, decalcification, </a:t>
            </a:r>
            <a:r>
              <a:rPr lang="en-US" sz="1600" dirty="0" err="1" smtClean="0">
                <a:solidFill>
                  <a:srgbClr val="F6FE90"/>
                </a:solidFill>
              </a:rPr>
              <a:t>silicification</a:t>
            </a:r>
            <a:endParaRPr lang="en-US" sz="1600" dirty="0" smtClean="0">
              <a:solidFill>
                <a:srgbClr val="F6FE90"/>
              </a:solidFill>
            </a:endParaRPr>
          </a:p>
          <a:p>
            <a:pPr algn="ctr">
              <a:spcAft>
                <a:spcPts val="200"/>
              </a:spcAft>
            </a:pPr>
            <a:endParaRPr lang="en-US" sz="1600" dirty="0" smtClean="0"/>
          </a:p>
          <a:p>
            <a:pPr algn="ctr">
              <a:spcAft>
                <a:spcPts val="200"/>
              </a:spcAft>
            </a:pPr>
            <a:r>
              <a:rPr lang="en-US" sz="1600" dirty="0" smtClean="0"/>
              <a:t>Strong association </a:t>
            </a:r>
            <a:r>
              <a:rPr lang="en-US" sz="1600" dirty="0"/>
              <a:t>with </a:t>
            </a:r>
            <a:r>
              <a:rPr lang="en-US" sz="1600" dirty="0" smtClean="0"/>
              <a:t>arsenic, thallium, </a:t>
            </a:r>
            <a:r>
              <a:rPr lang="en-US" sz="1600" dirty="0"/>
              <a:t>and </a:t>
            </a:r>
            <a:r>
              <a:rPr lang="en-US" sz="1600" dirty="0" smtClean="0"/>
              <a:t>antimony</a:t>
            </a:r>
          </a:p>
          <a:p>
            <a:pPr algn="ctr">
              <a:spcAft>
                <a:spcPts val="200"/>
              </a:spcAft>
            </a:pPr>
            <a:endParaRPr lang="en-US" sz="1600" dirty="0"/>
          </a:p>
          <a:p>
            <a:pPr algn="ctr">
              <a:spcAft>
                <a:spcPts val="200"/>
              </a:spcAft>
            </a:pPr>
            <a:r>
              <a:rPr lang="en-US" sz="1600" dirty="0" smtClean="0">
                <a:solidFill>
                  <a:srgbClr val="F6FE90"/>
                </a:solidFill>
              </a:rPr>
              <a:t>Associated minerals include </a:t>
            </a:r>
            <a:r>
              <a:rPr lang="en-US" sz="1600" dirty="0" err="1" smtClean="0">
                <a:solidFill>
                  <a:srgbClr val="F6FE90"/>
                </a:solidFill>
              </a:rPr>
              <a:t>realgar</a:t>
            </a:r>
            <a:r>
              <a:rPr lang="en-US" sz="1600" dirty="0" smtClean="0">
                <a:solidFill>
                  <a:srgbClr val="F6FE90"/>
                </a:solidFill>
              </a:rPr>
              <a:t>, orpiment, fluorite, calcite, and stibnite</a:t>
            </a:r>
          </a:p>
          <a:p>
            <a:pPr algn="ctr">
              <a:spcAft>
                <a:spcPts val="200"/>
              </a:spcAft>
            </a:pPr>
            <a:endParaRPr lang="en-US" sz="1600" dirty="0">
              <a:solidFill>
                <a:srgbClr val="F6FE90"/>
              </a:solidFill>
            </a:endParaRPr>
          </a:p>
          <a:p>
            <a:pPr algn="ctr">
              <a:spcAft>
                <a:spcPts val="200"/>
              </a:spcAft>
            </a:pPr>
            <a:r>
              <a:rPr lang="en-US" sz="1600" dirty="0" smtClean="0"/>
              <a:t>Tectonic setting similar to Nevada</a:t>
            </a:r>
          </a:p>
          <a:p>
            <a:pPr algn="ctr"/>
            <a:endParaRPr lang="en-US" sz="1600" dirty="0">
              <a:solidFill>
                <a:srgbClr val="F6FE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76200" y="5943600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May represent a Carlin-type end </a:t>
            </a:r>
            <a:r>
              <a:rPr lang="en-US" sz="3200" dirty="0" smtClean="0">
                <a:solidFill>
                  <a:srgbClr val="FFFF00"/>
                </a:solidFill>
              </a:rPr>
              <a:t>member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15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7981" y="232327"/>
            <a:ext cx="64299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Controls on Morphology of the Deposit</a:t>
            </a:r>
            <a:endParaRPr lang="en-US" sz="26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253" y="1917142"/>
            <a:ext cx="4260917" cy="330365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600858" y="1536167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Fault Damage Zone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87726" y="1533675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Faults &amp; Stratigraphy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19" y="4538001"/>
            <a:ext cx="3744255" cy="17865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495264" y="4168669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Anticlines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9295" y="879901"/>
            <a:ext cx="4134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6FE90"/>
                </a:solidFill>
              </a:rPr>
              <a:t>Controls on Fluid Migration</a:t>
            </a:r>
            <a:endParaRPr lang="en-US" sz="2400" dirty="0">
              <a:solidFill>
                <a:srgbClr val="F6FE9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03007"/>
            <a:ext cx="4083983" cy="19383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76647" y="879901"/>
            <a:ext cx="4258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6FE90"/>
                </a:solidFill>
              </a:rPr>
              <a:t>Controls on Permeability</a:t>
            </a:r>
            <a:endParaRPr lang="en-US" sz="2400" dirty="0">
              <a:solidFill>
                <a:srgbClr val="F6FE9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419600" y="990600"/>
            <a:ext cx="0" cy="556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39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" y="232327"/>
            <a:ext cx="38908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Purpose and Questions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5250" y="914400"/>
            <a:ext cx="8953501" cy="990600"/>
          </a:xfrm>
          <a:prstGeom prst="rect">
            <a:avLst/>
          </a:prstGeom>
        </p:spPr>
        <p:txBody>
          <a:bodyPr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6FE90"/>
                </a:solidFill>
              </a:rPr>
              <a:t>Structures typically exert a fundamental role in the formation and distribution of sediment hosted, Carlin-type Au deposits.</a:t>
            </a:r>
            <a:endParaRPr lang="en-US" sz="20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2286000"/>
            <a:ext cx="8991600" cy="838200"/>
          </a:xfrm>
          <a:prstGeom prst="rect">
            <a:avLst/>
          </a:prstGeom>
        </p:spPr>
        <p:txBody>
          <a:bodyPr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spcBef>
                <a:spcPts val="0"/>
              </a:spcBef>
              <a:buNone/>
            </a:pPr>
            <a:r>
              <a:rPr lang="en-US" sz="2400" dirty="0" smtClean="0"/>
              <a:t>What controls the deposit morphology in the Conrad Zone, part of Canada’s only Carlin-type Au deposit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2037" y="3467812"/>
            <a:ext cx="2514600" cy="6279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rgbClr val="F6FE90"/>
                </a:solidFill>
              </a:rPr>
              <a:t>Structure</a:t>
            </a:r>
            <a:r>
              <a:rPr lang="en-US" sz="3600" dirty="0" smtClean="0">
                <a:solidFill>
                  <a:srgbClr val="F6FE9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98119" y="3429000"/>
            <a:ext cx="3559499" cy="627938"/>
          </a:xfrm>
          <a:prstGeom prst="rect">
            <a:avLst/>
          </a:prstGeom>
        </p:spPr>
        <p:txBody>
          <a:bodyPr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rgbClr val="F6FE90"/>
                </a:solidFill>
              </a:rPr>
              <a:t>Stratigraphy</a:t>
            </a:r>
            <a:r>
              <a:rPr lang="en-US" sz="3600" dirty="0" smtClean="0">
                <a:solidFill>
                  <a:srgbClr val="F6FE9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781800" y="3429000"/>
            <a:ext cx="1979064" cy="627938"/>
          </a:xfrm>
          <a:prstGeom prst="rect">
            <a:avLst/>
          </a:prstGeom>
        </p:spPr>
        <p:txBody>
          <a:bodyPr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rgbClr val="F6FE90"/>
                </a:solidFill>
              </a:rPr>
              <a:t>Both</a:t>
            </a:r>
            <a:r>
              <a:rPr lang="en-US" sz="3600" dirty="0" smtClean="0">
                <a:solidFill>
                  <a:srgbClr val="F6FE9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985714" y="4419600"/>
            <a:ext cx="5172573" cy="718381"/>
          </a:xfrm>
          <a:prstGeom prst="rect">
            <a:avLst/>
          </a:prstGeom>
        </p:spPr>
        <p:txBody>
          <a:bodyPr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Take home message: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2881" y="4876800"/>
            <a:ext cx="8058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/>
              <a:t>Structures and stratigraphy both influence the morphology of the Conrad Zone, however,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FF00"/>
                </a:solidFill>
              </a:rPr>
              <a:t>their influence varies with depth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1725" y="1752600"/>
            <a:ext cx="1409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Cline et al., 2005</a:t>
            </a:r>
            <a:endParaRPr lang="en-US" sz="1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4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1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" y="232327"/>
            <a:ext cx="13436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Outline</a:t>
            </a:r>
            <a:endParaRPr lang="en-US" sz="2600" dirty="0">
              <a:solidFill>
                <a:srgbClr val="FFFF00"/>
              </a:solidFill>
            </a:endParaRPr>
          </a:p>
        </p:txBody>
      </p:sp>
      <p:pic>
        <p:nvPicPr>
          <p:cNvPr id="7" name="Picture 6" descr="DSC00698.JPG"/>
          <p:cNvPicPr>
            <a:picLocks noChangeAspect="1"/>
          </p:cNvPicPr>
          <p:nvPr/>
        </p:nvPicPr>
        <p:blipFill>
          <a:blip r:embed="rId2"/>
          <a:srcRect l="31384"/>
          <a:stretch>
            <a:fillRect/>
          </a:stretch>
        </p:blipFill>
        <p:spPr>
          <a:xfrm>
            <a:off x="4419598" y="609356"/>
            <a:ext cx="4535707" cy="49577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50" y="693993"/>
            <a:ext cx="43502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spcAft>
                <a:spcPts val="600"/>
              </a:spcAft>
              <a:buAutoNum type="romanUcPeriod"/>
            </a:pPr>
            <a:r>
              <a:rPr lang="en-US" dirty="0" smtClean="0"/>
              <a:t>Location and Regional Geology</a:t>
            </a:r>
          </a:p>
          <a:p>
            <a:pPr marL="400050" indent="-400050">
              <a:spcAft>
                <a:spcPts val="600"/>
              </a:spcAft>
              <a:buAutoNum type="romanUcPeriod"/>
            </a:pPr>
            <a:r>
              <a:rPr lang="en-US" dirty="0" smtClean="0">
                <a:solidFill>
                  <a:srgbClr val="F6FE90"/>
                </a:solidFill>
              </a:rPr>
              <a:t>Stratigraphy</a:t>
            </a:r>
          </a:p>
          <a:p>
            <a:pPr marL="400050" indent="-400050">
              <a:spcAft>
                <a:spcPts val="600"/>
              </a:spcAft>
              <a:buAutoNum type="romanUcPeriod"/>
            </a:pPr>
            <a:r>
              <a:rPr lang="en-US" dirty="0" smtClean="0"/>
              <a:t>Surface Mapping Results </a:t>
            </a:r>
          </a:p>
          <a:p>
            <a:pPr marL="400050" indent="-400050">
              <a:spcAft>
                <a:spcPts val="600"/>
              </a:spcAft>
              <a:buAutoNum type="romanUcPeriod"/>
            </a:pPr>
            <a:r>
              <a:rPr lang="en-US" dirty="0" smtClean="0">
                <a:solidFill>
                  <a:srgbClr val="F6FE90"/>
                </a:solidFill>
              </a:rPr>
              <a:t>Drill Core Results</a:t>
            </a:r>
          </a:p>
          <a:p>
            <a:pPr marL="400050" indent="-400050">
              <a:spcAft>
                <a:spcPts val="600"/>
              </a:spcAft>
              <a:buAutoNum type="romanUcPeriod"/>
            </a:pPr>
            <a:r>
              <a:rPr lang="en-US" dirty="0" smtClean="0"/>
              <a:t>Summary and Conclusion</a:t>
            </a:r>
          </a:p>
        </p:txBody>
      </p:sp>
      <p:pic>
        <p:nvPicPr>
          <p:cNvPr id="9" name="Picture 2" descr="O:\2012\Nadaleen\Core_Photos\OS-12-116\OS-12-116 Bx 58-60 256.60-276.70m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2667000"/>
            <a:ext cx="4047549" cy="262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5501807"/>
            <a:ext cx="8229600" cy="1371433"/>
          </a:xfrm>
          <a:prstGeom prst="rect">
            <a:avLst/>
          </a:prstGeom>
        </p:spPr>
        <p:txBody>
          <a:bodyPr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Structures affecting deposit morphology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 smtClean="0">
                <a:solidFill>
                  <a:srgbClr val="F6FE90"/>
                </a:solidFill>
              </a:rPr>
              <a:t>	</a:t>
            </a:r>
            <a:r>
              <a:rPr lang="en-US" sz="2200" dirty="0" smtClean="0"/>
              <a:t>N-dipping </a:t>
            </a:r>
            <a:r>
              <a:rPr lang="en-US" sz="2200" dirty="0" err="1"/>
              <a:t>Nadaleen</a:t>
            </a:r>
            <a:r>
              <a:rPr lang="en-US" sz="2200" dirty="0"/>
              <a:t> Fault</a:t>
            </a:r>
          </a:p>
          <a:p>
            <a:pPr marL="64008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 smtClean="0">
                <a:solidFill>
                  <a:srgbClr val="F6FE90"/>
                </a:solidFill>
              </a:rPr>
              <a:t>	S-plunging Conrad anticline</a:t>
            </a:r>
          </a:p>
        </p:txBody>
      </p:sp>
    </p:spTree>
    <p:extLst>
      <p:ext uri="{BB962C8B-B14F-4D97-AF65-F5344CB8AC3E}">
        <p14:creationId xmlns:p14="http://schemas.microsoft.com/office/powerpoint/2010/main" val="380996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" y="232327"/>
            <a:ext cx="38347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Conrad Zone Location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51" y="693993"/>
            <a:ext cx="374064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000" dirty="0" smtClean="0"/>
              <a:t>Yukon Territory, Canada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solidFill>
                  <a:srgbClr val="F6FE90"/>
                </a:solidFill>
              </a:rPr>
              <a:t>110 km ENE of Keno Hill, YT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000" dirty="0" smtClean="0"/>
              <a:t>100% owned by ATAC Resources Ltd.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solidFill>
                  <a:srgbClr val="F6FE90"/>
                </a:solidFill>
              </a:rPr>
              <a:t>Classically known for SEDEX Zn-</a:t>
            </a:r>
            <a:r>
              <a:rPr lang="en-US" sz="2000" dirty="0" err="1" smtClean="0">
                <a:solidFill>
                  <a:srgbClr val="F6FE90"/>
                </a:solidFill>
              </a:rPr>
              <a:t>Pb</a:t>
            </a:r>
            <a:r>
              <a:rPr lang="en-US" sz="2000" dirty="0" smtClean="0">
                <a:solidFill>
                  <a:srgbClr val="F6FE90"/>
                </a:solidFill>
              </a:rPr>
              <a:t>-Ag deposits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93994"/>
            <a:ext cx="5111091" cy="6019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689999"/>
            <a:ext cx="5111092" cy="601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693993"/>
            <a:ext cx="5111091" cy="601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693993"/>
            <a:ext cx="5111091" cy="601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693993"/>
            <a:ext cx="5111091" cy="60197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3077156"/>
            <a:ext cx="837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latin typeface="Myriad Pro" pitchFamily="34" charset="0"/>
              </a:rPr>
              <a:t>Conrad</a:t>
            </a:r>
          </a:p>
          <a:p>
            <a:r>
              <a:rPr lang="en-US" sz="1600" b="1" i="1" dirty="0" smtClean="0">
                <a:solidFill>
                  <a:schemeClr val="bg1"/>
                </a:solidFill>
                <a:latin typeface="Myriad Pro" pitchFamily="34" charset="0"/>
              </a:rPr>
              <a:t>Zone</a:t>
            </a:r>
            <a:endParaRPr lang="en-US" sz="1600" b="1" i="1" dirty="0">
              <a:solidFill>
                <a:schemeClr val="bg1"/>
              </a:solidFill>
              <a:latin typeface="Myriad Pro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441746" y="3627694"/>
            <a:ext cx="187654" cy="30480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0594" y="3348037"/>
            <a:ext cx="31181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Regional Geology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51" y="3809703"/>
            <a:ext cx="381684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>
              <a:spcAft>
                <a:spcPts val="600"/>
              </a:spcAft>
            </a:pPr>
            <a:r>
              <a:rPr lang="en-US" sz="2000" dirty="0" smtClean="0"/>
              <a:t>SW Yukon – Cordilleran-style accreted </a:t>
            </a:r>
            <a:r>
              <a:rPr lang="en-US" sz="2000" dirty="0" err="1" smtClean="0"/>
              <a:t>terranes</a:t>
            </a:r>
            <a:r>
              <a:rPr lang="en-US" sz="2000" dirty="0" smtClean="0"/>
              <a:t> of mid-Paleozoic and younger age</a:t>
            </a:r>
            <a:endParaRPr lang="en-US" sz="2000" dirty="0"/>
          </a:p>
          <a:p>
            <a:pPr marL="274320" indent="-457200">
              <a:spcAft>
                <a:spcPts val="600"/>
              </a:spcAft>
            </a:pPr>
            <a:r>
              <a:rPr lang="en-US" sz="2000" dirty="0" smtClean="0">
                <a:solidFill>
                  <a:srgbClr val="F6FE90"/>
                </a:solidFill>
              </a:rPr>
              <a:t>NE Yukon – </a:t>
            </a:r>
            <a:r>
              <a:rPr lang="en-US" sz="2000" dirty="0" err="1" smtClean="0">
                <a:solidFill>
                  <a:srgbClr val="F6FE90"/>
                </a:solidFill>
              </a:rPr>
              <a:t>Neoproterozoic</a:t>
            </a:r>
            <a:r>
              <a:rPr lang="en-US" sz="2000" dirty="0" smtClean="0">
                <a:solidFill>
                  <a:srgbClr val="F6FE90"/>
                </a:solidFill>
              </a:rPr>
              <a:t> passive margin rocks of Selwyn Basin and Mackenzie Platform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63640" y="3840480"/>
            <a:ext cx="304800" cy="137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88729" y="6504801"/>
            <a:ext cx="2002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</a:rPr>
              <a:t>Modified from YGS, 2011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09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" y="232327"/>
            <a:ext cx="31181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Regional Geology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7725" y="6068199"/>
            <a:ext cx="2720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Modified from </a:t>
            </a:r>
            <a:r>
              <a:rPr lang="en-US" sz="12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Colpron</a:t>
            </a:r>
            <a:r>
              <a:rPr lang="en-US" sz="1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et al., 2013</a:t>
            </a:r>
            <a:endParaRPr lang="en-US" sz="1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0" y="1038275"/>
            <a:ext cx="8727880" cy="50299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0" y="1038275"/>
            <a:ext cx="8727880" cy="5029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42643" y="3429000"/>
            <a:ext cx="533400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5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" y="232327"/>
            <a:ext cx="29851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Local Gold Zones</a:t>
            </a:r>
            <a:endParaRPr lang="en-US" sz="2600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5" y="693992"/>
            <a:ext cx="7728170" cy="5925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799" y="2743200"/>
            <a:ext cx="1874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Conrad</a:t>
            </a:r>
            <a:endParaRPr lang="en-US" sz="3600" b="1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5198" y="4419600"/>
            <a:ext cx="1348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Osiris</a:t>
            </a:r>
            <a:endParaRPr lang="en-US" sz="3600" b="1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4434747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Sunrise</a:t>
            </a:r>
            <a:endParaRPr lang="en-US" sz="3600" b="1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409" y="5973169"/>
            <a:ext cx="1848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Isis East</a:t>
            </a:r>
            <a:endParaRPr lang="en-US" sz="3600" b="1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67400" y="1981200"/>
            <a:ext cx="2568685" cy="152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8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7" t="20971" r="352" b="53047"/>
          <a:stretch/>
        </p:blipFill>
        <p:spPr>
          <a:xfrm>
            <a:off x="454046" y="984133"/>
            <a:ext cx="8149723" cy="48897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7216" y="2545564"/>
            <a:ext cx="3158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Northern </a:t>
            </a:r>
            <a:r>
              <a:rPr lang="en-US" b="1" dirty="0" err="1" smtClean="0">
                <a:solidFill>
                  <a:schemeClr val="bg1"/>
                </a:solidFill>
              </a:rPr>
              <a:t>Siliciclastic</a:t>
            </a:r>
            <a:r>
              <a:rPr lang="en-US" b="1" dirty="0" smtClean="0">
                <a:solidFill>
                  <a:schemeClr val="bg1"/>
                </a:solidFill>
              </a:rPr>
              <a:t> Rocks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9200" y="1103880"/>
            <a:ext cx="3496073" cy="28704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250m</a:t>
            </a: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5" t="7165" r="1064" b="78002"/>
          <a:stretch/>
        </p:blipFill>
        <p:spPr>
          <a:xfrm>
            <a:off x="7887133" y="1483309"/>
            <a:ext cx="239698" cy="8788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7981" y="232327"/>
            <a:ext cx="21355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Stratigraphy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7981" y="1930011"/>
            <a:ext cx="4256293" cy="123110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Conrad Limestone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Light-grey weathering, massive to 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laminated </a:t>
            </a:r>
            <a:r>
              <a:rPr lang="en-US" dirty="0" err="1" smtClean="0">
                <a:solidFill>
                  <a:schemeClr val="bg2"/>
                </a:solidFill>
              </a:rPr>
              <a:t>silty</a:t>
            </a:r>
            <a:r>
              <a:rPr lang="en-US" dirty="0" smtClean="0">
                <a:solidFill>
                  <a:schemeClr val="bg2"/>
                </a:solidFill>
              </a:rPr>
              <a:t> limestone with strong 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calcite veining and </a:t>
            </a:r>
            <a:r>
              <a:rPr lang="en-US" dirty="0" err="1" smtClean="0">
                <a:solidFill>
                  <a:schemeClr val="bg2"/>
                </a:solidFill>
              </a:rPr>
              <a:t>stylolitization</a:t>
            </a:r>
            <a:r>
              <a:rPr lang="en-US" dirty="0" smtClean="0">
                <a:solidFill>
                  <a:schemeClr val="bg2"/>
                </a:solidFill>
              </a:rPr>
              <a:t>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1475" y="4214971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Conrad Limestone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60948" y="5334000"/>
            <a:ext cx="304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Conrad </a:t>
            </a:r>
            <a:r>
              <a:rPr lang="en-US" b="1" dirty="0" err="1" smtClean="0">
                <a:solidFill>
                  <a:schemeClr val="bg1"/>
                </a:solidFill>
              </a:rPr>
              <a:t>Siliciclastic</a:t>
            </a:r>
            <a:r>
              <a:rPr lang="en-US" b="1" dirty="0" smtClean="0">
                <a:solidFill>
                  <a:schemeClr val="bg1"/>
                </a:solidFill>
              </a:rPr>
              <a:t> Rocks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540000">
            <a:off x="3906937" y="342900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Nadaleen</a:t>
            </a:r>
            <a:r>
              <a:rPr lang="en-US" b="1" dirty="0" smtClean="0">
                <a:solidFill>
                  <a:schemeClr val="bg1"/>
                </a:solidFill>
              </a:rPr>
              <a:t> Fault Rocks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1" y="3161117"/>
            <a:ext cx="5943612" cy="33985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872"/>
            <a:ext cx="5348484" cy="615487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348484" y="5323843"/>
            <a:ext cx="3341471" cy="15269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Conrad </a:t>
            </a:r>
            <a:r>
              <a:rPr lang="en-US" sz="2000" b="1" dirty="0" err="1" smtClean="0">
                <a:solidFill>
                  <a:schemeClr val="bg2"/>
                </a:solidFill>
              </a:rPr>
              <a:t>Siliciclastic</a:t>
            </a:r>
            <a:r>
              <a:rPr lang="en-US" sz="2000" b="1" dirty="0" smtClean="0">
                <a:solidFill>
                  <a:schemeClr val="bg2"/>
                </a:solidFill>
              </a:rPr>
              <a:t> Rocks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Rusty-weathering, thinly 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bedded pyritic siltstone with </a:t>
            </a:r>
            <a:r>
              <a:rPr lang="en-US" dirty="0" err="1" smtClean="0">
                <a:solidFill>
                  <a:schemeClr val="bg2"/>
                </a:solidFill>
              </a:rPr>
              <a:t>interbedded</a:t>
            </a:r>
            <a:r>
              <a:rPr lang="en-US" dirty="0" smtClean="0">
                <a:solidFill>
                  <a:schemeClr val="bg2"/>
                </a:solidFill>
              </a:rPr>
              <a:t> quartz-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pebble conglomerate.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3" y="4214971"/>
            <a:ext cx="5931420" cy="251765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2818" y="2706865"/>
            <a:ext cx="4371456" cy="15081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Gabbro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Grey-green </a:t>
            </a:r>
            <a:r>
              <a:rPr lang="en-US" dirty="0" err="1" smtClean="0">
                <a:solidFill>
                  <a:schemeClr val="bg2"/>
                </a:solidFill>
              </a:rPr>
              <a:t>phaneritic</a:t>
            </a:r>
            <a:r>
              <a:rPr lang="en-US" dirty="0" smtClean="0">
                <a:solidFill>
                  <a:schemeClr val="bg2"/>
                </a:solidFill>
              </a:rPr>
              <a:t> gabbroic dikes with common calcite </a:t>
            </a:r>
            <a:r>
              <a:rPr lang="en-US" dirty="0" err="1" smtClean="0">
                <a:solidFill>
                  <a:schemeClr val="bg2"/>
                </a:solidFill>
              </a:rPr>
              <a:t>amygdules</a:t>
            </a:r>
            <a:r>
              <a:rPr lang="en-US" dirty="0" smtClean="0">
                <a:solidFill>
                  <a:schemeClr val="bg2"/>
                </a:solidFill>
              </a:rPr>
              <a:t>. Commonly oriented sub-parallel to the </a:t>
            </a:r>
            <a:r>
              <a:rPr lang="en-US" dirty="0" err="1" smtClean="0">
                <a:solidFill>
                  <a:schemeClr val="bg2"/>
                </a:solidFill>
              </a:rPr>
              <a:t>Nadaleen</a:t>
            </a:r>
            <a:r>
              <a:rPr lang="en-US" dirty="0" smtClean="0">
                <a:solidFill>
                  <a:schemeClr val="bg2"/>
                </a:solidFill>
              </a:rPr>
              <a:t> Fault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3" y="3161117"/>
            <a:ext cx="5943612" cy="355702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82722" y="1653012"/>
            <a:ext cx="4084478" cy="15081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2"/>
                </a:solidFill>
              </a:rPr>
              <a:t>Nadaleen</a:t>
            </a:r>
            <a:r>
              <a:rPr lang="en-US" sz="2000" b="1" dirty="0" smtClean="0">
                <a:solidFill>
                  <a:schemeClr val="bg2"/>
                </a:solidFill>
              </a:rPr>
              <a:t> Fault Rocks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N-dipping (~70) brittle fault zone up to 50 m wide composed of sheared and faulted </a:t>
            </a:r>
            <a:r>
              <a:rPr lang="en-US" dirty="0" err="1" smtClean="0">
                <a:solidFill>
                  <a:schemeClr val="bg2"/>
                </a:solidFill>
              </a:rPr>
              <a:t>clasts</a:t>
            </a:r>
            <a:r>
              <a:rPr lang="en-US" dirty="0" smtClean="0">
                <a:solidFill>
                  <a:schemeClr val="bg2"/>
                </a:solidFill>
              </a:rPr>
              <a:t> of all proximal units. Foliation is common.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61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" grpId="0"/>
      <p:bldP spid="33" grpId="0"/>
      <p:bldP spid="34" grpId="0"/>
      <p:bldP spid="43" grpId="0" animBg="1"/>
      <p:bldP spid="43" grpId="1" animBg="1"/>
      <p:bldP spid="32" grpId="0" animBg="1"/>
      <p:bldP spid="32" grpId="1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/>
          <a:stretch/>
        </p:blipFill>
        <p:spPr>
          <a:xfrm>
            <a:off x="4436873" y="329184"/>
            <a:ext cx="4351909" cy="64391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7981" y="232327"/>
            <a:ext cx="41488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Surface Mapping Results</a:t>
            </a:r>
            <a:endParaRPr lang="en-US" sz="26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/>
          <a:stretch/>
        </p:blipFill>
        <p:spPr>
          <a:xfrm>
            <a:off x="4563122" y="329184"/>
            <a:ext cx="4225661" cy="6439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3"/>
          <a:stretch/>
        </p:blipFill>
        <p:spPr>
          <a:xfrm>
            <a:off x="4563122" y="217531"/>
            <a:ext cx="4463115" cy="65532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7592" y="779386"/>
            <a:ext cx="4377876" cy="1031660"/>
          </a:xfrm>
          <a:prstGeom prst="rect">
            <a:avLst/>
          </a:prstGeom>
        </p:spPr>
        <p:txBody>
          <a:bodyPr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Parasitic Fold in E-limb of Conrad Anticline</a:t>
            </a: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5513832" y="420624"/>
            <a:ext cx="1085036" cy="1088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7010400" y="256032"/>
            <a:ext cx="1085036" cy="1088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7914987" y="960120"/>
            <a:ext cx="1085036" cy="1088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5696712" y="1618488"/>
            <a:ext cx="999434" cy="10022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7031736" y="1581912"/>
            <a:ext cx="999434" cy="10022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6400800" y="2788920"/>
            <a:ext cx="999434" cy="10022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5385816" y="3008376"/>
            <a:ext cx="999434" cy="10022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6784848" y="4425696"/>
            <a:ext cx="999434" cy="10022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7593" y="1777692"/>
            <a:ext cx="4349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 </a:t>
            </a:r>
            <a:r>
              <a:rPr lang="en-US" sz="2400" dirty="0" smtClean="0"/>
              <a:t>domains – E-limb of fold 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87592" y="2505599"/>
            <a:ext cx="4349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6FE90"/>
                </a:solidFill>
              </a:rPr>
              <a:t>2 </a:t>
            </a:r>
            <a:r>
              <a:rPr lang="en-US" sz="2400" dirty="0" smtClean="0">
                <a:solidFill>
                  <a:srgbClr val="F6FE90"/>
                </a:solidFill>
              </a:rPr>
              <a:t>domains – W-limb of fold</a:t>
            </a:r>
            <a:endParaRPr lang="en-US" sz="2400" dirty="0">
              <a:solidFill>
                <a:srgbClr val="F6FE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592" y="3233506"/>
            <a:ext cx="4713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</a:t>
            </a:r>
            <a:r>
              <a:rPr lang="en-US" sz="2400" dirty="0" smtClean="0"/>
              <a:t>domains – fold hinge similar to the orientation </a:t>
            </a:r>
            <a:r>
              <a:rPr lang="en-US" sz="2400" dirty="0"/>
              <a:t>of Conrad </a:t>
            </a:r>
            <a:r>
              <a:rPr lang="en-US" sz="2400" dirty="0" smtClean="0"/>
              <a:t>anticline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87592" y="4700077"/>
            <a:ext cx="3592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6FE90"/>
                </a:solidFill>
              </a:rPr>
              <a:t>1 domain </a:t>
            </a:r>
            <a:r>
              <a:rPr lang="en-US" sz="2400" dirty="0" smtClean="0">
                <a:solidFill>
                  <a:srgbClr val="F6FE90"/>
                </a:solidFill>
              </a:rPr>
              <a:t>–</a:t>
            </a:r>
            <a:r>
              <a:rPr lang="en-US" sz="2400" dirty="0">
                <a:solidFill>
                  <a:srgbClr val="F6FE90"/>
                </a:solidFill>
              </a:rPr>
              <a:t> </a:t>
            </a:r>
            <a:r>
              <a:rPr lang="en-US" sz="2400" dirty="0" smtClean="0">
                <a:solidFill>
                  <a:srgbClr val="F6FE90"/>
                </a:solidFill>
              </a:rPr>
              <a:t>anomalous</a:t>
            </a:r>
            <a:endParaRPr lang="en-US" sz="2400" dirty="0">
              <a:solidFill>
                <a:srgbClr val="F6FE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592" y="5427985"/>
            <a:ext cx="4560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Overall </a:t>
            </a:r>
            <a:r>
              <a:rPr lang="en-US" sz="2400" dirty="0" err="1"/>
              <a:t>stereonet</a:t>
            </a:r>
            <a:r>
              <a:rPr lang="en-US" sz="2400" dirty="0"/>
              <a:t> similar to other surface measurements in Conrad </a:t>
            </a:r>
            <a:r>
              <a:rPr lang="en-US" sz="2400" dirty="0" smtClean="0"/>
              <a:t>Anticline</a:t>
            </a:r>
            <a:endParaRPr lang="en-US" sz="2400" dirty="0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4974336" y="4718304"/>
            <a:ext cx="1737360" cy="17373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5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3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" y="232327"/>
            <a:ext cx="41488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Surface Mapping Results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01891" y="5879188"/>
            <a:ext cx="42530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Steeply S- to SSW-plunging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Conrad Anticline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61" y="990600"/>
            <a:ext cx="8149679" cy="488858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029200" y="1103880"/>
            <a:ext cx="3496073" cy="28704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250m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5029200" y="3124200"/>
            <a:ext cx="2651760" cy="26517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609600" y="1621536"/>
            <a:ext cx="2103120" cy="2103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378832" y="5879293"/>
            <a:ext cx="4264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Steeply SW-dipping W limb 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of Conrad Anticline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13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5" grpId="0" animBg="1"/>
      <p:bldP spid="5" grpId="1" animBg="1"/>
      <p:bldP spid="6" grpId="0" animBg="1"/>
      <p:bldP spid="2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2412</TotalTime>
  <Words>704</Words>
  <Application>Microsoft Office PowerPoint</Application>
  <PresentationFormat>On-screen Show (4:3)</PresentationFormat>
  <Paragraphs>181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Verve</vt:lpstr>
      <vt:lpstr>Structural Controls on Carlin-type Mineralization in the Conrad Zone of the Nadaleen Trend, Rackla Gold Belt, Yukon Territory, Canada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Basics of Carlin-Type Deposits in Northern Nevada, USA</dc:title>
  <dc:creator>Justin Palmer</dc:creator>
  <cp:lastModifiedBy>Justin Palmer</cp:lastModifiedBy>
  <cp:revision>140</cp:revision>
  <dcterms:created xsi:type="dcterms:W3CDTF">2013-10-23T21:07:25Z</dcterms:created>
  <dcterms:modified xsi:type="dcterms:W3CDTF">2013-10-27T18:38:54Z</dcterms:modified>
</cp:coreProperties>
</file>