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934200" cy="9232900"/>
  <p:defaultTextStyle>
    <a:defPPr>
      <a:defRPr lang="en-US"/>
    </a:defPPr>
    <a:lvl1pPr algn="l" defTabSz="4387850" rtl="0" fontAlgn="base">
      <a:spcBef>
        <a:spcPct val="0"/>
      </a:spcBef>
      <a:spcAft>
        <a:spcPct val="0"/>
      </a:spcAft>
      <a:defRPr sz="8600" kern="1200">
        <a:solidFill>
          <a:schemeClr val="tx1"/>
        </a:solidFill>
        <a:latin typeface="Arial" charset="0"/>
        <a:ea typeface="+mn-ea"/>
        <a:cs typeface="+mn-cs"/>
      </a:defRPr>
    </a:lvl1pPr>
    <a:lvl2pPr marL="2193925" indent="-1736725" algn="l" defTabSz="4387850" rtl="0" fontAlgn="base">
      <a:spcBef>
        <a:spcPct val="0"/>
      </a:spcBef>
      <a:spcAft>
        <a:spcPct val="0"/>
      </a:spcAft>
      <a:defRPr sz="8600" kern="1200">
        <a:solidFill>
          <a:schemeClr val="tx1"/>
        </a:solidFill>
        <a:latin typeface="Arial" charset="0"/>
        <a:ea typeface="+mn-ea"/>
        <a:cs typeface="+mn-cs"/>
      </a:defRPr>
    </a:lvl2pPr>
    <a:lvl3pPr marL="4387850" indent="-3473450" algn="l" defTabSz="4387850" rtl="0" fontAlgn="base">
      <a:spcBef>
        <a:spcPct val="0"/>
      </a:spcBef>
      <a:spcAft>
        <a:spcPct val="0"/>
      </a:spcAft>
      <a:defRPr sz="8600" kern="1200">
        <a:solidFill>
          <a:schemeClr val="tx1"/>
        </a:solidFill>
        <a:latin typeface="Arial" charset="0"/>
        <a:ea typeface="+mn-ea"/>
        <a:cs typeface="+mn-cs"/>
      </a:defRPr>
    </a:lvl3pPr>
    <a:lvl4pPr marL="6583363" indent="-5211763" algn="l" defTabSz="4387850" rtl="0" fontAlgn="base">
      <a:spcBef>
        <a:spcPct val="0"/>
      </a:spcBef>
      <a:spcAft>
        <a:spcPct val="0"/>
      </a:spcAft>
      <a:defRPr sz="8600" kern="1200">
        <a:solidFill>
          <a:schemeClr val="tx1"/>
        </a:solidFill>
        <a:latin typeface="Arial" charset="0"/>
        <a:ea typeface="+mn-ea"/>
        <a:cs typeface="+mn-cs"/>
      </a:defRPr>
    </a:lvl4pPr>
    <a:lvl5pPr marL="8777288" indent="-6948488" algn="l" defTabSz="4387850"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B9C"/>
    <a:srgbClr val="51B1E1"/>
    <a:srgbClr val="D4ECF8"/>
    <a:srgbClr val="4F81BD"/>
    <a:srgbClr val="DBE5F1"/>
    <a:srgbClr val="B8CCE4"/>
    <a:srgbClr val="7FC6E9"/>
    <a:srgbClr val="9CD3EE"/>
    <a:srgbClr val="1275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8757" autoAdjust="0"/>
  </p:normalViewPr>
  <p:slideViewPr>
    <p:cSldViewPr snapToGrid="0">
      <p:cViewPr>
        <p:scale>
          <a:sx n="33" d="100"/>
          <a:sy n="33" d="100"/>
        </p:scale>
        <p:origin x="-810" y="-180"/>
      </p:cViewPr>
      <p:guideLst>
        <p:guide orient="horz" pos="20123"/>
        <p:guide pos="9027"/>
      </p:guideLst>
    </p:cSldViewPr>
  </p:slideViewPr>
  <p:notesTextViewPr>
    <p:cViewPr>
      <p:scale>
        <a:sx n="100" d="100"/>
        <a:sy n="100" d="100"/>
      </p:scale>
      <p:origin x="0" y="0"/>
    </p:cViewPr>
  </p:notesTextViewPr>
  <p:sorterViewPr>
    <p:cViewPr>
      <p:scale>
        <a:sx n="66" d="100"/>
        <a:sy n="66" d="100"/>
      </p:scale>
      <p:origin x="0" y="102"/>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1"/>
            <a:ext cx="3005695" cy="462442"/>
          </a:xfrm>
          <a:prstGeom prst="rect">
            <a:avLst/>
          </a:prstGeom>
          <a:noFill/>
          <a:ln w="9525">
            <a:noFill/>
            <a:miter lim="800000"/>
            <a:headEnd/>
            <a:tailEnd/>
          </a:ln>
        </p:spPr>
        <p:txBody>
          <a:bodyPr vert="horz" wrap="square" lIns="93087" tIns="46544" rIns="93087" bIns="46544" numCol="1" anchor="t" anchorCtr="0" compatLnSpc="1">
            <a:prstTxWarp prst="textNoShape">
              <a:avLst/>
            </a:prstTxWarp>
          </a:bodyPr>
          <a:lstStyle>
            <a:lvl1pPr defTabSz="4466808">
              <a:defRPr sz="1300">
                <a:latin typeface="Calibri" pitchFamily="34" charset="0"/>
              </a:defRPr>
            </a:lvl1pPr>
          </a:lstStyle>
          <a:p>
            <a:pPr>
              <a:defRPr/>
            </a:pPr>
            <a:endParaRPr lang="en-US"/>
          </a:p>
        </p:txBody>
      </p:sp>
      <p:sp>
        <p:nvSpPr>
          <p:cNvPr id="3" name="Date Placeholder 2"/>
          <p:cNvSpPr>
            <a:spLocks noGrp="1"/>
          </p:cNvSpPr>
          <p:nvPr>
            <p:ph type="dt" idx="1"/>
          </p:nvPr>
        </p:nvSpPr>
        <p:spPr bwMode="auto">
          <a:xfrm>
            <a:off x="3927315" y="1"/>
            <a:ext cx="3005695" cy="462442"/>
          </a:xfrm>
          <a:prstGeom prst="rect">
            <a:avLst/>
          </a:prstGeom>
          <a:noFill/>
          <a:ln w="9525">
            <a:noFill/>
            <a:miter lim="800000"/>
            <a:headEnd/>
            <a:tailEnd/>
          </a:ln>
        </p:spPr>
        <p:txBody>
          <a:bodyPr vert="horz" wrap="square" lIns="93087" tIns="46544" rIns="93087" bIns="46544" numCol="1" anchor="t" anchorCtr="0" compatLnSpc="1">
            <a:prstTxWarp prst="textNoShape">
              <a:avLst/>
            </a:prstTxWarp>
          </a:bodyPr>
          <a:lstStyle>
            <a:lvl1pPr algn="r" defTabSz="4466808">
              <a:defRPr sz="1300">
                <a:latin typeface="Calibri" pitchFamily="34" charset="0"/>
              </a:defRPr>
            </a:lvl1pPr>
          </a:lstStyle>
          <a:p>
            <a:pPr>
              <a:defRPr/>
            </a:pPr>
            <a:fld id="{D80D38E1-BE5C-44AF-B06B-4D0DAA34A1AC}" type="datetimeFigureOut">
              <a:rPr lang="en-US"/>
              <a:pPr>
                <a:defRPr/>
              </a:pPr>
              <a:t>11/9/2013</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63184" tIns="31592" rIns="63184" bIns="31592" rtlCol="0" anchor="ctr"/>
          <a:lstStyle/>
          <a:p>
            <a:pPr lvl="0"/>
            <a:endParaRPr lang="en-US" noProof="0"/>
          </a:p>
        </p:txBody>
      </p:sp>
      <p:sp>
        <p:nvSpPr>
          <p:cNvPr id="5" name="Notes Placeholder 4"/>
          <p:cNvSpPr>
            <a:spLocks noGrp="1"/>
          </p:cNvSpPr>
          <p:nvPr>
            <p:ph type="body" sz="quarter" idx="3"/>
          </p:nvPr>
        </p:nvSpPr>
        <p:spPr bwMode="auto">
          <a:xfrm>
            <a:off x="693898" y="4386228"/>
            <a:ext cx="5546406" cy="4155004"/>
          </a:xfrm>
          <a:prstGeom prst="rect">
            <a:avLst/>
          </a:prstGeom>
          <a:noFill/>
          <a:ln w="9525">
            <a:noFill/>
            <a:miter lim="800000"/>
            <a:headEnd/>
            <a:tailEnd/>
          </a:ln>
        </p:spPr>
        <p:txBody>
          <a:bodyPr vert="horz" wrap="square" lIns="93087" tIns="46544" rIns="93087" bIns="465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2" y="8769462"/>
            <a:ext cx="3005695" cy="461445"/>
          </a:xfrm>
          <a:prstGeom prst="rect">
            <a:avLst/>
          </a:prstGeom>
          <a:noFill/>
          <a:ln w="9525">
            <a:noFill/>
            <a:miter lim="800000"/>
            <a:headEnd/>
            <a:tailEnd/>
          </a:ln>
        </p:spPr>
        <p:txBody>
          <a:bodyPr vert="horz" wrap="square" lIns="93087" tIns="46544" rIns="93087" bIns="46544" numCol="1" anchor="b" anchorCtr="0" compatLnSpc="1">
            <a:prstTxWarp prst="textNoShape">
              <a:avLst/>
            </a:prstTxWarp>
          </a:bodyPr>
          <a:lstStyle>
            <a:lvl1pPr defTabSz="4466808">
              <a:defRPr sz="13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3927315" y="8769462"/>
            <a:ext cx="3005695" cy="461445"/>
          </a:xfrm>
          <a:prstGeom prst="rect">
            <a:avLst/>
          </a:prstGeom>
          <a:noFill/>
          <a:ln w="9525">
            <a:noFill/>
            <a:miter lim="800000"/>
            <a:headEnd/>
            <a:tailEnd/>
          </a:ln>
        </p:spPr>
        <p:txBody>
          <a:bodyPr vert="horz" wrap="square" lIns="93087" tIns="46544" rIns="93087" bIns="46544" numCol="1" anchor="b" anchorCtr="0" compatLnSpc="1">
            <a:prstTxWarp prst="textNoShape">
              <a:avLst/>
            </a:prstTxWarp>
          </a:bodyPr>
          <a:lstStyle>
            <a:lvl1pPr algn="r" defTabSz="4466808">
              <a:defRPr sz="1300">
                <a:latin typeface="Calibri" pitchFamily="34" charset="0"/>
              </a:defRPr>
            </a:lvl1pPr>
          </a:lstStyle>
          <a:p>
            <a:pPr>
              <a:defRPr/>
            </a:pPr>
            <a:fld id="{053F5EC0-7D47-4194-8E76-3B240D241FBE}" type="slidenum">
              <a:rPr lang="en-US"/>
              <a:pPr>
                <a:defRPr/>
              </a:pPr>
              <a:t>‹#›</a:t>
            </a:fld>
            <a:endParaRPr lang="en-US"/>
          </a:p>
        </p:txBody>
      </p:sp>
    </p:spTree>
    <p:extLst>
      <p:ext uri="{BB962C8B-B14F-4D97-AF65-F5344CB8AC3E}">
        <p14:creationId xmlns:p14="http://schemas.microsoft.com/office/powerpoint/2010/main" val="3553759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4100" name="Slide Number Placeholder 3"/>
          <p:cNvSpPr>
            <a:spLocks noGrp="1"/>
          </p:cNvSpPr>
          <p:nvPr>
            <p:ph type="sldNum" sz="quarter" idx="5"/>
          </p:nvPr>
        </p:nvSpPr>
        <p:spPr>
          <a:noFill/>
        </p:spPr>
        <p:txBody>
          <a:bodyPr/>
          <a:lstStyle/>
          <a:p>
            <a:pPr defTabSz="4465499"/>
            <a:fld id="{804751FC-622C-42DE-81D8-DE233F26E815}" type="slidenum">
              <a:rPr lang="en-US" smtClean="0"/>
              <a:pPr defTabSz="4465499"/>
              <a:t>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58F159-A2A0-4D29-9CFB-BAE56BBC4694}" type="datetimeFigureOut">
              <a:rPr lang="en-US"/>
              <a:pPr>
                <a:defRPr/>
              </a:pPr>
              <a:t>11/9/2013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7D293A-CFDA-4016-87E4-F00731EC505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7A8CE9C-F0AB-4961-B59D-1AC4E4E53B82}" type="datetimeFigureOut">
              <a:rPr lang="en-US"/>
              <a:pPr>
                <a:defRPr/>
              </a:pPr>
              <a:t>11/9/2013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E5D783-906F-4C82-906B-1EBC85B9285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AD18CE-537D-40A6-BB6C-3A75B380C417}" type="datetimeFigureOut">
              <a:rPr lang="en-US"/>
              <a:pPr>
                <a:defRPr/>
              </a:pPr>
              <a:t>11/9/2013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EB3A9F-A0D6-485A-86CB-39E6F97042E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3A2D4E-0873-4764-BE0B-BDD5596AC999}" type="datetimeFigureOut">
              <a:rPr lang="en-US"/>
              <a:pPr>
                <a:defRPr/>
              </a:pPr>
              <a:t>11/9/2013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8C9CF2-D83A-4A97-AC7C-EA4868D6205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A3B3548-4D55-45ED-915A-B1350B40A258}" type="datetimeFigureOut">
              <a:rPr lang="en-US"/>
              <a:pPr>
                <a:defRPr/>
              </a:pPr>
              <a:t>11/9/2013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651077-A968-47A0-9F71-EC85B772A82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9723678-47B4-4387-8181-CF527FA93426}" type="datetimeFigureOut">
              <a:rPr lang="en-US"/>
              <a:pPr>
                <a:defRPr/>
              </a:pPr>
              <a:t>11/9/2013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697E98-D45F-41FB-ADAE-84EDA2ED83B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0E101D-3B47-4010-B935-AC97F90EE5BB}" type="datetimeFigureOut">
              <a:rPr lang="en-US"/>
              <a:pPr>
                <a:defRPr/>
              </a:pPr>
              <a:t>11/9/2013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45E1DC9-79B0-499E-B752-3A2838A99B8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0BC019-72C1-4970-86FD-22FF46E8AFA1}" type="datetimeFigureOut">
              <a:rPr lang="en-US"/>
              <a:pPr>
                <a:defRPr/>
              </a:pPr>
              <a:t>11/9/2013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661F853-6C0F-4761-ACCF-98C17B925B7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2177E6-467E-4348-A0DC-1B441C1A6AF4}" type="datetimeFigureOut">
              <a:rPr lang="en-US"/>
              <a:pPr>
                <a:defRPr/>
              </a:pPr>
              <a:t>11/9/2013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82E86C-B7AD-401B-9618-AFBF833576A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DE2C10-BD9D-4A8E-8AB4-B289E9F36E0B}" type="datetimeFigureOut">
              <a:rPr lang="en-US"/>
              <a:pPr>
                <a:defRPr/>
              </a:pPr>
              <a:t>11/9/2013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AE67BE-62FA-41EA-AD2A-40B25E677DF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EA1CF7-84BF-4FD7-9317-D80B5C170087}" type="datetimeFigureOut">
              <a:rPr lang="en-US"/>
              <a:pPr>
                <a:defRPr/>
              </a:pPr>
              <a:t>11/9/2013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9A0E29-C217-4B7A-8FB1-7826F0D521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193925" y="1317625"/>
            <a:ext cx="39503350" cy="54864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2193925" y="7680325"/>
            <a:ext cx="39503350" cy="21724938"/>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193925" y="30510163"/>
            <a:ext cx="10242550" cy="1752600"/>
          </a:xfrm>
          <a:prstGeom prst="rect">
            <a:avLst/>
          </a:prstGeom>
        </p:spPr>
        <p:txBody>
          <a:bodyPr vert="horz" lIns="438912" tIns="219456" rIns="438912" bIns="219456" rtlCol="0" anchor="ctr"/>
          <a:lstStyle>
            <a:lvl1pPr algn="l" defTabSz="4389120" fontAlgn="auto">
              <a:spcBef>
                <a:spcPts val="0"/>
              </a:spcBef>
              <a:spcAft>
                <a:spcPts val="0"/>
              </a:spcAft>
              <a:defRPr sz="5800">
                <a:solidFill>
                  <a:schemeClr val="tx1">
                    <a:tint val="75000"/>
                  </a:schemeClr>
                </a:solidFill>
                <a:latin typeface="+mn-lt"/>
              </a:defRPr>
            </a:lvl1pPr>
          </a:lstStyle>
          <a:p>
            <a:pPr>
              <a:defRPr/>
            </a:pPr>
            <a:fld id="{C2422D3D-6AF2-487F-979C-8A97494F717B}" type="datetimeFigureOut">
              <a:rPr lang="en-US"/>
              <a:pPr>
                <a:defRPr/>
              </a:pPr>
              <a:t>11/9/2013</a:t>
            </a:fld>
            <a:endParaRPr lang="en-US"/>
          </a:p>
        </p:txBody>
      </p:sp>
      <p:sp>
        <p:nvSpPr>
          <p:cNvPr id="5" name="Footer Placeholder 4"/>
          <p:cNvSpPr>
            <a:spLocks noGrp="1"/>
          </p:cNvSpPr>
          <p:nvPr>
            <p:ph type="ftr" sz="quarter" idx="3"/>
          </p:nvPr>
        </p:nvSpPr>
        <p:spPr>
          <a:xfrm>
            <a:off x="14995525" y="30510163"/>
            <a:ext cx="13900150" cy="1752600"/>
          </a:xfrm>
          <a:prstGeom prst="rect">
            <a:avLst/>
          </a:prstGeom>
        </p:spPr>
        <p:txBody>
          <a:bodyPr vert="horz" lIns="438912" tIns="219456" rIns="438912" bIns="219456" rtlCol="0" anchor="ctr"/>
          <a:lstStyle>
            <a:lvl1pPr algn="ctr" defTabSz="4389120" fontAlgn="auto">
              <a:spcBef>
                <a:spcPts val="0"/>
              </a:spcBef>
              <a:spcAft>
                <a:spcPts val="0"/>
              </a:spcAft>
              <a:defRPr sz="58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31454725" y="30510163"/>
            <a:ext cx="10242550" cy="1752600"/>
          </a:xfrm>
          <a:prstGeom prst="rect">
            <a:avLst/>
          </a:prstGeom>
        </p:spPr>
        <p:txBody>
          <a:bodyPr vert="horz" lIns="438912" tIns="219456" rIns="438912" bIns="219456" rtlCol="0" anchor="ctr"/>
          <a:lstStyle>
            <a:lvl1pPr algn="r" defTabSz="4389120" fontAlgn="auto">
              <a:spcBef>
                <a:spcPts val="0"/>
              </a:spcBef>
              <a:spcAft>
                <a:spcPts val="0"/>
              </a:spcAft>
              <a:defRPr sz="5800">
                <a:solidFill>
                  <a:schemeClr val="tx1">
                    <a:tint val="75000"/>
                  </a:schemeClr>
                </a:solidFill>
                <a:latin typeface="+mn-lt"/>
              </a:defRPr>
            </a:lvl1pPr>
          </a:lstStyle>
          <a:p>
            <a:pPr>
              <a:defRPr/>
            </a:pPr>
            <a:fld id="{1F8C5114-4E94-40B4-9DBF-963864E7C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7850" rtl="0" eaLnBrk="0" fontAlgn="base" hangingPunct="0">
        <a:spcBef>
          <a:spcPct val="0"/>
        </a:spcBef>
        <a:spcAft>
          <a:spcPct val="0"/>
        </a:spcAft>
        <a:defRPr sz="21100" kern="1200">
          <a:solidFill>
            <a:schemeClr val="tx1"/>
          </a:solidFill>
          <a:latin typeface="+mj-lt"/>
          <a:ea typeface="+mj-ea"/>
          <a:cs typeface="+mj-cs"/>
        </a:defRPr>
      </a:lvl1pPr>
      <a:lvl2pPr algn="ctr" defTabSz="4387850" rtl="0" eaLnBrk="0" fontAlgn="base" hangingPunct="0">
        <a:spcBef>
          <a:spcPct val="0"/>
        </a:spcBef>
        <a:spcAft>
          <a:spcPct val="0"/>
        </a:spcAft>
        <a:defRPr sz="21100">
          <a:solidFill>
            <a:schemeClr val="tx1"/>
          </a:solidFill>
          <a:latin typeface="Times New Roman" pitchFamily="18" charset="0"/>
        </a:defRPr>
      </a:lvl2pPr>
      <a:lvl3pPr algn="ctr" defTabSz="4387850" rtl="0" eaLnBrk="0" fontAlgn="base" hangingPunct="0">
        <a:spcBef>
          <a:spcPct val="0"/>
        </a:spcBef>
        <a:spcAft>
          <a:spcPct val="0"/>
        </a:spcAft>
        <a:defRPr sz="21100">
          <a:solidFill>
            <a:schemeClr val="tx1"/>
          </a:solidFill>
          <a:latin typeface="Times New Roman" pitchFamily="18" charset="0"/>
        </a:defRPr>
      </a:lvl3pPr>
      <a:lvl4pPr algn="ctr" defTabSz="4387850" rtl="0" eaLnBrk="0" fontAlgn="base" hangingPunct="0">
        <a:spcBef>
          <a:spcPct val="0"/>
        </a:spcBef>
        <a:spcAft>
          <a:spcPct val="0"/>
        </a:spcAft>
        <a:defRPr sz="21100">
          <a:solidFill>
            <a:schemeClr val="tx1"/>
          </a:solidFill>
          <a:latin typeface="Times New Roman" pitchFamily="18" charset="0"/>
        </a:defRPr>
      </a:lvl4pPr>
      <a:lvl5pPr algn="ctr" defTabSz="4387850" rtl="0" eaLnBrk="0" fontAlgn="base" hangingPunct="0">
        <a:spcBef>
          <a:spcPct val="0"/>
        </a:spcBef>
        <a:spcAft>
          <a:spcPct val="0"/>
        </a:spcAft>
        <a:defRPr sz="21100">
          <a:solidFill>
            <a:schemeClr val="tx1"/>
          </a:solidFill>
          <a:latin typeface="Times New Roman" pitchFamily="18" charset="0"/>
        </a:defRPr>
      </a:lvl5pPr>
      <a:lvl6pPr marL="457200" algn="ctr" defTabSz="4387850" rtl="0" fontAlgn="base">
        <a:spcBef>
          <a:spcPct val="0"/>
        </a:spcBef>
        <a:spcAft>
          <a:spcPct val="0"/>
        </a:spcAft>
        <a:defRPr sz="21100">
          <a:solidFill>
            <a:schemeClr val="tx1"/>
          </a:solidFill>
          <a:latin typeface="Calibri" pitchFamily="34" charset="0"/>
        </a:defRPr>
      </a:lvl6pPr>
      <a:lvl7pPr marL="914400" algn="ctr" defTabSz="4387850" rtl="0" fontAlgn="base">
        <a:spcBef>
          <a:spcPct val="0"/>
        </a:spcBef>
        <a:spcAft>
          <a:spcPct val="0"/>
        </a:spcAft>
        <a:defRPr sz="21100">
          <a:solidFill>
            <a:schemeClr val="tx1"/>
          </a:solidFill>
          <a:latin typeface="Calibri" pitchFamily="34" charset="0"/>
        </a:defRPr>
      </a:lvl7pPr>
      <a:lvl8pPr marL="1371600" algn="ctr" defTabSz="4387850" rtl="0" fontAlgn="base">
        <a:spcBef>
          <a:spcPct val="0"/>
        </a:spcBef>
        <a:spcAft>
          <a:spcPct val="0"/>
        </a:spcAft>
        <a:defRPr sz="21100">
          <a:solidFill>
            <a:schemeClr val="tx1"/>
          </a:solidFill>
          <a:latin typeface="Calibri" pitchFamily="34" charset="0"/>
        </a:defRPr>
      </a:lvl8pPr>
      <a:lvl9pPr marL="1828800" algn="ctr" defTabSz="4387850" rtl="0" fontAlgn="base">
        <a:spcBef>
          <a:spcPct val="0"/>
        </a:spcBef>
        <a:spcAft>
          <a:spcPct val="0"/>
        </a:spcAft>
        <a:defRPr sz="21100">
          <a:solidFill>
            <a:schemeClr val="tx1"/>
          </a:solidFill>
          <a:latin typeface="Calibri" pitchFamily="34" charset="0"/>
        </a:defRPr>
      </a:lvl9pPr>
    </p:titleStyle>
    <p:bodyStyle>
      <a:lvl1pPr marL="1644650" indent="-1644650" algn="l" defTabSz="4387850" rtl="0" eaLnBrk="0" fontAlgn="base" hangingPunct="0">
        <a:spcBef>
          <a:spcPct val="20000"/>
        </a:spcBef>
        <a:spcAft>
          <a:spcPct val="0"/>
        </a:spcAft>
        <a:buFont typeface="Arial" charset="0"/>
        <a:buChar char="•"/>
        <a:defRPr sz="15400" kern="1200">
          <a:solidFill>
            <a:schemeClr val="tx1"/>
          </a:solidFill>
          <a:latin typeface="+mn-lt"/>
          <a:ea typeface="+mn-ea"/>
          <a:cs typeface="+mn-cs"/>
        </a:defRPr>
      </a:lvl1pPr>
      <a:lvl2pPr marL="3565525" indent="-1371600" algn="l" defTabSz="4387850" rtl="0" eaLnBrk="0" fontAlgn="base" hangingPunct="0">
        <a:spcBef>
          <a:spcPct val="20000"/>
        </a:spcBef>
        <a:spcAft>
          <a:spcPct val="0"/>
        </a:spcAft>
        <a:buFont typeface="Arial" charset="0"/>
        <a:buChar char="–"/>
        <a:defRPr sz="13400" kern="1200">
          <a:solidFill>
            <a:schemeClr val="tx1"/>
          </a:solidFill>
          <a:latin typeface="+mn-lt"/>
          <a:ea typeface="+mn-ea"/>
          <a:cs typeface="+mn-cs"/>
        </a:defRPr>
      </a:lvl2pPr>
      <a:lvl3pPr marL="5486400" indent="-1096963" algn="l" defTabSz="4387850" rtl="0" eaLnBrk="0" fontAlgn="base" hangingPunct="0">
        <a:spcBef>
          <a:spcPct val="20000"/>
        </a:spcBef>
        <a:spcAft>
          <a:spcPct val="0"/>
        </a:spcAft>
        <a:buFont typeface="Arial" charset="0"/>
        <a:buChar char="•"/>
        <a:defRPr sz="11500" kern="1200">
          <a:solidFill>
            <a:schemeClr val="tx1"/>
          </a:solidFill>
          <a:latin typeface="+mn-lt"/>
          <a:ea typeface="+mn-ea"/>
          <a:cs typeface="+mn-cs"/>
        </a:defRPr>
      </a:lvl3pPr>
      <a:lvl4pPr marL="7680325" indent="-1096963" algn="l" defTabSz="4387850" rtl="0" eaLnBrk="0" fontAlgn="base" hangingPunct="0">
        <a:spcBef>
          <a:spcPct val="20000"/>
        </a:spcBef>
        <a:spcAft>
          <a:spcPct val="0"/>
        </a:spcAft>
        <a:buFont typeface="Arial" charset="0"/>
        <a:buChar char="–"/>
        <a:defRPr sz="9600" kern="1200">
          <a:solidFill>
            <a:schemeClr val="tx1"/>
          </a:solidFill>
          <a:latin typeface="+mn-lt"/>
          <a:ea typeface="+mn-ea"/>
          <a:cs typeface="+mn-cs"/>
        </a:defRPr>
      </a:lvl4pPr>
      <a:lvl5pPr marL="9874250" indent="-1096963" algn="l" defTabSz="4387850" rtl="0" eaLnBrk="0" fontAlgn="base" hangingPunct="0">
        <a:spcBef>
          <a:spcPct val="20000"/>
        </a:spcBef>
        <a:spcAft>
          <a:spcPct val="0"/>
        </a:spcAft>
        <a:buFont typeface="Arial"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00" kern="1200">
          <a:solidFill>
            <a:schemeClr val="tx1"/>
          </a:solidFill>
          <a:latin typeface="+mn-lt"/>
          <a:ea typeface="+mn-ea"/>
          <a:cs typeface="+mn-cs"/>
        </a:defRPr>
      </a:lvl1pPr>
      <a:lvl2pPr marL="2194560" algn="l" defTabSz="4389120" rtl="0" eaLnBrk="1" latinLnBrk="0" hangingPunct="1">
        <a:defRPr sz="8600" kern="1200">
          <a:solidFill>
            <a:schemeClr val="tx1"/>
          </a:solidFill>
          <a:latin typeface="+mn-lt"/>
          <a:ea typeface="+mn-ea"/>
          <a:cs typeface="+mn-cs"/>
        </a:defRPr>
      </a:lvl2pPr>
      <a:lvl3pPr marL="4389120" algn="l" defTabSz="4389120" rtl="0" eaLnBrk="1" latinLnBrk="0" hangingPunct="1">
        <a:defRPr sz="8600" kern="1200">
          <a:solidFill>
            <a:schemeClr val="tx1"/>
          </a:solidFill>
          <a:latin typeface="+mn-lt"/>
          <a:ea typeface="+mn-ea"/>
          <a:cs typeface="+mn-cs"/>
        </a:defRPr>
      </a:lvl3pPr>
      <a:lvl4pPr marL="6583680" algn="l" defTabSz="4389120" rtl="0" eaLnBrk="1" latinLnBrk="0" hangingPunct="1">
        <a:defRPr sz="8600" kern="1200">
          <a:solidFill>
            <a:schemeClr val="tx1"/>
          </a:solidFill>
          <a:latin typeface="+mn-lt"/>
          <a:ea typeface="+mn-ea"/>
          <a:cs typeface="+mn-cs"/>
        </a:defRPr>
      </a:lvl4pPr>
      <a:lvl5pPr marL="8778240" algn="l" defTabSz="4389120" rtl="0" eaLnBrk="1" latinLnBrk="0" hangingPunct="1">
        <a:defRPr sz="8600" kern="1200">
          <a:solidFill>
            <a:schemeClr val="tx1"/>
          </a:solidFill>
          <a:latin typeface="+mn-lt"/>
          <a:ea typeface="+mn-ea"/>
          <a:cs typeface="+mn-cs"/>
        </a:defRPr>
      </a:lvl5pPr>
      <a:lvl6pPr marL="10972800" algn="l" defTabSz="4389120" rtl="0" eaLnBrk="1" latinLnBrk="0" hangingPunct="1">
        <a:defRPr sz="8600" kern="1200">
          <a:solidFill>
            <a:schemeClr val="tx1"/>
          </a:solidFill>
          <a:latin typeface="+mn-lt"/>
          <a:ea typeface="+mn-ea"/>
          <a:cs typeface="+mn-cs"/>
        </a:defRPr>
      </a:lvl6pPr>
      <a:lvl7pPr marL="13167360" algn="l" defTabSz="4389120" rtl="0" eaLnBrk="1" latinLnBrk="0" hangingPunct="1">
        <a:defRPr sz="8600" kern="1200">
          <a:solidFill>
            <a:schemeClr val="tx1"/>
          </a:solidFill>
          <a:latin typeface="+mn-lt"/>
          <a:ea typeface="+mn-ea"/>
          <a:cs typeface="+mn-cs"/>
        </a:defRPr>
      </a:lvl7pPr>
      <a:lvl8pPr marL="15361920" algn="l" defTabSz="4389120" rtl="0" eaLnBrk="1" latinLnBrk="0" hangingPunct="1">
        <a:defRPr sz="8600" kern="1200">
          <a:solidFill>
            <a:schemeClr val="tx1"/>
          </a:solidFill>
          <a:latin typeface="+mn-lt"/>
          <a:ea typeface="+mn-ea"/>
          <a:cs typeface="+mn-cs"/>
        </a:defRPr>
      </a:lvl8pPr>
      <a:lvl9pPr marL="17556480" algn="l" defTabSz="438912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jpeg"/><Relationship Id="rId18" Type="http://schemas.openxmlformats.org/officeDocument/2006/relationships/oleObject" Target="../embeddings/oleObject2.bin"/><Relationship Id="rId3" Type="http://schemas.openxmlformats.org/officeDocument/2006/relationships/notesSlide" Target="../notesSlides/notesSlide1.xml"/><Relationship Id="rId21" Type="http://schemas.openxmlformats.org/officeDocument/2006/relationships/image" Target="../media/image17.png"/><Relationship Id="rId7" Type="http://schemas.openxmlformats.org/officeDocument/2006/relationships/image" Target="../media/image7.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slideLayout" Target="../slideLayouts/slideLayout1.xml"/><Relationship Id="rId16" Type="http://schemas.openxmlformats.org/officeDocument/2006/relationships/image" Target="../media/image14.jpeg"/><Relationship Id="rId20" Type="http://schemas.openxmlformats.org/officeDocument/2006/relationships/image" Target="../media/image16.png"/><Relationship Id="rId1" Type="http://schemas.openxmlformats.org/officeDocument/2006/relationships/vmlDrawing" Target="../drawings/vmlDrawing1.vml"/><Relationship Id="rId6" Type="http://schemas.openxmlformats.org/officeDocument/2006/relationships/image" Target="../media/image6.png"/><Relationship Id="rId11" Type="http://schemas.openxmlformats.org/officeDocument/2006/relationships/image" Target="../media/image1.wmf"/><Relationship Id="rId24" Type="http://schemas.openxmlformats.org/officeDocument/2006/relationships/image" Target="../media/image18.jpeg"/><Relationship Id="rId5" Type="http://schemas.openxmlformats.org/officeDocument/2006/relationships/image" Target="../media/image5.png"/><Relationship Id="rId15" Type="http://schemas.openxmlformats.org/officeDocument/2006/relationships/image" Target="../media/image13.jpeg"/><Relationship Id="rId23" Type="http://schemas.openxmlformats.org/officeDocument/2006/relationships/image" Target="../media/image3.png"/><Relationship Id="rId10" Type="http://schemas.openxmlformats.org/officeDocument/2006/relationships/oleObject" Target="../embeddings/oleObject1.bin"/><Relationship Id="rId19" Type="http://schemas.openxmlformats.org/officeDocument/2006/relationships/image" Target="../media/image2.emf"/><Relationship Id="rId4" Type="http://schemas.openxmlformats.org/officeDocument/2006/relationships/image" Target="../media/image4.wmf"/><Relationship Id="rId9" Type="http://schemas.openxmlformats.org/officeDocument/2006/relationships/image" Target="../media/image9.jpeg"/><Relationship Id="rId14" Type="http://schemas.openxmlformats.org/officeDocument/2006/relationships/image" Target="../media/image12.jpeg"/><Relationship Id="rId22"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3"/>
          <p:cNvSpPr>
            <a:spLocks noChangeArrowheads="1"/>
          </p:cNvSpPr>
          <p:nvPr/>
        </p:nvSpPr>
        <p:spPr bwMode="auto">
          <a:xfrm>
            <a:off x="419028" y="19216914"/>
            <a:ext cx="29588164" cy="13261070"/>
          </a:xfrm>
          <a:prstGeom prst="rect">
            <a:avLst/>
          </a:prstGeom>
          <a:gradFill rotWithShape="1">
            <a:gsLst>
              <a:gs pos="0">
                <a:srgbClr val="51B1E1"/>
              </a:gs>
              <a:gs pos="100000">
                <a:srgbClr val="1C6B9C"/>
              </a:gs>
            </a:gsLst>
            <a:lin ang="16200000" scaled="1"/>
          </a:gradFill>
          <a:ln w="9525">
            <a:noFill/>
            <a:miter lim="800000"/>
            <a:headEnd/>
            <a:tailEnd/>
          </a:ln>
        </p:spPr>
        <p:txBody>
          <a:bodyPr wrap="none" anchor="ctr"/>
          <a:lstStyle/>
          <a:p>
            <a:pPr algn="ctr"/>
            <a:endParaRPr lang="en-US" sz="2400" dirty="0">
              <a:cs typeface="Arial" charset="0"/>
            </a:endParaRPr>
          </a:p>
        </p:txBody>
      </p:sp>
      <p:sp>
        <p:nvSpPr>
          <p:cNvPr id="1028" name="Rectangle 3"/>
          <p:cNvSpPr>
            <a:spLocks noChangeArrowheads="1"/>
          </p:cNvSpPr>
          <p:nvPr/>
        </p:nvSpPr>
        <p:spPr bwMode="auto">
          <a:xfrm>
            <a:off x="0" y="0"/>
            <a:ext cx="43891200" cy="32918400"/>
          </a:xfrm>
          <a:prstGeom prst="rect">
            <a:avLst/>
          </a:prstGeom>
          <a:gradFill rotWithShape="1">
            <a:gsLst>
              <a:gs pos="0">
                <a:srgbClr val="D4ECF8"/>
              </a:gs>
              <a:gs pos="100000">
                <a:srgbClr val="1C6B9C"/>
              </a:gs>
            </a:gsLst>
            <a:lin ang="5400000" scaled="1"/>
          </a:gradFill>
          <a:ln w="9525">
            <a:noFill/>
            <a:miter lim="800000"/>
            <a:headEnd/>
            <a:tailEnd/>
          </a:ln>
        </p:spPr>
        <p:txBody>
          <a:bodyPr wrap="none" anchor="ctr"/>
          <a:lstStyle/>
          <a:p>
            <a:pPr algn="ctr"/>
            <a:r>
              <a:rPr lang="en-US">
                <a:latin typeface="Calibri" pitchFamily="34" charset="0"/>
              </a:rPr>
              <a:t>+</a:t>
            </a:r>
          </a:p>
        </p:txBody>
      </p:sp>
      <p:sp>
        <p:nvSpPr>
          <p:cNvPr id="50" name="Rectangle 3"/>
          <p:cNvSpPr>
            <a:spLocks noChangeArrowheads="1"/>
          </p:cNvSpPr>
          <p:nvPr/>
        </p:nvSpPr>
        <p:spPr bwMode="auto">
          <a:xfrm>
            <a:off x="-131210" y="4450651"/>
            <a:ext cx="29479095" cy="14911405"/>
          </a:xfrm>
          <a:prstGeom prst="rect">
            <a:avLst/>
          </a:prstGeom>
          <a:gradFill rotWithShape="1">
            <a:gsLst>
              <a:gs pos="0">
                <a:srgbClr val="51B1E1"/>
              </a:gs>
              <a:gs pos="100000">
                <a:srgbClr val="1C6B9C"/>
              </a:gs>
            </a:gsLst>
            <a:lin ang="16200000" scaled="1"/>
          </a:gradFill>
          <a:ln w="9525">
            <a:noFill/>
            <a:miter lim="800000"/>
            <a:headEnd/>
            <a:tailEnd/>
          </a:ln>
        </p:spPr>
        <p:txBody>
          <a:bodyPr wrap="none" anchor="ctr"/>
          <a:lstStyle/>
          <a:p>
            <a:pPr algn="ctr"/>
            <a:endParaRPr lang="en-US" sz="2400" dirty="0" smtClean="0">
              <a:latin typeface="Arial"/>
            </a:endParaRPr>
          </a:p>
          <a:p>
            <a:pPr algn="ctr"/>
            <a:endParaRPr lang="en-US" sz="2400" dirty="0">
              <a:cs typeface="Arial" charset="0"/>
            </a:endParaRPr>
          </a:p>
        </p:txBody>
      </p:sp>
      <p:sp>
        <p:nvSpPr>
          <p:cNvPr id="1029" name="Rectangle 3"/>
          <p:cNvSpPr>
            <a:spLocks noChangeArrowheads="1"/>
          </p:cNvSpPr>
          <p:nvPr/>
        </p:nvSpPr>
        <p:spPr bwMode="auto">
          <a:xfrm>
            <a:off x="29622296" y="3851052"/>
            <a:ext cx="14286819" cy="28552997"/>
          </a:xfrm>
          <a:prstGeom prst="rect">
            <a:avLst/>
          </a:prstGeom>
          <a:gradFill rotWithShape="1">
            <a:gsLst>
              <a:gs pos="0">
                <a:srgbClr val="51B1E1"/>
              </a:gs>
              <a:gs pos="100000">
                <a:srgbClr val="1C6B9C"/>
              </a:gs>
            </a:gsLst>
            <a:lin ang="16200000" scaled="1"/>
          </a:gradFill>
          <a:ln w="9525">
            <a:noFill/>
            <a:miter lim="800000"/>
            <a:headEnd/>
            <a:tailEnd/>
          </a:ln>
        </p:spPr>
        <p:txBody>
          <a:bodyPr wrap="none" anchor="ctr"/>
          <a:lstStyle/>
          <a:p>
            <a:pPr algn="ctr"/>
            <a:endParaRPr lang="en-US" sz="2400" dirty="0">
              <a:cs typeface="Arial" charset="0"/>
            </a:endParaRPr>
          </a:p>
        </p:txBody>
      </p:sp>
      <p:sp>
        <p:nvSpPr>
          <p:cNvPr id="1031" name="Rectangle 3"/>
          <p:cNvSpPr>
            <a:spLocks noChangeArrowheads="1"/>
          </p:cNvSpPr>
          <p:nvPr/>
        </p:nvSpPr>
        <p:spPr bwMode="auto">
          <a:xfrm>
            <a:off x="360363" y="347791"/>
            <a:ext cx="43129200" cy="4191000"/>
          </a:xfrm>
          <a:prstGeom prst="rect">
            <a:avLst/>
          </a:prstGeom>
          <a:gradFill rotWithShape="1">
            <a:gsLst>
              <a:gs pos="0">
                <a:srgbClr val="51B1E1"/>
              </a:gs>
              <a:gs pos="100000">
                <a:srgbClr val="1C6B9C"/>
              </a:gs>
            </a:gsLst>
            <a:lin ang="16200000" scaled="1"/>
          </a:gradFill>
          <a:ln w="9525">
            <a:noFill/>
            <a:miter lim="800000"/>
            <a:headEnd/>
            <a:tailEnd/>
          </a:ln>
        </p:spPr>
        <p:txBody>
          <a:bodyPr wrap="none" anchor="ctr"/>
          <a:lstStyle/>
          <a:p>
            <a:pPr algn="ctr"/>
            <a:endParaRPr lang="en-US">
              <a:cs typeface="Arial" charset="0"/>
            </a:endParaRPr>
          </a:p>
        </p:txBody>
      </p:sp>
      <p:sp>
        <p:nvSpPr>
          <p:cNvPr id="1032" name="Rectangle 1"/>
          <p:cNvSpPr>
            <a:spLocks noChangeArrowheads="1"/>
          </p:cNvSpPr>
          <p:nvPr/>
        </p:nvSpPr>
        <p:spPr bwMode="auto">
          <a:xfrm>
            <a:off x="3614738" y="379625"/>
            <a:ext cx="36576000" cy="2554545"/>
          </a:xfrm>
          <a:prstGeom prst="rect">
            <a:avLst/>
          </a:prstGeom>
          <a:noFill/>
          <a:ln w="9525">
            <a:noFill/>
            <a:miter lim="800000"/>
            <a:headEnd/>
            <a:tailEnd/>
          </a:ln>
        </p:spPr>
        <p:txBody>
          <a:bodyPr anchor="ctr">
            <a:spAutoFit/>
          </a:bodyPr>
          <a:lstStyle/>
          <a:p>
            <a:pPr algn="ctr" defTabSz="914400"/>
            <a:r>
              <a:rPr lang="en-US" sz="8000" b="1" dirty="0" err="1" smtClean="0">
                <a:solidFill>
                  <a:schemeClr val="bg1"/>
                </a:solidFill>
                <a:cs typeface="Times New Roman" pitchFamily="18" charset="0"/>
              </a:rPr>
              <a:t>Postfire</a:t>
            </a:r>
            <a:r>
              <a:rPr lang="en-US" sz="8000" b="1" dirty="0" smtClean="0">
                <a:solidFill>
                  <a:schemeClr val="bg1"/>
                </a:solidFill>
                <a:cs typeface="Times New Roman" pitchFamily="18" charset="0"/>
              </a:rPr>
              <a:t> </a:t>
            </a:r>
            <a:r>
              <a:rPr lang="en-US" sz="8000" b="1" dirty="0" err="1" smtClean="0">
                <a:solidFill>
                  <a:schemeClr val="bg1"/>
                </a:solidFill>
                <a:cs typeface="Times New Roman" pitchFamily="18" charset="0"/>
              </a:rPr>
              <a:t>Instream</a:t>
            </a:r>
            <a:r>
              <a:rPr lang="en-US" sz="8000" b="1" dirty="0" smtClean="0">
                <a:solidFill>
                  <a:schemeClr val="bg1"/>
                </a:solidFill>
                <a:cs typeface="Times New Roman" pitchFamily="18" charset="0"/>
              </a:rPr>
              <a:t> and Riparian Large </a:t>
            </a:r>
            <a:r>
              <a:rPr lang="en-US" sz="8000" b="1" dirty="0">
                <a:solidFill>
                  <a:schemeClr val="bg1"/>
                </a:solidFill>
                <a:cs typeface="Times New Roman" pitchFamily="18" charset="0"/>
              </a:rPr>
              <a:t>W</a:t>
            </a:r>
            <a:r>
              <a:rPr lang="en-US" sz="8000" b="1" dirty="0" smtClean="0">
                <a:solidFill>
                  <a:schemeClr val="bg1"/>
                </a:solidFill>
                <a:cs typeface="Times New Roman" pitchFamily="18" charset="0"/>
              </a:rPr>
              <a:t>ood </a:t>
            </a:r>
            <a:r>
              <a:rPr lang="en-US" sz="8000" b="1" dirty="0">
                <a:solidFill>
                  <a:schemeClr val="bg1"/>
                </a:solidFill>
                <a:cs typeface="Times New Roman" pitchFamily="18" charset="0"/>
              </a:rPr>
              <a:t>L</a:t>
            </a:r>
            <a:r>
              <a:rPr lang="en-US" sz="8000" b="1" dirty="0" smtClean="0">
                <a:solidFill>
                  <a:schemeClr val="bg1"/>
                </a:solidFill>
                <a:cs typeface="Times New Roman" pitchFamily="18" charset="0"/>
              </a:rPr>
              <a:t>oading, </a:t>
            </a:r>
          </a:p>
          <a:p>
            <a:pPr algn="ctr" defTabSz="914400"/>
            <a:r>
              <a:rPr lang="en-US" sz="8000" b="1" dirty="0" smtClean="0">
                <a:solidFill>
                  <a:schemeClr val="bg1"/>
                </a:solidFill>
                <a:cs typeface="Times New Roman" pitchFamily="18" charset="0"/>
              </a:rPr>
              <a:t>Boulder Creek Wyoming </a:t>
            </a:r>
            <a:endParaRPr lang="en-US" sz="8000" b="1" dirty="0">
              <a:solidFill>
                <a:schemeClr val="bg1"/>
              </a:solidFill>
            </a:endParaRPr>
          </a:p>
        </p:txBody>
      </p:sp>
      <p:sp>
        <p:nvSpPr>
          <p:cNvPr id="1034" name="Rectangle 5"/>
          <p:cNvSpPr>
            <a:spLocks noChangeArrowheads="1"/>
          </p:cNvSpPr>
          <p:nvPr/>
        </p:nvSpPr>
        <p:spPr bwMode="auto">
          <a:xfrm>
            <a:off x="6357938" y="2930159"/>
            <a:ext cx="31132462" cy="830997"/>
          </a:xfrm>
          <a:prstGeom prst="rect">
            <a:avLst/>
          </a:prstGeom>
          <a:noFill/>
          <a:ln w="9525">
            <a:noFill/>
            <a:miter lim="800000"/>
            <a:headEnd/>
            <a:tailEnd/>
          </a:ln>
        </p:spPr>
        <p:txBody>
          <a:bodyPr anchor="ctr">
            <a:spAutoFit/>
          </a:bodyPr>
          <a:lstStyle/>
          <a:p>
            <a:pPr algn="ctr" defTabSz="914400" eaLnBrk="0" hangingPunct="0"/>
            <a:r>
              <a:rPr lang="en-US" sz="4800" b="1" dirty="0" smtClean="0">
                <a:solidFill>
                  <a:schemeClr val="bg1"/>
                </a:solidFill>
                <a:cs typeface="Times New Roman" pitchFamily="18" charset="0"/>
              </a:rPr>
              <a:t>Tyler Miller</a:t>
            </a:r>
            <a:r>
              <a:rPr lang="en-US" sz="4800" b="1" baseline="30000" dirty="0">
                <a:solidFill>
                  <a:schemeClr val="bg1"/>
                </a:solidFill>
                <a:cs typeface="Times New Roman" pitchFamily="18" charset="0"/>
              </a:rPr>
              <a:t>2</a:t>
            </a:r>
            <a:r>
              <a:rPr lang="en-US" sz="4800" b="1" dirty="0" smtClean="0">
                <a:solidFill>
                  <a:schemeClr val="bg1"/>
                </a:solidFill>
                <a:cs typeface="Times New Roman" pitchFamily="18" charset="0"/>
              </a:rPr>
              <a:t>, Kate Dwire</a:t>
            </a:r>
            <a:r>
              <a:rPr lang="en-US" sz="4800" b="1" baseline="30000" dirty="0">
                <a:solidFill>
                  <a:schemeClr val="bg1"/>
                </a:solidFill>
                <a:cs typeface="Times New Roman" pitchFamily="18" charset="0"/>
              </a:rPr>
              <a:t>1</a:t>
            </a:r>
            <a:r>
              <a:rPr lang="en-US" sz="4800" b="1" dirty="0" smtClean="0">
                <a:solidFill>
                  <a:schemeClr val="bg1"/>
                </a:solidFill>
                <a:cs typeface="Times New Roman" pitchFamily="18" charset="0"/>
              </a:rPr>
              <a:t>, Sandra Ryan-Burkett</a:t>
            </a:r>
            <a:r>
              <a:rPr lang="en-US" sz="4800" b="1" baseline="30000" dirty="0">
                <a:solidFill>
                  <a:schemeClr val="bg1"/>
                </a:solidFill>
                <a:cs typeface="Times New Roman" pitchFamily="18" charset="0"/>
              </a:rPr>
              <a:t>1</a:t>
            </a:r>
            <a:endParaRPr lang="en-US" sz="4800" b="1" dirty="0">
              <a:solidFill>
                <a:schemeClr val="bg1"/>
              </a:solidFill>
            </a:endParaRPr>
          </a:p>
        </p:txBody>
      </p:sp>
      <p:pic>
        <p:nvPicPr>
          <p:cNvPr id="1035" name="Picture 548" descr="Shield2c"/>
          <p:cNvPicPr>
            <a:picLocks noChangeAspect="1" noChangeArrowheads="1"/>
          </p:cNvPicPr>
          <p:nvPr/>
        </p:nvPicPr>
        <p:blipFill>
          <a:blip r:embed="rId4" cstate="print"/>
          <a:srcRect/>
          <a:stretch>
            <a:fillRect/>
          </a:stretch>
        </p:blipFill>
        <p:spPr bwMode="auto">
          <a:xfrm>
            <a:off x="1046558" y="1656897"/>
            <a:ext cx="2568180" cy="2755055"/>
          </a:xfrm>
          <a:prstGeom prst="rect">
            <a:avLst/>
          </a:prstGeom>
          <a:noFill/>
          <a:ln w="9525">
            <a:noFill/>
            <a:miter lim="800000"/>
            <a:headEnd/>
            <a:tailEnd/>
          </a:ln>
        </p:spPr>
      </p:pic>
      <p:sp>
        <p:nvSpPr>
          <p:cNvPr id="1036" name="Rectangle 16"/>
          <p:cNvSpPr>
            <a:spLocks noChangeArrowheads="1"/>
          </p:cNvSpPr>
          <p:nvPr/>
        </p:nvSpPr>
        <p:spPr bwMode="auto">
          <a:xfrm>
            <a:off x="6380163" y="3176966"/>
            <a:ext cx="31089600" cy="2184777"/>
          </a:xfrm>
          <a:prstGeom prst="rect">
            <a:avLst/>
          </a:prstGeom>
          <a:noFill/>
          <a:ln w="9525">
            <a:noFill/>
            <a:miter lim="800000"/>
            <a:headEnd/>
            <a:tailEnd/>
          </a:ln>
        </p:spPr>
        <p:txBody>
          <a:bodyPr lIns="685584" tIns="685584" rIns="685584" bIns="685584" anchor="ctr">
            <a:spAutoFit/>
          </a:bodyPr>
          <a:lstStyle/>
          <a:p>
            <a:pPr algn="ctr" defTabSz="914400"/>
            <a:r>
              <a:rPr lang="en-US" sz="3600" baseline="30000" dirty="0">
                <a:solidFill>
                  <a:schemeClr val="bg1"/>
                </a:solidFill>
                <a:cs typeface="Times New Roman" pitchFamily="18" charset="0"/>
              </a:rPr>
              <a:t>1</a:t>
            </a:r>
            <a:r>
              <a:rPr lang="en-US" sz="3600" dirty="0">
                <a:solidFill>
                  <a:schemeClr val="bg1"/>
                </a:solidFill>
                <a:cs typeface="Times New Roman" pitchFamily="18" charset="0"/>
              </a:rPr>
              <a:t> USDA Forest Service, Rocky Mountain Research Station, Ft. Collins, CO</a:t>
            </a:r>
            <a:r>
              <a:rPr lang="en-US" sz="3600" dirty="0" smtClean="0">
                <a:solidFill>
                  <a:schemeClr val="bg1"/>
                </a:solidFill>
                <a:cs typeface="Times New Roman" pitchFamily="18" charset="0"/>
              </a:rPr>
              <a:t>,; </a:t>
            </a:r>
            <a:r>
              <a:rPr lang="en-US" sz="3600" baseline="30000" dirty="0" smtClean="0">
                <a:solidFill>
                  <a:schemeClr val="bg1"/>
                </a:solidFill>
                <a:cs typeface="Times New Roman" pitchFamily="18" charset="0"/>
              </a:rPr>
              <a:t>2</a:t>
            </a:r>
            <a:r>
              <a:rPr lang="en-US" sz="3600" dirty="0" smtClean="0">
                <a:solidFill>
                  <a:schemeClr val="bg1"/>
                </a:solidFill>
                <a:cs typeface="Times New Roman" pitchFamily="18" charset="0"/>
              </a:rPr>
              <a:t> </a:t>
            </a:r>
            <a:r>
              <a:rPr lang="en-US" sz="3600" dirty="0">
                <a:solidFill>
                  <a:schemeClr val="bg1"/>
                </a:solidFill>
                <a:cs typeface="Times New Roman" pitchFamily="18" charset="0"/>
              </a:rPr>
              <a:t>GeoCorps</a:t>
            </a:r>
            <a:r>
              <a:rPr lang="en-US" sz="3600" baseline="30000" dirty="0">
                <a:solidFill>
                  <a:schemeClr val="bg1"/>
                </a:solidFill>
                <a:cs typeface="Times New Roman" pitchFamily="18" charset="0"/>
              </a:rPr>
              <a:t>™</a:t>
            </a:r>
            <a:r>
              <a:rPr lang="en-US" sz="3600" dirty="0">
                <a:solidFill>
                  <a:schemeClr val="bg1"/>
                </a:solidFill>
                <a:cs typeface="Times New Roman" pitchFamily="18" charset="0"/>
              </a:rPr>
              <a:t> America Program, Geological Society of </a:t>
            </a:r>
            <a:r>
              <a:rPr lang="en-US" sz="3600" dirty="0" smtClean="0">
                <a:solidFill>
                  <a:schemeClr val="bg1"/>
                </a:solidFill>
                <a:cs typeface="Times New Roman" pitchFamily="18" charset="0"/>
              </a:rPr>
              <a:t>America </a:t>
            </a:r>
            <a:r>
              <a:rPr lang="en-US" sz="1600" dirty="0">
                <a:solidFill>
                  <a:schemeClr val="bg1"/>
                </a:solidFill>
                <a:cs typeface="Times New Roman" pitchFamily="18" charset="0"/>
              </a:rPr>
              <a:t/>
            </a:r>
            <a:br>
              <a:rPr lang="en-US" sz="1600" dirty="0">
                <a:solidFill>
                  <a:schemeClr val="bg1"/>
                </a:solidFill>
                <a:cs typeface="Times New Roman" pitchFamily="18" charset="0"/>
              </a:rPr>
            </a:br>
            <a:endParaRPr lang="en-US" sz="1600" dirty="0">
              <a:solidFill>
                <a:schemeClr val="bg1"/>
              </a:solidFill>
            </a:endParaRPr>
          </a:p>
        </p:txBody>
      </p:sp>
      <p:sp>
        <p:nvSpPr>
          <p:cNvPr id="1038" name="Rectangle 57"/>
          <p:cNvSpPr>
            <a:spLocks noChangeArrowheads="1"/>
          </p:cNvSpPr>
          <p:nvPr/>
        </p:nvSpPr>
        <p:spPr bwMode="auto">
          <a:xfrm>
            <a:off x="30173613" y="27158950"/>
            <a:ext cx="13184187" cy="830263"/>
          </a:xfrm>
          <a:prstGeom prst="rect">
            <a:avLst/>
          </a:prstGeom>
          <a:noFill/>
          <a:ln w="9525">
            <a:noFill/>
            <a:miter lim="800000"/>
            <a:headEnd/>
            <a:tailEnd/>
          </a:ln>
        </p:spPr>
        <p:txBody>
          <a:bodyPr anchor="ctr">
            <a:spAutoFit/>
          </a:bodyPr>
          <a:lstStyle/>
          <a:p>
            <a:pPr eaLnBrk="0" hangingPunct="0"/>
            <a:endParaRPr lang="en-US" sz="1600">
              <a:solidFill>
                <a:schemeClr val="bg1"/>
              </a:solidFill>
              <a:ea typeface="Times New Roman" pitchFamily="18" charset="0"/>
              <a:cs typeface="Arial" charset="0"/>
            </a:endParaRPr>
          </a:p>
          <a:p>
            <a:pPr eaLnBrk="0" hangingPunct="0"/>
            <a:endParaRPr lang="en-US" sz="1600">
              <a:solidFill>
                <a:schemeClr val="bg1"/>
              </a:solidFill>
              <a:ea typeface="Times New Roman" pitchFamily="18" charset="0"/>
              <a:cs typeface="Arial" charset="0"/>
            </a:endParaRPr>
          </a:p>
          <a:p>
            <a:pPr eaLnBrk="0" hangingPunct="0"/>
            <a:endParaRPr lang="en-US" sz="1600">
              <a:solidFill>
                <a:schemeClr val="bg1"/>
              </a:solidFill>
              <a:ea typeface="Times New Roman" pitchFamily="18" charset="0"/>
              <a:cs typeface="Arial" charset="0"/>
            </a:endParaRPr>
          </a:p>
        </p:txBody>
      </p:sp>
      <p:pic>
        <p:nvPicPr>
          <p:cNvPr id="1040" name="Picture 1261" descr="rmrs_pin"/>
          <p:cNvPicPr>
            <a:picLocks noChangeAspect="1" noChangeArrowheads="1"/>
          </p:cNvPicPr>
          <p:nvPr/>
        </p:nvPicPr>
        <p:blipFill>
          <a:blip r:embed="rId5" cstate="print"/>
          <a:srcRect/>
          <a:stretch>
            <a:fillRect/>
          </a:stretch>
        </p:blipFill>
        <p:spPr bwMode="auto">
          <a:xfrm>
            <a:off x="3931723" y="1656898"/>
            <a:ext cx="2946868" cy="2440776"/>
          </a:xfrm>
          <a:prstGeom prst="rect">
            <a:avLst/>
          </a:prstGeom>
          <a:noFill/>
          <a:ln w="9525">
            <a:noFill/>
            <a:miter lim="800000"/>
            <a:headEnd/>
            <a:tailEnd/>
          </a:ln>
        </p:spPr>
      </p:pic>
      <p:pic>
        <p:nvPicPr>
          <p:cNvPr id="1041" name="Picture 53" descr="GSA_logo1R_rgb.tiff"/>
          <p:cNvPicPr>
            <a:picLocks noChangeAspect="1"/>
          </p:cNvPicPr>
          <p:nvPr/>
        </p:nvPicPr>
        <p:blipFill>
          <a:blip r:embed="rId6" cstate="print"/>
          <a:srcRect/>
          <a:stretch>
            <a:fillRect/>
          </a:stretch>
        </p:blipFill>
        <p:spPr bwMode="auto">
          <a:xfrm>
            <a:off x="37944861" y="2164560"/>
            <a:ext cx="4998601" cy="1236678"/>
          </a:xfrm>
          <a:prstGeom prst="rect">
            <a:avLst/>
          </a:prstGeom>
          <a:noFill/>
          <a:ln w="9525">
            <a:noFill/>
            <a:miter lim="800000"/>
            <a:headEnd/>
            <a:tailEnd/>
          </a:ln>
        </p:spPr>
      </p:pic>
      <p:sp>
        <p:nvSpPr>
          <p:cNvPr id="55" name="TextBox 54"/>
          <p:cNvSpPr txBox="1"/>
          <p:nvPr/>
        </p:nvSpPr>
        <p:spPr>
          <a:xfrm>
            <a:off x="37944861" y="3596595"/>
            <a:ext cx="5020827" cy="584775"/>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GeoCorps</a:t>
            </a:r>
            <a:r>
              <a:rPr lang="en-US" sz="2800" b="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America</a:t>
            </a:r>
          </a:p>
        </p:txBody>
      </p:sp>
      <p:sp>
        <p:nvSpPr>
          <p:cNvPr id="1044" name="TextBox 47"/>
          <p:cNvSpPr txBox="1">
            <a:spLocks noChangeArrowheads="1"/>
          </p:cNvSpPr>
          <p:nvPr/>
        </p:nvSpPr>
        <p:spPr bwMode="auto">
          <a:xfrm>
            <a:off x="538164" y="4833713"/>
            <a:ext cx="13020675" cy="615950"/>
          </a:xfrm>
          <a:prstGeom prst="rect">
            <a:avLst/>
          </a:prstGeom>
          <a:solidFill>
            <a:srgbClr val="DBE5F1"/>
          </a:solidFill>
          <a:ln w="9525">
            <a:noFill/>
            <a:miter lim="800000"/>
            <a:headEnd/>
            <a:tailEnd/>
          </a:ln>
        </p:spPr>
        <p:txBody>
          <a:bodyPr wrap="square">
            <a:spAutoFit/>
          </a:bodyPr>
          <a:lstStyle/>
          <a:p>
            <a:pPr algn="ctr"/>
            <a:r>
              <a:rPr lang="en-US" sz="3400">
                <a:solidFill>
                  <a:srgbClr val="4F81BD"/>
                </a:solidFill>
                <a:latin typeface="Arial Black" pitchFamily="34" charset="0"/>
                <a:cs typeface="Arial" charset="0"/>
              </a:rPr>
              <a:t>Introduction</a:t>
            </a:r>
          </a:p>
        </p:txBody>
      </p:sp>
      <p:sp>
        <p:nvSpPr>
          <p:cNvPr id="1046" name="TextBox 49"/>
          <p:cNvSpPr txBox="1">
            <a:spLocks noChangeArrowheads="1"/>
          </p:cNvSpPr>
          <p:nvPr/>
        </p:nvSpPr>
        <p:spPr bwMode="auto">
          <a:xfrm>
            <a:off x="30119759" y="27969819"/>
            <a:ext cx="13001529" cy="461963"/>
          </a:xfrm>
          <a:prstGeom prst="rect">
            <a:avLst/>
          </a:prstGeom>
          <a:solidFill>
            <a:srgbClr val="DBE5F1"/>
          </a:solidFill>
          <a:ln w="9525">
            <a:noFill/>
            <a:miter lim="800000"/>
            <a:headEnd/>
            <a:tailEnd/>
          </a:ln>
        </p:spPr>
        <p:txBody>
          <a:bodyPr wrap="square">
            <a:spAutoFit/>
          </a:bodyPr>
          <a:lstStyle/>
          <a:p>
            <a:pPr algn="ctr"/>
            <a:r>
              <a:rPr lang="en-US" sz="2400" dirty="0" smtClean="0">
                <a:solidFill>
                  <a:srgbClr val="4F81BD"/>
                </a:solidFill>
                <a:latin typeface="Arial Black" pitchFamily="34" charset="0"/>
              </a:rPr>
              <a:t>References</a:t>
            </a:r>
            <a:endParaRPr lang="en-US" sz="2400" dirty="0">
              <a:solidFill>
                <a:srgbClr val="4F81BD"/>
              </a:solidFill>
              <a:latin typeface="Arial Black" pitchFamily="34" charset="0"/>
            </a:endParaRPr>
          </a:p>
        </p:txBody>
      </p:sp>
      <p:sp>
        <p:nvSpPr>
          <p:cNvPr id="1047" name="TextBox 50"/>
          <p:cNvSpPr txBox="1">
            <a:spLocks noChangeArrowheads="1"/>
          </p:cNvSpPr>
          <p:nvPr/>
        </p:nvSpPr>
        <p:spPr bwMode="auto">
          <a:xfrm>
            <a:off x="14238518" y="4833713"/>
            <a:ext cx="14383653" cy="615553"/>
          </a:xfrm>
          <a:prstGeom prst="rect">
            <a:avLst/>
          </a:prstGeom>
          <a:solidFill>
            <a:srgbClr val="DBE5F1"/>
          </a:solidFill>
          <a:ln w="9525">
            <a:noFill/>
            <a:miter lim="800000"/>
            <a:headEnd/>
            <a:tailEnd/>
          </a:ln>
        </p:spPr>
        <p:txBody>
          <a:bodyPr wrap="square">
            <a:spAutoFit/>
          </a:bodyPr>
          <a:lstStyle/>
          <a:p>
            <a:pPr algn="ctr"/>
            <a:r>
              <a:rPr lang="en-US" sz="3400" dirty="0">
                <a:solidFill>
                  <a:srgbClr val="4F81BD"/>
                </a:solidFill>
                <a:latin typeface="Arial Black" pitchFamily="34" charset="0"/>
                <a:cs typeface="Arial" charset="0"/>
              </a:rPr>
              <a:t>Study </a:t>
            </a:r>
            <a:r>
              <a:rPr lang="en-US" sz="3400" dirty="0" smtClean="0">
                <a:solidFill>
                  <a:srgbClr val="4F81BD"/>
                </a:solidFill>
                <a:latin typeface="Arial Black" pitchFamily="34" charset="0"/>
                <a:cs typeface="Arial" charset="0"/>
              </a:rPr>
              <a:t>Site </a:t>
            </a:r>
            <a:endParaRPr lang="en-US" sz="3400" dirty="0">
              <a:solidFill>
                <a:srgbClr val="4F81BD"/>
              </a:solidFill>
              <a:latin typeface="Arial Black" pitchFamily="34" charset="0"/>
              <a:cs typeface="Arial" charset="0"/>
            </a:endParaRPr>
          </a:p>
        </p:txBody>
      </p:sp>
      <p:sp>
        <p:nvSpPr>
          <p:cNvPr id="1048" name="TextBox 47"/>
          <p:cNvSpPr txBox="1">
            <a:spLocks noChangeArrowheads="1"/>
          </p:cNvSpPr>
          <p:nvPr/>
        </p:nvSpPr>
        <p:spPr bwMode="auto">
          <a:xfrm>
            <a:off x="518416" y="10388092"/>
            <a:ext cx="13021056" cy="615950"/>
          </a:xfrm>
          <a:prstGeom prst="rect">
            <a:avLst/>
          </a:prstGeom>
          <a:solidFill>
            <a:srgbClr val="DBE5F1"/>
          </a:solidFill>
          <a:ln w="9525">
            <a:noFill/>
            <a:miter lim="800000"/>
            <a:headEnd/>
            <a:tailEnd/>
          </a:ln>
        </p:spPr>
        <p:txBody>
          <a:bodyPr>
            <a:spAutoFit/>
          </a:bodyPr>
          <a:lstStyle/>
          <a:p>
            <a:pPr algn="ctr"/>
            <a:r>
              <a:rPr lang="en-US" sz="3400">
                <a:solidFill>
                  <a:srgbClr val="4F81BD"/>
                </a:solidFill>
                <a:latin typeface="Arial Black" pitchFamily="34" charset="0"/>
                <a:cs typeface="Arial" charset="0"/>
              </a:rPr>
              <a:t>Methods</a:t>
            </a:r>
          </a:p>
        </p:txBody>
      </p:sp>
      <p:sp>
        <p:nvSpPr>
          <p:cNvPr id="1121" name="TextBox 67"/>
          <p:cNvSpPr txBox="1">
            <a:spLocks noChangeArrowheads="1"/>
          </p:cNvSpPr>
          <p:nvPr/>
        </p:nvSpPr>
        <p:spPr bwMode="auto">
          <a:xfrm>
            <a:off x="30773688" y="23622225"/>
            <a:ext cx="12715875" cy="984885"/>
          </a:xfrm>
          <a:prstGeom prst="rect">
            <a:avLst/>
          </a:prstGeom>
          <a:noFill/>
          <a:ln w="9525">
            <a:noFill/>
            <a:miter lim="800000"/>
            <a:headEnd/>
            <a:tailEnd/>
          </a:ln>
        </p:spPr>
        <p:txBody>
          <a:bodyPr wrap="square">
            <a:spAutoFit/>
          </a:bodyPr>
          <a:lstStyle/>
          <a:p>
            <a:pPr>
              <a:buFont typeface="Arial" charset="0"/>
              <a:buChar char="•"/>
            </a:pPr>
            <a:endParaRPr lang="en-US" sz="2800" dirty="0">
              <a:solidFill>
                <a:schemeClr val="bg1"/>
              </a:solidFill>
            </a:endParaRPr>
          </a:p>
          <a:p>
            <a:endParaRPr lang="en-US" sz="3000" dirty="0">
              <a:solidFill>
                <a:schemeClr val="bg1"/>
              </a:solidFill>
            </a:endParaRPr>
          </a:p>
        </p:txBody>
      </p:sp>
      <p:sp>
        <p:nvSpPr>
          <p:cNvPr id="52" name="TextBox 50"/>
          <p:cNvSpPr txBox="1">
            <a:spLocks noChangeArrowheads="1"/>
          </p:cNvSpPr>
          <p:nvPr/>
        </p:nvSpPr>
        <p:spPr bwMode="auto">
          <a:xfrm>
            <a:off x="2656786" y="19575473"/>
            <a:ext cx="24688800" cy="613003"/>
          </a:xfrm>
          <a:prstGeom prst="rect">
            <a:avLst/>
          </a:prstGeom>
          <a:solidFill>
            <a:srgbClr val="DBE5F1"/>
          </a:solidFill>
          <a:ln w="9525">
            <a:noFill/>
            <a:miter lim="800000"/>
            <a:headEnd/>
            <a:tailEnd/>
          </a:ln>
        </p:spPr>
        <p:txBody>
          <a:bodyPr wrap="square">
            <a:spAutoFit/>
          </a:bodyPr>
          <a:lstStyle/>
          <a:p>
            <a:pPr algn="ctr"/>
            <a:r>
              <a:rPr lang="en-US" sz="3400" dirty="0" smtClean="0">
                <a:solidFill>
                  <a:srgbClr val="4F81BD"/>
                </a:solidFill>
                <a:latin typeface="Arial Black" pitchFamily="34" charset="0"/>
                <a:cs typeface="Arial" charset="0"/>
              </a:rPr>
              <a:t>Preliminary Results – </a:t>
            </a:r>
            <a:r>
              <a:rPr lang="en-US" sz="3400" dirty="0" err="1" smtClean="0">
                <a:solidFill>
                  <a:srgbClr val="4F81BD"/>
                </a:solidFill>
                <a:latin typeface="Arial Black" pitchFamily="34" charset="0"/>
                <a:cs typeface="Arial" charset="0"/>
              </a:rPr>
              <a:t>Postfire</a:t>
            </a:r>
            <a:r>
              <a:rPr lang="en-US" sz="3400" dirty="0" smtClean="0">
                <a:solidFill>
                  <a:srgbClr val="4F81BD"/>
                </a:solidFill>
                <a:latin typeface="Arial Black" pitchFamily="34" charset="0"/>
                <a:cs typeface="Arial" charset="0"/>
              </a:rPr>
              <a:t> Large Wood Loads</a:t>
            </a:r>
            <a:endParaRPr lang="en-US" sz="3400" dirty="0">
              <a:solidFill>
                <a:srgbClr val="4F81BD"/>
              </a:solidFill>
              <a:latin typeface="Arial Black" pitchFamily="34" charset="0"/>
              <a:cs typeface="Arial" charset="0"/>
            </a:endParaRPr>
          </a:p>
        </p:txBody>
      </p:sp>
      <p:sp>
        <p:nvSpPr>
          <p:cNvPr id="57" name="TextBox 56"/>
          <p:cNvSpPr txBox="1"/>
          <p:nvPr/>
        </p:nvSpPr>
        <p:spPr>
          <a:xfrm>
            <a:off x="23949932" y="28374973"/>
            <a:ext cx="5910943" cy="430887"/>
          </a:xfrm>
          <a:prstGeom prst="rect">
            <a:avLst/>
          </a:prstGeom>
          <a:noFill/>
        </p:spPr>
        <p:txBody>
          <a:bodyPr wrap="square" rtlCol="0">
            <a:spAutoFit/>
          </a:bodyPr>
          <a:lstStyle/>
          <a:p>
            <a:pPr>
              <a:buFont typeface="Arial" pitchFamily="34" charset="0"/>
              <a:buChar char="•"/>
            </a:pPr>
            <a:r>
              <a:rPr lang="en-US" sz="2200" dirty="0" smtClean="0">
                <a:solidFill>
                  <a:schemeClr val="bg1"/>
                </a:solidFill>
              </a:rPr>
              <a:t>   </a:t>
            </a:r>
            <a:endParaRPr lang="en-US" sz="2000" dirty="0"/>
          </a:p>
        </p:txBody>
      </p:sp>
      <p:sp>
        <p:nvSpPr>
          <p:cNvPr id="59" name="TextBox 50"/>
          <p:cNvSpPr txBox="1">
            <a:spLocks noChangeArrowheads="1"/>
          </p:cNvSpPr>
          <p:nvPr/>
        </p:nvSpPr>
        <p:spPr bwMode="auto">
          <a:xfrm>
            <a:off x="13505769" y="27965400"/>
            <a:ext cx="8477931" cy="523220"/>
          </a:xfrm>
          <a:prstGeom prst="rect">
            <a:avLst/>
          </a:prstGeom>
          <a:noFill/>
          <a:ln w="9525">
            <a:noFill/>
            <a:miter lim="800000"/>
            <a:headEnd/>
            <a:tailEnd/>
          </a:ln>
        </p:spPr>
        <p:txBody>
          <a:bodyPr wrap="square">
            <a:spAutoFit/>
          </a:bodyPr>
          <a:lstStyle/>
          <a:p>
            <a:pPr algn="ctr"/>
            <a:endParaRPr lang="en-US" sz="2800" b="1" dirty="0">
              <a:solidFill>
                <a:schemeClr val="bg1"/>
              </a:solidFill>
              <a:latin typeface="Arial" pitchFamily="34" charset="0"/>
              <a:cs typeface="Arial" pitchFamily="34" charset="0"/>
            </a:endParaRPr>
          </a:p>
        </p:txBody>
      </p:sp>
      <p:sp>
        <p:nvSpPr>
          <p:cNvPr id="56" name="TextBox 64"/>
          <p:cNvSpPr txBox="1">
            <a:spLocks noChangeArrowheads="1"/>
          </p:cNvSpPr>
          <p:nvPr/>
        </p:nvSpPr>
        <p:spPr bwMode="auto">
          <a:xfrm>
            <a:off x="30095952" y="4833713"/>
            <a:ext cx="13004577" cy="614363"/>
          </a:xfrm>
          <a:prstGeom prst="rect">
            <a:avLst/>
          </a:prstGeom>
          <a:solidFill>
            <a:srgbClr val="DBE5F1"/>
          </a:solidFill>
          <a:ln w="9525">
            <a:noFill/>
            <a:miter lim="800000"/>
            <a:headEnd/>
            <a:tailEnd/>
          </a:ln>
        </p:spPr>
        <p:txBody>
          <a:bodyPr wrap="square">
            <a:spAutoFit/>
          </a:bodyPr>
          <a:lstStyle/>
          <a:p>
            <a:pPr algn="ctr"/>
            <a:r>
              <a:rPr lang="en-US" sz="3400" dirty="0" err="1">
                <a:solidFill>
                  <a:srgbClr val="4F81BD"/>
                </a:solidFill>
                <a:latin typeface="Arial Black" pitchFamily="34" charset="0"/>
                <a:cs typeface="Arial" charset="0"/>
              </a:rPr>
              <a:t>GeoCorps</a:t>
            </a:r>
            <a:r>
              <a:rPr lang="en-US" sz="3400" dirty="0">
                <a:solidFill>
                  <a:srgbClr val="4F81BD"/>
                </a:solidFill>
                <a:latin typeface="Arial Black" pitchFamily="34" charset="0"/>
                <a:cs typeface="Arial" charset="0"/>
              </a:rPr>
              <a:t> </a:t>
            </a:r>
            <a:r>
              <a:rPr lang="en-US" sz="3400" dirty="0" smtClean="0">
                <a:solidFill>
                  <a:srgbClr val="4F81BD"/>
                </a:solidFill>
                <a:latin typeface="Arial Black" pitchFamily="34" charset="0"/>
                <a:cs typeface="Arial" charset="0"/>
              </a:rPr>
              <a:t>Internship Experience</a:t>
            </a:r>
            <a:endParaRPr lang="en-US" sz="3400" dirty="0">
              <a:solidFill>
                <a:srgbClr val="4F81BD"/>
              </a:solidFill>
              <a:latin typeface="Arial Black" pitchFamily="34" charset="0"/>
              <a:cs typeface="Arial" charset="0"/>
            </a:endParaRPr>
          </a:p>
        </p:txBody>
      </p:sp>
      <p:sp>
        <p:nvSpPr>
          <p:cNvPr id="2" name="TextBox 1"/>
          <p:cNvSpPr txBox="1"/>
          <p:nvPr/>
        </p:nvSpPr>
        <p:spPr>
          <a:xfrm>
            <a:off x="14993245" y="5638345"/>
            <a:ext cx="13527322" cy="4093428"/>
          </a:xfrm>
          <a:prstGeom prst="rect">
            <a:avLst/>
          </a:prstGeom>
          <a:noFill/>
        </p:spPr>
        <p:txBody>
          <a:bodyPr wrap="square" rtlCol="0">
            <a:spAutoFit/>
          </a:bodyPr>
          <a:lstStyle/>
          <a:p>
            <a:r>
              <a:rPr lang="en-US" sz="2000" dirty="0">
                <a:solidFill>
                  <a:schemeClr val="bg1"/>
                </a:solidFill>
              </a:rPr>
              <a:t>Little Granite Creek, an upland contributor to the Snake </a:t>
            </a:r>
            <a:r>
              <a:rPr lang="en-US" sz="2000" dirty="0" smtClean="0">
                <a:solidFill>
                  <a:schemeClr val="bg1"/>
                </a:solidFill>
              </a:rPr>
              <a:t>River system</a:t>
            </a:r>
            <a:r>
              <a:rPr lang="en-US" sz="2000" dirty="0">
                <a:solidFill>
                  <a:schemeClr val="bg1"/>
                </a:solidFill>
              </a:rPr>
              <a:t>, drains </a:t>
            </a:r>
            <a:r>
              <a:rPr lang="en-US" sz="2000" dirty="0" smtClean="0">
                <a:solidFill>
                  <a:schemeClr val="bg1"/>
                </a:solidFill>
              </a:rPr>
              <a:t>54.6 km2 </a:t>
            </a:r>
            <a:r>
              <a:rPr lang="en-US" sz="2000" dirty="0">
                <a:solidFill>
                  <a:schemeClr val="bg1"/>
                </a:solidFill>
              </a:rPr>
              <a:t>of the </a:t>
            </a:r>
            <a:r>
              <a:rPr lang="en-US" sz="2000" dirty="0" err="1">
                <a:solidFill>
                  <a:schemeClr val="bg1"/>
                </a:solidFill>
              </a:rPr>
              <a:t>Gros</a:t>
            </a:r>
            <a:r>
              <a:rPr lang="en-US" sz="2000" dirty="0">
                <a:solidFill>
                  <a:schemeClr val="bg1"/>
                </a:solidFill>
              </a:rPr>
              <a:t> </a:t>
            </a:r>
            <a:r>
              <a:rPr lang="en-US" sz="2000" dirty="0" err="1">
                <a:solidFill>
                  <a:schemeClr val="bg1"/>
                </a:solidFill>
              </a:rPr>
              <a:t>Ventre</a:t>
            </a:r>
            <a:r>
              <a:rPr lang="en-US" sz="2000" dirty="0">
                <a:solidFill>
                  <a:schemeClr val="bg1"/>
                </a:solidFill>
              </a:rPr>
              <a:t> range south </a:t>
            </a:r>
            <a:r>
              <a:rPr lang="en-US" sz="2000" dirty="0" smtClean="0">
                <a:solidFill>
                  <a:schemeClr val="bg1"/>
                </a:solidFill>
              </a:rPr>
              <a:t>of Jackson</a:t>
            </a:r>
            <a:r>
              <a:rPr lang="en-US" sz="2000" dirty="0">
                <a:solidFill>
                  <a:schemeClr val="bg1"/>
                </a:solidFill>
              </a:rPr>
              <a:t>, WY. The area is </a:t>
            </a:r>
            <a:r>
              <a:rPr lang="en-US" sz="2000" dirty="0" smtClean="0">
                <a:solidFill>
                  <a:schemeClr val="bg1"/>
                </a:solidFill>
              </a:rPr>
              <a:t>administered by </a:t>
            </a:r>
            <a:r>
              <a:rPr lang="en-US" sz="2000" dirty="0">
                <a:solidFill>
                  <a:schemeClr val="bg1"/>
                </a:solidFill>
              </a:rPr>
              <a:t>the </a:t>
            </a:r>
            <a:r>
              <a:rPr lang="en-US" sz="2000" dirty="0" smtClean="0">
                <a:solidFill>
                  <a:schemeClr val="bg1"/>
                </a:solidFill>
              </a:rPr>
              <a:t>USDA Forest Service, Bridger-Teton National  Forest, Jackson Ranger District.  The </a:t>
            </a:r>
            <a:r>
              <a:rPr lang="en-US" sz="2000" dirty="0">
                <a:solidFill>
                  <a:schemeClr val="bg1"/>
                </a:solidFill>
              </a:rPr>
              <a:t>two main tributaries to </a:t>
            </a:r>
            <a:r>
              <a:rPr lang="en-US" sz="2000" dirty="0" smtClean="0">
                <a:solidFill>
                  <a:schemeClr val="bg1"/>
                </a:solidFill>
              </a:rPr>
              <a:t>Little Granite </a:t>
            </a:r>
            <a:r>
              <a:rPr lang="en-US" sz="2000" dirty="0">
                <a:solidFill>
                  <a:schemeClr val="bg1"/>
                </a:solidFill>
              </a:rPr>
              <a:t>Creek are Boulder Creek </a:t>
            </a:r>
            <a:r>
              <a:rPr lang="en-US" sz="2000" dirty="0" smtClean="0">
                <a:solidFill>
                  <a:schemeClr val="bg1"/>
                </a:solidFill>
              </a:rPr>
              <a:t>(20.7 </a:t>
            </a:r>
            <a:r>
              <a:rPr lang="en-US" sz="2000" dirty="0">
                <a:solidFill>
                  <a:schemeClr val="bg1"/>
                </a:solidFill>
              </a:rPr>
              <a:t>km2) and the </a:t>
            </a:r>
            <a:r>
              <a:rPr lang="en-US" sz="2000" dirty="0" smtClean="0">
                <a:solidFill>
                  <a:schemeClr val="bg1"/>
                </a:solidFill>
              </a:rPr>
              <a:t>upper basin </a:t>
            </a:r>
            <a:r>
              <a:rPr lang="en-US" sz="2000" dirty="0">
                <a:solidFill>
                  <a:schemeClr val="bg1"/>
                </a:solidFill>
              </a:rPr>
              <a:t>of Little Granite Creek </a:t>
            </a:r>
            <a:r>
              <a:rPr lang="en-US" sz="2000" dirty="0" smtClean="0">
                <a:solidFill>
                  <a:schemeClr val="bg1"/>
                </a:solidFill>
              </a:rPr>
              <a:t>(19.7 km2) </a:t>
            </a:r>
            <a:r>
              <a:rPr lang="en-US" sz="2000" dirty="0">
                <a:solidFill>
                  <a:schemeClr val="bg1"/>
                </a:solidFill>
              </a:rPr>
              <a:t>(</a:t>
            </a:r>
            <a:r>
              <a:rPr lang="en-US" sz="2000" dirty="0" smtClean="0">
                <a:solidFill>
                  <a:schemeClr val="bg1"/>
                </a:solidFill>
              </a:rPr>
              <a:t>Ryan et al.  </a:t>
            </a:r>
            <a:r>
              <a:rPr lang="en-US" sz="2000" dirty="0">
                <a:solidFill>
                  <a:schemeClr val="bg1"/>
                </a:solidFill>
              </a:rPr>
              <a:t>2011</a:t>
            </a:r>
            <a:r>
              <a:rPr lang="en-US" sz="2000" dirty="0" smtClean="0">
                <a:solidFill>
                  <a:schemeClr val="bg1"/>
                </a:solidFill>
              </a:rPr>
              <a:t>). </a:t>
            </a:r>
            <a:r>
              <a:rPr lang="en-US" sz="2000" dirty="0">
                <a:solidFill>
                  <a:schemeClr val="bg1"/>
                </a:solidFill>
              </a:rPr>
              <a:t>The basin is underlain primarily by deformed </a:t>
            </a:r>
            <a:r>
              <a:rPr lang="en-US" sz="2000" dirty="0" smtClean="0">
                <a:solidFill>
                  <a:schemeClr val="bg1"/>
                </a:solidFill>
              </a:rPr>
              <a:t>sedimentary formations </a:t>
            </a:r>
            <a:r>
              <a:rPr lang="en-US" sz="2000" dirty="0">
                <a:solidFill>
                  <a:schemeClr val="bg1"/>
                </a:solidFill>
              </a:rPr>
              <a:t>(sandstone and </a:t>
            </a:r>
            <a:r>
              <a:rPr lang="en-US" sz="2000" dirty="0" err="1">
                <a:solidFill>
                  <a:schemeClr val="bg1"/>
                </a:solidFill>
              </a:rPr>
              <a:t>claystone</a:t>
            </a:r>
            <a:r>
              <a:rPr lang="en-US" sz="2000" dirty="0">
                <a:solidFill>
                  <a:schemeClr val="bg1"/>
                </a:solidFill>
              </a:rPr>
              <a:t>) of marine origin (Love </a:t>
            </a:r>
            <a:r>
              <a:rPr lang="en-US" sz="2000" dirty="0" smtClean="0">
                <a:solidFill>
                  <a:schemeClr val="bg1"/>
                </a:solidFill>
              </a:rPr>
              <a:t>and Christiansen</a:t>
            </a:r>
            <a:r>
              <a:rPr lang="en-US" sz="2000" dirty="0">
                <a:solidFill>
                  <a:schemeClr val="bg1"/>
                </a:solidFill>
              </a:rPr>
              <a:t>, 1985</a:t>
            </a:r>
            <a:r>
              <a:rPr lang="en-US" sz="2000" dirty="0" smtClean="0">
                <a:solidFill>
                  <a:schemeClr val="bg1"/>
                </a:solidFill>
              </a:rPr>
              <a:t>).  Stream </a:t>
            </a:r>
            <a:r>
              <a:rPr lang="en-US" sz="2000" dirty="0">
                <a:solidFill>
                  <a:schemeClr val="bg1"/>
                </a:solidFill>
              </a:rPr>
              <a:t>channels range from step-pool and rapids in conﬁned valley bottoms to plane bed and pools/rifﬂes in wider ﬂoodplains. (Ryan et al. 2011)</a:t>
            </a:r>
          </a:p>
          <a:p>
            <a:endParaRPr lang="en-US" sz="2000" dirty="0" smtClean="0">
              <a:solidFill>
                <a:schemeClr val="bg1"/>
              </a:solidFill>
            </a:endParaRPr>
          </a:p>
          <a:p>
            <a:r>
              <a:rPr lang="en-US" sz="2000" dirty="0" smtClean="0">
                <a:solidFill>
                  <a:schemeClr val="bg1"/>
                </a:solidFill>
              </a:rPr>
              <a:t>Prior to burning, forest cover was dominated by lodgepole pine; the ﬂoodplain </a:t>
            </a:r>
            <a:r>
              <a:rPr lang="en-US" sz="2000" dirty="0" err="1" smtClean="0">
                <a:solidFill>
                  <a:schemeClr val="bg1"/>
                </a:solidFill>
              </a:rPr>
              <a:t>overstory</a:t>
            </a:r>
            <a:r>
              <a:rPr lang="en-US" sz="2000" dirty="0" smtClean="0">
                <a:solidFill>
                  <a:schemeClr val="bg1"/>
                </a:solidFill>
              </a:rPr>
              <a:t> was composed of a mixture of lodgepole pine, Engelmann spruce, and subalpine ﬁr.  Runoff in the Little Granite Creek watershed is induced primarily by melting of annual snowpack, with </a:t>
            </a:r>
            <a:r>
              <a:rPr lang="en-US" sz="2000" dirty="0" err="1" smtClean="0">
                <a:solidFill>
                  <a:schemeClr val="bg1"/>
                </a:solidFill>
              </a:rPr>
              <a:t>peakﬂow</a:t>
            </a:r>
            <a:r>
              <a:rPr lang="en-US" sz="2000" dirty="0" smtClean="0">
                <a:solidFill>
                  <a:schemeClr val="bg1"/>
                </a:solidFill>
              </a:rPr>
              <a:t> occurring typically between mid-May and mid-June. Mean annual temperature is 1.0°C,  mean annual precipitation is 52. 2 cm (climate station near Bondurant, WY, elevation1982 m; Western Regional Climate Center) . Elevation ranges from 1950 to 3000 m. </a:t>
            </a:r>
          </a:p>
          <a:p>
            <a:endParaRPr lang="en-US" sz="2000" dirty="0">
              <a:solidFill>
                <a:schemeClr val="bg1"/>
              </a:solidFill>
            </a:endParaRPr>
          </a:p>
        </p:txBody>
      </p:sp>
      <p:sp>
        <p:nvSpPr>
          <p:cNvPr id="3" name="TextBox 2"/>
          <p:cNvSpPr txBox="1"/>
          <p:nvPr/>
        </p:nvSpPr>
        <p:spPr>
          <a:xfrm>
            <a:off x="6487881" y="20602178"/>
            <a:ext cx="7895776" cy="7786747"/>
          </a:xfrm>
          <a:prstGeom prst="rect">
            <a:avLst/>
          </a:prstGeom>
          <a:noFill/>
        </p:spPr>
        <p:txBody>
          <a:bodyPr wrap="square" rtlCol="0">
            <a:spAutoFit/>
          </a:bodyPr>
          <a:lstStyle/>
          <a:p>
            <a:r>
              <a:rPr lang="en-US" sz="2000" dirty="0" smtClean="0">
                <a:solidFill>
                  <a:schemeClr val="bg1"/>
                </a:solidFill>
              </a:rPr>
              <a:t>Preliminary results show that the longitudinal distribution of </a:t>
            </a:r>
            <a:r>
              <a:rPr lang="en-US" sz="2000" dirty="0" err="1" smtClean="0">
                <a:solidFill>
                  <a:schemeClr val="bg1"/>
                </a:solidFill>
              </a:rPr>
              <a:t>instream</a:t>
            </a:r>
            <a:r>
              <a:rPr lang="en-US" sz="2000" dirty="0" smtClean="0">
                <a:solidFill>
                  <a:schemeClr val="bg1"/>
                </a:solidFill>
              </a:rPr>
              <a:t> LW was highly variable, and likely dependent on local valley and channel geometry, as well as fall direction of trees.  Jams (≥ 3 LW pieces) were very frequent, occurring at nearly every meander and generally spanning the channel.  Jams tended to be most aggregated when two or more channel-spanning logs occurred at a meander.  Repeat surveys of LW in the Boulder Creek permanently established study reaches have shown that jams are highly dynamic, and contribute to channel avulsions and erosion of banks and terraces.</a:t>
            </a:r>
          </a:p>
          <a:p>
            <a:endParaRPr lang="en-US" sz="2000" dirty="0">
              <a:solidFill>
                <a:schemeClr val="bg1"/>
              </a:solidFill>
            </a:endParaRPr>
          </a:p>
          <a:p>
            <a:r>
              <a:rPr lang="en-US" sz="2000" dirty="0" smtClean="0">
                <a:solidFill>
                  <a:schemeClr val="bg1"/>
                </a:solidFill>
              </a:rPr>
              <a:t>The distribution of floodplain LW was also variable, and partly reflected differences in pre-fire stem density and species composition, especially the occurrence of large diameter Engelmann spruce trees.  Most LW pieces entered the channel as whole or partial tree trunks; nearly  42% of the pieces contributed to both </a:t>
            </a:r>
            <a:r>
              <a:rPr lang="en-US" sz="2000" dirty="0" err="1" smtClean="0">
                <a:solidFill>
                  <a:schemeClr val="bg1"/>
                </a:solidFill>
              </a:rPr>
              <a:t>instream</a:t>
            </a:r>
            <a:r>
              <a:rPr lang="en-US" sz="2000" dirty="0" smtClean="0">
                <a:solidFill>
                  <a:schemeClr val="bg1"/>
                </a:solidFill>
              </a:rPr>
              <a:t> and floodplain wood loads.</a:t>
            </a:r>
            <a:r>
              <a:rPr lang="en-US" sz="2000" dirty="0">
                <a:solidFill>
                  <a:schemeClr val="bg1"/>
                </a:solidFill>
              </a:rPr>
              <a:t> </a:t>
            </a:r>
            <a:r>
              <a:rPr lang="en-US" sz="2000" dirty="0" smtClean="0">
                <a:solidFill>
                  <a:schemeClr val="bg1"/>
                </a:solidFill>
              </a:rPr>
              <a:t> Average piece length for floodplain LW pieces was 11.2 m (range 1-45 m), while average </a:t>
            </a:r>
            <a:r>
              <a:rPr lang="en-US" sz="2000" dirty="0" err="1" smtClean="0">
                <a:solidFill>
                  <a:schemeClr val="bg1"/>
                </a:solidFill>
              </a:rPr>
              <a:t>instream</a:t>
            </a:r>
            <a:r>
              <a:rPr lang="en-US" sz="2000" dirty="0" smtClean="0">
                <a:solidFill>
                  <a:schemeClr val="bg1"/>
                </a:solidFill>
              </a:rPr>
              <a:t> length was 6.4 (range 1-25 m), reflecting breakage and transport processes during high flows. </a:t>
            </a:r>
          </a:p>
          <a:p>
            <a:endParaRPr lang="en-US" sz="2000" dirty="0">
              <a:solidFill>
                <a:schemeClr val="bg1"/>
              </a:solidFill>
            </a:endParaRPr>
          </a:p>
          <a:p>
            <a:r>
              <a:rPr lang="en-US" sz="2000" dirty="0" smtClean="0">
                <a:solidFill>
                  <a:schemeClr val="bg1"/>
                </a:solidFill>
              </a:rPr>
              <a:t>Thirteen years post-fire, approximately </a:t>
            </a:r>
            <a:r>
              <a:rPr lang="en-US" sz="2000" dirty="0">
                <a:solidFill>
                  <a:schemeClr val="bg1"/>
                </a:solidFill>
              </a:rPr>
              <a:t>52% of the recruitable wood load (m</a:t>
            </a:r>
            <a:r>
              <a:rPr lang="en-US" sz="2000" baseline="30000" dirty="0">
                <a:solidFill>
                  <a:schemeClr val="bg1"/>
                </a:solidFill>
              </a:rPr>
              <a:t>3</a:t>
            </a:r>
            <a:r>
              <a:rPr lang="en-US" sz="2000" dirty="0">
                <a:solidFill>
                  <a:schemeClr val="bg1"/>
                </a:solidFill>
              </a:rPr>
              <a:t>/ ha</a:t>
            </a:r>
            <a:r>
              <a:rPr lang="en-US" sz="2000" dirty="0" smtClean="0">
                <a:solidFill>
                  <a:schemeClr val="bg1"/>
                </a:solidFill>
              </a:rPr>
              <a:t>) has entered the </a:t>
            </a:r>
            <a:r>
              <a:rPr lang="en-US" sz="2000" dirty="0">
                <a:solidFill>
                  <a:schemeClr val="bg1"/>
                </a:solidFill>
              </a:rPr>
              <a:t>channel, 38% </a:t>
            </a:r>
            <a:r>
              <a:rPr lang="en-US" sz="2000" dirty="0" smtClean="0">
                <a:solidFill>
                  <a:schemeClr val="bg1"/>
                </a:solidFill>
              </a:rPr>
              <a:t>has fallen entirely </a:t>
            </a:r>
            <a:r>
              <a:rPr lang="en-US" sz="2000" dirty="0">
                <a:solidFill>
                  <a:schemeClr val="bg1"/>
                </a:solidFill>
              </a:rPr>
              <a:t>onto the floodplain, and 10% is still standing, with potential to either enter the channel </a:t>
            </a:r>
            <a:r>
              <a:rPr lang="en-US" sz="2000" dirty="0" smtClean="0">
                <a:solidFill>
                  <a:schemeClr val="bg1"/>
                </a:solidFill>
              </a:rPr>
              <a:t>(wholly </a:t>
            </a:r>
            <a:r>
              <a:rPr lang="en-US" sz="2000" dirty="0">
                <a:solidFill>
                  <a:schemeClr val="bg1"/>
                </a:solidFill>
              </a:rPr>
              <a:t>or partially) </a:t>
            </a:r>
            <a:r>
              <a:rPr lang="en-US" sz="2000" dirty="0" smtClean="0">
                <a:solidFill>
                  <a:schemeClr val="bg1"/>
                </a:solidFill>
              </a:rPr>
              <a:t>or fall </a:t>
            </a:r>
            <a:r>
              <a:rPr lang="en-US" sz="2000" dirty="0">
                <a:solidFill>
                  <a:schemeClr val="bg1"/>
                </a:solidFill>
              </a:rPr>
              <a:t>to the floodplain.   </a:t>
            </a:r>
          </a:p>
        </p:txBody>
      </p:sp>
      <p:sp>
        <p:nvSpPr>
          <p:cNvPr id="5" name="TextBox 4"/>
          <p:cNvSpPr txBox="1"/>
          <p:nvPr/>
        </p:nvSpPr>
        <p:spPr>
          <a:xfrm>
            <a:off x="30233406" y="23685339"/>
            <a:ext cx="12732282" cy="4093428"/>
          </a:xfrm>
          <a:prstGeom prst="rect">
            <a:avLst/>
          </a:prstGeom>
          <a:noFill/>
        </p:spPr>
        <p:txBody>
          <a:bodyPr wrap="square" rtlCol="0">
            <a:spAutoFit/>
          </a:bodyPr>
          <a:lstStyle/>
          <a:p>
            <a:r>
              <a:rPr lang="en-US" sz="2000" dirty="0" smtClean="0">
                <a:solidFill>
                  <a:schemeClr val="bg1"/>
                </a:solidFill>
              </a:rPr>
              <a:t>Few studies have collected spatially explicit information on </a:t>
            </a:r>
            <a:r>
              <a:rPr lang="en-US" sz="2000" dirty="0" err="1" smtClean="0">
                <a:solidFill>
                  <a:schemeClr val="bg1"/>
                </a:solidFill>
              </a:rPr>
              <a:t>instream</a:t>
            </a:r>
            <a:r>
              <a:rPr lang="en-US" sz="2000" dirty="0" smtClean="0">
                <a:solidFill>
                  <a:schemeClr val="bg1"/>
                </a:solidFill>
              </a:rPr>
              <a:t> wood distribution (</a:t>
            </a:r>
            <a:r>
              <a:rPr lang="en-US" sz="2000" dirty="0" err="1" smtClean="0">
                <a:solidFill>
                  <a:schemeClr val="bg1"/>
                </a:solidFill>
              </a:rPr>
              <a:t>Wohl</a:t>
            </a:r>
            <a:r>
              <a:rPr lang="en-US" sz="2000" dirty="0" smtClean="0">
                <a:solidFill>
                  <a:schemeClr val="bg1"/>
                </a:solidFill>
              </a:rPr>
              <a:t> and </a:t>
            </a:r>
            <a:r>
              <a:rPr lang="en-US" sz="2000" dirty="0" err="1" smtClean="0">
                <a:solidFill>
                  <a:schemeClr val="bg1"/>
                </a:solidFill>
              </a:rPr>
              <a:t>Cadol</a:t>
            </a:r>
            <a:r>
              <a:rPr lang="en-US" sz="2000" dirty="0" smtClean="0">
                <a:solidFill>
                  <a:schemeClr val="bg1"/>
                </a:solidFill>
              </a:rPr>
              <a:t> 2011) or the relative distribution of channel and riparian wood (Young et al., 2006).  Although post-fire recruitment of LW to streams has been modeled for some forest types, this is the first study to quantify and characterize both </a:t>
            </a:r>
            <a:r>
              <a:rPr lang="en-US" sz="2000" dirty="0" err="1" smtClean="0">
                <a:solidFill>
                  <a:schemeClr val="bg1"/>
                </a:solidFill>
              </a:rPr>
              <a:t>instream</a:t>
            </a:r>
            <a:r>
              <a:rPr lang="en-US" sz="2000" dirty="0" smtClean="0">
                <a:solidFill>
                  <a:schemeClr val="bg1"/>
                </a:solidFill>
              </a:rPr>
              <a:t> and floodplain wood loads following a wildfire.  For Boulder Creek, results show that </a:t>
            </a:r>
            <a:r>
              <a:rPr lang="en-US" sz="2000" dirty="0" err="1" smtClean="0">
                <a:solidFill>
                  <a:schemeClr val="bg1"/>
                </a:solidFill>
              </a:rPr>
              <a:t>instream</a:t>
            </a:r>
            <a:r>
              <a:rPr lang="en-US" sz="2000" dirty="0" smtClean="0">
                <a:solidFill>
                  <a:schemeClr val="bg1"/>
                </a:solidFill>
              </a:rPr>
              <a:t> LW loads are notably higher than floodplain loads, suggesting that the majority of recruitable trees fell toward the channel.  Also, trees fell faster than observed elsewhere (e.g. following the 1988 Yellowstone fires).  Thirteen years post-fire, nearly 90% of the burned trees have either entered the channel or fallen on the floodplain.  Following further analysis, results will contribute to the understanding of the role and fate of LW in stream channels and floodplains following fire.  </a:t>
            </a:r>
          </a:p>
          <a:p>
            <a:endParaRPr lang="en-US" sz="2000" dirty="0">
              <a:solidFill>
                <a:schemeClr val="bg1"/>
              </a:solidFill>
            </a:endParaRPr>
          </a:p>
          <a:p>
            <a:r>
              <a:rPr lang="en-US" sz="2000" dirty="0" smtClean="0">
                <a:solidFill>
                  <a:schemeClr val="bg1"/>
                </a:solidFill>
              </a:rPr>
              <a:t>This project benefited greatly from collaboration with </a:t>
            </a:r>
            <a:r>
              <a:rPr lang="en-US" sz="2000" dirty="0">
                <a:solidFill>
                  <a:schemeClr val="bg1"/>
                </a:solidFill>
              </a:rPr>
              <a:t>the </a:t>
            </a:r>
            <a:r>
              <a:rPr lang="en-US" sz="2000" dirty="0" err="1">
                <a:solidFill>
                  <a:schemeClr val="bg1"/>
                </a:solidFill>
              </a:rPr>
              <a:t>GeoCorps</a:t>
            </a:r>
            <a:r>
              <a:rPr lang="en-US" sz="2000" dirty="0">
                <a:solidFill>
                  <a:schemeClr val="bg1"/>
                </a:solidFill>
              </a:rPr>
              <a:t>  </a:t>
            </a:r>
            <a:r>
              <a:rPr lang="en-US" sz="2000" dirty="0" err="1">
                <a:solidFill>
                  <a:schemeClr val="bg1"/>
                </a:solidFill>
              </a:rPr>
              <a:t>America</a:t>
            </a:r>
            <a:r>
              <a:rPr lang="en-US" sz="2000" baseline="30000" dirty="0" err="1">
                <a:solidFill>
                  <a:schemeClr val="bg1"/>
                </a:solidFill>
              </a:rPr>
              <a:t>TM</a:t>
            </a:r>
            <a:r>
              <a:rPr lang="en-US" sz="2000" dirty="0">
                <a:solidFill>
                  <a:schemeClr val="bg1"/>
                </a:solidFill>
              </a:rPr>
              <a:t> </a:t>
            </a:r>
            <a:r>
              <a:rPr lang="en-US" sz="2000" dirty="0" smtClean="0">
                <a:solidFill>
                  <a:schemeClr val="bg1"/>
                </a:solidFill>
              </a:rPr>
              <a:t>Program.  Three interns contributed to the collection of field data and resurveys of the study reaches, thus adding to another year’s documentation of the </a:t>
            </a:r>
            <a:r>
              <a:rPr lang="en-US" sz="2000" dirty="0" err="1" smtClean="0">
                <a:solidFill>
                  <a:schemeClr val="bg1"/>
                </a:solidFill>
              </a:rPr>
              <a:t>postfire</a:t>
            </a:r>
            <a:r>
              <a:rPr lang="en-US" sz="2000" dirty="0" smtClean="0">
                <a:solidFill>
                  <a:schemeClr val="bg1"/>
                </a:solidFill>
              </a:rPr>
              <a:t> changes in Boulder Creek. </a:t>
            </a:r>
            <a:endParaRPr lang="en-US" sz="2400" dirty="0" smtClean="0"/>
          </a:p>
        </p:txBody>
      </p:sp>
      <p:sp>
        <p:nvSpPr>
          <p:cNvPr id="13" name="TextBox 12"/>
          <p:cNvSpPr txBox="1"/>
          <p:nvPr/>
        </p:nvSpPr>
        <p:spPr>
          <a:xfrm>
            <a:off x="593939" y="11208055"/>
            <a:ext cx="8970976" cy="1938992"/>
          </a:xfrm>
          <a:prstGeom prst="rect">
            <a:avLst/>
          </a:prstGeom>
          <a:noFill/>
        </p:spPr>
        <p:txBody>
          <a:bodyPr wrap="square" rtlCol="0">
            <a:spAutoFit/>
          </a:bodyPr>
          <a:lstStyle/>
          <a:p>
            <a:r>
              <a:rPr lang="en-US" sz="2000" dirty="0" smtClean="0">
                <a:solidFill>
                  <a:schemeClr val="bg1"/>
                </a:solidFill>
              </a:rPr>
              <a:t>We measured </a:t>
            </a:r>
            <a:r>
              <a:rPr lang="en-US" sz="2000" dirty="0" err="1" smtClean="0">
                <a:solidFill>
                  <a:schemeClr val="bg1"/>
                </a:solidFill>
              </a:rPr>
              <a:t>instream</a:t>
            </a:r>
            <a:r>
              <a:rPr lang="en-US" sz="2000" dirty="0" smtClean="0">
                <a:solidFill>
                  <a:schemeClr val="bg1"/>
                </a:solidFill>
              </a:rPr>
              <a:t> LW, floodplain LW, and standing trees/snags along a spatially continuous  (1100 m) severely burned  portion of Boulder Creek.  Floodplain LW  and trees/snags were measured within the riparian corridor, approximately 20 m from the channel, along both right and left banks.  In each 20 m interval (stream length), the following variables were collected on each LW piece meeting size criteria (≥ 1 m length</a:t>
            </a:r>
            <a:r>
              <a:rPr lang="en-US" sz="2000" dirty="0">
                <a:solidFill>
                  <a:schemeClr val="bg1"/>
                </a:solidFill>
              </a:rPr>
              <a:t>, ≥ </a:t>
            </a:r>
            <a:r>
              <a:rPr lang="en-US" sz="2000" dirty="0" smtClean="0">
                <a:solidFill>
                  <a:schemeClr val="bg1"/>
                </a:solidFill>
              </a:rPr>
              <a:t>10 cm diameter):  </a:t>
            </a:r>
          </a:p>
        </p:txBody>
      </p:sp>
      <p:pic>
        <p:nvPicPr>
          <p:cNvPr id="1030" name="Picture 6" descr="L:\photos to enter\Miller_Tyler_USFS_BTNF_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6515" y="15169182"/>
            <a:ext cx="5070256" cy="380269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9"/>
          <p:cNvSpPr txBox="1">
            <a:spLocks noChangeArrowheads="1"/>
          </p:cNvSpPr>
          <p:nvPr/>
        </p:nvSpPr>
        <p:spPr bwMode="auto">
          <a:xfrm>
            <a:off x="30028590" y="22918385"/>
            <a:ext cx="13093337" cy="615950"/>
          </a:xfrm>
          <a:prstGeom prst="rect">
            <a:avLst/>
          </a:prstGeom>
          <a:solidFill>
            <a:srgbClr val="DBE5F1"/>
          </a:solidFill>
          <a:ln w="9525">
            <a:noFill/>
            <a:miter lim="800000"/>
            <a:headEnd/>
            <a:tailEnd/>
          </a:ln>
        </p:spPr>
        <p:txBody>
          <a:bodyPr wrap="square">
            <a:spAutoFit/>
          </a:bodyPr>
          <a:lstStyle/>
          <a:p>
            <a:pPr algn="ctr"/>
            <a:r>
              <a:rPr lang="en-US" sz="3400">
                <a:solidFill>
                  <a:srgbClr val="4F81BD"/>
                </a:solidFill>
                <a:latin typeface="Arial Black" pitchFamily="34" charset="0"/>
              </a:rPr>
              <a:t>Summary </a:t>
            </a:r>
          </a:p>
        </p:txBody>
      </p:sp>
      <p:pic>
        <p:nvPicPr>
          <p:cNvPr id="66" name="Picture 3" descr="C:\Users\Millers\Desktop\Mo\internship specific '13\last day boulder creek\IMG_025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786" y="24506926"/>
            <a:ext cx="5196098" cy="389707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 descr="E:\boulder creek\IMG_00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81029" y="11180367"/>
            <a:ext cx="5070256" cy="3802692"/>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p:cNvSpPr txBox="1"/>
          <p:nvPr/>
        </p:nvSpPr>
        <p:spPr>
          <a:xfrm>
            <a:off x="30192892" y="30671666"/>
            <a:ext cx="13260738" cy="1600438"/>
          </a:xfrm>
          <a:prstGeom prst="rect">
            <a:avLst/>
          </a:prstGeom>
          <a:noFill/>
        </p:spPr>
        <p:txBody>
          <a:bodyPr wrap="square" rtlCol="0">
            <a:spAutoFit/>
          </a:bodyPr>
          <a:lstStyle/>
          <a:p>
            <a:r>
              <a:rPr lang="en-US" sz="1800" dirty="0" smtClean="0">
                <a:solidFill>
                  <a:schemeClr val="bg1"/>
                </a:solidFill>
                <a:latin typeface="Arial Black" pitchFamily="34" charset="0"/>
              </a:rPr>
              <a:t>Acknowledgements:  </a:t>
            </a:r>
            <a:r>
              <a:rPr lang="en-US" sz="1600" dirty="0" smtClean="0">
                <a:solidFill>
                  <a:schemeClr val="bg1"/>
                </a:solidFill>
              </a:rPr>
              <a:t>Research at Boulder Creek has been funded </a:t>
            </a:r>
            <a:r>
              <a:rPr lang="en-US" sz="1600" dirty="0">
                <a:solidFill>
                  <a:schemeClr val="bg1"/>
                </a:solidFill>
              </a:rPr>
              <a:t>by </a:t>
            </a:r>
            <a:r>
              <a:rPr lang="en-US" sz="1600" dirty="0" smtClean="0">
                <a:solidFill>
                  <a:schemeClr val="bg1"/>
                </a:solidFill>
              </a:rPr>
              <a:t>the US </a:t>
            </a:r>
            <a:r>
              <a:rPr lang="en-US" sz="1600" dirty="0">
                <a:solidFill>
                  <a:schemeClr val="bg1"/>
                </a:solidFill>
              </a:rPr>
              <a:t>Forest Service Rocky Mountain Research Station and Bridger-Teton National Forest, and </a:t>
            </a:r>
            <a:r>
              <a:rPr lang="en-US" sz="1600" dirty="0" smtClean="0">
                <a:solidFill>
                  <a:schemeClr val="bg1"/>
                </a:solidFill>
              </a:rPr>
              <a:t>the </a:t>
            </a:r>
            <a:r>
              <a:rPr lang="en-US" sz="1600" dirty="0">
                <a:solidFill>
                  <a:schemeClr val="bg1"/>
                </a:solidFill>
              </a:rPr>
              <a:t>National Fire Plan. </a:t>
            </a:r>
            <a:r>
              <a:rPr lang="en-US" sz="1600" dirty="0" smtClean="0">
                <a:solidFill>
                  <a:schemeClr val="bg1"/>
                </a:solidFill>
              </a:rPr>
              <a:t>Many thanks to Mark Dixon, consultant hydrologist, and to </a:t>
            </a:r>
            <a:r>
              <a:rPr lang="en-US" sz="1600" dirty="0" err="1" smtClean="0">
                <a:solidFill>
                  <a:schemeClr val="bg1"/>
                </a:solidFill>
              </a:rPr>
              <a:t>Ronna</a:t>
            </a:r>
            <a:r>
              <a:rPr lang="en-US" sz="1600" dirty="0" smtClean="0">
                <a:solidFill>
                  <a:schemeClr val="bg1"/>
                </a:solidFill>
              </a:rPr>
              <a:t> Simon, and Wes Smith, present and past Forest Hydrologist on the </a:t>
            </a:r>
            <a:r>
              <a:rPr lang="en-US" sz="1600" dirty="0">
                <a:solidFill>
                  <a:schemeClr val="bg1"/>
                </a:solidFill>
              </a:rPr>
              <a:t>Bridger-Teton National </a:t>
            </a:r>
            <a:r>
              <a:rPr lang="en-US" sz="1600" dirty="0" smtClean="0">
                <a:solidFill>
                  <a:schemeClr val="bg1"/>
                </a:solidFill>
              </a:rPr>
              <a:t>Forest for support and assistance.  We are grateful to Ben </a:t>
            </a:r>
            <a:r>
              <a:rPr lang="en-US" sz="1600" dirty="0" err="1" smtClean="0">
                <a:solidFill>
                  <a:schemeClr val="bg1"/>
                </a:solidFill>
              </a:rPr>
              <a:t>Kraushaar</a:t>
            </a:r>
            <a:r>
              <a:rPr lang="en-US" sz="1600" dirty="0" smtClean="0">
                <a:solidFill>
                  <a:schemeClr val="bg1"/>
                </a:solidFill>
              </a:rPr>
              <a:t> and Ryan Richardson, 2013 </a:t>
            </a:r>
            <a:r>
              <a:rPr lang="en-US" sz="1600" dirty="0" err="1" smtClean="0">
                <a:solidFill>
                  <a:schemeClr val="bg1"/>
                </a:solidFill>
              </a:rPr>
              <a:t>GeoCorps</a:t>
            </a:r>
            <a:r>
              <a:rPr lang="en-US" sz="1600" dirty="0" smtClean="0">
                <a:solidFill>
                  <a:schemeClr val="bg1"/>
                </a:solidFill>
              </a:rPr>
              <a:t>  America </a:t>
            </a:r>
            <a:r>
              <a:rPr lang="en-US" sz="1600" baseline="30000" dirty="0" smtClean="0">
                <a:solidFill>
                  <a:schemeClr val="bg1"/>
                </a:solidFill>
              </a:rPr>
              <a:t>TM</a:t>
            </a:r>
            <a:r>
              <a:rPr lang="en-US" sz="1600" dirty="0" smtClean="0">
                <a:solidFill>
                  <a:schemeClr val="bg1"/>
                </a:solidFill>
              </a:rPr>
              <a:t> interns, who collected LW data at Boulder Creek.  Tyler </a:t>
            </a:r>
            <a:r>
              <a:rPr lang="en-US" sz="1600" dirty="0" smtClean="0">
                <a:solidFill>
                  <a:schemeClr val="bg1"/>
                </a:solidFill>
              </a:rPr>
              <a:t>Miller’s </a:t>
            </a:r>
            <a:r>
              <a:rPr lang="en-US" sz="1600" dirty="0" err="1" smtClean="0">
                <a:solidFill>
                  <a:schemeClr val="bg1"/>
                </a:solidFill>
              </a:rPr>
              <a:t>GeoCorps</a:t>
            </a:r>
            <a:r>
              <a:rPr lang="en-US" sz="1600" dirty="0" smtClean="0">
                <a:solidFill>
                  <a:schemeClr val="bg1"/>
                </a:solidFill>
              </a:rPr>
              <a:t> </a:t>
            </a:r>
            <a:r>
              <a:rPr lang="en-US" sz="1600" dirty="0">
                <a:solidFill>
                  <a:schemeClr val="bg1"/>
                </a:solidFill>
              </a:rPr>
              <a:t>America internship </a:t>
            </a:r>
            <a:r>
              <a:rPr lang="en-US" sz="1600" dirty="0" smtClean="0">
                <a:solidFill>
                  <a:schemeClr val="bg1"/>
                </a:solidFill>
              </a:rPr>
              <a:t>was sponsored by the Geological Society of America, with assistance from Matt Dawson (</a:t>
            </a:r>
            <a:r>
              <a:rPr lang="en-US" sz="1600" dirty="0" err="1" smtClean="0">
                <a:solidFill>
                  <a:schemeClr val="bg1"/>
                </a:solidFill>
              </a:rPr>
              <a:t>GeoCorps</a:t>
            </a:r>
            <a:r>
              <a:rPr lang="en-US" sz="1600" dirty="0">
                <a:solidFill>
                  <a:schemeClr val="bg1"/>
                </a:solidFill>
              </a:rPr>
              <a:t> America </a:t>
            </a:r>
            <a:r>
              <a:rPr lang="en-US" sz="1600" baseline="30000" dirty="0">
                <a:solidFill>
                  <a:schemeClr val="bg1"/>
                </a:solidFill>
              </a:rPr>
              <a:t>TM</a:t>
            </a:r>
            <a:r>
              <a:rPr lang="en-US" sz="1600" dirty="0" smtClean="0">
                <a:solidFill>
                  <a:schemeClr val="bg1"/>
                </a:solidFill>
              </a:rPr>
              <a:t> ) and Melody Holms (US Forest Service Region 2).</a:t>
            </a:r>
            <a:endParaRPr lang="en-US" sz="1600" dirty="0">
              <a:solidFill>
                <a:schemeClr val="bg1"/>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055570981"/>
              </p:ext>
            </p:extLst>
          </p:nvPr>
        </p:nvGraphicFramePr>
        <p:xfrm>
          <a:off x="780161" y="28737742"/>
          <a:ext cx="14110018" cy="3656612"/>
        </p:xfrm>
        <a:graphic>
          <a:graphicData uri="http://schemas.openxmlformats.org/presentationml/2006/ole">
            <mc:AlternateContent xmlns:mc="http://schemas.openxmlformats.org/markup-compatibility/2006">
              <mc:Choice xmlns:v="urn:schemas-microsoft-com:vml" Requires="v">
                <p:oleObj spid="_x0000_s1232" name="SPW 11.0 Graph" r:id="rId10" imgW="9154800" imgH="2368080" progId="SigmaPlotGraphicObject.10">
                  <p:embed/>
                </p:oleObj>
              </mc:Choice>
              <mc:Fallback>
                <p:oleObj name="SPW 11.0 Graph" r:id="rId10" imgW="9154800" imgH="2368080" progId="SigmaPlotGraphicObject.10">
                  <p:embed/>
                  <p:pic>
                    <p:nvPicPr>
                      <p:cNvPr id="0" name=""/>
                      <p:cNvPicPr/>
                      <p:nvPr/>
                    </p:nvPicPr>
                    <p:blipFill>
                      <a:blip r:embed="rId11"/>
                      <a:stretch>
                        <a:fillRect/>
                      </a:stretch>
                    </p:blipFill>
                    <p:spPr>
                      <a:xfrm>
                        <a:off x="780161" y="28737742"/>
                        <a:ext cx="14110018" cy="3656612"/>
                      </a:xfrm>
                      <a:prstGeom prst="rect">
                        <a:avLst/>
                      </a:prstGeom>
                    </p:spPr>
                  </p:pic>
                </p:oleObj>
              </mc:Fallback>
            </mc:AlternateContent>
          </a:graphicData>
        </a:graphic>
      </p:graphicFrame>
      <p:pic>
        <p:nvPicPr>
          <p:cNvPr id="69" name="Picture 130" descr="L:\photos to enter\Miller_Tyler_USFS_BTNF_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61716" y="13110352"/>
            <a:ext cx="5366019" cy="4024516"/>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30899957" y="17224526"/>
            <a:ext cx="5381341" cy="369332"/>
          </a:xfrm>
          <a:prstGeom prst="rect">
            <a:avLst/>
          </a:prstGeom>
          <a:noFill/>
        </p:spPr>
        <p:txBody>
          <a:bodyPr wrap="square" rtlCol="0">
            <a:spAutoFit/>
          </a:bodyPr>
          <a:lstStyle/>
          <a:p>
            <a:r>
              <a:rPr lang="en-US" sz="1800" dirty="0" smtClean="0">
                <a:solidFill>
                  <a:schemeClr val="bg1"/>
                </a:solidFill>
              </a:rPr>
              <a:t>Measuring diameter of LW piece in Boulder Creek.</a:t>
            </a:r>
            <a:endParaRPr lang="en-US" sz="1800" dirty="0">
              <a:solidFill>
                <a:schemeClr val="bg1"/>
              </a:solidFill>
            </a:endParaRPr>
          </a:p>
        </p:txBody>
      </p:sp>
      <p:pic>
        <p:nvPicPr>
          <p:cNvPr id="71" name="Picture 4" descr="E:\boulder creek\IMG_0309.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87676" y="7452517"/>
            <a:ext cx="4020534" cy="5360708"/>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0961865" y="9703039"/>
            <a:ext cx="2435189" cy="1200329"/>
          </a:xfrm>
          <a:prstGeom prst="rect">
            <a:avLst/>
          </a:prstGeom>
          <a:noFill/>
        </p:spPr>
        <p:txBody>
          <a:bodyPr wrap="square" rtlCol="0">
            <a:spAutoFit/>
          </a:bodyPr>
          <a:lstStyle/>
          <a:p>
            <a:r>
              <a:rPr lang="en-US" sz="1800" dirty="0" smtClean="0">
                <a:solidFill>
                  <a:schemeClr val="bg1"/>
                </a:solidFill>
              </a:rPr>
              <a:t>Standing snags and downed LW piece with </a:t>
            </a:r>
            <a:r>
              <a:rPr lang="en-US" sz="1800" dirty="0" err="1" smtClean="0">
                <a:solidFill>
                  <a:schemeClr val="bg1"/>
                </a:solidFill>
              </a:rPr>
              <a:t>rootwad</a:t>
            </a:r>
            <a:r>
              <a:rPr lang="en-US" sz="1800" dirty="0" smtClean="0">
                <a:solidFill>
                  <a:schemeClr val="bg1"/>
                </a:solidFill>
              </a:rPr>
              <a:t>, Boulder Creek</a:t>
            </a:r>
            <a:r>
              <a:rPr lang="en-US" sz="1800" dirty="0">
                <a:solidFill>
                  <a:schemeClr val="bg1"/>
                </a:solidFill>
              </a:rPr>
              <a:t> </a:t>
            </a:r>
            <a:r>
              <a:rPr lang="en-US" sz="1800" dirty="0" smtClean="0">
                <a:solidFill>
                  <a:schemeClr val="bg1"/>
                </a:solidFill>
              </a:rPr>
              <a:t>floodplain.</a:t>
            </a:r>
            <a:endParaRPr lang="en-US" sz="1800" dirty="0">
              <a:solidFill>
                <a:schemeClr val="bg1"/>
              </a:solidFill>
            </a:endParaRPr>
          </a:p>
        </p:txBody>
      </p:sp>
      <p:pic>
        <p:nvPicPr>
          <p:cNvPr id="73" name="Picture 7" descr="E:\last day boulder creek\IMG_024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6787676" y="13110352"/>
            <a:ext cx="5369453" cy="402709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36898523" y="17183608"/>
            <a:ext cx="5161872" cy="646331"/>
          </a:xfrm>
          <a:prstGeom prst="rect">
            <a:avLst/>
          </a:prstGeom>
          <a:noFill/>
        </p:spPr>
        <p:txBody>
          <a:bodyPr wrap="square" rtlCol="0">
            <a:spAutoFit/>
          </a:bodyPr>
          <a:lstStyle/>
          <a:p>
            <a:r>
              <a:rPr lang="en-US" sz="1800" dirty="0" smtClean="0">
                <a:solidFill>
                  <a:schemeClr val="bg1"/>
                </a:solidFill>
              </a:rPr>
              <a:t>Lodgepole </a:t>
            </a:r>
            <a:r>
              <a:rPr lang="en-US" sz="1800" dirty="0">
                <a:solidFill>
                  <a:schemeClr val="bg1"/>
                </a:solidFill>
              </a:rPr>
              <a:t>p</a:t>
            </a:r>
            <a:r>
              <a:rPr lang="en-US" sz="1800" dirty="0" smtClean="0">
                <a:solidFill>
                  <a:schemeClr val="bg1"/>
                </a:solidFill>
              </a:rPr>
              <a:t>ine regeneration on floodplain and </a:t>
            </a:r>
            <a:r>
              <a:rPr lang="en-US" sz="1800" dirty="0" err="1" smtClean="0">
                <a:solidFill>
                  <a:schemeClr val="bg1"/>
                </a:solidFill>
              </a:rPr>
              <a:t>hillslopes</a:t>
            </a:r>
            <a:r>
              <a:rPr lang="en-US" sz="1800" dirty="0" smtClean="0">
                <a:solidFill>
                  <a:schemeClr val="bg1"/>
                </a:solidFill>
              </a:rPr>
              <a:t>, Boulder Creek basin.</a:t>
            </a:r>
            <a:endParaRPr lang="en-US" sz="1800" dirty="0">
              <a:solidFill>
                <a:schemeClr val="bg1"/>
              </a:solidFill>
            </a:endParaRPr>
          </a:p>
        </p:txBody>
      </p:sp>
      <p:pic>
        <p:nvPicPr>
          <p:cNvPr id="75" name="Picture 5" descr="L:\IMG_0228.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794734" y="17921105"/>
            <a:ext cx="5369453" cy="4027091"/>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30262434" y="5594168"/>
            <a:ext cx="12670811" cy="1631216"/>
          </a:xfrm>
          <a:prstGeom prst="rect">
            <a:avLst/>
          </a:prstGeom>
          <a:noFill/>
        </p:spPr>
        <p:txBody>
          <a:bodyPr wrap="square" rtlCol="0">
            <a:spAutoFit/>
          </a:bodyPr>
          <a:lstStyle/>
          <a:p>
            <a:r>
              <a:rPr lang="en-US" sz="2000" dirty="0" err="1">
                <a:solidFill>
                  <a:schemeClr val="bg1"/>
                </a:solidFill>
              </a:rPr>
              <a:t>GeoCorps</a:t>
            </a:r>
            <a:r>
              <a:rPr lang="en-US" sz="2000" dirty="0">
                <a:solidFill>
                  <a:schemeClr val="bg1"/>
                </a:solidFill>
              </a:rPr>
              <a:t> internship experience included learning </a:t>
            </a:r>
            <a:r>
              <a:rPr lang="en-US" sz="2000" dirty="0" smtClean="0">
                <a:solidFill>
                  <a:schemeClr val="bg1"/>
                </a:solidFill>
              </a:rPr>
              <a:t>methods </a:t>
            </a:r>
            <a:r>
              <a:rPr lang="en-US" sz="2000" dirty="0">
                <a:solidFill>
                  <a:schemeClr val="bg1"/>
                </a:solidFill>
              </a:rPr>
              <a:t>and study approaches from research scientists in a naturally burned watershed and gaining </a:t>
            </a:r>
            <a:r>
              <a:rPr lang="en-US" sz="2000" dirty="0" smtClean="0">
                <a:solidFill>
                  <a:schemeClr val="bg1"/>
                </a:solidFill>
              </a:rPr>
              <a:t>field experience </a:t>
            </a:r>
            <a:r>
              <a:rPr lang="en-US" sz="2000" dirty="0">
                <a:solidFill>
                  <a:schemeClr val="bg1"/>
                </a:solidFill>
              </a:rPr>
              <a:t>on a project with implications for post-fire management of streams and riparian areas on public lands. </a:t>
            </a:r>
            <a:r>
              <a:rPr lang="en-US" sz="2000" dirty="0" smtClean="0">
                <a:solidFill>
                  <a:schemeClr val="bg1"/>
                </a:solidFill>
              </a:rPr>
              <a:t> Field methods learned included measurement and characterization of  2500+ pieces </a:t>
            </a:r>
            <a:r>
              <a:rPr lang="en-US" sz="2000" dirty="0">
                <a:solidFill>
                  <a:schemeClr val="bg1"/>
                </a:solidFill>
              </a:rPr>
              <a:t>of large </a:t>
            </a:r>
            <a:r>
              <a:rPr lang="en-US" sz="2000" dirty="0" smtClean="0">
                <a:solidFill>
                  <a:schemeClr val="bg1"/>
                </a:solidFill>
              </a:rPr>
              <a:t>wood and basic techniques of surveying using a Total Station.  This experience has provided direction for </a:t>
            </a:r>
            <a:r>
              <a:rPr lang="en-US" sz="2000" dirty="0">
                <a:solidFill>
                  <a:schemeClr val="bg1"/>
                </a:solidFill>
              </a:rPr>
              <a:t>future graduate </a:t>
            </a:r>
            <a:r>
              <a:rPr lang="en-US" sz="2000" dirty="0" smtClean="0">
                <a:solidFill>
                  <a:schemeClr val="bg1"/>
                </a:solidFill>
              </a:rPr>
              <a:t>study and employment  </a:t>
            </a:r>
            <a:r>
              <a:rPr lang="en-US" sz="2000" dirty="0">
                <a:solidFill>
                  <a:schemeClr val="bg1"/>
                </a:solidFill>
              </a:rPr>
              <a:t>in </a:t>
            </a:r>
            <a:r>
              <a:rPr lang="en-US" sz="2000" dirty="0" smtClean="0">
                <a:solidFill>
                  <a:schemeClr val="bg1"/>
                </a:solidFill>
              </a:rPr>
              <a:t>the physical sciences.</a:t>
            </a:r>
            <a:endParaRPr lang="en-US" sz="2400" dirty="0" smtClean="0"/>
          </a:p>
        </p:txBody>
      </p:sp>
      <p:pic>
        <p:nvPicPr>
          <p:cNvPr id="77" name="Picture 6" descr="E:\boulder creek\IMG_0317.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207204" y="7452517"/>
            <a:ext cx="4020531" cy="536070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E:\boulder creek\IMG_0011.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41030" y="17921105"/>
            <a:ext cx="5383858" cy="4037894"/>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31025260" y="22031569"/>
            <a:ext cx="5130733" cy="646331"/>
          </a:xfrm>
          <a:prstGeom prst="rect">
            <a:avLst/>
          </a:prstGeom>
          <a:noFill/>
        </p:spPr>
        <p:txBody>
          <a:bodyPr wrap="square" rtlCol="0">
            <a:spAutoFit/>
          </a:bodyPr>
          <a:lstStyle/>
          <a:p>
            <a:r>
              <a:rPr lang="en-US" sz="1800" dirty="0" smtClean="0">
                <a:solidFill>
                  <a:schemeClr val="bg1"/>
                </a:solidFill>
              </a:rPr>
              <a:t>Many LW pieces contributed to both floodplain </a:t>
            </a:r>
          </a:p>
          <a:p>
            <a:r>
              <a:rPr lang="en-US" sz="1800" dirty="0" smtClean="0">
                <a:solidFill>
                  <a:schemeClr val="bg1"/>
                </a:solidFill>
              </a:rPr>
              <a:t>and </a:t>
            </a:r>
            <a:r>
              <a:rPr lang="en-US" sz="1800" dirty="0" err="1" smtClean="0">
                <a:solidFill>
                  <a:schemeClr val="bg1"/>
                </a:solidFill>
              </a:rPr>
              <a:t>instream</a:t>
            </a:r>
            <a:r>
              <a:rPr lang="en-US" sz="1800" dirty="0" smtClean="0">
                <a:solidFill>
                  <a:schemeClr val="bg1"/>
                </a:solidFill>
              </a:rPr>
              <a:t> loads (calculated separately). </a:t>
            </a:r>
            <a:endParaRPr lang="en-US" sz="1800" dirty="0"/>
          </a:p>
        </p:txBody>
      </p:sp>
      <p:sp>
        <p:nvSpPr>
          <p:cNvPr id="81" name="TextBox 80"/>
          <p:cNvSpPr txBox="1"/>
          <p:nvPr/>
        </p:nvSpPr>
        <p:spPr>
          <a:xfrm>
            <a:off x="36861528" y="21964230"/>
            <a:ext cx="5626862" cy="923330"/>
          </a:xfrm>
          <a:prstGeom prst="rect">
            <a:avLst/>
          </a:prstGeom>
          <a:noFill/>
        </p:spPr>
        <p:txBody>
          <a:bodyPr wrap="square" rtlCol="0">
            <a:spAutoFit/>
          </a:bodyPr>
          <a:lstStyle/>
          <a:p>
            <a:r>
              <a:rPr lang="en-US" sz="1800" dirty="0" smtClean="0">
                <a:solidFill>
                  <a:schemeClr val="bg1"/>
                </a:solidFill>
              </a:rPr>
              <a:t>Using a Total Station to survey stream channel (unburned reach) with other </a:t>
            </a:r>
            <a:r>
              <a:rPr lang="en-US" sz="1800" dirty="0" err="1" smtClean="0">
                <a:solidFill>
                  <a:schemeClr val="bg1"/>
                </a:solidFill>
              </a:rPr>
              <a:t>GeoCorps</a:t>
            </a:r>
            <a:r>
              <a:rPr lang="en-US" sz="1800" dirty="0" smtClean="0">
                <a:solidFill>
                  <a:schemeClr val="bg1"/>
                </a:solidFill>
              </a:rPr>
              <a:t>  </a:t>
            </a:r>
            <a:r>
              <a:rPr lang="en-US" sz="1800" dirty="0" err="1" smtClean="0">
                <a:solidFill>
                  <a:schemeClr val="bg1"/>
                </a:solidFill>
              </a:rPr>
              <a:t>America</a:t>
            </a:r>
            <a:r>
              <a:rPr lang="en-US" sz="1800" baseline="30000" dirty="0" err="1" smtClean="0">
                <a:solidFill>
                  <a:schemeClr val="bg1"/>
                </a:solidFill>
              </a:rPr>
              <a:t>TM</a:t>
            </a:r>
            <a:r>
              <a:rPr lang="en-US" sz="1800" dirty="0" smtClean="0">
                <a:solidFill>
                  <a:schemeClr val="bg1"/>
                </a:solidFill>
              </a:rPr>
              <a:t> interns.</a:t>
            </a:r>
            <a:endParaRPr lang="en-US" sz="1800" dirty="0">
              <a:solidFill>
                <a:schemeClr val="bg1"/>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847688920"/>
              </p:ext>
            </p:extLst>
          </p:nvPr>
        </p:nvGraphicFramePr>
        <p:xfrm>
          <a:off x="15084518" y="20664825"/>
          <a:ext cx="14116050" cy="11750675"/>
        </p:xfrm>
        <a:graphic>
          <a:graphicData uri="http://schemas.openxmlformats.org/presentationml/2006/ole">
            <mc:AlternateContent xmlns:mc="http://schemas.openxmlformats.org/markup-compatibility/2006">
              <mc:Choice xmlns:v="urn:schemas-microsoft-com:vml" Requires="v">
                <p:oleObj spid="_x0000_s1233" name="SPW 11.0 Graph" r:id="rId18" imgW="9351720" imgH="7784640" progId="SigmaPlotGraphicObject.10">
                  <p:embed/>
                </p:oleObj>
              </mc:Choice>
              <mc:Fallback>
                <p:oleObj name="SPW 11.0 Graph" r:id="rId18" imgW="9351720" imgH="7784640" progId="SigmaPlotGraphicObject.10">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084518" y="20664825"/>
                        <a:ext cx="14116050" cy="1175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24064" y="13246250"/>
            <a:ext cx="8544601" cy="5708879"/>
          </a:xfrm>
          <a:prstGeom prst="rect">
            <a:avLst/>
          </a:prstGeom>
        </p:spPr>
      </p:pic>
      <p:sp>
        <p:nvSpPr>
          <p:cNvPr id="61" name="Text Box 2"/>
          <p:cNvSpPr txBox="1">
            <a:spLocks noChangeArrowheads="1"/>
          </p:cNvSpPr>
          <p:nvPr/>
        </p:nvSpPr>
        <p:spPr bwMode="auto">
          <a:xfrm>
            <a:off x="722466" y="5560200"/>
            <a:ext cx="12681705" cy="4708981"/>
          </a:xfrm>
          <a:prstGeom prst="rect">
            <a:avLst/>
          </a:prstGeom>
          <a:noFill/>
          <a:ln w="9525">
            <a:noFill/>
            <a:miter lim="800000"/>
            <a:headEnd/>
            <a:tailEnd/>
          </a:ln>
        </p:spPr>
        <p:txBody>
          <a:bodyPr rot="0" vert="horz" wrap="square" lIns="91440" tIns="45720" rIns="91440" bIns="45720" anchor="t" anchorCtr="0">
            <a:spAutoFit/>
          </a:bodyPr>
          <a:lstStyle/>
          <a:p>
            <a:pPr marL="0" marR="0" fontAlgn="base">
              <a:spcBef>
                <a:spcPts val="0"/>
              </a:spcBef>
              <a:spcAft>
                <a:spcPts val="0"/>
              </a:spcAft>
            </a:pPr>
            <a:r>
              <a:rPr lang="en-US" sz="2000" kern="1200" dirty="0">
                <a:solidFill>
                  <a:schemeClr val="bg1"/>
                </a:solidFill>
                <a:effectLst/>
                <a:latin typeface="Arial" panose="020B0604020202020204" pitchFamily="34" charset="0"/>
                <a:ea typeface="Times New Roman"/>
                <a:cs typeface="Arial" panose="020B0604020202020204" pitchFamily="34" charset="0"/>
              </a:rPr>
              <a:t>In August 2000, a 1400-ha wildfire in the </a:t>
            </a:r>
            <a:r>
              <a:rPr lang="en-US" sz="2000" kern="1200" dirty="0" err="1">
                <a:solidFill>
                  <a:schemeClr val="bg1"/>
                </a:solidFill>
                <a:effectLst/>
                <a:latin typeface="Arial" panose="020B0604020202020204" pitchFamily="34" charset="0"/>
                <a:ea typeface="Times New Roman"/>
                <a:cs typeface="Arial" panose="020B0604020202020204" pitchFamily="34" charset="0"/>
              </a:rPr>
              <a:t>Gros</a:t>
            </a:r>
            <a:r>
              <a:rPr lang="en-US" sz="2000" kern="1200" dirty="0">
                <a:solidFill>
                  <a:schemeClr val="bg1"/>
                </a:solidFill>
                <a:effectLst/>
                <a:latin typeface="Arial" panose="020B0604020202020204" pitchFamily="34" charset="0"/>
                <a:ea typeface="Times New Roman"/>
                <a:cs typeface="Arial" panose="020B0604020202020204" pitchFamily="34" charset="0"/>
              </a:rPr>
              <a:t> </a:t>
            </a:r>
            <a:r>
              <a:rPr lang="en-US" sz="2000" kern="1200" dirty="0" err="1">
                <a:solidFill>
                  <a:schemeClr val="bg1"/>
                </a:solidFill>
                <a:effectLst/>
                <a:latin typeface="Arial" panose="020B0604020202020204" pitchFamily="34" charset="0"/>
                <a:ea typeface="Times New Roman"/>
                <a:cs typeface="Arial" panose="020B0604020202020204" pitchFamily="34" charset="0"/>
              </a:rPr>
              <a:t>Ventre</a:t>
            </a:r>
            <a:r>
              <a:rPr lang="en-US" sz="2000" kern="1200" dirty="0">
                <a:solidFill>
                  <a:schemeClr val="bg1"/>
                </a:solidFill>
                <a:effectLst/>
                <a:latin typeface="Arial" panose="020B0604020202020204" pitchFamily="34" charset="0"/>
                <a:ea typeface="Times New Roman"/>
                <a:cs typeface="Arial" panose="020B0604020202020204" pitchFamily="34" charset="0"/>
              </a:rPr>
              <a:t> Wilderness area near Bondurant, Wyoming, USA, burned significant portions of the Boulder Creek watershed.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 Roughly </a:t>
            </a:r>
            <a:r>
              <a:rPr lang="en-US" sz="2000" kern="1200" dirty="0">
                <a:solidFill>
                  <a:schemeClr val="bg1"/>
                </a:solidFill>
                <a:effectLst/>
                <a:latin typeface="Arial" panose="020B0604020202020204" pitchFamily="34" charset="0"/>
                <a:ea typeface="Times New Roman"/>
                <a:cs typeface="Arial" panose="020B0604020202020204" pitchFamily="34" charset="0"/>
              </a:rPr>
              <a:t>75% of the forested area in this watershed burned, 67% at moderate to high severity. This project is part of a larger long-term study on post-fire sediment dynamics, large wood (LW) recruitment, and channel response.  In 2001 (1</a:t>
            </a:r>
            <a:r>
              <a:rPr lang="en-US" sz="2000" kern="1200" baseline="30000" dirty="0">
                <a:solidFill>
                  <a:schemeClr val="bg1"/>
                </a:solidFill>
                <a:effectLst/>
                <a:latin typeface="Arial" panose="020B0604020202020204" pitchFamily="34" charset="0"/>
                <a:ea typeface="Times New Roman"/>
                <a:cs typeface="Arial" panose="020B0604020202020204" pitchFamily="34" charset="0"/>
              </a:rPr>
              <a:t>st</a:t>
            </a:r>
            <a:r>
              <a:rPr lang="en-US" sz="2000" kern="1200" dirty="0">
                <a:solidFill>
                  <a:schemeClr val="bg1"/>
                </a:solidFill>
                <a:effectLst/>
                <a:latin typeface="Arial" panose="020B0604020202020204" pitchFamily="34" charset="0"/>
                <a:ea typeface="Times New Roman"/>
                <a:cs typeface="Arial" panose="020B0604020202020204" pitchFamily="34" charset="0"/>
              </a:rPr>
              <a:t> post-fire year), we permanently established study  reaches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100 m</a:t>
            </a:r>
            <a:r>
              <a:rPr lang="en-US" sz="2000" kern="1200" dirty="0">
                <a:solidFill>
                  <a:schemeClr val="bg1"/>
                </a:solidFill>
                <a:effectLst/>
                <a:latin typeface="Arial" panose="020B0604020202020204" pitchFamily="34" charset="0"/>
                <a:ea typeface="Times New Roman"/>
                <a:cs typeface="Arial" panose="020B0604020202020204" pitchFamily="34" charset="0"/>
              </a:rPr>
              <a:t>, stream length) in burned and unburned portions of the Boulder Creek basin, and in the adjacent, largely unburned, Little Granite Creek basin (Ryan et al. 2011).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 Our </a:t>
            </a:r>
            <a:r>
              <a:rPr lang="en-US" sz="2000" kern="1200" dirty="0">
                <a:solidFill>
                  <a:schemeClr val="bg1"/>
                </a:solidFill>
                <a:effectLst/>
                <a:latin typeface="Arial" panose="020B0604020202020204" pitchFamily="34" charset="0"/>
                <a:ea typeface="Times New Roman"/>
                <a:cs typeface="Arial" panose="020B0604020202020204" pitchFamily="34" charset="0"/>
              </a:rPr>
              <a:t>research on LW focused on repeat measurements of recruitment to the channel, fate of individual pieces, and role of LW in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geomorphological channel </a:t>
            </a:r>
            <a:r>
              <a:rPr lang="en-US" sz="2000" kern="1200" dirty="0">
                <a:solidFill>
                  <a:schemeClr val="bg1"/>
                </a:solidFill>
                <a:effectLst/>
                <a:latin typeface="Arial" panose="020B0604020202020204" pitchFamily="34" charset="0"/>
                <a:ea typeface="Times New Roman"/>
                <a:cs typeface="Arial" panose="020B0604020202020204" pitchFamily="34" charset="0"/>
              </a:rPr>
              <a:t>changes.  Thirteen years post-fire, we also became interested in documenting how much wood had entered the channel, how much had fallen on the floodplain, and how much remained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standing.  Objectives </a:t>
            </a:r>
            <a:r>
              <a:rPr lang="en-US" sz="2000" kern="1200" dirty="0">
                <a:solidFill>
                  <a:schemeClr val="bg1"/>
                </a:solidFill>
                <a:effectLst/>
                <a:latin typeface="Arial" panose="020B0604020202020204" pitchFamily="34" charset="0"/>
                <a:ea typeface="Times New Roman"/>
                <a:cs typeface="Arial" panose="020B0604020202020204" pitchFamily="34" charset="0"/>
              </a:rPr>
              <a:t>were to: (1) quantify and compare LW loads in the channel and floodplain along a spatially continuous portion of the severely burned stream-riparian corridor of Boulder Creek; (2) evaluate the amount of ‘recruitable wood’ (trees and snags) still standing; (3) combine findings with those of the long-term study to further examine LW transport and loading following fire.  Findings will contribute to modeling efforts of post-disturbance LW dynamics, and assessments of LW distribution and aggregation in relation to channel characteristics and riparian condition. </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 Data </a:t>
            </a:r>
            <a:r>
              <a:rPr lang="en-US" sz="2000" kern="1200" dirty="0">
                <a:solidFill>
                  <a:schemeClr val="bg1"/>
                </a:solidFill>
                <a:effectLst/>
                <a:latin typeface="Arial" panose="020B0604020202020204" pitchFamily="34" charset="0"/>
                <a:ea typeface="Times New Roman"/>
                <a:cs typeface="Arial" panose="020B0604020202020204" pitchFamily="34" charset="0"/>
              </a:rPr>
              <a:t>presented here were collected in summer 2013</a:t>
            </a:r>
            <a:r>
              <a:rPr lang="en-US" sz="2000" kern="1200" dirty="0" smtClean="0">
                <a:solidFill>
                  <a:schemeClr val="bg1"/>
                </a:solidFill>
                <a:effectLst/>
                <a:latin typeface="Arial" panose="020B0604020202020204" pitchFamily="34" charset="0"/>
                <a:ea typeface="Times New Roman"/>
                <a:cs typeface="Arial" panose="020B0604020202020204" pitchFamily="34" charset="0"/>
              </a:rPr>
              <a:t>.</a:t>
            </a:r>
            <a:r>
              <a:rPr lang="en-US" sz="2000" dirty="0">
                <a:effectLst/>
                <a:latin typeface="Arial" panose="020B0604020202020204" pitchFamily="34" charset="0"/>
                <a:ea typeface="Calibri"/>
                <a:cs typeface="Arial" panose="020B0604020202020204" pitchFamily="34" charset="0"/>
              </a:rPr>
              <a:t> </a:t>
            </a:r>
          </a:p>
        </p:txBody>
      </p:sp>
      <p:sp>
        <p:nvSpPr>
          <p:cNvPr id="62" name="TextBox 61"/>
          <p:cNvSpPr txBox="1"/>
          <p:nvPr/>
        </p:nvSpPr>
        <p:spPr>
          <a:xfrm>
            <a:off x="15794420" y="17599316"/>
            <a:ext cx="12131067" cy="1477328"/>
          </a:xfrm>
          <a:prstGeom prst="rect">
            <a:avLst/>
          </a:prstGeom>
          <a:noFill/>
        </p:spPr>
        <p:txBody>
          <a:bodyPr wrap="square" rtlCol="0">
            <a:spAutoFit/>
          </a:bodyPr>
          <a:lstStyle/>
          <a:p>
            <a:r>
              <a:rPr lang="en-US" sz="1800" dirty="0" smtClean="0">
                <a:solidFill>
                  <a:schemeClr val="bg1"/>
                </a:solidFill>
              </a:rPr>
              <a:t>Map shows study sites within the Little Granite Creek watershed (thick solid line).  Grey area approximates the boundary of the burned area. Dashed lines delineate the boundaries of the Boulder Creek and Upper Little Granite basins.  Along Boulder Creek, red asterisks show locations of burned study reaches, three of which were sampled as part of this project.  Violet asterisks indicate study reaches downstream of the burned area (larger long-term study, and green asterisks indicate monitoring locations in Upper Little Granite Creek (not addressed in this presentation). </a:t>
            </a:r>
            <a:endParaRPr lang="en-US" sz="1800" dirty="0">
              <a:solidFill>
                <a:schemeClr val="bg1"/>
              </a:solidFill>
            </a:endParaRPr>
          </a:p>
        </p:txBody>
      </p:sp>
      <p:sp>
        <p:nvSpPr>
          <p:cNvPr id="65" name="TextBox 64"/>
          <p:cNvSpPr txBox="1"/>
          <p:nvPr/>
        </p:nvSpPr>
        <p:spPr>
          <a:xfrm>
            <a:off x="29875390" y="9703039"/>
            <a:ext cx="2207533" cy="1477328"/>
          </a:xfrm>
          <a:prstGeom prst="rect">
            <a:avLst/>
          </a:prstGeom>
          <a:noFill/>
        </p:spPr>
        <p:txBody>
          <a:bodyPr wrap="square" rtlCol="0">
            <a:spAutoFit/>
          </a:bodyPr>
          <a:lstStyle/>
          <a:p>
            <a:r>
              <a:rPr lang="en-US" sz="1800" dirty="0" smtClean="0">
                <a:solidFill>
                  <a:schemeClr val="bg1"/>
                </a:solidFill>
              </a:rPr>
              <a:t>In some locations, hillslopes contribute</a:t>
            </a:r>
          </a:p>
          <a:p>
            <a:r>
              <a:rPr lang="en-US" sz="1800" dirty="0" smtClean="0">
                <a:solidFill>
                  <a:schemeClr val="bg1"/>
                </a:solidFill>
              </a:rPr>
              <a:t> LW to both the floodplain and channel.</a:t>
            </a:r>
            <a:endParaRPr lang="en-US" sz="1800" dirty="0">
              <a:solidFill>
                <a:schemeClr val="bg1"/>
              </a:solidFill>
            </a:endParaRPr>
          </a:p>
        </p:txBody>
      </p:sp>
      <p:grpSp>
        <p:nvGrpSpPr>
          <p:cNvPr id="25" name="Group 24"/>
          <p:cNvGrpSpPr/>
          <p:nvPr/>
        </p:nvGrpSpPr>
        <p:grpSpPr>
          <a:xfrm>
            <a:off x="15983103" y="9746287"/>
            <a:ext cx="13091402" cy="7691016"/>
            <a:chOff x="15983103" y="9746287"/>
            <a:chExt cx="13091402" cy="7691016"/>
          </a:xfrm>
        </p:grpSpPr>
        <p:grpSp>
          <p:nvGrpSpPr>
            <p:cNvPr id="16" name="Group 15"/>
            <p:cNvGrpSpPr/>
            <p:nvPr/>
          </p:nvGrpSpPr>
          <p:grpSpPr>
            <a:xfrm>
              <a:off x="15983103" y="9746287"/>
              <a:ext cx="10331313" cy="7691016"/>
              <a:chOff x="15983103" y="9746287"/>
              <a:chExt cx="10331313" cy="7691016"/>
            </a:xfrm>
          </p:grpSpPr>
          <p:grpSp>
            <p:nvGrpSpPr>
              <p:cNvPr id="94" name="Group 93"/>
              <p:cNvGrpSpPr/>
              <p:nvPr/>
            </p:nvGrpSpPr>
            <p:grpSpPr>
              <a:xfrm>
                <a:off x="15983103" y="9746287"/>
                <a:ext cx="7820018" cy="7691016"/>
                <a:chOff x="533400" y="1072072"/>
                <a:chExt cx="5023542" cy="5297691"/>
              </a:xfrm>
            </p:grpSpPr>
            <p:pic>
              <p:nvPicPr>
                <p:cNvPr id="99" name="Picture 146" descr="BLDR_MAP"/>
                <p:cNvPicPr>
                  <a:picLocks noChangeAspect="1" noChangeArrowheads="1"/>
                </p:cNvPicPr>
                <p:nvPr/>
              </p:nvPicPr>
              <p:blipFill>
                <a:blip r:embed="rId21">
                  <a:extLst>
                    <a:ext uri="{28A0092B-C50C-407E-A947-70E740481C1C}">
                      <a14:useLocalDpi xmlns:a14="http://schemas.microsoft.com/office/drawing/2010/main" val="0"/>
                    </a:ext>
                  </a:extLst>
                </a:blip>
                <a:srcRect l="10349" t="11557" r="5367" b="4695"/>
                <a:stretch>
                  <a:fillRect/>
                </a:stretch>
              </p:blipFill>
              <p:spPr bwMode="auto">
                <a:xfrm>
                  <a:off x="533400" y="1072072"/>
                  <a:ext cx="5023542" cy="529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0" name="Straight Connector 99"/>
                <p:cNvCxnSpPr/>
                <p:nvPr/>
              </p:nvCxnSpPr>
              <p:spPr>
                <a:xfrm>
                  <a:off x="2895600" y="4724400"/>
                  <a:ext cx="2057400" cy="1066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2895600" y="2523341"/>
                  <a:ext cx="2057400" cy="1362859"/>
                </a:xfrm>
                <a:prstGeom prst="line">
                  <a:avLst/>
                </a:prstGeom>
                <a:ln w="19050" cmpd="sng">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22871563" y="11853192"/>
                <a:ext cx="3442853" cy="4770690"/>
                <a:chOff x="4958514" y="2523341"/>
                <a:chExt cx="2211672" cy="3286125"/>
              </a:xfrm>
            </p:grpSpPr>
            <p:graphicFrame>
              <p:nvGraphicFramePr>
                <p:cNvPr id="96" name="Object 4"/>
                <p:cNvGraphicFramePr>
                  <a:graphicFrameLocks noChangeAspect="1"/>
                </p:cNvGraphicFramePr>
                <p:nvPr>
                  <p:extLst>
                    <p:ext uri="{D42A27DB-BD31-4B8C-83A1-F6EECF244321}">
                      <p14:modId xmlns:p14="http://schemas.microsoft.com/office/powerpoint/2010/main" val="3071670962"/>
                    </p:ext>
                  </p:extLst>
                </p:nvPr>
              </p:nvGraphicFramePr>
              <p:xfrm>
                <a:off x="4958514" y="2523341"/>
                <a:ext cx="2211672" cy="3286125"/>
              </p:xfrm>
              <a:graphic>
                <a:graphicData uri="http://schemas.openxmlformats.org/presentationml/2006/ole">
                  <mc:AlternateContent xmlns:mc="http://schemas.openxmlformats.org/markup-compatibility/2006">
                    <mc:Choice xmlns:v="urn:schemas-microsoft-com:vml" Requires="v">
                      <p:oleObj spid="_x0000_s1234" name="Photo Editor Photo" r:id="rId22" imgW="10971429" imgH="14400000" progId="MSPhotoEd.3">
                        <p:embed/>
                      </p:oleObj>
                    </mc:Choice>
                    <mc:Fallback>
                      <p:oleObj name="Photo Editor Photo" r:id="rId22" imgW="10971429" imgH="14400000" progId="MSPhotoEd.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l="1500" t="2350" r="1500" b="2350"/>
                            <a:stretch>
                              <a:fillRect/>
                            </a:stretch>
                          </p:blipFill>
                          <p:spPr bwMode="auto">
                            <a:xfrm>
                              <a:off x="4958514" y="2523341"/>
                              <a:ext cx="2211672"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7" name="Oval 96"/>
                <p:cNvSpPr/>
                <p:nvPr/>
              </p:nvSpPr>
              <p:spPr>
                <a:xfrm>
                  <a:off x="6115050" y="2771775"/>
                  <a:ext cx="762000" cy="1066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530647" y="2524125"/>
                  <a:ext cx="1632153" cy="2562225"/>
                </a:xfrm>
                <a:custGeom>
                  <a:avLst/>
                  <a:gdLst>
                    <a:gd name="connsiteX0" fmla="*/ 41478 w 1632153"/>
                    <a:gd name="connsiteY0" fmla="*/ 0 h 2562225"/>
                    <a:gd name="connsiteX1" fmla="*/ 3378 w 1632153"/>
                    <a:gd name="connsiteY1" fmla="*/ 276225 h 2562225"/>
                    <a:gd name="connsiteX2" fmla="*/ 117678 w 1632153"/>
                    <a:gd name="connsiteY2" fmla="*/ 866775 h 2562225"/>
                    <a:gd name="connsiteX3" fmla="*/ 117678 w 1632153"/>
                    <a:gd name="connsiteY3" fmla="*/ 866775 h 2562225"/>
                    <a:gd name="connsiteX4" fmla="*/ 70053 w 1632153"/>
                    <a:gd name="connsiteY4" fmla="*/ 1276350 h 2562225"/>
                    <a:gd name="connsiteX5" fmla="*/ 70053 w 1632153"/>
                    <a:gd name="connsiteY5" fmla="*/ 1276350 h 2562225"/>
                    <a:gd name="connsiteX6" fmla="*/ 222453 w 1632153"/>
                    <a:gd name="connsiteY6" fmla="*/ 1752600 h 2562225"/>
                    <a:gd name="connsiteX7" fmla="*/ 222453 w 1632153"/>
                    <a:gd name="connsiteY7" fmla="*/ 1743075 h 2562225"/>
                    <a:gd name="connsiteX8" fmla="*/ 479628 w 1632153"/>
                    <a:gd name="connsiteY8" fmla="*/ 2095500 h 2562225"/>
                    <a:gd name="connsiteX9" fmla="*/ 813003 w 1632153"/>
                    <a:gd name="connsiteY9" fmla="*/ 2333625 h 2562225"/>
                    <a:gd name="connsiteX10" fmla="*/ 1632153 w 1632153"/>
                    <a:gd name="connsiteY10" fmla="*/ 2562225 h 2562225"/>
                    <a:gd name="connsiteX11" fmla="*/ 1632153 w 1632153"/>
                    <a:gd name="connsiteY11" fmla="*/ 2562225 h 2562225"/>
                    <a:gd name="connsiteX12" fmla="*/ 1622628 w 1632153"/>
                    <a:gd name="connsiteY12" fmla="*/ 2552700 h 2562225"/>
                    <a:gd name="connsiteX13" fmla="*/ 1622628 w 1632153"/>
                    <a:gd name="connsiteY13" fmla="*/ 2552700 h 2562225"/>
                    <a:gd name="connsiteX14" fmla="*/ 1584528 w 1632153"/>
                    <a:gd name="connsiteY14" fmla="*/ 2543175 h 2562225"/>
                    <a:gd name="connsiteX15" fmla="*/ 1584528 w 1632153"/>
                    <a:gd name="connsiteY15" fmla="*/ 2543175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2153" h="2562225">
                      <a:moveTo>
                        <a:pt x="41478" y="0"/>
                      </a:moveTo>
                      <a:cubicBezTo>
                        <a:pt x="16078" y="65881"/>
                        <a:pt x="-9322" y="131763"/>
                        <a:pt x="3378" y="276225"/>
                      </a:cubicBezTo>
                      <a:cubicBezTo>
                        <a:pt x="16078" y="420687"/>
                        <a:pt x="117678" y="866775"/>
                        <a:pt x="117678" y="866775"/>
                      </a:cubicBezTo>
                      <a:lnTo>
                        <a:pt x="117678" y="866775"/>
                      </a:lnTo>
                      <a:lnTo>
                        <a:pt x="70053" y="1276350"/>
                      </a:lnTo>
                      <a:lnTo>
                        <a:pt x="70053" y="1276350"/>
                      </a:lnTo>
                      <a:cubicBezTo>
                        <a:pt x="95453" y="1355725"/>
                        <a:pt x="197053" y="1674813"/>
                        <a:pt x="222453" y="1752600"/>
                      </a:cubicBezTo>
                      <a:cubicBezTo>
                        <a:pt x="247853" y="1830387"/>
                        <a:pt x="179590" y="1685925"/>
                        <a:pt x="222453" y="1743075"/>
                      </a:cubicBezTo>
                      <a:cubicBezTo>
                        <a:pt x="265316" y="1800225"/>
                        <a:pt x="381203" y="1997075"/>
                        <a:pt x="479628" y="2095500"/>
                      </a:cubicBezTo>
                      <a:cubicBezTo>
                        <a:pt x="578053" y="2193925"/>
                        <a:pt x="620916" y="2255838"/>
                        <a:pt x="813003" y="2333625"/>
                      </a:cubicBezTo>
                      <a:cubicBezTo>
                        <a:pt x="1005090" y="2411412"/>
                        <a:pt x="1632153" y="2562225"/>
                        <a:pt x="1632153" y="2562225"/>
                      </a:cubicBezTo>
                      <a:lnTo>
                        <a:pt x="1632153" y="2562225"/>
                      </a:lnTo>
                      <a:lnTo>
                        <a:pt x="1622628" y="2552700"/>
                      </a:lnTo>
                      <a:lnTo>
                        <a:pt x="1622628" y="2552700"/>
                      </a:lnTo>
                      <a:lnTo>
                        <a:pt x="1584528" y="2543175"/>
                      </a:lnTo>
                      <a:lnTo>
                        <a:pt x="1584528" y="2543175"/>
                      </a:ln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p:cNvSpPr txBox="1"/>
            <p:nvPr/>
          </p:nvSpPr>
          <p:spPr>
            <a:xfrm>
              <a:off x="24280078" y="10760390"/>
              <a:ext cx="3251200" cy="646331"/>
            </a:xfrm>
            <a:prstGeom prst="rect">
              <a:avLst/>
            </a:prstGeom>
            <a:noFill/>
          </p:spPr>
          <p:txBody>
            <a:bodyPr wrap="square" rtlCol="0">
              <a:spAutoFit/>
            </a:bodyPr>
            <a:lstStyle/>
            <a:p>
              <a:pPr algn="ctr"/>
              <a:r>
                <a:rPr lang="en-US" sz="1800" b="1" dirty="0" smtClean="0">
                  <a:solidFill>
                    <a:schemeClr val="bg1"/>
                  </a:solidFill>
                </a:rPr>
                <a:t>Burn perimeter, Boulder Creek Fire, 2000 </a:t>
              </a:r>
              <a:endParaRPr lang="en-US" sz="1800" b="1" dirty="0">
                <a:solidFill>
                  <a:schemeClr val="bg1"/>
                </a:solidFill>
              </a:endParaRPr>
            </a:p>
          </p:txBody>
        </p:sp>
        <p:sp>
          <p:nvSpPr>
            <p:cNvPr id="64" name="TextBox 63"/>
            <p:cNvSpPr txBox="1"/>
            <p:nvPr/>
          </p:nvSpPr>
          <p:spPr>
            <a:xfrm>
              <a:off x="26546629" y="13672093"/>
              <a:ext cx="2527876" cy="1477328"/>
            </a:xfrm>
            <a:prstGeom prst="rect">
              <a:avLst/>
            </a:prstGeom>
            <a:noFill/>
          </p:spPr>
          <p:txBody>
            <a:bodyPr wrap="square" rtlCol="0">
              <a:spAutoFit/>
            </a:bodyPr>
            <a:lstStyle/>
            <a:p>
              <a:pPr algn="ctr"/>
              <a:r>
                <a:rPr lang="en-US" sz="1800" b="1" dirty="0" smtClean="0">
                  <a:solidFill>
                    <a:schemeClr val="bg1"/>
                  </a:solidFill>
                </a:rPr>
                <a:t>Portion (1100 m) of Boulder Creek stream-riparian corridor sampled in  this project. </a:t>
              </a:r>
              <a:endParaRPr lang="en-US" sz="1800" b="1" dirty="0">
                <a:solidFill>
                  <a:schemeClr val="bg1"/>
                </a:solidFill>
              </a:endParaRPr>
            </a:p>
          </p:txBody>
        </p:sp>
        <p:sp>
          <p:nvSpPr>
            <p:cNvPr id="12" name="Freeform 11"/>
            <p:cNvSpPr/>
            <p:nvPr/>
          </p:nvSpPr>
          <p:spPr>
            <a:xfrm>
              <a:off x="25450800" y="12420600"/>
              <a:ext cx="152400" cy="161925"/>
            </a:xfrm>
            <a:custGeom>
              <a:avLst/>
              <a:gdLst>
                <a:gd name="connsiteX0" fmla="*/ 152400 w 152400"/>
                <a:gd name="connsiteY0" fmla="*/ 0 h 161925"/>
                <a:gd name="connsiteX1" fmla="*/ 28575 w 152400"/>
                <a:gd name="connsiteY1" fmla="*/ 114300 h 161925"/>
                <a:gd name="connsiteX2" fmla="*/ 0 w 152400"/>
                <a:gd name="connsiteY2" fmla="*/ 161925 h 161925"/>
                <a:gd name="connsiteX3" fmla="*/ 0 w 152400"/>
                <a:gd name="connsiteY3" fmla="*/ 161925 h 161925"/>
              </a:gdLst>
              <a:ahLst/>
              <a:cxnLst>
                <a:cxn ang="0">
                  <a:pos x="connsiteX0" y="connsiteY0"/>
                </a:cxn>
                <a:cxn ang="0">
                  <a:pos x="connsiteX1" y="connsiteY1"/>
                </a:cxn>
                <a:cxn ang="0">
                  <a:pos x="connsiteX2" y="connsiteY2"/>
                </a:cxn>
                <a:cxn ang="0">
                  <a:pos x="connsiteX3" y="connsiteY3"/>
                </a:cxn>
              </a:cxnLst>
              <a:rect l="l" t="t" r="r" b="b"/>
              <a:pathLst>
                <a:path w="152400" h="161925">
                  <a:moveTo>
                    <a:pt x="152400" y="0"/>
                  </a:moveTo>
                  <a:cubicBezTo>
                    <a:pt x="103187" y="43656"/>
                    <a:pt x="53975" y="87313"/>
                    <a:pt x="28575" y="114300"/>
                  </a:cubicBezTo>
                  <a:cubicBezTo>
                    <a:pt x="3175" y="141288"/>
                    <a:pt x="0" y="161925"/>
                    <a:pt x="0" y="161925"/>
                  </a:cubicBezTo>
                  <a:lnTo>
                    <a:pt x="0" y="161925"/>
                  </a:ln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5098289" y="12677775"/>
              <a:ext cx="257261" cy="963566"/>
            </a:xfrm>
            <a:custGeom>
              <a:avLst/>
              <a:gdLst>
                <a:gd name="connsiteX0" fmla="*/ 257261 w 257261"/>
                <a:gd name="connsiteY0" fmla="*/ 0 h 963566"/>
                <a:gd name="connsiteX1" fmla="*/ 114386 w 257261"/>
                <a:gd name="connsiteY1" fmla="*/ 66675 h 963566"/>
                <a:gd name="connsiteX2" fmla="*/ 38186 w 257261"/>
                <a:gd name="connsiteY2" fmla="*/ 209550 h 963566"/>
                <a:gd name="connsiteX3" fmla="*/ 86 w 257261"/>
                <a:gd name="connsiteY3" fmla="*/ 361950 h 963566"/>
                <a:gd name="connsiteX4" fmla="*/ 47711 w 257261"/>
                <a:gd name="connsiteY4" fmla="*/ 457200 h 963566"/>
                <a:gd name="connsiteX5" fmla="*/ 152486 w 257261"/>
                <a:gd name="connsiteY5" fmla="*/ 628650 h 963566"/>
                <a:gd name="connsiteX6" fmla="*/ 171536 w 257261"/>
                <a:gd name="connsiteY6" fmla="*/ 733425 h 963566"/>
                <a:gd name="connsiteX7" fmla="*/ 209636 w 257261"/>
                <a:gd name="connsiteY7" fmla="*/ 828675 h 963566"/>
                <a:gd name="connsiteX8" fmla="*/ 209636 w 257261"/>
                <a:gd name="connsiteY8" fmla="*/ 914400 h 963566"/>
                <a:gd name="connsiteX9" fmla="*/ 181061 w 257261"/>
                <a:gd name="connsiteY9" fmla="*/ 923925 h 963566"/>
                <a:gd name="connsiteX10" fmla="*/ 247736 w 257261"/>
                <a:gd name="connsiteY10" fmla="*/ 962025 h 963566"/>
                <a:gd name="connsiteX11" fmla="*/ 247736 w 257261"/>
                <a:gd name="connsiteY11" fmla="*/ 952500 h 96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261" h="963566">
                  <a:moveTo>
                    <a:pt x="257261" y="0"/>
                  </a:moveTo>
                  <a:cubicBezTo>
                    <a:pt x="204079" y="15875"/>
                    <a:pt x="150898" y="31750"/>
                    <a:pt x="114386" y="66675"/>
                  </a:cubicBezTo>
                  <a:cubicBezTo>
                    <a:pt x="77874" y="101600"/>
                    <a:pt x="57236" y="160338"/>
                    <a:pt x="38186" y="209550"/>
                  </a:cubicBezTo>
                  <a:cubicBezTo>
                    <a:pt x="19136" y="258763"/>
                    <a:pt x="-1501" y="320675"/>
                    <a:pt x="86" y="361950"/>
                  </a:cubicBezTo>
                  <a:cubicBezTo>
                    <a:pt x="1673" y="403225"/>
                    <a:pt x="22311" y="412750"/>
                    <a:pt x="47711" y="457200"/>
                  </a:cubicBezTo>
                  <a:cubicBezTo>
                    <a:pt x="73111" y="501650"/>
                    <a:pt x="131848" y="582613"/>
                    <a:pt x="152486" y="628650"/>
                  </a:cubicBezTo>
                  <a:cubicBezTo>
                    <a:pt x="173123" y="674688"/>
                    <a:pt x="162011" y="700088"/>
                    <a:pt x="171536" y="733425"/>
                  </a:cubicBezTo>
                  <a:cubicBezTo>
                    <a:pt x="181061" y="766763"/>
                    <a:pt x="203286" y="798513"/>
                    <a:pt x="209636" y="828675"/>
                  </a:cubicBezTo>
                  <a:cubicBezTo>
                    <a:pt x="215986" y="858837"/>
                    <a:pt x="214398" y="898525"/>
                    <a:pt x="209636" y="914400"/>
                  </a:cubicBezTo>
                  <a:cubicBezTo>
                    <a:pt x="204874" y="930275"/>
                    <a:pt x="174711" y="915988"/>
                    <a:pt x="181061" y="923925"/>
                  </a:cubicBezTo>
                  <a:cubicBezTo>
                    <a:pt x="187411" y="931862"/>
                    <a:pt x="236624" y="957263"/>
                    <a:pt x="247736" y="962025"/>
                  </a:cubicBezTo>
                  <a:cubicBezTo>
                    <a:pt x="258848" y="966787"/>
                    <a:pt x="253292" y="959643"/>
                    <a:pt x="247736" y="952500"/>
                  </a:cubicBezTo>
                </a:path>
              </a:pathLst>
            </a:cu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endCxn id="98" idx="1"/>
            </p:cNvCxnSpPr>
            <p:nvPr/>
          </p:nvCxnSpPr>
          <p:spPr>
            <a:xfrm flipH="1">
              <a:off x="23767446" y="11251597"/>
              <a:ext cx="904467" cy="1003747"/>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5774650" y="13382625"/>
              <a:ext cx="825959" cy="449122"/>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82" name="TextBox 81"/>
          <p:cNvSpPr txBox="1"/>
          <p:nvPr/>
        </p:nvSpPr>
        <p:spPr>
          <a:xfrm>
            <a:off x="30119759" y="28421394"/>
            <a:ext cx="13238041" cy="2308324"/>
          </a:xfrm>
          <a:prstGeom prst="rect">
            <a:avLst/>
          </a:prstGeom>
          <a:noFill/>
        </p:spPr>
        <p:txBody>
          <a:bodyPr wrap="square" rtlCol="0">
            <a:spAutoFit/>
          </a:bodyPr>
          <a:lstStyle/>
          <a:p>
            <a:r>
              <a:rPr lang="en-US" sz="1600" dirty="0" smtClean="0">
                <a:solidFill>
                  <a:schemeClr val="bg1"/>
                </a:solidFill>
              </a:rPr>
              <a:t>Love, J.D. and A.C. Christianson. 1985. Geologic Map of Wyoming, USGS. Prepared in cooperation with the Wyoming Geologic Survey. 3 sheets.</a:t>
            </a:r>
          </a:p>
          <a:p>
            <a:r>
              <a:rPr lang="en-US" sz="1600" dirty="0" smtClean="0">
                <a:solidFill>
                  <a:schemeClr val="bg1"/>
                </a:solidFill>
              </a:rPr>
              <a:t>Ryan</a:t>
            </a:r>
            <a:r>
              <a:rPr lang="en-US" sz="1600" dirty="0">
                <a:solidFill>
                  <a:schemeClr val="bg1"/>
                </a:solidFill>
              </a:rPr>
              <a:t>, S.E., K.A. </a:t>
            </a:r>
            <a:r>
              <a:rPr lang="en-US" sz="1600" dirty="0" err="1">
                <a:solidFill>
                  <a:schemeClr val="bg1"/>
                </a:solidFill>
              </a:rPr>
              <a:t>Dwire</a:t>
            </a:r>
            <a:r>
              <a:rPr lang="en-US" sz="1600" dirty="0">
                <a:solidFill>
                  <a:schemeClr val="bg1"/>
                </a:solidFill>
              </a:rPr>
              <a:t>, M.K. Dixon. 2011</a:t>
            </a:r>
            <a:r>
              <a:rPr lang="en-US" sz="1600" i="1" dirty="0">
                <a:solidFill>
                  <a:schemeClr val="bg1"/>
                </a:solidFill>
              </a:rPr>
              <a:t>.</a:t>
            </a:r>
            <a:r>
              <a:rPr lang="en-US" sz="1600" dirty="0">
                <a:solidFill>
                  <a:schemeClr val="bg1"/>
                </a:solidFill>
              </a:rPr>
              <a:t> Impacts of wildfire on runoff and sediments loads, Little Granite Creek, western Wyoming.  </a:t>
            </a:r>
            <a:r>
              <a:rPr lang="en-US" sz="1600" i="1" dirty="0">
                <a:solidFill>
                  <a:schemeClr val="bg1"/>
                </a:solidFill>
              </a:rPr>
              <a:t>Geomorphology </a:t>
            </a:r>
            <a:r>
              <a:rPr lang="en-US" sz="1600" dirty="0">
                <a:solidFill>
                  <a:schemeClr val="bg1"/>
                </a:solidFill>
              </a:rPr>
              <a:t>129: 113-130. </a:t>
            </a:r>
            <a:endParaRPr lang="en-US" sz="1600" dirty="0" smtClean="0">
              <a:solidFill>
                <a:schemeClr val="bg1"/>
              </a:solidFill>
            </a:endParaRPr>
          </a:p>
          <a:p>
            <a:r>
              <a:rPr lang="en-US" sz="1600" dirty="0" err="1" smtClean="0">
                <a:solidFill>
                  <a:schemeClr val="bg1"/>
                </a:solidFill>
              </a:rPr>
              <a:t>Wohl</a:t>
            </a:r>
            <a:r>
              <a:rPr lang="en-US" sz="1600" dirty="0" smtClean="0">
                <a:solidFill>
                  <a:schemeClr val="bg1"/>
                </a:solidFill>
              </a:rPr>
              <a:t>, E. and D. </a:t>
            </a:r>
            <a:r>
              <a:rPr lang="en-US" sz="1600" dirty="0" err="1" smtClean="0">
                <a:solidFill>
                  <a:schemeClr val="bg1"/>
                </a:solidFill>
              </a:rPr>
              <a:t>Cadol</a:t>
            </a:r>
            <a:r>
              <a:rPr lang="en-US" sz="1600" dirty="0" smtClean="0">
                <a:solidFill>
                  <a:schemeClr val="bg1"/>
                </a:solidFill>
              </a:rPr>
              <a:t>. 2011. Neighborhood matters: Patterns and controls on wood distribution in old-growth forest streams of the Colorado Front Range, USA. </a:t>
            </a:r>
            <a:r>
              <a:rPr lang="en-US" sz="1600" i="1" dirty="0" smtClean="0">
                <a:solidFill>
                  <a:schemeClr val="bg1"/>
                </a:solidFill>
              </a:rPr>
              <a:t>Geomorphology</a:t>
            </a:r>
            <a:r>
              <a:rPr lang="en-US" sz="1600" dirty="0" smtClean="0">
                <a:solidFill>
                  <a:schemeClr val="bg1"/>
                </a:solidFill>
              </a:rPr>
              <a:t> 125: 132-146.</a:t>
            </a:r>
          </a:p>
          <a:p>
            <a:r>
              <a:rPr lang="en-US" sz="1600" dirty="0">
                <a:solidFill>
                  <a:schemeClr val="bg1"/>
                </a:solidFill>
              </a:rPr>
              <a:t>Young, M.K., E.A. Mace, E.T. Ziegler, and E.K. </a:t>
            </a:r>
            <a:r>
              <a:rPr lang="en-US" sz="1600" dirty="0" smtClean="0">
                <a:solidFill>
                  <a:schemeClr val="bg1"/>
                </a:solidFill>
              </a:rPr>
              <a:t>Sutherland. 2006. Characterizing </a:t>
            </a:r>
            <a:r>
              <a:rPr lang="en-US" sz="1600" dirty="0">
                <a:solidFill>
                  <a:schemeClr val="bg1"/>
                </a:solidFill>
              </a:rPr>
              <a:t>and contrasting </a:t>
            </a:r>
            <a:r>
              <a:rPr lang="en-US" sz="1600" dirty="0" err="1">
                <a:solidFill>
                  <a:schemeClr val="bg1"/>
                </a:solidFill>
              </a:rPr>
              <a:t>instream</a:t>
            </a:r>
            <a:r>
              <a:rPr lang="en-US" sz="1600" dirty="0">
                <a:solidFill>
                  <a:schemeClr val="bg1"/>
                </a:solidFill>
              </a:rPr>
              <a:t> and riparian coarse wood in western Montana basins, </a:t>
            </a:r>
            <a:r>
              <a:rPr lang="en-US" sz="1600" i="1" dirty="0">
                <a:solidFill>
                  <a:schemeClr val="bg1"/>
                </a:solidFill>
              </a:rPr>
              <a:t>Forest Ecology and Management</a:t>
            </a:r>
            <a:r>
              <a:rPr lang="en-US" sz="1600" dirty="0">
                <a:solidFill>
                  <a:schemeClr val="bg1"/>
                </a:solidFill>
              </a:rPr>
              <a:t>, 226, 26-40.</a:t>
            </a:r>
          </a:p>
          <a:p>
            <a:endParaRPr lang="en-US" sz="1600" dirty="0">
              <a:solidFill>
                <a:schemeClr val="bg1"/>
              </a:solidFill>
            </a:endParaRPr>
          </a:p>
        </p:txBody>
      </p:sp>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3786" y="20354993"/>
            <a:ext cx="5196098" cy="389707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7E3BC"/>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10409</TotalTime>
  <Words>1663</Words>
  <Application>Microsoft Office PowerPoint</Application>
  <PresentationFormat>Custom</PresentationFormat>
  <Paragraphs>46</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vt:i4>
      </vt:variant>
    </vt:vector>
  </HeadingPairs>
  <TitlesOfParts>
    <vt:vector size="4" baseType="lpstr">
      <vt:lpstr>Office Theme</vt:lpstr>
      <vt:lpstr>SPW 11.0 Graph</vt:lpstr>
      <vt:lpstr>Photo Editor Photo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Joyce</dc:creator>
  <cp:lastModifiedBy>All User</cp:lastModifiedBy>
  <cp:revision>879</cp:revision>
  <cp:lastPrinted>2013-10-28T04:17:06Z</cp:lastPrinted>
  <dcterms:created xsi:type="dcterms:W3CDTF">2008-06-22T22:18:08Z</dcterms:created>
  <dcterms:modified xsi:type="dcterms:W3CDTF">2013-11-09T22:46:34Z</dcterms:modified>
</cp:coreProperties>
</file>