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6" r:id="rId3"/>
    <p:sldId id="274" r:id="rId4"/>
    <p:sldId id="275" r:id="rId5"/>
    <p:sldId id="280" r:id="rId6"/>
    <p:sldId id="271" r:id="rId7"/>
    <p:sldId id="281" r:id="rId8"/>
    <p:sldId id="265" r:id="rId9"/>
    <p:sldId id="269" r:id="rId10"/>
    <p:sldId id="264" r:id="rId11"/>
    <p:sldId id="268" r:id="rId12"/>
    <p:sldId id="270" r:id="rId13"/>
    <p:sldId id="263" r:id="rId14"/>
    <p:sldId id="273" r:id="rId15"/>
    <p:sldId id="272" r:id="rId16"/>
    <p:sldId id="267" r:id="rId17"/>
    <p:sldId id="276" r:id="rId18"/>
    <p:sldId id="277" r:id="rId19"/>
    <p:sldId id="278" r:id="rId20"/>
    <p:sldId id="27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51A"/>
    <a:srgbClr val="FF2F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6" d="100"/>
          <a:sy n="66" d="100"/>
        </p:scale>
        <p:origin x="-1432" y="-5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64"/>
    </p:cViewPr>
  </p:sorterViewPr>
  <p:gridSpacing cx="76200" cy="762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viewProps" Target="viewProps.xml"/><Relationship Id="rId25" Type="http://schemas.openxmlformats.org/officeDocument/2006/relationships/theme" Target="theme/theme1.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14" Type="http://schemas.openxmlformats.org/officeDocument/2006/relationships/slide" Target="slides/slide13.xml"/><Relationship Id="rId23" Type="http://schemas.openxmlformats.org/officeDocument/2006/relationships/presProps" Target="presProps.xml"/><Relationship Id="rId4" Type="http://schemas.openxmlformats.org/officeDocument/2006/relationships/slide" Target="slides/slide3.xml"/><Relationship Id="rId26" Type="http://schemas.openxmlformats.org/officeDocument/2006/relationships/tableStyles" Target="tableStyles.xml"/><Relationship Id="rId11" Type="http://schemas.openxmlformats.org/officeDocument/2006/relationships/slide" Target="slides/slide10.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printerSettings" Target="printerSettings/printerSettings1.bin"/><Relationship Id="rId21" Type="http://schemas.openxmlformats.org/officeDocument/2006/relationships/slide" Target="slides/slide20.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DB6856-68B2-014B-8142-4D24DF81080F}" type="datetimeFigureOut">
              <a:rPr lang="en-US" smtClean="0"/>
              <a:t>10/23/13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2F47A5-EC6E-5347-92EF-B40885DD2F6D}" type="slidenum">
              <a:rPr lang="en-US" smtClean="0"/>
              <a:t>‹#›</a:t>
            </a:fld>
            <a:endParaRPr lang="en-US" dirty="0"/>
          </a:p>
        </p:txBody>
      </p:sp>
    </p:spTree>
    <p:extLst>
      <p:ext uri="{BB962C8B-B14F-4D97-AF65-F5344CB8AC3E}">
        <p14:creationId xmlns:p14="http://schemas.microsoft.com/office/powerpoint/2010/main" val="4272853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DB6856-68B2-014B-8142-4D24DF81080F}" type="datetimeFigureOut">
              <a:rPr lang="en-US" smtClean="0"/>
              <a:t>10/23/13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2F47A5-EC6E-5347-92EF-B40885DD2F6D}" type="slidenum">
              <a:rPr lang="en-US" smtClean="0"/>
              <a:t>‹#›</a:t>
            </a:fld>
            <a:endParaRPr lang="en-US" dirty="0"/>
          </a:p>
        </p:txBody>
      </p:sp>
    </p:spTree>
    <p:extLst>
      <p:ext uri="{BB962C8B-B14F-4D97-AF65-F5344CB8AC3E}">
        <p14:creationId xmlns:p14="http://schemas.microsoft.com/office/powerpoint/2010/main" val="4133490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DB6856-68B2-014B-8142-4D24DF81080F}" type="datetimeFigureOut">
              <a:rPr lang="en-US" smtClean="0"/>
              <a:t>10/23/13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2F47A5-EC6E-5347-92EF-B40885DD2F6D}" type="slidenum">
              <a:rPr lang="en-US" smtClean="0"/>
              <a:t>‹#›</a:t>
            </a:fld>
            <a:endParaRPr lang="en-US" dirty="0"/>
          </a:p>
        </p:txBody>
      </p:sp>
    </p:spTree>
    <p:extLst>
      <p:ext uri="{BB962C8B-B14F-4D97-AF65-F5344CB8AC3E}">
        <p14:creationId xmlns:p14="http://schemas.microsoft.com/office/powerpoint/2010/main" val="1429162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DB6856-68B2-014B-8142-4D24DF81080F}" type="datetimeFigureOut">
              <a:rPr lang="en-US" smtClean="0"/>
              <a:t>10/23/13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2F47A5-EC6E-5347-92EF-B40885DD2F6D}" type="slidenum">
              <a:rPr lang="en-US" smtClean="0"/>
              <a:t>‹#›</a:t>
            </a:fld>
            <a:endParaRPr lang="en-US" dirty="0"/>
          </a:p>
        </p:txBody>
      </p:sp>
    </p:spTree>
    <p:extLst>
      <p:ext uri="{BB962C8B-B14F-4D97-AF65-F5344CB8AC3E}">
        <p14:creationId xmlns:p14="http://schemas.microsoft.com/office/powerpoint/2010/main" val="132815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DB6856-68B2-014B-8142-4D24DF81080F}" type="datetimeFigureOut">
              <a:rPr lang="en-US" smtClean="0"/>
              <a:t>10/23/13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2F47A5-EC6E-5347-92EF-B40885DD2F6D}" type="slidenum">
              <a:rPr lang="en-US" smtClean="0"/>
              <a:t>‹#›</a:t>
            </a:fld>
            <a:endParaRPr lang="en-US" dirty="0"/>
          </a:p>
        </p:txBody>
      </p:sp>
    </p:spTree>
    <p:extLst>
      <p:ext uri="{BB962C8B-B14F-4D97-AF65-F5344CB8AC3E}">
        <p14:creationId xmlns:p14="http://schemas.microsoft.com/office/powerpoint/2010/main" val="473693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DB6856-68B2-014B-8142-4D24DF81080F}" type="datetimeFigureOut">
              <a:rPr lang="en-US" smtClean="0"/>
              <a:t>10/23/13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2F47A5-EC6E-5347-92EF-B40885DD2F6D}" type="slidenum">
              <a:rPr lang="en-US" smtClean="0"/>
              <a:t>‹#›</a:t>
            </a:fld>
            <a:endParaRPr lang="en-US" dirty="0"/>
          </a:p>
        </p:txBody>
      </p:sp>
    </p:spTree>
    <p:extLst>
      <p:ext uri="{BB962C8B-B14F-4D97-AF65-F5344CB8AC3E}">
        <p14:creationId xmlns:p14="http://schemas.microsoft.com/office/powerpoint/2010/main" val="1447855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DB6856-68B2-014B-8142-4D24DF81080F}" type="datetimeFigureOut">
              <a:rPr lang="en-US" smtClean="0"/>
              <a:t>10/23/13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2F47A5-EC6E-5347-92EF-B40885DD2F6D}" type="slidenum">
              <a:rPr lang="en-US" smtClean="0"/>
              <a:t>‹#›</a:t>
            </a:fld>
            <a:endParaRPr lang="en-US" dirty="0"/>
          </a:p>
        </p:txBody>
      </p:sp>
    </p:spTree>
    <p:extLst>
      <p:ext uri="{BB962C8B-B14F-4D97-AF65-F5344CB8AC3E}">
        <p14:creationId xmlns:p14="http://schemas.microsoft.com/office/powerpoint/2010/main" val="2326652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DB6856-68B2-014B-8142-4D24DF81080F}" type="datetimeFigureOut">
              <a:rPr lang="en-US" smtClean="0"/>
              <a:t>10/23/13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2F47A5-EC6E-5347-92EF-B40885DD2F6D}" type="slidenum">
              <a:rPr lang="en-US" smtClean="0"/>
              <a:t>‹#›</a:t>
            </a:fld>
            <a:endParaRPr lang="en-US" dirty="0"/>
          </a:p>
        </p:txBody>
      </p:sp>
    </p:spTree>
    <p:extLst>
      <p:ext uri="{BB962C8B-B14F-4D97-AF65-F5344CB8AC3E}">
        <p14:creationId xmlns:p14="http://schemas.microsoft.com/office/powerpoint/2010/main" val="176512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DB6856-68B2-014B-8142-4D24DF81080F}" type="datetimeFigureOut">
              <a:rPr lang="en-US" smtClean="0"/>
              <a:t>10/23/13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2F47A5-EC6E-5347-92EF-B40885DD2F6D}" type="slidenum">
              <a:rPr lang="en-US" smtClean="0"/>
              <a:t>‹#›</a:t>
            </a:fld>
            <a:endParaRPr lang="en-US" dirty="0"/>
          </a:p>
        </p:txBody>
      </p:sp>
    </p:spTree>
    <p:extLst>
      <p:ext uri="{BB962C8B-B14F-4D97-AF65-F5344CB8AC3E}">
        <p14:creationId xmlns:p14="http://schemas.microsoft.com/office/powerpoint/2010/main" val="3751251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DB6856-68B2-014B-8142-4D24DF81080F}" type="datetimeFigureOut">
              <a:rPr lang="en-US" smtClean="0"/>
              <a:t>10/23/13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2F47A5-EC6E-5347-92EF-B40885DD2F6D}" type="slidenum">
              <a:rPr lang="en-US" smtClean="0"/>
              <a:t>‹#›</a:t>
            </a:fld>
            <a:endParaRPr lang="en-US" dirty="0"/>
          </a:p>
        </p:txBody>
      </p:sp>
    </p:spTree>
    <p:extLst>
      <p:ext uri="{BB962C8B-B14F-4D97-AF65-F5344CB8AC3E}">
        <p14:creationId xmlns:p14="http://schemas.microsoft.com/office/powerpoint/2010/main" val="1592622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DB6856-68B2-014B-8142-4D24DF81080F}" type="datetimeFigureOut">
              <a:rPr lang="en-US" smtClean="0"/>
              <a:t>10/23/13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2F47A5-EC6E-5347-92EF-B40885DD2F6D}" type="slidenum">
              <a:rPr lang="en-US" smtClean="0"/>
              <a:t>‹#›</a:t>
            </a:fld>
            <a:endParaRPr lang="en-US" dirty="0"/>
          </a:p>
        </p:txBody>
      </p:sp>
    </p:spTree>
    <p:extLst>
      <p:ext uri="{BB962C8B-B14F-4D97-AF65-F5344CB8AC3E}">
        <p14:creationId xmlns:p14="http://schemas.microsoft.com/office/powerpoint/2010/main" val="199346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DB6856-68B2-014B-8142-4D24DF81080F}" type="datetimeFigureOut">
              <a:rPr lang="en-US" smtClean="0"/>
              <a:t>10/23/13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F47A5-EC6E-5347-92EF-B40885DD2F6D}" type="slidenum">
              <a:rPr lang="en-US" smtClean="0"/>
              <a:t>‹#›</a:t>
            </a:fld>
            <a:endParaRPr lang="en-US" dirty="0"/>
          </a:p>
        </p:txBody>
      </p:sp>
    </p:spTree>
    <p:extLst>
      <p:ext uri="{BB962C8B-B14F-4D97-AF65-F5344CB8AC3E}">
        <p14:creationId xmlns:p14="http://schemas.microsoft.com/office/powerpoint/2010/main" val="4062047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erman Granite.jpg"/>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19458" y="-28671"/>
            <a:ext cx="9182228" cy="6886672"/>
          </a:xfrm>
          <a:prstGeom prst="rect">
            <a:avLst/>
          </a:prstGeom>
        </p:spPr>
      </p:pic>
      <p:sp>
        <p:nvSpPr>
          <p:cNvPr id="5" name="TextBox 4"/>
          <p:cNvSpPr txBox="1"/>
          <p:nvPr/>
        </p:nvSpPr>
        <p:spPr>
          <a:xfrm>
            <a:off x="871210" y="-28672"/>
            <a:ext cx="8062372" cy="1077218"/>
          </a:xfrm>
          <a:prstGeom prst="rect">
            <a:avLst/>
          </a:prstGeom>
          <a:noFill/>
        </p:spPr>
        <p:txBody>
          <a:bodyPr wrap="square" rtlCol="0">
            <a:spAutoFit/>
          </a:bodyPr>
          <a:lstStyle/>
          <a:p>
            <a:pPr algn="ctr"/>
            <a:r>
              <a:rPr lang="en-US" sz="3200" dirty="0" smtClean="0">
                <a:latin typeface="Comic Sans MS"/>
                <a:cs typeface="Comic Sans MS"/>
              </a:rPr>
              <a:t>Mesoproterozoic Ferroan Magmatism in the Southwestern USA</a:t>
            </a:r>
            <a:endParaRPr lang="en-US" sz="3200" dirty="0">
              <a:latin typeface="Comic Sans MS"/>
              <a:cs typeface="Comic Sans MS"/>
            </a:endParaRPr>
          </a:p>
        </p:txBody>
      </p:sp>
      <p:sp>
        <p:nvSpPr>
          <p:cNvPr id="6" name="TextBox 5"/>
          <p:cNvSpPr txBox="1"/>
          <p:nvPr/>
        </p:nvSpPr>
        <p:spPr>
          <a:xfrm>
            <a:off x="1474075" y="2888725"/>
            <a:ext cx="7161631" cy="1815882"/>
          </a:xfrm>
          <a:prstGeom prst="rect">
            <a:avLst/>
          </a:prstGeom>
          <a:noFill/>
        </p:spPr>
        <p:txBody>
          <a:bodyPr wrap="square" rtlCol="0">
            <a:spAutoFit/>
          </a:bodyPr>
          <a:lstStyle/>
          <a:p>
            <a:pPr algn="ctr"/>
            <a:r>
              <a:rPr lang="en-US" sz="2800" dirty="0" smtClean="0">
                <a:latin typeface="Comic Sans MS"/>
                <a:cs typeface="Comic Sans MS"/>
              </a:rPr>
              <a:t>by</a:t>
            </a:r>
          </a:p>
          <a:p>
            <a:pPr algn="ctr"/>
            <a:r>
              <a:rPr lang="en-US" sz="2800" dirty="0" smtClean="0">
                <a:latin typeface="Comic Sans MS"/>
                <a:cs typeface="Comic Sans MS"/>
              </a:rPr>
              <a:t>B. Ronald Frost and Carol D. Frost</a:t>
            </a:r>
          </a:p>
          <a:p>
            <a:pPr algn="ctr"/>
            <a:r>
              <a:rPr lang="en-US" sz="2800" dirty="0" smtClean="0">
                <a:latin typeface="Comic Sans MS"/>
                <a:cs typeface="Comic Sans MS"/>
              </a:rPr>
              <a:t>Department of Geology and Geophysics</a:t>
            </a:r>
          </a:p>
          <a:p>
            <a:pPr algn="ctr"/>
            <a:r>
              <a:rPr lang="en-US" sz="2800" dirty="0" smtClean="0">
                <a:latin typeface="Comic Sans MS"/>
                <a:cs typeface="Comic Sans MS"/>
              </a:rPr>
              <a:t>University of Wyoming</a:t>
            </a:r>
            <a:endParaRPr lang="en-US" sz="2800" dirty="0">
              <a:latin typeface="Comic Sans MS"/>
              <a:cs typeface="Comic Sans MS"/>
            </a:endParaRPr>
          </a:p>
        </p:txBody>
      </p:sp>
      <p:sp>
        <p:nvSpPr>
          <p:cNvPr id="3" name="TextBox 2"/>
          <p:cNvSpPr txBox="1"/>
          <p:nvPr/>
        </p:nvSpPr>
        <p:spPr>
          <a:xfrm>
            <a:off x="156777" y="6341669"/>
            <a:ext cx="4748566" cy="369332"/>
          </a:xfrm>
          <a:prstGeom prst="rect">
            <a:avLst/>
          </a:prstGeom>
          <a:noFill/>
        </p:spPr>
        <p:txBody>
          <a:bodyPr wrap="none" rtlCol="0">
            <a:spAutoFit/>
          </a:bodyPr>
          <a:lstStyle/>
          <a:p>
            <a:r>
              <a:rPr lang="en-US" dirty="0" smtClean="0">
                <a:latin typeface="Comic Sans MS"/>
                <a:cs typeface="Comic Sans MS"/>
              </a:rPr>
              <a:t>With many thanks to J. Lawford Anderson</a:t>
            </a:r>
            <a:endParaRPr lang="en-US" dirty="0">
              <a:latin typeface="Comic Sans MS"/>
              <a:cs typeface="Comic Sans MS"/>
            </a:endParaRPr>
          </a:p>
        </p:txBody>
      </p:sp>
    </p:spTree>
    <p:extLst>
      <p:ext uri="{BB962C8B-B14F-4D97-AF65-F5344CB8AC3E}">
        <p14:creationId xmlns:p14="http://schemas.microsoft.com/office/powerpoint/2010/main" val="31902945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eralumnious leucogranites(2).ai"/>
          <p:cNvPicPr>
            <a:picLocks noChangeAspect="1"/>
          </p:cNvPicPr>
          <p:nvPr/>
        </p:nvPicPr>
        <p:blipFill rotWithShape="1">
          <a:blip r:embed="rId2">
            <a:extLst>
              <a:ext uri="{28A0092B-C50C-407E-A947-70E740481C1C}">
                <a14:useLocalDpi xmlns:a14="http://schemas.microsoft.com/office/drawing/2010/main" val="0"/>
              </a:ext>
            </a:extLst>
          </a:blip>
          <a:srcRect t="12422" b="31112"/>
          <a:stretch/>
        </p:blipFill>
        <p:spPr>
          <a:xfrm>
            <a:off x="0" y="0"/>
            <a:ext cx="9324053" cy="6813341"/>
          </a:xfrm>
          <a:prstGeom prst="rect">
            <a:avLst/>
          </a:prstGeom>
        </p:spPr>
      </p:pic>
      <p:sp>
        <p:nvSpPr>
          <p:cNvPr id="7" name="TextBox 6"/>
          <p:cNvSpPr txBox="1"/>
          <p:nvPr/>
        </p:nvSpPr>
        <p:spPr>
          <a:xfrm>
            <a:off x="4816912" y="3671024"/>
            <a:ext cx="4104442" cy="1631216"/>
          </a:xfrm>
          <a:prstGeom prst="rect">
            <a:avLst/>
          </a:prstGeom>
          <a:noFill/>
        </p:spPr>
        <p:txBody>
          <a:bodyPr wrap="square" rtlCol="0">
            <a:spAutoFit/>
          </a:bodyPr>
          <a:lstStyle/>
          <a:p>
            <a:pPr algn="ctr"/>
            <a:r>
              <a:rPr lang="en-US" sz="2000" dirty="0" smtClean="0">
                <a:latin typeface="Comic Sans MS"/>
                <a:cs typeface="Comic Sans MS"/>
              </a:rPr>
              <a:t>Peraluminous leucogranites, which are formed from melting of pelitic rocks, range from ferroan to magnesian and from calcic to alkalic</a:t>
            </a:r>
            <a:endParaRPr lang="en-US" sz="2000" dirty="0">
              <a:latin typeface="Comic Sans MS"/>
              <a:cs typeface="Comic Sans MS"/>
            </a:endParaRPr>
          </a:p>
        </p:txBody>
      </p:sp>
      <p:sp>
        <p:nvSpPr>
          <p:cNvPr id="9" name="TextBox 8"/>
          <p:cNvSpPr txBox="1"/>
          <p:nvPr/>
        </p:nvSpPr>
        <p:spPr>
          <a:xfrm>
            <a:off x="1982522" y="1938611"/>
            <a:ext cx="1703731" cy="646331"/>
          </a:xfrm>
          <a:prstGeom prst="rect">
            <a:avLst/>
          </a:prstGeom>
          <a:noFill/>
        </p:spPr>
        <p:txBody>
          <a:bodyPr wrap="square" rtlCol="0">
            <a:spAutoFit/>
          </a:bodyPr>
          <a:lstStyle/>
          <a:p>
            <a:pPr algn="ctr"/>
            <a:r>
              <a:rPr lang="en-US" dirty="0" smtClean="0">
                <a:latin typeface="Times"/>
                <a:cs typeface="Times"/>
              </a:rPr>
              <a:t>Peraluminous leucogranites</a:t>
            </a:r>
            <a:endParaRPr lang="en-US" dirty="0">
              <a:latin typeface="Times"/>
              <a:cs typeface="Times"/>
            </a:endParaRPr>
          </a:p>
        </p:txBody>
      </p:sp>
      <p:cxnSp>
        <p:nvCxnSpPr>
          <p:cNvPr id="11" name="Straight Arrow Connector 10"/>
          <p:cNvCxnSpPr/>
          <p:nvPr/>
        </p:nvCxnSpPr>
        <p:spPr>
          <a:xfrm flipV="1">
            <a:off x="3097692" y="1610914"/>
            <a:ext cx="278792" cy="3276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2595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 Vrain &amp; Silver Plume.ai"/>
          <p:cNvPicPr>
            <a:picLocks noChangeAspect="1"/>
          </p:cNvPicPr>
          <p:nvPr/>
        </p:nvPicPr>
        <p:blipFill rotWithShape="1">
          <a:blip r:embed="rId2">
            <a:extLst>
              <a:ext uri="{28A0092B-C50C-407E-A947-70E740481C1C}">
                <a14:useLocalDpi xmlns:a14="http://schemas.microsoft.com/office/drawing/2010/main" val="0"/>
              </a:ext>
            </a:extLst>
          </a:blip>
          <a:srcRect t="12898" b="31542"/>
          <a:stretch/>
        </p:blipFill>
        <p:spPr>
          <a:xfrm>
            <a:off x="0" y="-1"/>
            <a:ext cx="9242342" cy="6645371"/>
          </a:xfrm>
          <a:prstGeom prst="rect">
            <a:avLst/>
          </a:prstGeom>
        </p:spPr>
      </p:pic>
    </p:spTree>
    <p:extLst>
      <p:ext uri="{BB962C8B-B14F-4D97-AF65-F5344CB8AC3E}">
        <p14:creationId xmlns:p14="http://schemas.microsoft.com/office/powerpoint/2010/main" val="37647297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526608" y="743498"/>
            <a:ext cx="8069488" cy="2677656"/>
          </a:xfrm>
          <a:prstGeom prst="rect">
            <a:avLst/>
          </a:prstGeom>
          <a:noFill/>
        </p:spPr>
        <p:txBody>
          <a:bodyPr wrap="square" rtlCol="0">
            <a:spAutoFit/>
          </a:bodyPr>
          <a:lstStyle/>
          <a:p>
            <a:pPr algn="ctr"/>
            <a:r>
              <a:rPr lang="en-US" sz="2400" dirty="0" smtClean="0">
                <a:latin typeface="Comic Sans MS"/>
                <a:cs typeface="Comic Sans MS"/>
              </a:rPr>
              <a:t>The small range in silica contents, strongly peraluminous nature, and the presence of some rocks that are magnesian, instead of ferroan, combined with the range of </a:t>
            </a:r>
            <a:r>
              <a:rPr lang="en-US" sz="2400" dirty="0" smtClean="0">
                <a:latin typeface="Symbol" charset="2"/>
                <a:cs typeface="Symbol" charset="2"/>
              </a:rPr>
              <a:t>d</a:t>
            </a:r>
            <a:r>
              <a:rPr lang="en-US" sz="2400" baseline="30000" dirty="0" smtClean="0">
                <a:latin typeface="Comic Sans MS"/>
                <a:cs typeface="Comic Sans MS"/>
              </a:rPr>
              <a:t>18</a:t>
            </a:r>
            <a:r>
              <a:rPr lang="en-US" sz="2400" dirty="0" smtClean="0">
                <a:latin typeface="Comic Sans MS"/>
                <a:cs typeface="Comic Sans MS"/>
              </a:rPr>
              <a:t>O values suggests that the St. Vrain and Silver Plume batholiths formed primarily from </a:t>
            </a:r>
            <a:r>
              <a:rPr lang="en-US" sz="2400" dirty="0">
                <a:latin typeface="Comic Sans MS"/>
                <a:cs typeface="Comic Sans MS"/>
              </a:rPr>
              <a:t>partially melted </a:t>
            </a:r>
            <a:r>
              <a:rPr lang="en-US" sz="2400" dirty="0" smtClean="0">
                <a:latin typeface="Comic Sans MS"/>
                <a:cs typeface="Comic Sans MS"/>
              </a:rPr>
              <a:t>sediments with an admixture of of mantle sources.</a:t>
            </a:r>
            <a:endParaRPr lang="en-US" sz="2400" dirty="0">
              <a:latin typeface="Comic Sans MS"/>
              <a:cs typeface="Comic Sans MS"/>
            </a:endParaRPr>
          </a:p>
        </p:txBody>
      </p:sp>
      <p:sp>
        <p:nvSpPr>
          <p:cNvPr id="2" name="TextBox 1"/>
          <p:cNvSpPr txBox="1"/>
          <p:nvPr/>
        </p:nvSpPr>
        <p:spPr>
          <a:xfrm>
            <a:off x="526608" y="3838084"/>
            <a:ext cx="8069488" cy="1569660"/>
          </a:xfrm>
          <a:prstGeom prst="rect">
            <a:avLst/>
          </a:prstGeom>
          <a:noFill/>
        </p:spPr>
        <p:txBody>
          <a:bodyPr wrap="square" rtlCol="0">
            <a:spAutoFit/>
          </a:bodyPr>
          <a:lstStyle/>
          <a:p>
            <a:pPr algn="ctr"/>
            <a:r>
              <a:rPr lang="en-US" sz="2400" dirty="0" smtClean="0">
                <a:latin typeface="Comic Sans MS"/>
                <a:cs typeface="Comic Sans MS"/>
              </a:rPr>
              <a:t>The highly ferroan composition of evolved magmas may explain why the St. Vrain and Silver Plume batholiths have a much smaller range in Fe-index and MALI than other peraluminous leucogranites.</a:t>
            </a:r>
            <a:endParaRPr lang="en-US" sz="2400" dirty="0">
              <a:latin typeface="Comic Sans MS"/>
              <a:cs typeface="Comic Sans MS"/>
            </a:endParaRPr>
          </a:p>
        </p:txBody>
      </p:sp>
    </p:spTree>
    <p:extLst>
      <p:ext uri="{BB962C8B-B14F-4D97-AF65-F5344CB8AC3E}">
        <p14:creationId xmlns:p14="http://schemas.microsoft.com/office/powerpoint/2010/main" val="1775593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588561" y="975842"/>
            <a:ext cx="7852649" cy="830997"/>
          </a:xfrm>
          <a:prstGeom prst="rect">
            <a:avLst/>
          </a:prstGeom>
          <a:noFill/>
        </p:spPr>
        <p:txBody>
          <a:bodyPr wrap="square" rtlCol="0">
            <a:spAutoFit/>
          </a:bodyPr>
          <a:lstStyle/>
          <a:p>
            <a:pPr algn="ctr"/>
            <a:r>
              <a:rPr lang="en-US" sz="2400" dirty="0" smtClean="0">
                <a:latin typeface="Comic Sans MS"/>
                <a:cs typeface="Comic Sans MS"/>
              </a:rPr>
              <a:t>We identify three sources for the Proterozoic ferroan granitoids in Southwestern US.</a:t>
            </a:r>
            <a:endParaRPr lang="en-US" sz="2400" dirty="0">
              <a:latin typeface="Comic Sans MS"/>
              <a:cs typeface="Comic Sans MS"/>
            </a:endParaRPr>
          </a:p>
        </p:txBody>
      </p:sp>
      <p:sp>
        <p:nvSpPr>
          <p:cNvPr id="5" name="TextBox 4"/>
          <p:cNvSpPr txBox="1"/>
          <p:nvPr/>
        </p:nvSpPr>
        <p:spPr>
          <a:xfrm>
            <a:off x="758934" y="2478329"/>
            <a:ext cx="7233111" cy="830997"/>
          </a:xfrm>
          <a:prstGeom prst="rect">
            <a:avLst/>
          </a:prstGeom>
          <a:noFill/>
        </p:spPr>
        <p:txBody>
          <a:bodyPr wrap="square" rtlCol="0">
            <a:spAutoFit/>
          </a:bodyPr>
          <a:lstStyle/>
          <a:p>
            <a:pPr algn="ctr"/>
            <a:r>
              <a:rPr lang="en-US" sz="2400" dirty="0" smtClean="0">
                <a:latin typeface="Comic Sans MS"/>
                <a:cs typeface="Comic Sans MS"/>
              </a:rPr>
              <a:t>1) Extreme differentiation of tholeiitic (and minimal amounts of transitional) basalt.</a:t>
            </a:r>
            <a:endParaRPr lang="en-US" sz="2400" dirty="0">
              <a:latin typeface="Comic Sans MS"/>
              <a:cs typeface="Comic Sans MS"/>
            </a:endParaRPr>
          </a:p>
        </p:txBody>
      </p:sp>
      <p:sp>
        <p:nvSpPr>
          <p:cNvPr id="6" name="TextBox 5"/>
          <p:cNvSpPr txBox="1"/>
          <p:nvPr/>
        </p:nvSpPr>
        <p:spPr>
          <a:xfrm>
            <a:off x="911334" y="3792445"/>
            <a:ext cx="7233111" cy="830997"/>
          </a:xfrm>
          <a:prstGeom prst="rect">
            <a:avLst/>
          </a:prstGeom>
          <a:noFill/>
        </p:spPr>
        <p:txBody>
          <a:bodyPr wrap="square" rtlCol="0">
            <a:spAutoFit/>
          </a:bodyPr>
          <a:lstStyle/>
          <a:p>
            <a:pPr algn="ctr"/>
            <a:r>
              <a:rPr lang="en-US" sz="2400" dirty="0" smtClean="0">
                <a:latin typeface="Comic Sans MS"/>
                <a:cs typeface="Comic Sans MS"/>
              </a:rPr>
              <a:t>2) Partial melting of granodioritic or tonalitic crust.</a:t>
            </a:r>
            <a:endParaRPr lang="en-US" sz="2400" dirty="0">
              <a:latin typeface="Comic Sans MS"/>
              <a:cs typeface="Comic Sans MS"/>
            </a:endParaRPr>
          </a:p>
        </p:txBody>
      </p:sp>
      <p:sp>
        <p:nvSpPr>
          <p:cNvPr id="7" name="TextBox 6"/>
          <p:cNvSpPr txBox="1"/>
          <p:nvPr/>
        </p:nvSpPr>
        <p:spPr>
          <a:xfrm>
            <a:off x="911334" y="4907694"/>
            <a:ext cx="7233111" cy="830997"/>
          </a:xfrm>
          <a:prstGeom prst="rect">
            <a:avLst/>
          </a:prstGeom>
          <a:noFill/>
        </p:spPr>
        <p:txBody>
          <a:bodyPr wrap="square" rtlCol="0">
            <a:spAutoFit/>
          </a:bodyPr>
          <a:lstStyle/>
          <a:p>
            <a:pPr algn="ctr"/>
            <a:r>
              <a:rPr lang="en-US" sz="2400" dirty="0" smtClean="0">
                <a:latin typeface="Comic Sans MS"/>
                <a:cs typeface="Comic Sans MS"/>
              </a:rPr>
              <a:t>3) Melting of sedimentary (or metasedimentary)  rocks.</a:t>
            </a:r>
            <a:endParaRPr lang="en-US" sz="2400" dirty="0">
              <a:latin typeface="Comic Sans MS"/>
              <a:cs typeface="Comic Sans MS"/>
            </a:endParaRPr>
          </a:p>
        </p:txBody>
      </p:sp>
    </p:spTree>
    <p:extLst>
      <p:ext uri="{BB962C8B-B14F-4D97-AF65-F5344CB8AC3E}">
        <p14:creationId xmlns:p14="http://schemas.microsoft.com/office/powerpoint/2010/main" val="93323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6" name="Picture 5" descr="Mesoproterozoic Map (3).jpg"/>
          <p:cNvPicPr>
            <a:picLocks noChangeAspect="1"/>
          </p:cNvPicPr>
          <p:nvPr/>
        </p:nvPicPr>
        <p:blipFill rotWithShape="1">
          <a:blip r:embed="rId2">
            <a:extLst>
              <a:ext uri="{28A0092B-C50C-407E-A947-70E740481C1C}">
                <a14:useLocalDpi xmlns:a14="http://schemas.microsoft.com/office/drawing/2010/main" val="0"/>
              </a:ext>
            </a:extLst>
          </a:blip>
          <a:srcRect l="6661" b="21176"/>
          <a:stretch/>
        </p:blipFill>
        <p:spPr>
          <a:xfrm>
            <a:off x="519489" y="469899"/>
            <a:ext cx="8421640" cy="5919033"/>
          </a:xfrm>
          <a:prstGeom prst="rect">
            <a:avLst/>
          </a:prstGeom>
        </p:spPr>
      </p:pic>
    </p:spTree>
    <p:extLst>
      <p:ext uri="{BB962C8B-B14F-4D97-AF65-F5344CB8AC3E}">
        <p14:creationId xmlns:p14="http://schemas.microsoft.com/office/powerpoint/2010/main" val="37940144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339482" y="312440"/>
            <a:ext cx="8323586" cy="1200328"/>
          </a:xfrm>
          <a:prstGeom prst="rect">
            <a:avLst/>
          </a:prstGeom>
          <a:noFill/>
        </p:spPr>
        <p:txBody>
          <a:bodyPr wrap="square" rtlCol="0">
            <a:spAutoFit/>
          </a:bodyPr>
          <a:lstStyle/>
          <a:p>
            <a:pPr algn="ctr"/>
            <a:r>
              <a:rPr lang="en-US" sz="2400" dirty="0" smtClean="0">
                <a:latin typeface="Comic Sans MS"/>
                <a:cs typeface="Comic Sans MS"/>
              </a:rPr>
              <a:t>What was the tectonic environment of the Mesoproterozoic magmatism?</a:t>
            </a:r>
          </a:p>
          <a:p>
            <a:pPr algn="ctr"/>
            <a:r>
              <a:rPr lang="en-US" sz="2400" dirty="0" smtClean="0">
                <a:latin typeface="Comic Sans MS"/>
                <a:cs typeface="Comic Sans MS"/>
              </a:rPr>
              <a:t>Three points are critical in answering this question.</a:t>
            </a:r>
            <a:endParaRPr lang="en-US" sz="2400" dirty="0">
              <a:latin typeface="Comic Sans MS"/>
              <a:cs typeface="Comic Sans MS"/>
            </a:endParaRPr>
          </a:p>
        </p:txBody>
      </p:sp>
      <p:sp>
        <p:nvSpPr>
          <p:cNvPr id="5" name="TextBox 4"/>
          <p:cNvSpPr txBox="1"/>
          <p:nvPr/>
        </p:nvSpPr>
        <p:spPr>
          <a:xfrm>
            <a:off x="452641" y="2913131"/>
            <a:ext cx="8323586" cy="830997"/>
          </a:xfrm>
          <a:prstGeom prst="rect">
            <a:avLst/>
          </a:prstGeom>
          <a:noFill/>
        </p:spPr>
        <p:txBody>
          <a:bodyPr wrap="square" rtlCol="0">
            <a:spAutoFit/>
          </a:bodyPr>
          <a:lstStyle/>
          <a:p>
            <a:pPr algn="ctr"/>
            <a:r>
              <a:rPr lang="en-US" sz="2400" dirty="0" smtClean="0">
                <a:latin typeface="Comic Sans MS"/>
                <a:cs typeface="Comic Sans MS"/>
              </a:rPr>
              <a:t>The ferroan magmas of these granitoids are characteristic of modern rift-type environments.</a:t>
            </a:r>
            <a:endParaRPr lang="en-US" sz="2400" dirty="0">
              <a:latin typeface="Comic Sans MS"/>
              <a:cs typeface="Comic Sans MS"/>
            </a:endParaRPr>
          </a:p>
        </p:txBody>
      </p:sp>
      <p:sp>
        <p:nvSpPr>
          <p:cNvPr id="6" name="TextBox 5"/>
          <p:cNvSpPr txBox="1"/>
          <p:nvPr/>
        </p:nvSpPr>
        <p:spPr>
          <a:xfrm>
            <a:off x="576886" y="1670109"/>
            <a:ext cx="7833223" cy="830997"/>
          </a:xfrm>
          <a:prstGeom prst="rect">
            <a:avLst/>
          </a:prstGeom>
          <a:noFill/>
        </p:spPr>
        <p:txBody>
          <a:bodyPr wrap="square" rtlCol="0">
            <a:spAutoFit/>
          </a:bodyPr>
          <a:lstStyle/>
          <a:p>
            <a:pPr algn="ctr"/>
            <a:r>
              <a:rPr lang="en-US" sz="2400" dirty="0" smtClean="0">
                <a:latin typeface="Comic Sans MS"/>
                <a:cs typeface="Comic Sans MS"/>
              </a:rPr>
              <a:t>The magmatism occurred from 1.78 to 1.1 Ga, a time scale of more than 600 million years.</a:t>
            </a:r>
            <a:endParaRPr lang="en-US" sz="2400" dirty="0">
              <a:latin typeface="Comic Sans MS"/>
              <a:cs typeface="Comic Sans MS"/>
            </a:endParaRPr>
          </a:p>
        </p:txBody>
      </p:sp>
      <p:sp>
        <p:nvSpPr>
          <p:cNvPr id="7" name="TextBox 6"/>
          <p:cNvSpPr txBox="1"/>
          <p:nvPr/>
        </p:nvSpPr>
        <p:spPr>
          <a:xfrm>
            <a:off x="741829" y="3984632"/>
            <a:ext cx="7544035" cy="830997"/>
          </a:xfrm>
          <a:prstGeom prst="rect">
            <a:avLst/>
          </a:prstGeom>
          <a:noFill/>
        </p:spPr>
        <p:txBody>
          <a:bodyPr wrap="square" rtlCol="0">
            <a:spAutoFit/>
          </a:bodyPr>
          <a:lstStyle/>
          <a:p>
            <a:pPr algn="ctr"/>
            <a:r>
              <a:rPr lang="en-US" sz="2400" dirty="0" smtClean="0">
                <a:latin typeface="Comic Sans MS"/>
                <a:cs typeface="Comic Sans MS"/>
              </a:rPr>
              <a:t>Coeval rift sediments are exceedingly scarce across North America.</a:t>
            </a:r>
            <a:endParaRPr lang="en-US" sz="2400" dirty="0">
              <a:latin typeface="Comic Sans MS"/>
              <a:cs typeface="Comic Sans MS"/>
            </a:endParaRPr>
          </a:p>
        </p:txBody>
      </p:sp>
      <p:sp>
        <p:nvSpPr>
          <p:cNvPr id="8" name="TextBox 7"/>
          <p:cNvSpPr txBox="1"/>
          <p:nvPr/>
        </p:nvSpPr>
        <p:spPr>
          <a:xfrm>
            <a:off x="339482" y="4941910"/>
            <a:ext cx="8436745" cy="1200328"/>
          </a:xfrm>
          <a:prstGeom prst="rect">
            <a:avLst/>
          </a:prstGeom>
          <a:noFill/>
        </p:spPr>
        <p:txBody>
          <a:bodyPr wrap="square" rtlCol="0">
            <a:spAutoFit/>
          </a:bodyPr>
          <a:lstStyle/>
          <a:p>
            <a:pPr algn="ctr"/>
            <a:r>
              <a:rPr lang="en-US" sz="2400" dirty="0" smtClean="0">
                <a:latin typeface="Comic Sans MS"/>
                <a:cs typeface="Comic Sans MS"/>
              </a:rPr>
              <a:t>Although plutons of a given age do tend to be clustered, there is no progression of age across North America, nor is there any progression in composition with age.</a:t>
            </a:r>
            <a:endParaRPr lang="en-US" sz="2400" dirty="0">
              <a:latin typeface="Comic Sans MS"/>
              <a:cs typeface="Comic Sans MS"/>
            </a:endParaRPr>
          </a:p>
        </p:txBody>
      </p:sp>
    </p:spTree>
    <p:extLst>
      <p:ext uri="{BB962C8B-B14F-4D97-AF65-F5344CB8AC3E}">
        <p14:creationId xmlns:p14="http://schemas.microsoft.com/office/powerpoint/2010/main" val="974491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502936" y="248444"/>
            <a:ext cx="8461893" cy="830997"/>
          </a:xfrm>
          <a:prstGeom prst="rect">
            <a:avLst/>
          </a:prstGeom>
          <a:noFill/>
        </p:spPr>
        <p:txBody>
          <a:bodyPr wrap="square" rtlCol="0">
            <a:spAutoFit/>
          </a:bodyPr>
          <a:lstStyle/>
          <a:p>
            <a:pPr algn="ctr"/>
            <a:r>
              <a:rPr lang="en-US" sz="2400" dirty="0" smtClean="0">
                <a:latin typeface="Comic Sans MS"/>
                <a:cs typeface="Comic Sans MS"/>
              </a:rPr>
              <a:t>The only </a:t>
            </a:r>
            <a:r>
              <a:rPr lang="en-US" sz="2400" dirty="0">
                <a:latin typeface="Comic Sans MS"/>
                <a:cs typeface="Comic Sans MS"/>
              </a:rPr>
              <a:t>major </a:t>
            </a:r>
            <a:r>
              <a:rPr lang="en-US" sz="2400" dirty="0" smtClean="0">
                <a:latin typeface="Comic Sans MS"/>
                <a:cs typeface="Comic Sans MS"/>
              </a:rPr>
              <a:t> Mesoproterozoic </a:t>
            </a:r>
            <a:r>
              <a:rPr lang="en-US" sz="2400" dirty="0" smtClean="0">
                <a:latin typeface="Comic Sans MS"/>
                <a:cs typeface="Comic Sans MS"/>
              </a:rPr>
              <a:t>rifts </a:t>
            </a:r>
            <a:r>
              <a:rPr lang="en-US" sz="2400" dirty="0" smtClean="0">
                <a:latin typeface="Comic Sans MS"/>
                <a:cs typeface="Comic Sans MS"/>
              </a:rPr>
              <a:t>in North America are the Belt basin and the Mid-Continent Rift.  </a:t>
            </a:r>
            <a:endParaRPr lang="en-US" sz="2400" dirty="0">
              <a:latin typeface="Comic Sans MS"/>
              <a:cs typeface="Comic Sans MS"/>
            </a:endParaRPr>
          </a:p>
        </p:txBody>
      </p:sp>
      <p:pic>
        <p:nvPicPr>
          <p:cNvPr id="3" name="Picture 2" descr="Mesoproterozoic Map (2).jpg"/>
          <p:cNvPicPr>
            <a:picLocks noChangeAspect="1"/>
          </p:cNvPicPr>
          <p:nvPr/>
        </p:nvPicPr>
        <p:blipFill rotWithShape="1">
          <a:blip r:embed="rId2">
            <a:extLst>
              <a:ext uri="{28A0092B-C50C-407E-A947-70E740481C1C}">
                <a14:useLocalDpi xmlns:a14="http://schemas.microsoft.com/office/drawing/2010/main" val="0"/>
              </a:ext>
            </a:extLst>
          </a:blip>
          <a:srcRect l="6932" t="76" b="19985"/>
          <a:stretch/>
        </p:blipFill>
        <p:spPr>
          <a:xfrm>
            <a:off x="827337" y="1079441"/>
            <a:ext cx="7588831" cy="5424955"/>
          </a:xfrm>
          <a:prstGeom prst="rect">
            <a:avLst/>
          </a:prstGeom>
        </p:spPr>
      </p:pic>
    </p:spTree>
    <p:extLst>
      <p:ext uri="{BB962C8B-B14F-4D97-AF65-F5344CB8AC3E}">
        <p14:creationId xmlns:p14="http://schemas.microsoft.com/office/powerpoint/2010/main" val="36750260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731658" y="1104459"/>
            <a:ext cx="7937800" cy="1200328"/>
          </a:xfrm>
          <a:prstGeom prst="rect">
            <a:avLst/>
          </a:prstGeom>
          <a:noFill/>
        </p:spPr>
        <p:txBody>
          <a:bodyPr wrap="square" rtlCol="0">
            <a:spAutoFit/>
          </a:bodyPr>
          <a:lstStyle/>
          <a:p>
            <a:pPr algn="ctr"/>
            <a:r>
              <a:rPr lang="en-US" sz="2400" dirty="0" smtClean="0">
                <a:latin typeface="Comic Sans MS"/>
                <a:cs typeface="Comic Sans MS"/>
              </a:rPr>
              <a:t>Hoffman (1989) proposed that the Proterozoic magmatic event was associated with the formation of the Nuna supercontinent.</a:t>
            </a:r>
            <a:endParaRPr lang="en-US" sz="2400" dirty="0">
              <a:latin typeface="Comic Sans MS"/>
              <a:cs typeface="Comic Sans MS"/>
            </a:endParaRPr>
          </a:p>
        </p:txBody>
      </p:sp>
      <p:sp>
        <p:nvSpPr>
          <p:cNvPr id="2" name="TextBox 1"/>
          <p:cNvSpPr txBox="1"/>
          <p:nvPr/>
        </p:nvSpPr>
        <p:spPr>
          <a:xfrm>
            <a:off x="798286" y="2957285"/>
            <a:ext cx="7710714" cy="1200328"/>
          </a:xfrm>
          <a:prstGeom prst="rect">
            <a:avLst/>
          </a:prstGeom>
          <a:noFill/>
        </p:spPr>
        <p:txBody>
          <a:bodyPr wrap="square" rtlCol="0">
            <a:spAutoFit/>
          </a:bodyPr>
          <a:lstStyle/>
          <a:p>
            <a:pPr algn="ctr"/>
            <a:r>
              <a:rPr lang="en-US" sz="2400" dirty="0" smtClean="0">
                <a:latin typeface="Comic Sans MS"/>
                <a:cs typeface="Comic Sans MS"/>
              </a:rPr>
              <a:t>Throughout the Paleoproterozoic the precursor to North America was assembled by collision of Archean Cratons and accretion of Proterozoic Arcs.</a:t>
            </a:r>
            <a:endParaRPr lang="en-US" sz="2400" dirty="0">
              <a:latin typeface="Comic Sans MS"/>
              <a:cs typeface="Comic Sans MS"/>
            </a:endParaRPr>
          </a:p>
        </p:txBody>
      </p:sp>
    </p:spTree>
    <p:extLst>
      <p:ext uri="{BB962C8B-B14F-4D97-AF65-F5344CB8AC3E}">
        <p14:creationId xmlns:p14="http://schemas.microsoft.com/office/powerpoint/2010/main" val="2640356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3" descr="Nuna (color).ai"/>
          <p:cNvPicPr>
            <a:picLocks noChangeAspect="1"/>
          </p:cNvPicPr>
          <p:nvPr/>
        </p:nvPicPr>
        <p:blipFill rotWithShape="1">
          <a:blip r:embed="rId2">
            <a:extLst>
              <a:ext uri="{28A0092B-C50C-407E-A947-70E740481C1C}">
                <a14:useLocalDpi xmlns:a14="http://schemas.microsoft.com/office/drawing/2010/main" val="0"/>
              </a:ext>
            </a:extLst>
          </a:blip>
          <a:srcRect t="40741" b="8465"/>
          <a:stretch/>
        </p:blipFill>
        <p:spPr>
          <a:xfrm>
            <a:off x="0" y="660033"/>
            <a:ext cx="9144000" cy="6197967"/>
          </a:xfrm>
          <a:prstGeom prst="rect">
            <a:avLst/>
          </a:prstGeom>
        </p:spPr>
      </p:pic>
      <p:sp>
        <p:nvSpPr>
          <p:cNvPr id="5" name="TextBox 4"/>
          <p:cNvSpPr txBox="1"/>
          <p:nvPr/>
        </p:nvSpPr>
        <p:spPr>
          <a:xfrm>
            <a:off x="308429" y="154956"/>
            <a:ext cx="8363857" cy="523220"/>
          </a:xfrm>
          <a:prstGeom prst="rect">
            <a:avLst/>
          </a:prstGeom>
          <a:noFill/>
        </p:spPr>
        <p:txBody>
          <a:bodyPr wrap="square" rtlCol="0">
            <a:spAutoFit/>
          </a:bodyPr>
          <a:lstStyle/>
          <a:p>
            <a:pPr algn="ctr"/>
            <a:r>
              <a:rPr lang="en-US" sz="2800" dirty="0" smtClean="0">
                <a:latin typeface="Comic Sans MS"/>
                <a:cs typeface="Comic Sans MS"/>
              </a:rPr>
              <a:t>Growth of Nuna in the Proterozoic</a:t>
            </a:r>
            <a:endParaRPr lang="en-US" sz="2800" dirty="0">
              <a:latin typeface="Comic Sans MS"/>
              <a:cs typeface="Comic Sans MS"/>
            </a:endParaRPr>
          </a:p>
        </p:txBody>
      </p:sp>
    </p:spTree>
    <p:extLst>
      <p:ext uri="{BB962C8B-B14F-4D97-AF65-F5344CB8AC3E}">
        <p14:creationId xmlns:p14="http://schemas.microsoft.com/office/powerpoint/2010/main" val="28089210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417284" y="501141"/>
            <a:ext cx="8164287" cy="1384995"/>
          </a:xfrm>
          <a:prstGeom prst="rect">
            <a:avLst/>
          </a:prstGeom>
          <a:noFill/>
        </p:spPr>
        <p:txBody>
          <a:bodyPr wrap="square" rtlCol="0">
            <a:spAutoFit/>
          </a:bodyPr>
          <a:lstStyle/>
          <a:p>
            <a:pPr algn="ctr"/>
            <a:r>
              <a:rPr lang="en-US" sz="2800" dirty="0" smtClean="0">
                <a:latin typeface="Comic Sans MS"/>
                <a:cs typeface="Comic Sans MS"/>
              </a:rPr>
              <a:t>According to Hoffman, the large size of Nuna and its thick continental crust insulated the mantle. </a:t>
            </a:r>
            <a:endParaRPr lang="en-US" sz="2800" dirty="0">
              <a:latin typeface="Comic Sans MS"/>
              <a:cs typeface="Comic Sans MS"/>
            </a:endParaRPr>
          </a:p>
        </p:txBody>
      </p:sp>
      <p:sp>
        <p:nvSpPr>
          <p:cNvPr id="5" name="TextBox 4"/>
          <p:cNvSpPr txBox="1"/>
          <p:nvPr/>
        </p:nvSpPr>
        <p:spPr>
          <a:xfrm>
            <a:off x="526143" y="2106357"/>
            <a:ext cx="7855856" cy="954107"/>
          </a:xfrm>
          <a:prstGeom prst="rect">
            <a:avLst/>
          </a:prstGeom>
          <a:noFill/>
        </p:spPr>
        <p:txBody>
          <a:bodyPr wrap="square" rtlCol="0">
            <a:spAutoFit/>
          </a:bodyPr>
          <a:lstStyle/>
          <a:p>
            <a:pPr algn="ctr"/>
            <a:r>
              <a:rPr lang="en-US" sz="2800" dirty="0" smtClean="0">
                <a:latin typeface="Comic Sans MS"/>
                <a:cs typeface="Comic Sans MS"/>
              </a:rPr>
              <a:t>This caused thermal instabilities that caused periodic upwelling events. </a:t>
            </a:r>
            <a:endParaRPr lang="en-US" sz="2800" dirty="0">
              <a:latin typeface="Comic Sans MS"/>
              <a:cs typeface="Comic Sans MS"/>
            </a:endParaRPr>
          </a:p>
        </p:txBody>
      </p:sp>
      <p:sp>
        <p:nvSpPr>
          <p:cNvPr id="6" name="Rectangle 5"/>
          <p:cNvSpPr/>
          <p:nvPr/>
        </p:nvSpPr>
        <p:spPr>
          <a:xfrm>
            <a:off x="526143" y="3468691"/>
            <a:ext cx="8055428" cy="2677656"/>
          </a:xfrm>
          <a:prstGeom prst="rect">
            <a:avLst/>
          </a:prstGeom>
        </p:spPr>
        <p:txBody>
          <a:bodyPr wrap="square">
            <a:spAutoFit/>
          </a:bodyPr>
          <a:lstStyle/>
          <a:p>
            <a:pPr algn="ctr"/>
            <a:r>
              <a:rPr lang="en-US" sz="2800" dirty="0" smtClean="0">
                <a:latin typeface="Comic Sans MS"/>
                <a:cs typeface="Comic Sans MS"/>
              </a:rPr>
              <a:t>These plumes behaved like modern failed rifts.  Tholeiitic magma pooled at the base of the crust producing cumulates that formed anorthosites and highly differentiated magmas that were major contributors to the ferroan granites.</a:t>
            </a:r>
            <a:endParaRPr lang="en-US" sz="2800" dirty="0">
              <a:latin typeface="Comic Sans MS"/>
              <a:cs typeface="Comic Sans MS"/>
            </a:endParaRPr>
          </a:p>
        </p:txBody>
      </p:sp>
    </p:spTree>
    <p:extLst>
      <p:ext uri="{BB962C8B-B14F-4D97-AF65-F5344CB8AC3E}">
        <p14:creationId xmlns:p14="http://schemas.microsoft.com/office/powerpoint/2010/main" val="539597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descr="(A-magmatism Map).jpg"/>
          <p:cNvPicPr>
            <a:picLocks noChangeAspect="1"/>
          </p:cNvPicPr>
          <p:nvPr/>
        </p:nvPicPr>
        <p:blipFill rotWithShape="1">
          <a:blip r:embed="rId2">
            <a:extLst>
              <a:ext uri="{28A0092B-C50C-407E-A947-70E740481C1C}">
                <a14:useLocalDpi xmlns:a14="http://schemas.microsoft.com/office/drawing/2010/main" val="0"/>
              </a:ext>
            </a:extLst>
          </a:blip>
          <a:srcRect l="6829" r="1961" b="20984"/>
          <a:stretch/>
        </p:blipFill>
        <p:spPr>
          <a:xfrm>
            <a:off x="1" y="1"/>
            <a:ext cx="9180139" cy="6600614"/>
          </a:xfrm>
          <a:prstGeom prst="rect">
            <a:avLst/>
          </a:prstGeom>
        </p:spPr>
      </p:pic>
    </p:spTree>
    <p:extLst>
      <p:ext uri="{BB962C8B-B14F-4D97-AF65-F5344CB8AC3E}">
        <p14:creationId xmlns:p14="http://schemas.microsoft.com/office/powerpoint/2010/main" val="31527688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07619" y="815354"/>
            <a:ext cx="8324842" cy="1200328"/>
          </a:xfrm>
          <a:prstGeom prst="rect">
            <a:avLst/>
          </a:prstGeom>
          <a:noFill/>
        </p:spPr>
        <p:txBody>
          <a:bodyPr wrap="square" rtlCol="0">
            <a:spAutoFit/>
          </a:bodyPr>
          <a:lstStyle/>
          <a:p>
            <a:pPr algn="ctr"/>
            <a:r>
              <a:rPr lang="en-US" sz="2400" dirty="0" smtClean="0">
                <a:latin typeface="Comic Sans MS"/>
                <a:cs typeface="Comic Sans MS"/>
              </a:rPr>
              <a:t>This model can explain the compositions of the magmas in </a:t>
            </a:r>
            <a:r>
              <a:rPr lang="en-US" sz="2400" smtClean="0">
                <a:latin typeface="Comic Sans MS"/>
                <a:cs typeface="Comic Sans MS"/>
              </a:rPr>
              <a:t>the Proterozoic ”event</a:t>
            </a:r>
            <a:r>
              <a:rPr lang="en-US" sz="2400" dirty="0" smtClean="0">
                <a:latin typeface="Comic Sans MS"/>
                <a:cs typeface="Comic Sans MS"/>
              </a:rPr>
              <a:t>”, the episodic nature of the “events” and the paucity of the coeval rifting sediments.</a:t>
            </a:r>
            <a:endParaRPr lang="en-US" sz="2400" dirty="0">
              <a:latin typeface="Comic Sans MS"/>
              <a:cs typeface="Comic Sans MS"/>
            </a:endParaRPr>
          </a:p>
        </p:txBody>
      </p:sp>
      <p:sp>
        <p:nvSpPr>
          <p:cNvPr id="3" name="TextBox 2"/>
          <p:cNvSpPr txBox="1"/>
          <p:nvPr/>
        </p:nvSpPr>
        <p:spPr>
          <a:xfrm>
            <a:off x="407619" y="2994863"/>
            <a:ext cx="8340519" cy="1938992"/>
          </a:xfrm>
          <a:prstGeom prst="rect">
            <a:avLst/>
          </a:prstGeom>
          <a:noFill/>
        </p:spPr>
        <p:txBody>
          <a:bodyPr wrap="square" rtlCol="0">
            <a:spAutoFit/>
          </a:bodyPr>
          <a:lstStyle/>
          <a:p>
            <a:pPr algn="ctr"/>
            <a:r>
              <a:rPr lang="en-US" sz="2400" dirty="0" smtClean="0">
                <a:latin typeface="Comic Sans MS"/>
                <a:cs typeface="Comic Sans MS"/>
              </a:rPr>
              <a:t>However, it does not explain how the mantle “instabilities” interacted with known Proterozoic tectonic events, including the 1.47 – 1.40 Ga rifting in the Belt basin, the 1.1 Ga Mid-Continent Rift, and the 1.1 Ga Grenville orogeny.</a:t>
            </a:r>
            <a:endParaRPr lang="en-US" sz="2400" dirty="0">
              <a:latin typeface="Comic Sans MS"/>
              <a:cs typeface="Comic Sans MS"/>
            </a:endParaRPr>
          </a:p>
        </p:txBody>
      </p:sp>
    </p:spTree>
    <p:extLst>
      <p:ext uri="{BB962C8B-B14F-4D97-AF65-F5344CB8AC3E}">
        <p14:creationId xmlns:p14="http://schemas.microsoft.com/office/powerpoint/2010/main" val="704382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mmary.ai"/>
          <p:cNvPicPr>
            <a:picLocks noChangeAspect="1"/>
          </p:cNvPicPr>
          <p:nvPr/>
        </p:nvPicPr>
        <p:blipFill rotWithShape="1">
          <a:blip r:embed="rId2">
            <a:extLst>
              <a:ext uri="{28A0092B-C50C-407E-A947-70E740481C1C}">
                <a14:useLocalDpi xmlns:a14="http://schemas.microsoft.com/office/drawing/2010/main" val="0"/>
              </a:ext>
            </a:extLst>
          </a:blip>
          <a:srcRect t="11575" b="31542"/>
          <a:stretch/>
        </p:blipFill>
        <p:spPr>
          <a:xfrm>
            <a:off x="-158730" y="-133787"/>
            <a:ext cx="9497996" cy="6991787"/>
          </a:xfrm>
          <a:prstGeom prst="rect">
            <a:avLst/>
          </a:prstGeom>
        </p:spPr>
      </p:pic>
    </p:spTree>
    <p:extLst>
      <p:ext uri="{BB962C8B-B14F-4D97-AF65-F5344CB8AC3E}">
        <p14:creationId xmlns:p14="http://schemas.microsoft.com/office/powerpoint/2010/main" val="22782216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400341" y="1104458"/>
            <a:ext cx="8420970" cy="1200328"/>
          </a:xfrm>
          <a:prstGeom prst="rect">
            <a:avLst/>
          </a:prstGeom>
          <a:noFill/>
        </p:spPr>
        <p:txBody>
          <a:bodyPr wrap="square" rtlCol="0">
            <a:spAutoFit/>
          </a:bodyPr>
          <a:lstStyle/>
          <a:p>
            <a:pPr algn="ctr"/>
            <a:r>
              <a:rPr lang="en-US" sz="2400" dirty="0" smtClean="0">
                <a:latin typeface="Comic Sans MS"/>
                <a:cs typeface="Comic Sans MS"/>
              </a:rPr>
              <a:t>The Mesoproterozoic igneous event in North America occurred between 1.76 to 1.0 Ga over a distance of more than 5,000 km.</a:t>
            </a:r>
            <a:endParaRPr lang="en-US" sz="2400" dirty="0">
              <a:latin typeface="Comic Sans MS"/>
              <a:cs typeface="Comic Sans MS"/>
            </a:endParaRPr>
          </a:p>
        </p:txBody>
      </p:sp>
      <p:sp>
        <p:nvSpPr>
          <p:cNvPr id="6" name="TextBox 5"/>
          <p:cNvSpPr txBox="1"/>
          <p:nvPr/>
        </p:nvSpPr>
        <p:spPr>
          <a:xfrm>
            <a:off x="552741" y="2692655"/>
            <a:ext cx="8420970" cy="1569660"/>
          </a:xfrm>
          <a:prstGeom prst="rect">
            <a:avLst/>
          </a:prstGeom>
          <a:noFill/>
        </p:spPr>
        <p:txBody>
          <a:bodyPr wrap="square" rtlCol="0">
            <a:spAutoFit/>
          </a:bodyPr>
          <a:lstStyle/>
          <a:p>
            <a:pPr algn="ctr"/>
            <a:r>
              <a:rPr lang="en-US" sz="2400" dirty="0" smtClean="0">
                <a:latin typeface="Comic Sans MS"/>
                <a:cs typeface="Comic Sans MS"/>
              </a:rPr>
              <a:t>The rocks range from anorthosite to ferroan granite, with the granitoids showing a wide range in composition, from alkalic to calc-alkalic and from metaluminous to peraluminous.</a:t>
            </a:r>
            <a:endParaRPr lang="en-US" sz="2400" dirty="0">
              <a:latin typeface="Comic Sans MS"/>
              <a:cs typeface="Comic Sans MS"/>
            </a:endParaRPr>
          </a:p>
        </p:txBody>
      </p:sp>
      <p:sp>
        <p:nvSpPr>
          <p:cNvPr id="7" name="TextBox 6"/>
          <p:cNvSpPr txBox="1"/>
          <p:nvPr/>
        </p:nvSpPr>
        <p:spPr>
          <a:xfrm>
            <a:off x="786877" y="4901036"/>
            <a:ext cx="8034433" cy="1200328"/>
          </a:xfrm>
          <a:prstGeom prst="rect">
            <a:avLst/>
          </a:prstGeom>
          <a:noFill/>
        </p:spPr>
        <p:txBody>
          <a:bodyPr wrap="square" rtlCol="0">
            <a:spAutoFit/>
          </a:bodyPr>
          <a:lstStyle/>
          <a:p>
            <a:pPr algn="ctr"/>
            <a:r>
              <a:rPr lang="en-US" sz="2400" dirty="0" smtClean="0">
                <a:latin typeface="Comic Sans MS"/>
                <a:cs typeface="Comic Sans MS"/>
              </a:rPr>
              <a:t>The range </a:t>
            </a:r>
            <a:r>
              <a:rPr lang="en-US" sz="2400" dirty="0" smtClean="0">
                <a:latin typeface="Symbol" charset="2"/>
                <a:cs typeface="Symbol" charset="2"/>
              </a:rPr>
              <a:t>d</a:t>
            </a:r>
            <a:r>
              <a:rPr lang="en-US" sz="2400" baseline="30000" dirty="0" smtClean="0">
                <a:latin typeface="Comic Sans MS"/>
                <a:cs typeface="Comic Sans MS"/>
              </a:rPr>
              <a:t>18</a:t>
            </a:r>
            <a:r>
              <a:rPr lang="en-US" sz="2400" dirty="0" smtClean="0">
                <a:latin typeface="Comic Sans MS"/>
                <a:cs typeface="Comic Sans MS"/>
              </a:rPr>
              <a:t>O values indicate that some granites contained significant component from melted sedimentary rocks, where others have not. </a:t>
            </a:r>
            <a:endParaRPr lang="en-US" sz="2400" dirty="0">
              <a:latin typeface="Comic Sans MS"/>
              <a:cs typeface="Comic Sans MS"/>
            </a:endParaRPr>
          </a:p>
        </p:txBody>
      </p:sp>
    </p:spTree>
    <p:extLst>
      <p:ext uri="{BB962C8B-B14F-4D97-AF65-F5344CB8AC3E}">
        <p14:creationId xmlns:p14="http://schemas.microsoft.com/office/powerpoint/2010/main" val="536195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3" descr="Sybille isotopes.pdf"/>
          <p:cNvPicPr>
            <a:picLocks noChangeAspect="1"/>
          </p:cNvPicPr>
          <p:nvPr/>
        </p:nvPicPr>
        <p:blipFill rotWithShape="1">
          <a:blip r:embed="rId2">
            <a:extLst>
              <a:ext uri="{28A0092B-C50C-407E-A947-70E740481C1C}">
                <a14:useLocalDpi xmlns:a14="http://schemas.microsoft.com/office/drawing/2010/main" val="0"/>
              </a:ext>
            </a:extLst>
          </a:blip>
          <a:srcRect l="55180" t="6019" b="46296"/>
          <a:stretch/>
        </p:blipFill>
        <p:spPr>
          <a:xfrm>
            <a:off x="0" y="0"/>
            <a:ext cx="5032375" cy="6928764"/>
          </a:xfrm>
          <a:prstGeom prst="rect">
            <a:avLst/>
          </a:prstGeom>
        </p:spPr>
      </p:pic>
      <p:sp>
        <p:nvSpPr>
          <p:cNvPr id="5" name="TextBox 4"/>
          <p:cNvSpPr txBox="1"/>
          <p:nvPr/>
        </p:nvSpPr>
        <p:spPr>
          <a:xfrm>
            <a:off x="5130800" y="1181100"/>
            <a:ext cx="3556000" cy="3046988"/>
          </a:xfrm>
          <a:prstGeom prst="rect">
            <a:avLst/>
          </a:prstGeom>
          <a:noFill/>
        </p:spPr>
        <p:txBody>
          <a:bodyPr wrap="square" rtlCol="0">
            <a:spAutoFit/>
          </a:bodyPr>
          <a:lstStyle/>
          <a:p>
            <a:pPr algn="ctr"/>
            <a:r>
              <a:rPr lang="en-US" sz="2400" dirty="0" smtClean="0">
                <a:latin typeface="Comic Sans MS"/>
                <a:cs typeface="Comic Sans MS"/>
              </a:rPr>
              <a:t>The Sybille monzosyenite can contain no more than 15% crustal gneiss and the amount of crustal material increases with increasing silica content.</a:t>
            </a:r>
            <a:endParaRPr lang="en-US" sz="2400" dirty="0">
              <a:latin typeface="Comic Sans MS"/>
              <a:cs typeface="Comic Sans MS"/>
            </a:endParaRPr>
          </a:p>
        </p:txBody>
      </p:sp>
    </p:spTree>
    <p:extLst>
      <p:ext uri="{BB962C8B-B14F-4D97-AF65-F5344CB8AC3E}">
        <p14:creationId xmlns:p14="http://schemas.microsoft.com/office/powerpoint/2010/main" val="7459267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C.ai"/>
          <p:cNvPicPr>
            <a:picLocks noChangeAspect="1"/>
          </p:cNvPicPr>
          <p:nvPr/>
        </p:nvPicPr>
        <p:blipFill rotWithShape="1">
          <a:blip r:embed="rId2">
            <a:extLst>
              <a:ext uri="{28A0092B-C50C-407E-A947-70E740481C1C}">
                <a14:useLocalDpi xmlns:a14="http://schemas.microsoft.com/office/drawing/2010/main" val="0"/>
              </a:ext>
            </a:extLst>
          </a:blip>
          <a:srcRect t="12285" b="30873"/>
          <a:stretch/>
        </p:blipFill>
        <p:spPr>
          <a:xfrm>
            <a:off x="-226699" y="-162234"/>
            <a:ext cx="9543583" cy="7020234"/>
          </a:xfrm>
          <a:prstGeom prst="rect">
            <a:avLst/>
          </a:prstGeom>
        </p:spPr>
      </p:pic>
      <p:sp>
        <p:nvSpPr>
          <p:cNvPr id="5" name="TextBox 4"/>
          <p:cNvSpPr txBox="1"/>
          <p:nvPr/>
        </p:nvSpPr>
        <p:spPr>
          <a:xfrm>
            <a:off x="4740168" y="3571252"/>
            <a:ext cx="4161793" cy="2246769"/>
          </a:xfrm>
          <a:prstGeom prst="rect">
            <a:avLst/>
          </a:prstGeom>
          <a:noFill/>
        </p:spPr>
        <p:txBody>
          <a:bodyPr wrap="square" rtlCol="0">
            <a:spAutoFit/>
          </a:bodyPr>
          <a:lstStyle/>
          <a:p>
            <a:pPr algn="ctr"/>
            <a:r>
              <a:rPr lang="en-US" sz="2000" dirty="0" smtClean="0">
                <a:latin typeface="Comic Sans MS"/>
                <a:cs typeface="Comic Sans MS"/>
              </a:rPr>
              <a:t>The monzonitic plutons associated with the LAC are mostly products of extreme differentiation of basaltic magma, although the most siliceous components probably have a component of crustal melt.</a:t>
            </a:r>
            <a:endParaRPr lang="en-US" sz="2000" dirty="0">
              <a:latin typeface="Comic Sans MS"/>
              <a:cs typeface="Comic Sans MS"/>
            </a:endParaRPr>
          </a:p>
        </p:txBody>
      </p:sp>
    </p:spTree>
    <p:extLst>
      <p:ext uri="{BB962C8B-B14F-4D97-AF65-F5344CB8AC3E}">
        <p14:creationId xmlns:p14="http://schemas.microsoft.com/office/powerpoint/2010/main" val="2367058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mmary.ai"/>
          <p:cNvPicPr>
            <a:picLocks noChangeAspect="1"/>
          </p:cNvPicPr>
          <p:nvPr/>
        </p:nvPicPr>
        <p:blipFill rotWithShape="1">
          <a:blip r:embed="rId2">
            <a:extLst>
              <a:ext uri="{28A0092B-C50C-407E-A947-70E740481C1C}">
                <a14:useLocalDpi xmlns:a14="http://schemas.microsoft.com/office/drawing/2010/main" val="0"/>
              </a:ext>
            </a:extLst>
          </a:blip>
          <a:srcRect l="1870" t="11225" b="33777"/>
          <a:stretch/>
        </p:blipFill>
        <p:spPr>
          <a:xfrm>
            <a:off x="-1" y="0"/>
            <a:ext cx="9455341" cy="6858000"/>
          </a:xfrm>
          <a:prstGeom prst="rect">
            <a:avLst/>
          </a:prstGeom>
        </p:spPr>
      </p:pic>
      <p:sp>
        <p:nvSpPr>
          <p:cNvPr id="5" name="TextBox 4"/>
          <p:cNvSpPr txBox="1"/>
          <p:nvPr/>
        </p:nvSpPr>
        <p:spPr>
          <a:xfrm>
            <a:off x="5002504" y="4137411"/>
            <a:ext cx="4141495" cy="1938992"/>
          </a:xfrm>
          <a:prstGeom prst="rect">
            <a:avLst/>
          </a:prstGeom>
          <a:noFill/>
        </p:spPr>
        <p:txBody>
          <a:bodyPr wrap="square" rtlCol="0">
            <a:spAutoFit/>
          </a:bodyPr>
          <a:lstStyle/>
          <a:p>
            <a:r>
              <a:rPr lang="en-US" sz="2400" dirty="0" smtClean="0">
                <a:latin typeface="Comic Sans MS"/>
                <a:cs typeface="Comic Sans MS"/>
              </a:rPr>
              <a:t>Experiments indicate that melting of granodioritic to tonalite crust can produce ferroan, calc-alkalic peraluminous melts&gt;</a:t>
            </a:r>
            <a:endParaRPr lang="en-US" sz="2400" dirty="0">
              <a:latin typeface="Comic Sans MS"/>
              <a:cs typeface="Comic Sans MS"/>
            </a:endParaRPr>
          </a:p>
        </p:txBody>
      </p:sp>
    </p:spTree>
    <p:extLst>
      <p:ext uri="{BB962C8B-B14F-4D97-AF65-F5344CB8AC3E}">
        <p14:creationId xmlns:p14="http://schemas.microsoft.com/office/powerpoint/2010/main" val="30165433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lf River.ai"/>
          <p:cNvPicPr>
            <a:picLocks noChangeAspect="1"/>
          </p:cNvPicPr>
          <p:nvPr/>
        </p:nvPicPr>
        <p:blipFill rotWithShape="1">
          <a:blip r:embed="rId2">
            <a:extLst>
              <a:ext uri="{28A0092B-C50C-407E-A947-70E740481C1C}">
                <a14:useLocalDpi xmlns:a14="http://schemas.microsoft.com/office/drawing/2010/main" val="0"/>
              </a:ext>
            </a:extLst>
          </a:blip>
          <a:srcRect t="10913" b="32534"/>
          <a:stretch/>
        </p:blipFill>
        <p:spPr>
          <a:xfrm>
            <a:off x="-116986" y="0"/>
            <a:ext cx="9370730" cy="6858000"/>
          </a:xfrm>
          <a:prstGeom prst="rect">
            <a:avLst/>
          </a:prstGeom>
        </p:spPr>
      </p:pic>
    </p:spTree>
    <p:extLst>
      <p:ext uri="{BB962C8B-B14F-4D97-AF65-F5344CB8AC3E}">
        <p14:creationId xmlns:p14="http://schemas.microsoft.com/office/powerpoint/2010/main" val="6445198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588561" y="743498"/>
            <a:ext cx="7775207" cy="1815882"/>
          </a:xfrm>
          <a:prstGeom prst="rect">
            <a:avLst/>
          </a:prstGeom>
          <a:noFill/>
        </p:spPr>
        <p:txBody>
          <a:bodyPr wrap="square" rtlCol="0">
            <a:spAutoFit/>
          </a:bodyPr>
          <a:lstStyle/>
          <a:p>
            <a:pPr algn="ctr"/>
            <a:r>
              <a:rPr lang="en-US" sz="2800" dirty="0" smtClean="0">
                <a:latin typeface="Comic Sans MS"/>
                <a:cs typeface="Comic Sans MS"/>
              </a:rPr>
              <a:t>The Wolf River batholith ranges in MALI from alkalic to calc-alkalic with increasing silica.  The high-silica rock are peraluminous and all rocks have a uniform low </a:t>
            </a:r>
            <a:r>
              <a:rPr lang="en-US" sz="2800" dirty="0" smtClean="0">
                <a:latin typeface="Symbol" charset="2"/>
                <a:cs typeface="Symbol" charset="2"/>
              </a:rPr>
              <a:t>d</a:t>
            </a:r>
            <a:r>
              <a:rPr lang="en-US" sz="2800" baseline="30000" dirty="0" smtClean="0">
                <a:latin typeface="Comic Sans MS"/>
                <a:cs typeface="Comic Sans MS"/>
              </a:rPr>
              <a:t>18</a:t>
            </a:r>
            <a:r>
              <a:rPr lang="en-US" sz="2800" dirty="0" smtClean="0">
                <a:latin typeface="Comic Sans MS"/>
                <a:cs typeface="Comic Sans MS"/>
              </a:rPr>
              <a:t>O.  </a:t>
            </a:r>
            <a:endParaRPr lang="en-US" sz="2800" dirty="0">
              <a:latin typeface="Comic Sans MS"/>
              <a:cs typeface="Comic Sans MS"/>
            </a:endParaRPr>
          </a:p>
        </p:txBody>
      </p:sp>
      <p:sp>
        <p:nvSpPr>
          <p:cNvPr id="2" name="TextBox 1"/>
          <p:cNvSpPr txBox="1"/>
          <p:nvPr/>
        </p:nvSpPr>
        <p:spPr>
          <a:xfrm>
            <a:off x="588560" y="2994862"/>
            <a:ext cx="7642215" cy="2677656"/>
          </a:xfrm>
          <a:prstGeom prst="rect">
            <a:avLst/>
          </a:prstGeom>
          <a:noFill/>
        </p:spPr>
        <p:txBody>
          <a:bodyPr wrap="square" rtlCol="0">
            <a:spAutoFit/>
          </a:bodyPr>
          <a:lstStyle/>
          <a:p>
            <a:pPr algn="ctr"/>
            <a:r>
              <a:rPr lang="en-US" sz="2800" dirty="0" smtClean="0">
                <a:latin typeface="Comic Sans MS"/>
                <a:cs typeface="Comic Sans MS"/>
              </a:rPr>
              <a:t>These relations suggest that the Wolf River batholith formed from a combination of differentiated tholeiitic basalts and melts derived from crustal rocks that never saw atmospheric oxygen (granodiorite or tonalite).</a:t>
            </a:r>
            <a:endParaRPr lang="en-US" sz="2800" dirty="0"/>
          </a:p>
        </p:txBody>
      </p:sp>
    </p:spTree>
    <p:extLst>
      <p:ext uri="{BB962C8B-B14F-4D97-AF65-F5344CB8AC3E}">
        <p14:creationId xmlns:p14="http://schemas.microsoft.com/office/powerpoint/2010/main" val="815847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2702</TotalTime>
  <Words>712</Words>
  <Application>Microsoft Macintosh PowerPoint</Application>
  <PresentationFormat>On-screen Show (4:3)</PresentationFormat>
  <Paragraphs>37</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Geology and Geophysics</dc:creator>
  <cp:lastModifiedBy>Geology and Geophysics</cp:lastModifiedBy>
  <cp:revision>68</cp:revision>
  <dcterms:created xsi:type="dcterms:W3CDTF">2013-08-28T19:31:33Z</dcterms:created>
  <dcterms:modified xsi:type="dcterms:W3CDTF">2013-10-24T00:09:06Z</dcterms:modified>
</cp:coreProperties>
</file>