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20"/>
    <p:restoredTop sz="99878" autoAdjust="0"/>
  </p:normalViewPr>
  <p:slideViewPr>
    <p:cSldViewPr>
      <p:cViewPr>
        <p:scale>
          <a:sx n="20" d="100"/>
          <a:sy n="20" d="100"/>
        </p:scale>
        <p:origin x="-666" y="-43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DE1FA9-D53F-4281-ABB0-844BA4521C5E}" type="datetimeFigureOut">
              <a:rPr lang="en-US" smtClean="0"/>
              <a:t>11/8/2013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CC0AE2-D0C7-4CF4-B0BF-3B3A165FBCCC}" type="slidenum">
              <a:rPr lang="en-US" smtClean="0"/>
              <a:t>‹#›</a:t>
            </a:fld>
            <a:endParaRPr lang="en-US"/>
          </a:p>
        </p:txBody>
      </p:sp>
    </p:spTree>
    <p:extLst>
      <p:ext uri="{BB962C8B-B14F-4D97-AF65-F5344CB8AC3E}">
        <p14:creationId xmlns:p14="http://schemas.microsoft.com/office/powerpoint/2010/main" val="1600371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CC0AE2-D0C7-4CF4-B0BF-3B3A165FBCCC}" type="slidenum">
              <a:rPr lang="en-US" smtClean="0"/>
              <a:t>1</a:t>
            </a:fld>
            <a:endParaRPr lang="en-US"/>
          </a:p>
        </p:txBody>
      </p:sp>
    </p:spTree>
    <p:extLst>
      <p:ext uri="{BB962C8B-B14F-4D97-AF65-F5344CB8AC3E}">
        <p14:creationId xmlns:p14="http://schemas.microsoft.com/office/powerpoint/2010/main" val="1122283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3E1C60-FCB6-4F77-8536-25338B90C843}"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B8B7D-E855-4016-855E-181FD07DFD27}" type="slidenum">
              <a:rPr lang="en-US" smtClean="0"/>
              <a:t>‹#›</a:t>
            </a:fld>
            <a:endParaRPr lang="en-US"/>
          </a:p>
        </p:txBody>
      </p:sp>
    </p:spTree>
    <p:extLst>
      <p:ext uri="{BB962C8B-B14F-4D97-AF65-F5344CB8AC3E}">
        <p14:creationId xmlns:p14="http://schemas.microsoft.com/office/powerpoint/2010/main" val="1649570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E1C60-FCB6-4F77-8536-25338B90C843}"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B8B7D-E855-4016-855E-181FD07DFD27}" type="slidenum">
              <a:rPr lang="en-US" smtClean="0"/>
              <a:t>‹#›</a:t>
            </a:fld>
            <a:endParaRPr lang="en-US"/>
          </a:p>
        </p:txBody>
      </p:sp>
    </p:spTree>
    <p:extLst>
      <p:ext uri="{BB962C8B-B14F-4D97-AF65-F5344CB8AC3E}">
        <p14:creationId xmlns:p14="http://schemas.microsoft.com/office/powerpoint/2010/main" val="190130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E1C60-FCB6-4F77-8536-25338B90C843}"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B8B7D-E855-4016-855E-181FD07DFD27}" type="slidenum">
              <a:rPr lang="en-US" smtClean="0"/>
              <a:t>‹#›</a:t>
            </a:fld>
            <a:endParaRPr lang="en-US"/>
          </a:p>
        </p:txBody>
      </p:sp>
    </p:spTree>
    <p:extLst>
      <p:ext uri="{BB962C8B-B14F-4D97-AF65-F5344CB8AC3E}">
        <p14:creationId xmlns:p14="http://schemas.microsoft.com/office/powerpoint/2010/main" val="80247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E1C60-FCB6-4F77-8536-25338B90C843}"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B8B7D-E855-4016-855E-181FD07DFD27}" type="slidenum">
              <a:rPr lang="en-US" smtClean="0"/>
              <a:t>‹#›</a:t>
            </a:fld>
            <a:endParaRPr lang="en-US"/>
          </a:p>
        </p:txBody>
      </p:sp>
    </p:spTree>
    <p:extLst>
      <p:ext uri="{BB962C8B-B14F-4D97-AF65-F5344CB8AC3E}">
        <p14:creationId xmlns:p14="http://schemas.microsoft.com/office/powerpoint/2010/main" val="3384593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3E1C60-FCB6-4F77-8536-25338B90C843}" type="datetimeFigureOut">
              <a:rPr lang="en-US" smtClean="0"/>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B8B7D-E855-4016-855E-181FD07DFD27}" type="slidenum">
              <a:rPr lang="en-US" smtClean="0"/>
              <a:t>‹#›</a:t>
            </a:fld>
            <a:endParaRPr lang="en-US"/>
          </a:p>
        </p:txBody>
      </p:sp>
    </p:spTree>
    <p:extLst>
      <p:ext uri="{BB962C8B-B14F-4D97-AF65-F5344CB8AC3E}">
        <p14:creationId xmlns:p14="http://schemas.microsoft.com/office/powerpoint/2010/main" val="1462750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3E1C60-FCB6-4F77-8536-25338B90C843}" type="datetimeFigureOut">
              <a:rPr lang="en-US" smtClean="0"/>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B8B7D-E855-4016-855E-181FD07DFD27}" type="slidenum">
              <a:rPr lang="en-US" smtClean="0"/>
              <a:t>‹#›</a:t>
            </a:fld>
            <a:endParaRPr lang="en-US"/>
          </a:p>
        </p:txBody>
      </p:sp>
    </p:spTree>
    <p:extLst>
      <p:ext uri="{BB962C8B-B14F-4D97-AF65-F5344CB8AC3E}">
        <p14:creationId xmlns:p14="http://schemas.microsoft.com/office/powerpoint/2010/main" val="192912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3E1C60-FCB6-4F77-8536-25338B90C843}" type="datetimeFigureOut">
              <a:rPr lang="en-US" smtClean="0"/>
              <a:t>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7B8B7D-E855-4016-855E-181FD07DFD27}" type="slidenum">
              <a:rPr lang="en-US" smtClean="0"/>
              <a:t>‹#›</a:t>
            </a:fld>
            <a:endParaRPr lang="en-US"/>
          </a:p>
        </p:txBody>
      </p:sp>
    </p:spTree>
    <p:extLst>
      <p:ext uri="{BB962C8B-B14F-4D97-AF65-F5344CB8AC3E}">
        <p14:creationId xmlns:p14="http://schemas.microsoft.com/office/powerpoint/2010/main" val="2558428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3E1C60-FCB6-4F77-8536-25338B90C843}" type="datetimeFigureOut">
              <a:rPr lang="en-US" smtClean="0"/>
              <a:t>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B8B7D-E855-4016-855E-181FD07DFD27}" type="slidenum">
              <a:rPr lang="en-US" smtClean="0"/>
              <a:t>‹#›</a:t>
            </a:fld>
            <a:endParaRPr lang="en-US"/>
          </a:p>
        </p:txBody>
      </p:sp>
    </p:spTree>
    <p:extLst>
      <p:ext uri="{BB962C8B-B14F-4D97-AF65-F5344CB8AC3E}">
        <p14:creationId xmlns:p14="http://schemas.microsoft.com/office/powerpoint/2010/main" val="360156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E1C60-FCB6-4F77-8536-25338B90C843}" type="datetimeFigureOut">
              <a:rPr lang="en-US" smtClean="0"/>
              <a:t>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7B8B7D-E855-4016-855E-181FD07DFD27}" type="slidenum">
              <a:rPr lang="en-US" smtClean="0"/>
              <a:t>‹#›</a:t>
            </a:fld>
            <a:endParaRPr lang="en-US"/>
          </a:p>
        </p:txBody>
      </p:sp>
    </p:spTree>
    <p:extLst>
      <p:ext uri="{BB962C8B-B14F-4D97-AF65-F5344CB8AC3E}">
        <p14:creationId xmlns:p14="http://schemas.microsoft.com/office/powerpoint/2010/main" val="2671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E1C60-FCB6-4F77-8536-25338B90C843}" type="datetimeFigureOut">
              <a:rPr lang="en-US" smtClean="0"/>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B8B7D-E855-4016-855E-181FD07DFD27}" type="slidenum">
              <a:rPr lang="en-US" smtClean="0"/>
              <a:t>‹#›</a:t>
            </a:fld>
            <a:endParaRPr lang="en-US"/>
          </a:p>
        </p:txBody>
      </p:sp>
    </p:spTree>
    <p:extLst>
      <p:ext uri="{BB962C8B-B14F-4D97-AF65-F5344CB8AC3E}">
        <p14:creationId xmlns:p14="http://schemas.microsoft.com/office/powerpoint/2010/main" val="4082858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E1C60-FCB6-4F77-8536-25338B90C843}" type="datetimeFigureOut">
              <a:rPr lang="en-US" smtClean="0"/>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B8B7D-E855-4016-855E-181FD07DFD27}" type="slidenum">
              <a:rPr lang="en-US" smtClean="0"/>
              <a:t>‹#›</a:t>
            </a:fld>
            <a:endParaRPr lang="en-US"/>
          </a:p>
        </p:txBody>
      </p:sp>
    </p:spTree>
    <p:extLst>
      <p:ext uri="{BB962C8B-B14F-4D97-AF65-F5344CB8AC3E}">
        <p14:creationId xmlns:p14="http://schemas.microsoft.com/office/powerpoint/2010/main" val="3488372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B73E1C60-FCB6-4F77-8536-25338B90C843}" type="datetimeFigureOut">
              <a:rPr lang="en-US" smtClean="0"/>
              <a:t>11/8/2013</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E87B8B7D-E855-4016-855E-181FD07DFD27}" type="slidenum">
              <a:rPr lang="en-US" smtClean="0"/>
              <a:t>‹#›</a:t>
            </a:fld>
            <a:endParaRPr lang="en-US"/>
          </a:p>
        </p:txBody>
      </p:sp>
    </p:spTree>
    <p:extLst>
      <p:ext uri="{BB962C8B-B14F-4D97-AF65-F5344CB8AC3E}">
        <p14:creationId xmlns:p14="http://schemas.microsoft.com/office/powerpoint/2010/main" val="1682452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tif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alpha val="72000"/>
              </a:schemeClr>
            </a:gs>
            <a:gs pos="38000">
              <a:schemeClr val="accent1">
                <a:tint val="44500"/>
                <a:satMod val="160000"/>
              </a:schemeClr>
            </a:gs>
            <a:gs pos="79000">
              <a:schemeClr val="accent1">
                <a:tint val="23500"/>
                <a:satMod val="160000"/>
              </a:schemeClr>
            </a:gs>
          </a:gsLst>
          <a:lin ang="18900000" scaled="1"/>
        </a:gradFill>
        <a:effectLst/>
      </p:bgPr>
    </p:bg>
    <p:spTree>
      <p:nvGrpSpPr>
        <p:cNvPr id="1" name=""/>
        <p:cNvGrpSpPr/>
        <p:nvPr/>
      </p:nvGrpSpPr>
      <p:grpSpPr>
        <a:xfrm>
          <a:off x="0" y="0"/>
          <a:ext cx="0" cy="0"/>
          <a:chOff x="0" y="0"/>
          <a:chExt cx="0" cy="0"/>
        </a:xfrm>
      </p:grpSpPr>
      <p:sp>
        <p:nvSpPr>
          <p:cNvPr id="2" name="TextBox 1"/>
          <p:cNvSpPr txBox="1"/>
          <p:nvPr/>
        </p:nvSpPr>
        <p:spPr>
          <a:xfrm>
            <a:off x="5334001" y="762000"/>
            <a:ext cx="32110680" cy="4062651"/>
          </a:xfrm>
          <a:prstGeom prst="rect">
            <a:avLst/>
          </a:prstGeom>
          <a:noFill/>
        </p:spPr>
        <p:txBody>
          <a:bodyPr wrap="square" rtlCol="0">
            <a:spAutoFit/>
          </a:bodyPr>
          <a:lstStyle/>
          <a:p>
            <a:pPr algn="ctr"/>
            <a:r>
              <a:rPr lang="en-US" dirty="0"/>
              <a:t>Spatial </a:t>
            </a:r>
            <a:r>
              <a:rPr lang="en-US" dirty="0" smtClean="0"/>
              <a:t>Distribution </a:t>
            </a:r>
            <a:r>
              <a:rPr lang="en-US" dirty="0"/>
              <a:t>of </a:t>
            </a:r>
            <a:r>
              <a:rPr lang="en-US" dirty="0" smtClean="0"/>
              <a:t>Boron </a:t>
            </a:r>
            <a:r>
              <a:rPr lang="en-US" dirty="0"/>
              <a:t>and PL </a:t>
            </a:r>
            <a:r>
              <a:rPr lang="en-US" dirty="0" smtClean="0"/>
              <a:t>Optical </a:t>
            </a:r>
            <a:r>
              <a:rPr lang="en-US" dirty="0"/>
              <a:t>C</a:t>
            </a:r>
            <a:r>
              <a:rPr lang="en-US" dirty="0" smtClean="0"/>
              <a:t>enters </a:t>
            </a:r>
          </a:p>
          <a:p>
            <a:pPr algn="ctr"/>
            <a:r>
              <a:rPr lang="en-US" dirty="0" smtClean="0"/>
              <a:t>in Type </a:t>
            </a:r>
            <a:r>
              <a:rPr lang="en-US" dirty="0" err="1"/>
              <a:t>IIb</a:t>
            </a:r>
            <a:r>
              <a:rPr lang="en-US" dirty="0"/>
              <a:t> </a:t>
            </a:r>
            <a:r>
              <a:rPr lang="en-US" dirty="0" smtClean="0"/>
              <a:t>Diamond</a:t>
            </a:r>
            <a:endParaRPr lang="en-US" dirty="0"/>
          </a:p>
          <a:p>
            <a:endParaRPr lang="en-US" dirty="0"/>
          </a:p>
        </p:txBody>
      </p:sp>
      <p:sp>
        <p:nvSpPr>
          <p:cNvPr id="3" name="TextBox 2"/>
          <p:cNvSpPr txBox="1"/>
          <p:nvPr/>
        </p:nvSpPr>
        <p:spPr>
          <a:xfrm>
            <a:off x="2286000" y="5227722"/>
            <a:ext cx="38328600" cy="3970318"/>
          </a:xfrm>
          <a:prstGeom prst="rect">
            <a:avLst/>
          </a:prstGeom>
          <a:noFill/>
        </p:spPr>
        <p:txBody>
          <a:bodyPr wrap="square" rtlCol="0">
            <a:spAutoFit/>
          </a:bodyPr>
          <a:lstStyle/>
          <a:p>
            <a:pPr algn="ctr"/>
            <a:r>
              <a:rPr lang="en-US" sz="3600" dirty="0"/>
              <a:t>This study gives a detailed analysis of the spatial distribution of optical centers within a </a:t>
            </a:r>
            <a:r>
              <a:rPr lang="en-US" sz="3600" dirty="0" err="1"/>
              <a:t>IIb</a:t>
            </a:r>
            <a:r>
              <a:rPr lang="en-US" sz="3600" dirty="0"/>
              <a:t> diamond. Using the mapping functionality of an infrared microscope, we profiled the boron distribution of a rough type </a:t>
            </a:r>
            <a:r>
              <a:rPr lang="en-US" sz="3600" dirty="0" err="1"/>
              <a:t>IIb</a:t>
            </a:r>
            <a:r>
              <a:rPr lang="en-US" sz="3600" dirty="0"/>
              <a:t> diamond</a:t>
            </a:r>
            <a:r>
              <a:rPr lang="en-US" sz="3600" dirty="0" smtClean="0"/>
              <a:t>. The </a:t>
            </a:r>
            <a:r>
              <a:rPr lang="en-US" sz="3600" dirty="0"/>
              <a:t>thin plate allowed </a:t>
            </a:r>
            <a:r>
              <a:rPr lang="en-US" sz="3600" dirty="0" smtClean="0"/>
              <a:t>transmission IR </a:t>
            </a:r>
            <a:r>
              <a:rPr lang="en-US" sz="3600" dirty="0"/>
              <a:t>spectra to be collected at 100 </a:t>
            </a:r>
            <a:r>
              <a:rPr lang="el-GR" sz="3600" dirty="0" smtClean="0"/>
              <a:t>μ</a:t>
            </a:r>
            <a:r>
              <a:rPr lang="en-US" sz="3600" dirty="0" smtClean="0"/>
              <a:t>m </a:t>
            </a:r>
            <a:r>
              <a:rPr lang="en-US" sz="3600" dirty="0"/>
              <a:t>intervals across a 1.3 mm X 1.7 mm area. Photoluminescence (PL) spectroscopy using 488 nm and 514.5 nm lasers was also collected at analogous locations so that PL-activated centers including the 3H (503.5 nm), NV</a:t>
            </a:r>
            <a:r>
              <a:rPr lang="en-US" sz="3600" baseline="30000" dirty="0"/>
              <a:t>0</a:t>
            </a:r>
            <a:r>
              <a:rPr lang="en-US" sz="3600" dirty="0"/>
              <a:t> (575 nm), GR1 (741.2 nm) and the currently unknown peak at 776.4 nm could be chronicled as well</a:t>
            </a:r>
            <a:r>
              <a:rPr lang="en-US" sz="3600" dirty="0" smtClean="0"/>
              <a:t>. Visible </a:t>
            </a:r>
            <a:r>
              <a:rPr lang="en-US" sz="3600" dirty="0"/>
              <a:t>features on the rough diamond along with a scale bar on the PL microscope helped coordinate data collection from PL at identical locations as </a:t>
            </a:r>
            <a:r>
              <a:rPr lang="en-US" sz="3600" dirty="0" smtClean="0"/>
              <a:t>FTIR. A high temperature annealing study was also done to see the changes in concentrations. The sample had been previously annealed to 1100</a:t>
            </a:r>
            <a:r>
              <a:rPr lang="en-US" sz="3600" baseline="30000" dirty="0" smtClean="0"/>
              <a:t>o</a:t>
            </a:r>
            <a:r>
              <a:rPr lang="en-US" sz="3600" dirty="0" smtClean="0"/>
              <a:t>C, so the study started from that point. The sample was annealed twice and the spectral maps recollected to see the effects on distribution of defects. The FTIR microscope proved to be a powerful tool for correlating known defects with known and unknown PL peaks. The advantage of using different points on a single sample is that one is assured that all the points have been through roughly the same set of conditions. </a:t>
            </a:r>
            <a:endParaRPr lang="en-US" sz="3600" dirty="0"/>
          </a:p>
        </p:txBody>
      </p:sp>
      <p:pic>
        <p:nvPicPr>
          <p:cNvPr id="1033" name="Picture 9" descr="T:\Research\Users\TroyArdon\IIbMapSeparateSpectra\After1400oC\MosaicAfter1400oC.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482" t="34312" r="5092" b="3228"/>
          <a:stretch/>
        </p:blipFill>
        <p:spPr bwMode="auto">
          <a:xfrm>
            <a:off x="33528000" y="762000"/>
            <a:ext cx="4917772" cy="30080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864341" y="3473396"/>
            <a:ext cx="19050000" cy="1754326"/>
          </a:xfrm>
          <a:prstGeom prst="rect">
            <a:avLst/>
          </a:prstGeom>
          <a:noFill/>
        </p:spPr>
        <p:txBody>
          <a:bodyPr wrap="square" rtlCol="0">
            <a:spAutoFit/>
          </a:bodyPr>
          <a:lstStyle/>
          <a:p>
            <a:pPr algn="ctr"/>
            <a:r>
              <a:rPr lang="en-US" sz="6000" dirty="0" smtClean="0"/>
              <a:t>Troy </a:t>
            </a:r>
            <a:r>
              <a:rPr lang="en-US" sz="6000" dirty="0" err="1" smtClean="0"/>
              <a:t>Ardon</a:t>
            </a:r>
            <a:r>
              <a:rPr lang="en-US" sz="6000" dirty="0" smtClean="0"/>
              <a:t> and Sally Eaton-</a:t>
            </a:r>
            <a:r>
              <a:rPr lang="en-US" sz="6000" dirty="0" err="1" smtClean="0"/>
              <a:t>Maga</a:t>
            </a:r>
            <a:r>
              <a:rPr lang="en-US" sz="6000" dirty="0" err="1" smtClean="0">
                <a:cs typeface="Arial" charset="0"/>
              </a:rPr>
              <a:t>ñ</a:t>
            </a:r>
            <a:r>
              <a:rPr lang="en-US" sz="6000" dirty="0" err="1" smtClean="0"/>
              <a:t>a</a:t>
            </a:r>
            <a:endParaRPr lang="en-US" sz="6000" dirty="0" smtClean="0"/>
          </a:p>
          <a:p>
            <a:pPr algn="ctr"/>
            <a:r>
              <a:rPr lang="en-US" sz="4800" dirty="0" smtClean="0"/>
              <a:t>Gemological Institute of America, Carlsbad, California</a:t>
            </a:r>
            <a:endParaRPr lang="en-US" sz="4800" dirty="0"/>
          </a:p>
        </p:txBody>
      </p:sp>
      <p:grpSp>
        <p:nvGrpSpPr>
          <p:cNvPr id="13" name="Group 12"/>
          <p:cNvGrpSpPr/>
          <p:nvPr/>
        </p:nvGrpSpPr>
        <p:grpSpPr>
          <a:xfrm>
            <a:off x="-990600" y="26140708"/>
            <a:ext cx="8671579" cy="6091892"/>
            <a:chOff x="9080033" y="16699671"/>
            <a:chExt cx="8229600" cy="5820847"/>
          </a:xfrm>
        </p:grpSpPr>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1642" y="17713402"/>
              <a:ext cx="6262376" cy="4807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4"/>
            <p:cNvSpPr txBox="1">
              <a:spLocks noChangeArrowheads="1"/>
            </p:cNvSpPr>
            <p:nvPr/>
          </p:nvSpPr>
          <p:spPr>
            <a:xfrm>
              <a:off x="9080033" y="16699671"/>
              <a:ext cx="8229600" cy="1143000"/>
            </a:xfrm>
            <a:prstGeom prst="rect">
              <a:avLst/>
            </a:prstGeom>
            <a:noFill/>
          </p:spPr>
          <p:txBody>
            <a:bodyPr vert="horz" lIns="438912" tIns="219456" rIns="438912" bIns="219456" rtlCol="0" anchor="ctr">
              <a:normAutofit fontScale="77500" lnSpcReduction="20000"/>
            </a:bodyPr>
            <a:lstStyle>
              <a:lvl1pPr algn="ctr" defTabSz="4389120" rtl="0" eaLnBrk="1" latinLnBrk="0" hangingPunct="1">
                <a:spcBef>
                  <a:spcPct val="0"/>
                </a:spcBef>
                <a:buNone/>
                <a:defRPr sz="21100" kern="1200">
                  <a:solidFill>
                    <a:schemeClr val="tx1"/>
                  </a:solidFill>
                  <a:latin typeface="+mj-lt"/>
                  <a:ea typeface="+mj-ea"/>
                  <a:cs typeface="+mj-cs"/>
                </a:defRPr>
              </a:lvl1pPr>
            </a:lstStyle>
            <a:p>
              <a:r>
                <a:rPr lang="en-US" sz="4000" dirty="0" smtClean="0"/>
                <a:t>776 nm peak area </a:t>
              </a:r>
              <a:br>
                <a:rPr lang="en-US" sz="4000" dirty="0" smtClean="0"/>
              </a:br>
              <a:r>
                <a:rPr lang="en-US" sz="4000" dirty="0" smtClean="0"/>
                <a:t>(normalized to Raman area)</a:t>
              </a:r>
            </a:p>
          </p:txBody>
        </p:sp>
      </p:grpSp>
      <p:grpSp>
        <p:nvGrpSpPr>
          <p:cNvPr id="14" name="Group 13"/>
          <p:cNvGrpSpPr/>
          <p:nvPr/>
        </p:nvGrpSpPr>
        <p:grpSpPr>
          <a:xfrm>
            <a:off x="-990599" y="19669626"/>
            <a:ext cx="8229600" cy="6162174"/>
            <a:chOff x="19552909" y="16687800"/>
            <a:chExt cx="8229600" cy="6162174"/>
          </a:xfrm>
        </p:grpSpPr>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74743" y="17795374"/>
              <a:ext cx="6589713"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4"/>
            <p:cNvSpPr txBox="1">
              <a:spLocks noChangeArrowheads="1"/>
            </p:cNvSpPr>
            <p:nvPr/>
          </p:nvSpPr>
          <p:spPr>
            <a:xfrm>
              <a:off x="19552909" y="16687800"/>
              <a:ext cx="8229600" cy="1143000"/>
            </a:xfrm>
            <a:prstGeom prst="rect">
              <a:avLst/>
            </a:prstGeom>
          </p:spPr>
          <p:txBody>
            <a:bodyPr vert="horz" lIns="438912" tIns="219456" rIns="438912" bIns="219456" rtlCol="0" anchor="ctr">
              <a:normAutofit fontScale="70000" lnSpcReduction="20000"/>
            </a:bodyPr>
            <a:lstStyle>
              <a:lvl1pPr algn="ctr" defTabSz="4389120" rtl="0" eaLnBrk="1" latinLnBrk="0" hangingPunct="1">
                <a:spcBef>
                  <a:spcPct val="0"/>
                </a:spcBef>
                <a:buNone/>
                <a:defRPr sz="21100" kern="1200">
                  <a:solidFill>
                    <a:schemeClr val="tx1"/>
                  </a:solidFill>
                  <a:latin typeface="+mj-lt"/>
                  <a:ea typeface="+mj-ea"/>
                  <a:cs typeface="+mj-cs"/>
                </a:defRPr>
              </a:lvl1pPr>
            </a:lstStyle>
            <a:p>
              <a:r>
                <a:rPr lang="en-US" sz="4000" dirty="0" smtClean="0"/>
                <a:t>575 nm peak area </a:t>
              </a:r>
              <a:br>
                <a:rPr lang="en-US" sz="4000" dirty="0" smtClean="0"/>
              </a:br>
              <a:r>
                <a:rPr lang="en-US" sz="4000" dirty="0" smtClean="0"/>
                <a:t>(normalized to Raman area)</a:t>
              </a:r>
            </a:p>
          </p:txBody>
        </p:sp>
      </p:grpSp>
      <p:grpSp>
        <p:nvGrpSpPr>
          <p:cNvPr id="15" name="Group 14"/>
          <p:cNvGrpSpPr/>
          <p:nvPr/>
        </p:nvGrpSpPr>
        <p:grpSpPr>
          <a:xfrm>
            <a:off x="8839201" y="19692027"/>
            <a:ext cx="8229600" cy="6069013"/>
            <a:chOff x="32368805" y="16652374"/>
            <a:chExt cx="8229600" cy="6069013"/>
          </a:xfrm>
        </p:grpSpPr>
        <p:pic>
          <p:nvPicPr>
            <p:cNvPr id="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1786" y="17688327"/>
              <a:ext cx="6568626" cy="503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
            <p:cNvSpPr txBox="1">
              <a:spLocks noChangeArrowheads="1"/>
            </p:cNvSpPr>
            <p:nvPr/>
          </p:nvSpPr>
          <p:spPr>
            <a:xfrm>
              <a:off x="32368805" y="16652374"/>
              <a:ext cx="8229600" cy="1143000"/>
            </a:xfrm>
            <a:prstGeom prst="rect">
              <a:avLst/>
            </a:prstGeom>
          </p:spPr>
          <p:txBody>
            <a:bodyPr vert="horz" lIns="438912" tIns="219456" rIns="438912" bIns="219456" rtlCol="0" anchor="ctr">
              <a:normAutofit fontScale="70000" lnSpcReduction="20000"/>
            </a:bodyPr>
            <a:lstStyle>
              <a:lvl1pPr algn="ctr" defTabSz="4389120" rtl="0" eaLnBrk="1" latinLnBrk="0" hangingPunct="1">
                <a:spcBef>
                  <a:spcPct val="0"/>
                </a:spcBef>
                <a:buNone/>
                <a:defRPr sz="21100" kern="1200">
                  <a:solidFill>
                    <a:schemeClr val="tx1"/>
                  </a:solidFill>
                  <a:latin typeface="+mj-lt"/>
                  <a:ea typeface="+mj-ea"/>
                  <a:cs typeface="+mj-cs"/>
                </a:defRPr>
              </a:lvl1pPr>
            </a:lstStyle>
            <a:p>
              <a:r>
                <a:rPr lang="en-US" sz="4000" dirty="0" smtClean="0"/>
                <a:t>3H peak area </a:t>
              </a:r>
              <a:br>
                <a:rPr lang="en-US" sz="4000" dirty="0" smtClean="0"/>
              </a:br>
              <a:r>
                <a:rPr lang="en-US" sz="4000" dirty="0" smtClean="0"/>
                <a:t>(normalized to Raman area)</a:t>
              </a:r>
            </a:p>
          </p:txBody>
        </p:sp>
      </p:grpSp>
      <p:grpSp>
        <p:nvGrpSpPr>
          <p:cNvPr id="18" name="Group 17"/>
          <p:cNvGrpSpPr/>
          <p:nvPr/>
        </p:nvGrpSpPr>
        <p:grpSpPr>
          <a:xfrm>
            <a:off x="8686801" y="26140708"/>
            <a:ext cx="7620000" cy="6051765"/>
            <a:chOff x="7689832" y="24654476"/>
            <a:chExt cx="8229600" cy="6519864"/>
          </a:xfrm>
        </p:grpSpPr>
        <p:pic>
          <p:nvPicPr>
            <p:cNvPr id="1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8844" y="25797477"/>
              <a:ext cx="7010400" cy="537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2"/>
            <p:cNvSpPr txBox="1">
              <a:spLocks noChangeArrowheads="1"/>
            </p:cNvSpPr>
            <p:nvPr/>
          </p:nvSpPr>
          <p:spPr>
            <a:xfrm>
              <a:off x="7689832" y="24654476"/>
              <a:ext cx="8229600" cy="1143000"/>
            </a:xfrm>
            <a:prstGeom prst="rect">
              <a:avLst/>
            </a:prstGeom>
          </p:spPr>
          <p:txBody>
            <a:bodyPr vert="horz" lIns="438912" tIns="219456" rIns="438912" bIns="219456" rtlCol="0" anchor="ctr">
              <a:normAutofit fontScale="62500" lnSpcReduction="20000"/>
            </a:bodyPr>
            <a:lstStyle>
              <a:lvl1pPr algn="ctr" defTabSz="4389120" rtl="0" eaLnBrk="1" latinLnBrk="0" hangingPunct="1">
                <a:spcBef>
                  <a:spcPct val="0"/>
                </a:spcBef>
                <a:buNone/>
                <a:defRPr sz="21100" kern="1200">
                  <a:solidFill>
                    <a:schemeClr val="tx1"/>
                  </a:solidFill>
                  <a:latin typeface="+mj-lt"/>
                  <a:ea typeface="+mj-ea"/>
                  <a:cs typeface="+mj-cs"/>
                </a:defRPr>
              </a:lvl1pPr>
            </a:lstStyle>
            <a:p>
              <a:r>
                <a:rPr lang="en-US" sz="4000" dirty="0" smtClean="0"/>
                <a:t>GR1 peak area </a:t>
              </a:r>
              <a:br>
                <a:rPr lang="en-US" sz="4000" dirty="0" smtClean="0"/>
              </a:br>
              <a:r>
                <a:rPr lang="en-US" sz="4000" dirty="0" smtClean="0"/>
                <a:t>(normalized to Raman area)</a:t>
              </a:r>
            </a:p>
          </p:txBody>
        </p:sp>
      </p:gr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201" y="10815370"/>
            <a:ext cx="8520559" cy="828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2"/>
          <p:cNvSpPr txBox="1">
            <a:spLocks noChangeArrowheads="1"/>
          </p:cNvSpPr>
          <p:nvPr/>
        </p:nvSpPr>
        <p:spPr>
          <a:xfrm rot="16200000">
            <a:off x="5299483" y="12839946"/>
            <a:ext cx="4318184" cy="964892"/>
          </a:xfrm>
          <a:prstGeom prst="rect">
            <a:avLst/>
          </a:prstGeom>
        </p:spPr>
        <p:txBody>
          <a:bodyPr vert="horz" lIns="438912" tIns="219456" rIns="438912" bIns="219456" rtlCol="0" anchor="ctr">
            <a:normAutofit fontScale="85000" lnSpcReduction="10000"/>
          </a:bodyPr>
          <a:lstStyle>
            <a:lvl1pPr algn="ctr" defTabSz="4389120" rtl="0" eaLnBrk="1" latinLnBrk="0" hangingPunct="1">
              <a:spcBef>
                <a:spcPct val="0"/>
              </a:spcBef>
              <a:buNone/>
              <a:defRPr sz="21100" kern="1200">
                <a:solidFill>
                  <a:schemeClr val="tx1"/>
                </a:solidFill>
                <a:latin typeface="+mj-lt"/>
                <a:ea typeface="+mj-ea"/>
                <a:cs typeface="+mj-cs"/>
              </a:defRPr>
            </a:lvl1pPr>
          </a:lstStyle>
          <a:p>
            <a:r>
              <a:rPr lang="en-US" sz="2800" dirty="0" smtClean="0"/>
              <a:t>Boron Concentration (ppb)</a:t>
            </a:r>
          </a:p>
        </p:txBody>
      </p:sp>
      <p:sp>
        <p:nvSpPr>
          <p:cNvPr id="17" name="TextBox 16"/>
          <p:cNvSpPr txBox="1"/>
          <p:nvPr/>
        </p:nvSpPr>
        <p:spPr>
          <a:xfrm>
            <a:off x="9568931" y="11277600"/>
            <a:ext cx="11386069" cy="7786747"/>
          </a:xfrm>
          <a:prstGeom prst="rect">
            <a:avLst/>
          </a:prstGeom>
          <a:noFill/>
        </p:spPr>
        <p:txBody>
          <a:bodyPr wrap="square" rtlCol="0">
            <a:spAutoFit/>
          </a:bodyPr>
          <a:lstStyle/>
          <a:p>
            <a:r>
              <a:rPr lang="en-US" sz="3600" dirty="0" smtClean="0"/>
              <a:t>To the left is the initial map of boron concentration taken. An area of 1.3 mm X 1.7 mm was chosen that allowed the best transmission of infrared light. The FTIR microscope took 252 evenly spaced spectra on a grid with 100 microns between adjacent points. Analysis of the boron peak at 2804 cm</a:t>
            </a:r>
            <a:r>
              <a:rPr lang="en-US" sz="3600" baseline="30000" dirty="0" smtClean="0"/>
              <a:t>-1</a:t>
            </a:r>
            <a:r>
              <a:rPr lang="en-US" sz="3600" dirty="0" smtClean="0"/>
              <a:t> allowed the concentration of uncompensated boron to be determined using an established method.</a:t>
            </a:r>
            <a:r>
              <a:rPr lang="en-US" sz="3600" baseline="30000" dirty="0" smtClean="0"/>
              <a:t>1</a:t>
            </a:r>
            <a:r>
              <a:rPr lang="en-US" sz="3600" dirty="0" smtClean="0"/>
              <a:t> As can be seen, a noticeable gradient of high concentration on the left to low concentration on the right is present. </a:t>
            </a:r>
          </a:p>
          <a:p>
            <a:endParaRPr lang="en-US" sz="3600" dirty="0"/>
          </a:p>
          <a:p>
            <a:r>
              <a:rPr lang="en-US" sz="3600" dirty="0" smtClean="0"/>
              <a:t>PL </a:t>
            </a:r>
            <a:r>
              <a:rPr lang="en-US" sz="3600" dirty="0"/>
              <a:t>spectra was collected along the same map to attempt to find correlations</a:t>
            </a:r>
            <a:r>
              <a:rPr lang="en-US" sz="3600" dirty="0" smtClean="0"/>
              <a:t>. The </a:t>
            </a:r>
            <a:r>
              <a:rPr lang="en-US" sz="3600" dirty="0"/>
              <a:t>color bars indicate peak areas, which indicates </a:t>
            </a:r>
            <a:r>
              <a:rPr lang="en-US" sz="3600" dirty="0" smtClean="0"/>
              <a:t>concentration. </a:t>
            </a:r>
            <a:endParaRPr lang="en-US" sz="3600" dirty="0"/>
          </a:p>
          <a:p>
            <a:endParaRPr lang="en-US" sz="3200" dirty="0"/>
          </a:p>
        </p:txBody>
      </p:sp>
      <p:sp>
        <p:nvSpPr>
          <p:cNvPr id="23" name="TextBox 22"/>
          <p:cNvSpPr txBox="1"/>
          <p:nvPr/>
        </p:nvSpPr>
        <p:spPr>
          <a:xfrm>
            <a:off x="914401" y="31817101"/>
            <a:ext cx="26155339" cy="830997"/>
          </a:xfrm>
          <a:prstGeom prst="rect">
            <a:avLst/>
          </a:prstGeom>
          <a:noFill/>
        </p:spPr>
        <p:txBody>
          <a:bodyPr wrap="square" rtlCol="0">
            <a:spAutoFit/>
          </a:bodyPr>
          <a:lstStyle/>
          <a:p>
            <a:r>
              <a:rPr lang="en-US" sz="2400" dirty="0" smtClean="0"/>
              <a:t>References</a:t>
            </a:r>
          </a:p>
          <a:p>
            <a:pPr marL="457200" indent="-457200">
              <a:buAutoNum type="arabicPeriod"/>
            </a:pPr>
            <a:r>
              <a:rPr lang="en-US" sz="2400" dirty="0" smtClean="0"/>
              <a:t>Fisher D., (2009) Brown </a:t>
            </a:r>
            <a:r>
              <a:rPr lang="en-US" sz="2400" dirty="0" err="1" smtClean="0"/>
              <a:t>colour</a:t>
            </a:r>
            <a:r>
              <a:rPr lang="en-US" sz="2400" dirty="0" smtClean="0"/>
              <a:t> in natural diamond and interaction between the brown related and other </a:t>
            </a:r>
            <a:r>
              <a:rPr lang="en-US" sz="2400" dirty="0" err="1" smtClean="0"/>
              <a:t>colour</a:t>
            </a:r>
            <a:r>
              <a:rPr lang="en-US" sz="2400" dirty="0" smtClean="0"/>
              <a:t>-inducing defects. J. </a:t>
            </a:r>
            <a:r>
              <a:rPr lang="en-US" sz="2400" dirty="0" err="1" smtClean="0"/>
              <a:t>Phys</a:t>
            </a:r>
            <a:r>
              <a:rPr lang="en-US" sz="2400" dirty="0" smtClean="0"/>
              <a:t>,: </a:t>
            </a:r>
            <a:r>
              <a:rPr lang="en-US" sz="2400" dirty="0" err="1" smtClean="0"/>
              <a:t>Condens</a:t>
            </a:r>
            <a:r>
              <a:rPr lang="en-US" sz="2400" dirty="0" smtClean="0"/>
              <a:t>. Matter 21 pp. 1-9</a:t>
            </a:r>
            <a:endParaRPr lang="en-US" sz="2400" dirty="0"/>
          </a:p>
        </p:txBody>
      </p:sp>
      <p:sp>
        <p:nvSpPr>
          <p:cNvPr id="25" name="TextBox 24"/>
          <p:cNvSpPr txBox="1"/>
          <p:nvPr/>
        </p:nvSpPr>
        <p:spPr>
          <a:xfrm>
            <a:off x="5817872" y="9154166"/>
            <a:ext cx="7825740" cy="1415772"/>
          </a:xfrm>
          <a:prstGeom prst="rect">
            <a:avLst/>
          </a:prstGeom>
          <a:noFill/>
        </p:spPr>
        <p:txBody>
          <a:bodyPr wrap="square" rtlCol="0">
            <a:spAutoFit/>
          </a:bodyPr>
          <a:lstStyle/>
          <a:p>
            <a:r>
              <a:rPr lang="en-US" dirty="0" smtClean="0"/>
              <a:t>Initial Mapping</a:t>
            </a:r>
            <a:endParaRPr lang="en-US" dirty="0"/>
          </a:p>
        </p:txBody>
      </p:sp>
      <p:sp>
        <p:nvSpPr>
          <p:cNvPr id="27" name="TextBox 26"/>
          <p:cNvSpPr txBox="1"/>
          <p:nvPr/>
        </p:nvSpPr>
        <p:spPr>
          <a:xfrm>
            <a:off x="6358873" y="20959703"/>
            <a:ext cx="4225272" cy="4524315"/>
          </a:xfrm>
          <a:prstGeom prst="rect">
            <a:avLst/>
          </a:prstGeom>
          <a:noFill/>
        </p:spPr>
        <p:txBody>
          <a:bodyPr wrap="square" rtlCol="0">
            <a:spAutoFit/>
          </a:bodyPr>
          <a:lstStyle/>
          <a:p>
            <a:r>
              <a:rPr lang="en-US" sz="3600" dirty="0" smtClean="0"/>
              <a:t>The 575 peak is known to be a neutral N-V defect. It can be seen to have an inverse concentration gradient to boron concentration. </a:t>
            </a:r>
            <a:endParaRPr lang="en-US" sz="3600" dirty="0"/>
          </a:p>
        </p:txBody>
      </p:sp>
      <p:sp>
        <p:nvSpPr>
          <p:cNvPr id="41" name="TextBox 40"/>
          <p:cNvSpPr txBox="1"/>
          <p:nvPr/>
        </p:nvSpPr>
        <p:spPr>
          <a:xfrm>
            <a:off x="6248401" y="27508200"/>
            <a:ext cx="4225272" cy="3416320"/>
          </a:xfrm>
          <a:prstGeom prst="rect">
            <a:avLst/>
          </a:prstGeom>
          <a:noFill/>
        </p:spPr>
        <p:txBody>
          <a:bodyPr wrap="square" rtlCol="0">
            <a:spAutoFit/>
          </a:bodyPr>
          <a:lstStyle/>
          <a:p>
            <a:r>
              <a:rPr lang="en-US" sz="3600" dirty="0" smtClean="0"/>
              <a:t>The 776 peak has a similar concentration gradient as boron. The 776 peak is suspected to be a </a:t>
            </a:r>
          </a:p>
          <a:p>
            <a:r>
              <a:rPr lang="en-US" sz="3600" dirty="0" smtClean="0"/>
              <a:t>[B-V] complex.</a:t>
            </a:r>
            <a:endParaRPr lang="en-US" sz="3600" dirty="0"/>
          </a:p>
        </p:txBody>
      </p:sp>
      <p:sp>
        <p:nvSpPr>
          <p:cNvPr id="42" name="TextBox 41"/>
          <p:cNvSpPr txBox="1"/>
          <p:nvPr/>
        </p:nvSpPr>
        <p:spPr>
          <a:xfrm>
            <a:off x="15849600" y="20955000"/>
            <a:ext cx="6172199" cy="3970318"/>
          </a:xfrm>
          <a:prstGeom prst="rect">
            <a:avLst/>
          </a:prstGeom>
          <a:noFill/>
        </p:spPr>
        <p:txBody>
          <a:bodyPr wrap="square" rtlCol="0">
            <a:spAutoFit/>
          </a:bodyPr>
          <a:lstStyle/>
          <a:p>
            <a:r>
              <a:rPr lang="en-US" sz="3600" dirty="0" smtClean="0"/>
              <a:t>The 3H peak is accepted to be an interstitial carbon defect and has a valley-type concentration gradient. This may be due to the 3H correlating with vacancy related defects like the 575 and 776.</a:t>
            </a:r>
            <a:endParaRPr lang="en-US" sz="3600" dirty="0"/>
          </a:p>
        </p:txBody>
      </p:sp>
      <p:sp>
        <p:nvSpPr>
          <p:cNvPr id="43" name="TextBox 42"/>
          <p:cNvSpPr txBox="1"/>
          <p:nvPr/>
        </p:nvSpPr>
        <p:spPr>
          <a:xfrm>
            <a:off x="15815328" y="27512903"/>
            <a:ext cx="6587471" cy="3970318"/>
          </a:xfrm>
          <a:prstGeom prst="rect">
            <a:avLst/>
          </a:prstGeom>
          <a:noFill/>
        </p:spPr>
        <p:txBody>
          <a:bodyPr wrap="square" rtlCol="0">
            <a:spAutoFit/>
          </a:bodyPr>
          <a:lstStyle/>
          <a:p>
            <a:r>
              <a:rPr lang="en-US" sz="3600" dirty="0" smtClean="0"/>
              <a:t>The GR1 is a single vacancy and since this sample has been previously annealed it is not present in high concentration. It does appear to have an inverse spatial relationship with the 3H peak.</a:t>
            </a:r>
            <a:endParaRPr lang="en-US" sz="3600" dirty="0"/>
          </a:p>
        </p:txBody>
      </p:sp>
      <p:sp>
        <p:nvSpPr>
          <p:cNvPr id="37" name="TextBox 36"/>
          <p:cNvSpPr txBox="1"/>
          <p:nvPr/>
        </p:nvSpPr>
        <p:spPr>
          <a:xfrm>
            <a:off x="31089600" y="9144000"/>
            <a:ext cx="5430686" cy="1415772"/>
          </a:xfrm>
          <a:prstGeom prst="rect">
            <a:avLst/>
          </a:prstGeom>
          <a:noFill/>
        </p:spPr>
        <p:txBody>
          <a:bodyPr wrap="square" rtlCol="0">
            <a:spAutoFit/>
          </a:bodyPr>
          <a:lstStyle/>
          <a:p>
            <a:r>
              <a:rPr lang="en-US" dirty="0" smtClean="0"/>
              <a:t>Annealing </a:t>
            </a:r>
            <a:endParaRPr lang="en-US" dirty="0"/>
          </a:p>
        </p:txBody>
      </p:sp>
      <p:pic>
        <p:nvPicPr>
          <p:cNvPr id="54"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57790" y="10601980"/>
            <a:ext cx="5790409" cy="553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46600" y="10654977"/>
            <a:ext cx="6447628" cy="597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88599" y="10654977"/>
            <a:ext cx="6434717" cy="597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descr="T:\Research\Users\TroyArdon\GIA Logo_CMYK.ep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13996" y="761999"/>
            <a:ext cx="7939865" cy="261514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7"/>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33400" y="349759"/>
            <a:ext cx="5029200" cy="37769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0" name="TextBox 49"/>
          <p:cNvSpPr txBox="1"/>
          <p:nvPr/>
        </p:nvSpPr>
        <p:spPr>
          <a:xfrm>
            <a:off x="23241000" y="16154400"/>
            <a:ext cx="20040600" cy="5570756"/>
          </a:xfrm>
          <a:prstGeom prst="rect">
            <a:avLst/>
          </a:prstGeom>
          <a:noFill/>
        </p:spPr>
        <p:txBody>
          <a:bodyPr wrap="square" rtlCol="0">
            <a:spAutoFit/>
          </a:bodyPr>
          <a:lstStyle/>
          <a:p>
            <a:r>
              <a:rPr lang="en-US" sz="3600" dirty="0"/>
              <a:t>Shown above are the boron concentration maps after periods of annealing</a:t>
            </a:r>
            <a:r>
              <a:rPr lang="en-US" sz="3600" dirty="0" smtClean="0"/>
              <a:t>. As </a:t>
            </a:r>
            <a:r>
              <a:rPr lang="en-US" sz="3600" dirty="0"/>
              <a:t>stated, 1100</a:t>
            </a:r>
            <a:r>
              <a:rPr lang="en-US" sz="3600" baseline="30000" dirty="0"/>
              <a:t>o</a:t>
            </a:r>
            <a:r>
              <a:rPr lang="en-US" sz="3600" dirty="0"/>
              <a:t>C was a previous annealing temperature and considered the starting point</a:t>
            </a:r>
            <a:r>
              <a:rPr lang="en-US" sz="3600" dirty="0" smtClean="0"/>
              <a:t>. The </a:t>
            </a:r>
            <a:r>
              <a:rPr lang="en-US" sz="3600" dirty="0"/>
              <a:t>sample was heated to 1200</a:t>
            </a:r>
            <a:r>
              <a:rPr lang="en-US" sz="3600" baseline="30000" dirty="0"/>
              <a:t>o</a:t>
            </a:r>
            <a:r>
              <a:rPr lang="en-US" sz="3600" dirty="0"/>
              <a:t>C for one hour, data was collected, and then the sample was heated to 1300</a:t>
            </a:r>
            <a:r>
              <a:rPr lang="en-US" sz="3600" baseline="30000" dirty="0"/>
              <a:t>o</a:t>
            </a:r>
            <a:r>
              <a:rPr lang="en-US" sz="3600" dirty="0"/>
              <a:t>C for one hour and data was recollected</a:t>
            </a:r>
            <a:r>
              <a:rPr lang="en-US" sz="3600" dirty="0" smtClean="0"/>
              <a:t>. In </a:t>
            </a:r>
            <a:r>
              <a:rPr lang="en-US" sz="3600" dirty="0"/>
              <a:t>the upper-left of the sample region, one can see that the concentration profile decreased slightly from 1100</a:t>
            </a:r>
            <a:r>
              <a:rPr lang="en-US" sz="3600" baseline="30000" dirty="0"/>
              <a:t>o</a:t>
            </a:r>
            <a:r>
              <a:rPr lang="en-US" sz="3600" dirty="0"/>
              <a:t>C to 1200</a:t>
            </a:r>
            <a:r>
              <a:rPr lang="en-US" sz="3600" baseline="30000" dirty="0"/>
              <a:t>o</a:t>
            </a:r>
            <a:r>
              <a:rPr lang="en-US" sz="3600" dirty="0"/>
              <a:t>C</a:t>
            </a:r>
            <a:r>
              <a:rPr lang="en-US" sz="3600" dirty="0" smtClean="0"/>
              <a:t>. However</a:t>
            </a:r>
            <a:r>
              <a:rPr lang="en-US" sz="3600" dirty="0"/>
              <a:t>, when heated to 1300</a:t>
            </a:r>
            <a:r>
              <a:rPr lang="en-US" sz="3600" baseline="30000" dirty="0"/>
              <a:t>o</a:t>
            </a:r>
            <a:r>
              <a:rPr lang="en-US" sz="3600" dirty="0"/>
              <a:t>C, the concentration increased from 120 ppb to over 180 ppb</a:t>
            </a:r>
            <a:r>
              <a:rPr lang="en-US" sz="3600" dirty="0" smtClean="0"/>
              <a:t>. It </a:t>
            </a:r>
            <a:r>
              <a:rPr lang="en-US" sz="3600" dirty="0"/>
              <a:t>is important to note that this does not speak to the concentration of boron alone, but of uncompensated boron</a:t>
            </a:r>
            <a:r>
              <a:rPr lang="en-US" sz="3600" dirty="0" smtClean="0"/>
              <a:t>. Boron </a:t>
            </a:r>
            <a:r>
              <a:rPr lang="en-US" sz="3600" dirty="0"/>
              <a:t>exists as a p-type defect, and could be compensated by any number of negatively charged defects. The uncompensated boron defect concentration changes for two competing mechanisms, the diffusion of boron through the lattice and the annealing out of compensating defects.</a:t>
            </a:r>
          </a:p>
          <a:p>
            <a:endParaRPr lang="en-US" sz="3200" dirty="0"/>
          </a:p>
        </p:txBody>
      </p:sp>
      <p:sp>
        <p:nvSpPr>
          <p:cNvPr id="51" name="TextBox 50"/>
          <p:cNvSpPr txBox="1"/>
          <p:nvPr/>
        </p:nvSpPr>
        <p:spPr>
          <a:xfrm>
            <a:off x="24993599" y="10559772"/>
            <a:ext cx="1608679" cy="523220"/>
          </a:xfrm>
          <a:prstGeom prst="rect">
            <a:avLst/>
          </a:prstGeom>
          <a:noFill/>
        </p:spPr>
        <p:txBody>
          <a:bodyPr wrap="square" rtlCol="0">
            <a:spAutoFit/>
          </a:bodyPr>
          <a:lstStyle/>
          <a:p>
            <a:r>
              <a:rPr lang="en-US" sz="2800" dirty="0" smtClean="0"/>
              <a:t>1100</a:t>
            </a:r>
            <a:r>
              <a:rPr lang="en-US" sz="2800" baseline="30000" dirty="0"/>
              <a:t>o</a:t>
            </a:r>
            <a:r>
              <a:rPr lang="en-US" sz="2800" dirty="0" smtClean="0"/>
              <a:t>C</a:t>
            </a:r>
            <a:endParaRPr lang="en-US" sz="2800" dirty="0"/>
          </a:p>
        </p:txBody>
      </p:sp>
      <p:sp>
        <p:nvSpPr>
          <p:cNvPr id="69" name="TextBox 68"/>
          <p:cNvSpPr txBox="1"/>
          <p:nvPr/>
        </p:nvSpPr>
        <p:spPr>
          <a:xfrm>
            <a:off x="31787630" y="10515600"/>
            <a:ext cx="1608679" cy="523220"/>
          </a:xfrm>
          <a:prstGeom prst="rect">
            <a:avLst/>
          </a:prstGeom>
          <a:noFill/>
        </p:spPr>
        <p:txBody>
          <a:bodyPr wrap="square" rtlCol="0">
            <a:spAutoFit/>
          </a:bodyPr>
          <a:lstStyle/>
          <a:p>
            <a:r>
              <a:rPr lang="en-US" sz="2800" dirty="0" smtClean="0"/>
              <a:t>1200</a:t>
            </a:r>
            <a:r>
              <a:rPr lang="en-US" sz="2800" baseline="30000" dirty="0" smtClean="0"/>
              <a:t>o</a:t>
            </a:r>
            <a:r>
              <a:rPr lang="en-US" sz="2800" dirty="0" smtClean="0"/>
              <a:t>C</a:t>
            </a:r>
            <a:endParaRPr lang="en-US" sz="2800" dirty="0"/>
          </a:p>
        </p:txBody>
      </p:sp>
      <p:sp>
        <p:nvSpPr>
          <p:cNvPr id="70" name="TextBox 69"/>
          <p:cNvSpPr txBox="1"/>
          <p:nvPr/>
        </p:nvSpPr>
        <p:spPr>
          <a:xfrm>
            <a:off x="38624921" y="10525780"/>
            <a:ext cx="1608679" cy="523220"/>
          </a:xfrm>
          <a:prstGeom prst="rect">
            <a:avLst/>
          </a:prstGeom>
          <a:noFill/>
        </p:spPr>
        <p:txBody>
          <a:bodyPr wrap="square" rtlCol="0">
            <a:spAutoFit/>
          </a:bodyPr>
          <a:lstStyle/>
          <a:p>
            <a:r>
              <a:rPr lang="en-US" sz="2800" dirty="0" smtClean="0"/>
              <a:t>1300</a:t>
            </a:r>
            <a:r>
              <a:rPr lang="en-US" sz="2800" baseline="30000" dirty="0" smtClean="0"/>
              <a:t>o</a:t>
            </a:r>
            <a:r>
              <a:rPr lang="en-US" sz="2800" dirty="0" smtClean="0"/>
              <a:t>C</a:t>
            </a:r>
            <a:endParaRPr lang="en-US" sz="2800" dirty="0"/>
          </a:p>
        </p:txBody>
      </p:sp>
      <p:sp>
        <p:nvSpPr>
          <p:cNvPr id="32" name="TextBox 31"/>
          <p:cNvSpPr txBox="1"/>
          <p:nvPr/>
        </p:nvSpPr>
        <p:spPr>
          <a:xfrm>
            <a:off x="23241001" y="25512891"/>
            <a:ext cx="19202400" cy="6186309"/>
          </a:xfrm>
          <a:prstGeom prst="rect">
            <a:avLst/>
          </a:prstGeom>
          <a:noFill/>
        </p:spPr>
        <p:txBody>
          <a:bodyPr wrap="square" rtlCol="0">
            <a:spAutoFit/>
          </a:bodyPr>
          <a:lstStyle/>
          <a:p>
            <a:r>
              <a:rPr lang="en-US" sz="3600" dirty="0" smtClean="0"/>
              <a:t>The PL data was recollected over the map after each annealing. As the boron concentration and PL features tend to vary (in this instance) more significantly in the x-direction, a useful analytical procedure was to average the data over the y-direction, as above. The NV</a:t>
            </a:r>
            <a:r>
              <a:rPr lang="en-US" sz="3600" baseline="30000" dirty="0" smtClean="0"/>
              <a:t>0</a:t>
            </a:r>
            <a:r>
              <a:rPr lang="en-US" sz="3600" dirty="0" smtClean="0"/>
              <a:t> center showed an inverse gradient to the boron concentration, and the data above shows the preservation of that gradient after heating to 1200</a:t>
            </a:r>
            <a:r>
              <a:rPr lang="en-US" sz="3600" baseline="30000" dirty="0" smtClean="0"/>
              <a:t>o</a:t>
            </a:r>
            <a:r>
              <a:rPr lang="en-US" sz="3600" dirty="0" smtClean="0"/>
              <a:t>C. Upon heating to 1300</a:t>
            </a:r>
            <a:r>
              <a:rPr lang="en-US" sz="3600" baseline="30000" dirty="0" smtClean="0"/>
              <a:t>o</a:t>
            </a:r>
            <a:r>
              <a:rPr lang="en-US" sz="3600" dirty="0" smtClean="0"/>
              <a:t>C, the gradient was deformed and the overall area of the NV</a:t>
            </a:r>
            <a:r>
              <a:rPr lang="en-US" sz="3600" baseline="30000" dirty="0" smtClean="0"/>
              <a:t>0</a:t>
            </a:r>
            <a:r>
              <a:rPr lang="en-US" sz="3600" dirty="0" smtClean="0"/>
              <a:t> center was decreased. The 776 defect showed little change in either gradient or overall peak area from 1100</a:t>
            </a:r>
            <a:r>
              <a:rPr lang="en-US" sz="3600" baseline="30000" dirty="0" smtClean="0"/>
              <a:t>o</a:t>
            </a:r>
            <a:r>
              <a:rPr lang="en-US" sz="3600" dirty="0" smtClean="0"/>
              <a:t>C to 1200</a:t>
            </a:r>
            <a:r>
              <a:rPr lang="en-US" sz="3600" baseline="30000" dirty="0" smtClean="0"/>
              <a:t>o</a:t>
            </a:r>
            <a:r>
              <a:rPr lang="en-US" sz="3600" dirty="0" smtClean="0"/>
              <a:t>C, but was completely annealed out after 1300</a:t>
            </a:r>
            <a:r>
              <a:rPr lang="en-US" sz="3600" baseline="30000" dirty="0" smtClean="0"/>
              <a:t>o</a:t>
            </a:r>
            <a:r>
              <a:rPr lang="en-US" sz="3600" dirty="0" smtClean="0"/>
              <a:t>C. Whether the annealing of this peak is related to the increase in uncompensated boron is unknown. The 3H shows the unique valley structure at 1100</a:t>
            </a:r>
            <a:r>
              <a:rPr lang="en-US" sz="3600" baseline="30000" dirty="0" smtClean="0"/>
              <a:t>o</a:t>
            </a:r>
            <a:r>
              <a:rPr lang="en-US" sz="3600" dirty="0" smtClean="0"/>
              <a:t>C, then seems to even out 1200</a:t>
            </a:r>
            <a:r>
              <a:rPr lang="en-US" sz="3600" baseline="30000" dirty="0" smtClean="0"/>
              <a:t>o</a:t>
            </a:r>
            <a:r>
              <a:rPr lang="en-US" sz="3600" dirty="0" smtClean="0"/>
              <a:t>C, and then shows further annealing at 1300</a:t>
            </a:r>
            <a:r>
              <a:rPr lang="en-US" sz="3600" baseline="30000" dirty="0" smtClean="0"/>
              <a:t>o</a:t>
            </a:r>
            <a:r>
              <a:rPr lang="en-US" sz="3600" dirty="0" smtClean="0"/>
              <a:t>C. The GR1 was mostly annealed out at 1200</a:t>
            </a:r>
            <a:r>
              <a:rPr lang="en-US" sz="3600" baseline="30000" dirty="0" smtClean="0"/>
              <a:t>o</a:t>
            </a:r>
            <a:r>
              <a:rPr lang="en-US" sz="3600" dirty="0" smtClean="0"/>
              <a:t>C, and fully annealed out at 1300</a:t>
            </a:r>
            <a:r>
              <a:rPr lang="en-US" sz="3600" baseline="30000" dirty="0" smtClean="0"/>
              <a:t>o</a:t>
            </a:r>
            <a:r>
              <a:rPr lang="en-US" sz="3600" dirty="0" smtClean="0"/>
              <a:t>C. The GR1 spatial variation is not shown.</a:t>
            </a:r>
            <a:endParaRPr lang="en-US" sz="3600" dirty="0"/>
          </a:p>
        </p:txBody>
      </p:sp>
      <p:pic>
        <p:nvPicPr>
          <p:cNvPr id="1035"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251400" y="21534590"/>
            <a:ext cx="5499767" cy="3743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317200" y="21513096"/>
            <a:ext cx="5499077" cy="37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218952" y="21534589"/>
            <a:ext cx="5529247" cy="3763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3126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1119</TotalTime>
  <Words>920</Words>
  <Application>Microsoft Office PowerPoint</Application>
  <PresentationFormat>Custom</PresentationFormat>
  <Paragraphs>28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GIA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Troy Ardon</dc:creator>
  <cp:lastModifiedBy>Troy Ardon</cp:lastModifiedBy>
  <cp:revision>91</cp:revision>
  <dcterms:created xsi:type="dcterms:W3CDTF">2013-10-14T22:55:41Z</dcterms:created>
  <dcterms:modified xsi:type="dcterms:W3CDTF">2013-11-08T17:25:25Z</dcterms:modified>
</cp:coreProperties>
</file>