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drawings/drawing1.xml" ContentType="application/vnd.openxmlformats-officedocument.drawingml.chartshapes+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theme/themeOverride8.xml" ContentType="application/vnd.openxmlformats-officedocument.themeOverride+xml"/>
  <Override PartName="/ppt/drawings/drawing2.xml" ContentType="application/vnd.openxmlformats-officedocument.drawingml.chartshapes+xml"/>
  <Override PartName="/ppt/charts/chart11.xml" ContentType="application/vnd.openxmlformats-officedocument.drawingml.chart+xml"/>
  <Override PartName="/ppt/theme/themeOverride9.xml" ContentType="application/vnd.openxmlformats-officedocument.themeOverride+xml"/>
  <Override PartName="/ppt/drawings/drawing3.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7" r:id="rId2"/>
  </p:sldIdLst>
  <p:sldSz cx="51206400" cy="38404800"/>
  <p:notesSz cx="6858000" cy="9144000"/>
  <p:defaultTextStyle>
    <a:defPPr>
      <a:defRPr lang="en-US"/>
    </a:defPPr>
    <a:lvl1pPr marL="0" algn="l" defTabSz="2351038" rtl="0" eaLnBrk="1" latinLnBrk="0" hangingPunct="1">
      <a:defRPr sz="9300" kern="1200">
        <a:solidFill>
          <a:schemeClr val="tx1"/>
        </a:solidFill>
        <a:latin typeface="+mn-lt"/>
        <a:ea typeface="+mn-ea"/>
        <a:cs typeface="+mn-cs"/>
      </a:defRPr>
    </a:lvl1pPr>
    <a:lvl2pPr marL="2351038" algn="l" defTabSz="2351038" rtl="0" eaLnBrk="1" latinLnBrk="0" hangingPunct="1">
      <a:defRPr sz="9300" kern="1200">
        <a:solidFill>
          <a:schemeClr val="tx1"/>
        </a:solidFill>
        <a:latin typeface="+mn-lt"/>
        <a:ea typeface="+mn-ea"/>
        <a:cs typeface="+mn-cs"/>
      </a:defRPr>
    </a:lvl2pPr>
    <a:lvl3pPr marL="4702077" algn="l" defTabSz="2351038" rtl="0" eaLnBrk="1" latinLnBrk="0" hangingPunct="1">
      <a:defRPr sz="9300" kern="1200">
        <a:solidFill>
          <a:schemeClr val="tx1"/>
        </a:solidFill>
        <a:latin typeface="+mn-lt"/>
        <a:ea typeface="+mn-ea"/>
        <a:cs typeface="+mn-cs"/>
      </a:defRPr>
    </a:lvl3pPr>
    <a:lvl4pPr marL="7053115" algn="l" defTabSz="2351038" rtl="0" eaLnBrk="1" latinLnBrk="0" hangingPunct="1">
      <a:defRPr sz="9300" kern="1200">
        <a:solidFill>
          <a:schemeClr val="tx1"/>
        </a:solidFill>
        <a:latin typeface="+mn-lt"/>
        <a:ea typeface="+mn-ea"/>
        <a:cs typeface="+mn-cs"/>
      </a:defRPr>
    </a:lvl4pPr>
    <a:lvl5pPr marL="9404154" algn="l" defTabSz="2351038" rtl="0" eaLnBrk="1" latinLnBrk="0" hangingPunct="1">
      <a:defRPr sz="9300" kern="1200">
        <a:solidFill>
          <a:schemeClr val="tx1"/>
        </a:solidFill>
        <a:latin typeface="+mn-lt"/>
        <a:ea typeface="+mn-ea"/>
        <a:cs typeface="+mn-cs"/>
      </a:defRPr>
    </a:lvl5pPr>
    <a:lvl6pPr marL="11755192" algn="l" defTabSz="2351038" rtl="0" eaLnBrk="1" latinLnBrk="0" hangingPunct="1">
      <a:defRPr sz="9300" kern="1200">
        <a:solidFill>
          <a:schemeClr val="tx1"/>
        </a:solidFill>
        <a:latin typeface="+mn-lt"/>
        <a:ea typeface="+mn-ea"/>
        <a:cs typeface="+mn-cs"/>
      </a:defRPr>
    </a:lvl6pPr>
    <a:lvl7pPr marL="14106231" algn="l" defTabSz="2351038" rtl="0" eaLnBrk="1" latinLnBrk="0" hangingPunct="1">
      <a:defRPr sz="9300" kern="1200">
        <a:solidFill>
          <a:schemeClr val="tx1"/>
        </a:solidFill>
        <a:latin typeface="+mn-lt"/>
        <a:ea typeface="+mn-ea"/>
        <a:cs typeface="+mn-cs"/>
      </a:defRPr>
    </a:lvl7pPr>
    <a:lvl8pPr marL="16457269" algn="l" defTabSz="2351038" rtl="0" eaLnBrk="1" latinLnBrk="0" hangingPunct="1">
      <a:defRPr sz="9300" kern="1200">
        <a:solidFill>
          <a:schemeClr val="tx1"/>
        </a:solidFill>
        <a:latin typeface="+mn-lt"/>
        <a:ea typeface="+mn-ea"/>
        <a:cs typeface="+mn-cs"/>
      </a:defRPr>
    </a:lvl8pPr>
    <a:lvl9pPr marL="18808307" algn="l" defTabSz="2351038" rtl="0" eaLnBrk="1" latinLnBrk="0" hangingPunct="1">
      <a:defRPr sz="93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E053"/>
    <a:srgbClr val="B7DEE8"/>
    <a:srgbClr val="CF5E91"/>
    <a:srgbClr val="24B924"/>
    <a:srgbClr val="FFBC1E"/>
    <a:srgbClr val="55DFFF"/>
    <a:srgbClr val="8EC330"/>
    <a:srgbClr val="D85F15"/>
    <a:srgbClr val="870F4F"/>
    <a:srgbClr val="CB28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4660"/>
  </p:normalViewPr>
  <p:slideViewPr>
    <p:cSldViewPr snapToGrid="0" snapToObjects="1">
      <p:cViewPr>
        <p:scale>
          <a:sx n="75" d="100"/>
          <a:sy n="75" d="100"/>
        </p:scale>
        <p:origin x="8128" y="-80"/>
      </p:cViewPr>
      <p:guideLst>
        <p:guide orient="horz" pos="12096"/>
        <p:guide pos="1612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Macintosh%20HD:Users:Elli:Documents:Thesis:Data:Waughop%20Lake%20210-Pb%20Results%202013i.xlsx" TargetMode="External"/></Relationships>
</file>

<file path=ppt/charts/_rels/chart10.xml.rels><?xml version="1.0" encoding="UTF-8" standalone="yes"?>
<Relationships xmlns="http://schemas.openxmlformats.org/package/2006/relationships"><Relationship Id="rId1" Type="http://schemas.openxmlformats.org/officeDocument/2006/relationships/themeOverride" Target="../theme/themeOverride8.xml"/><Relationship Id="rId2" Type="http://schemas.openxmlformats.org/officeDocument/2006/relationships/oleObject" Target="Macintosh%20HD:Users:Elli:Documents:Thesis:Data:WL12%20Master.xlsx" TargetMode="External"/><Relationship Id="rId3" Type="http://schemas.openxmlformats.org/officeDocument/2006/relationships/chartUserShapes" Target="../drawings/drawing2.xml"/></Relationships>
</file>

<file path=ppt/charts/_rels/chart11.xml.rels><?xml version="1.0" encoding="UTF-8" standalone="yes"?>
<Relationships xmlns="http://schemas.openxmlformats.org/package/2006/relationships"><Relationship Id="rId1" Type="http://schemas.openxmlformats.org/officeDocument/2006/relationships/themeOverride" Target="../theme/themeOverride9.xml"/><Relationship Id="rId2" Type="http://schemas.openxmlformats.org/officeDocument/2006/relationships/oleObject" Target="Macintosh%20HD:Users:Elli:Documents:Thesis:Data:WL12%20Master.xlsx" TargetMode="External"/><Relationship Id="rId3" Type="http://schemas.openxmlformats.org/officeDocument/2006/relationships/chartUserShapes" Target="../drawings/drawing3.xm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Macintosh%20HD:Users:Elli:Documents:Thesis:Data:Waughop%20Lake%20210-Pb%20Results%202013i.xlsx" TargetMode="External"/></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oleObject" Target="Macintosh%20HD:Users:Elli:Documents:Thesis:Data:WL12%20Master.xlsx" TargetMode="External"/></Relationships>
</file>

<file path=ppt/charts/_rels/chart4.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oleObject" Target="Macintosh%20HD:Users:Elli:Documents:Thesis:Data:WL12%20Master.xlsx" TargetMode="External"/><Relationship Id="rId3"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oleObject" Target="Macintosh%20HD:Users:Elli:Documents:Thesis:Data:WL12%20Master.xlsx" TargetMode="External"/></Relationships>
</file>

<file path=ppt/charts/_rels/chart6.xml.rels><?xml version="1.0" encoding="UTF-8" standalone="yes"?>
<Relationships xmlns="http://schemas.openxmlformats.org/package/2006/relationships"><Relationship Id="rId1" Type="http://schemas.openxmlformats.org/officeDocument/2006/relationships/themeOverride" Target="../theme/themeOverride6.xml"/><Relationship Id="rId2" Type="http://schemas.openxmlformats.org/officeDocument/2006/relationships/oleObject" Target="Macintosh%20HD:Users:Elli:Documents:Thesis:Data:WL12%20Master.xlsx" TargetMode="External"/></Relationships>
</file>

<file path=ppt/charts/_rels/chart7.xml.rels><?xml version="1.0" encoding="UTF-8" standalone="yes"?>
<Relationships xmlns="http://schemas.openxmlformats.org/package/2006/relationships"><Relationship Id="rId1" Type="http://schemas.openxmlformats.org/officeDocument/2006/relationships/themeOverride" Target="../theme/themeOverride7.xml"/><Relationship Id="rId2" Type="http://schemas.openxmlformats.org/officeDocument/2006/relationships/oleObject" Target="Macintosh%20HD:Users:Elli:Documents:Thesis:Data:WL12%20Master.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Macintosh%20HD:Users:Elli:Documents:Thesis:Data:WL12%20P%20Sequential%20Extract..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Macintosh%20HD:Users:Elli:Documents:Thesis:Data:WL12%20Maste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9962717317392"/>
          <c:y val="0.0205205994306525"/>
          <c:w val="0.744898046556744"/>
          <c:h val="0.86805496452838"/>
        </c:manualLayout>
      </c:layout>
      <c:scatterChart>
        <c:scatterStyle val="lineMarker"/>
        <c:varyColors val="0"/>
        <c:ser>
          <c:idx val="0"/>
          <c:order val="0"/>
          <c:spPr>
            <a:ln>
              <a:solidFill>
                <a:schemeClr val="tx1"/>
              </a:solidFill>
            </a:ln>
          </c:spPr>
          <c:marker>
            <c:symbol val="triangle"/>
            <c:size val="7"/>
            <c:spPr>
              <a:solidFill>
                <a:schemeClr val="tx1"/>
              </a:solidFill>
              <a:ln>
                <a:solidFill>
                  <a:schemeClr val="tx1"/>
                </a:solidFill>
              </a:ln>
            </c:spPr>
          </c:marker>
          <c:xVal>
            <c:numRef>
              <c:f>'Analyses &amp; Dating'!$AE$30:$AE$50</c:f>
              <c:numCache>
                <c:formatCode>0</c:formatCode>
                <c:ptCount val="21"/>
                <c:pt idx="0">
                  <c:v>5716.02801357871</c:v>
                </c:pt>
                <c:pt idx="1">
                  <c:v>5785.391193713335</c:v>
                </c:pt>
                <c:pt idx="2">
                  <c:v>5344.81394426135</c:v>
                </c:pt>
                <c:pt idx="3">
                  <c:v>5388.512345377803</c:v>
                </c:pt>
                <c:pt idx="4">
                  <c:v>4824.78177560993</c:v>
                </c:pt>
                <c:pt idx="5">
                  <c:v>5329.80501508979</c:v>
                </c:pt>
                <c:pt idx="6">
                  <c:v>5424.079701720671</c:v>
                </c:pt>
                <c:pt idx="7">
                  <c:v>5161.448622504813</c:v>
                </c:pt>
                <c:pt idx="8">
                  <c:v>4453.494839476601</c:v>
                </c:pt>
                <c:pt idx="9">
                  <c:v>4709.051914350528</c:v>
                </c:pt>
                <c:pt idx="10">
                  <c:v>4414.00320447248</c:v>
                </c:pt>
                <c:pt idx="11">
                  <c:v>4458.052916207248</c:v>
                </c:pt>
                <c:pt idx="12">
                  <c:v>3992.50687033322</c:v>
                </c:pt>
                <c:pt idx="13">
                  <c:v>3615.168385127152</c:v>
                </c:pt>
                <c:pt idx="14">
                  <c:v>2804.070419318111</c:v>
                </c:pt>
                <c:pt idx="15">
                  <c:v>3046.789369418672</c:v>
                </c:pt>
                <c:pt idx="16">
                  <c:v>3386.861386072681</c:v>
                </c:pt>
                <c:pt idx="17">
                  <c:v>4223.981306104813</c:v>
                </c:pt>
                <c:pt idx="18">
                  <c:v>3962.902250740325</c:v>
                </c:pt>
                <c:pt idx="19">
                  <c:v>4156.807914800691</c:v>
                </c:pt>
                <c:pt idx="20">
                  <c:v>1681.009285113844</c:v>
                </c:pt>
              </c:numCache>
            </c:numRef>
          </c:xVal>
          <c:yVal>
            <c:numRef>
              <c:f>'Analyses &amp; Dating'!$AD$30:$AD$50</c:f>
              <c:numCache>
                <c:formatCode>0.0</c:formatCode>
                <c:ptCount val="21"/>
                <c:pt idx="0">
                  <c:v>2012.702777777778</c:v>
                </c:pt>
                <c:pt idx="1">
                  <c:v>2011.255820721628</c:v>
                </c:pt>
                <c:pt idx="2" formatCode="0">
                  <c:v>2006.761191660535</c:v>
                </c:pt>
                <c:pt idx="3" formatCode="0">
                  <c:v>2005.600948273299</c:v>
                </c:pt>
                <c:pt idx="4" formatCode="0">
                  <c:v>2000.557465579103</c:v>
                </c:pt>
                <c:pt idx="5" formatCode="0">
                  <c:v>1999.275746873758</c:v>
                </c:pt>
                <c:pt idx="6" formatCode="0">
                  <c:v>1994.627241742741</c:v>
                </c:pt>
                <c:pt idx="7" formatCode="0">
                  <c:v>1993.753975671552</c:v>
                </c:pt>
                <c:pt idx="8" formatCode="0">
                  <c:v>1989.714948328914</c:v>
                </c:pt>
                <c:pt idx="9" formatCode="0">
                  <c:v>1988.498711674448</c:v>
                </c:pt>
                <c:pt idx="10" formatCode="0">
                  <c:v>1983.094062668436</c:v>
                </c:pt>
                <c:pt idx="11" formatCode="0">
                  <c:v>1981.73717215874</c:v>
                </c:pt>
                <c:pt idx="12" formatCode="0">
                  <c:v>1976.41993961271</c:v>
                </c:pt>
                <c:pt idx="13" formatCode="0">
                  <c:v>1974.845087069403</c:v>
                </c:pt>
                <c:pt idx="14" formatCode="0">
                  <c:v>1968.212381562674</c:v>
                </c:pt>
                <c:pt idx="15" formatCode="0">
                  <c:v>1966.270047687796</c:v>
                </c:pt>
                <c:pt idx="16" formatCode="0">
                  <c:v>1964.287258358097</c:v>
                </c:pt>
                <c:pt idx="17" formatCode="0">
                  <c:v>1962.71834599065</c:v>
                </c:pt>
                <c:pt idx="18" formatCode="0">
                  <c:v>1948.750408684054</c:v>
                </c:pt>
                <c:pt idx="19" formatCode="0">
                  <c:v>1941.477827732096</c:v>
                </c:pt>
                <c:pt idx="20" formatCode="0">
                  <c:v>1900.177179142622</c:v>
                </c:pt>
              </c:numCache>
            </c:numRef>
          </c:yVal>
          <c:smooth val="0"/>
        </c:ser>
        <c:dLbls>
          <c:showLegendKey val="0"/>
          <c:showVal val="0"/>
          <c:showCatName val="0"/>
          <c:showSerName val="0"/>
          <c:showPercent val="0"/>
          <c:showBubbleSize val="0"/>
        </c:dLbls>
        <c:axId val="2044981304"/>
        <c:axId val="2044886312"/>
      </c:scatterChart>
      <c:valAx>
        <c:axId val="2044981304"/>
        <c:scaling>
          <c:orientation val="minMax"/>
        </c:scaling>
        <c:delete val="0"/>
        <c:axPos val="b"/>
        <c:title>
          <c:tx>
            <c:rich>
              <a:bodyPr/>
              <a:lstStyle/>
              <a:p>
                <a:pPr>
                  <a:defRPr sz="1800"/>
                </a:pPr>
                <a:r>
                  <a:rPr lang="en-US" sz="1800" dirty="0"/>
                  <a:t>Sediment </a:t>
                </a:r>
                <a:r>
                  <a:rPr lang="en-US" sz="1800" dirty="0" err="1"/>
                  <a:t>Accum</a:t>
                </a:r>
                <a:r>
                  <a:rPr lang="en-US" sz="1800" dirty="0"/>
                  <a:t>. Rate (</a:t>
                </a:r>
                <a:r>
                  <a:rPr lang="en-US" sz="1800" dirty="0" smtClean="0"/>
                  <a:t>g/m</a:t>
                </a:r>
                <a:r>
                  <a:rPr lang="en-US" sz="1800" baseline="30000" dirty="0" smtClean="0"/>
                  <a:t>2</a:t>
                </a:r>
                <a:r>
                  <a:rPr lang="en-US" sz="1800" baseline="0" dirty="0" smtClean="0"/>
                  <a:t>/</a:t>
                </a:r>
                <a:r>
                  <a:rPr lang="en-US" sz="1800" dirty="0" err="1" smtClean="0"/>
                  <a:t>yr</a:t>
                </a:r>
                <a:r>
                  <a:rPr lang="en-US" sz="1800" dirty="0"/>
                  <a:t>)</a:t>
                </a:r>
              </a:p>
            </c:rich>
          </c:tx>
          <c:layout>
            <c:manualLayout>
              <c:xMode val="edge"/>
              <c:yMode val="edge"/>
              <c:x val="0.311687071680105"/>
              <c:y val="0.944823492554316"/>
            </c:manualLayout>
          </c:layout>
          <c:overlay val="0"/>
        </c:title>
        <c:numFmt formatCode="0" sourceLinked="0"/>
        <c:majorTickMark val="out"/>
        <c:minorTickMark val="none"/>
        <c:tickLblPos val="nextTo"/>
        <c:crossAx val="2044886312"/>
        <c:crosses val="autoZero"/>
        <c:crossBetween val="midCat"/>
      </c:valAx>
      <c:valAx>
        <c:axId val="2044886312"/>
        <c:scaling>
          <c:orientation val="minMax"/>
        </c:scaling>
        <c:delete val="0"/>
        <c:axPos val="l"/>
        <c:title>
          <c:tx>
            <c:rich>
              <a:bodyPr rot="-5400000" vert="horz"/>
              <a:lstStyle/>
              <a:p>
                <a:pPr>
                  <a:defRPr sz="1800"/>
                </a:pPr>
                <a:r>
                  <a:rPr lang="en-US" sz="1800"/>
                  <a:t>Year</a:t>
                </a:r>
              </a:p>
            </c:rich>
          </c:tx>
          <c:layout>
            <c:manualLayout>
              <c:xMode val="edge"/>
              <c:yMode val="edge"/>
              <c:x val="0.05256198453205"/>
              <c:y val="0.39785579076529"/>
            </c:manualLayout>
          </c:layout>
          <c:overlay val="0"/>
        </c:title>
        <c:numFmt formatCode="0" sourceLinked="0"/>
        <c:majorTickMark val="out"/>
        <c:minorTickMark val="none"/>
        <c:tickLblPos val="nextTo"/>
        <c:crossAx val="2044981304"/>
        <c:crosses val="autoZero"/>
        <c:crossBetween val="midCat"/>
      </c:valAx>
      <c:spPr>
        <a:solidFill>
          <a:srgbClr val="FFFFFF"/>
        </a:solidFill>
        <a:ln w="12700" cmpd="sng">
          <a:solidFill>
            <a:schemeClr val="tx1"/>
          </a:solidFill>
        </a:ln>
      </c:spPr>
    </c:plotArea>
    <c:plotVisOnly val="1"/>
    <c:dispBlanksAs val="gap"/>
    <c:showDLblsOverMax val="0"/>
  </c:chart>
  <c:txPr>
    <a:bodyPr/>
    <a:lstStyle/>
    <a:p>
      <a:pPr>
        <a:defRPr sz="1600">
          <a:latin typeface="Times New Roman"/>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9008911352146"/>
          <c:y val="0.100398970710507"/>
          <c:w val="0.792438694069371"/>
          <c:h val="0.850769478482263"/>
        </c:manualLayout>
      </c:layout>
      <c:scatterChart>
        <c:scatterStyle val="smoothMarker"/>
        <c:varyColors val="0"/>
        <c:ser>
          <c:idx val="0"/>
          <c:order val="0"/>
          <c:tx>
            <c:v>P</c:v>
          </c:tx>
          <c:spPr>
            <a:ln>
              <a:solidFill>
                <a:srgbClr val="CF5E91"/>
              </a:solidFill>
            </a:ln>
          </c:spPr>
          <c:marker>
            <c:symbol val="circle"/>
            <c:size val="7"/>
            <c:spPr>
              <a:solidFill>
                <a:srgbClr val="CF5E91"/>
              </a:solidFill>
              <a:ln>
                <a:solidFill>
                  <a:srgbClr val="CF5E91"/>
                </a:solidFill>
              </a:ln>
            </c:spPr>
          </c:marker>
          <c:xVal>
            <c:numRef>
              <c:f>'Metal Loading'!$L$3:$L$58</c:f>
              <c:numCache>
                <c:formatCode>General</c:formatCode>
                <c:ptCount val="56"/>
                <c:pt idx="0" formatCode="0.00">
                  <c:v>12.386572</c:v>
                </c:pt>
                <c:pt idx="2" formatCode="0.00">
                  <c:v>11.9667905</c:v>
                </c:pt>
                <c:pt idx="11" formatCode="0.00">
                  <c:v>9.060310481441565</c:v>
                </c:pt>
                <c:pt idx="15" formatCode="0.00">
                  <c:v>10.97319481144248</c:v>
                </c:pt>
                <c:pt idx="19" formatCode="0.00">
                  <c:v>9.114385892310811</c:v>
                </c:pt>
                <c:pt idx="25" formatCode="0.00">
                  <c:v>8.146624051136361</c:v>
                </c:pt>
                <c:pt idx="29" formatCode="0.00">
                  <c:v>9.140168999999998</c:v>
                </c:pt>
                <c:pt idx="30" formatCode="0.00">
                  <c:v>7.001982512475949</c:v>
                </c:pt>
                <c:pt idx="36" formatCode="0.00">
                  <c:v>5.84775</c:v>
                </c:pt>
                <c:pt idx="40" formatCode="0.00">
                  <c:v>4.59936101641414</c:v>
                </c:pt>
                <c:pt idx="45" formatCode="0.00">
                  <c:v>4.82121373476127</c:v>
                </c:pt>
                <c:pt idx="48" formatCode="0.00">
                  <c:v>6.59678896477176</c:v>
                </c:pt>
                <c:pt idx="50" formatCode="0.00">
                  <c:v>6.281393565340907</c:v>
                </c:pt>
                <c:pt idx="51" formatCode="0.00">
                  <c:v>7.41906375</c:v>
                </c:pt>
                <c:pt idx="52" formatCode="0.00">
                  <c:v>6.336047101145381</c:v>
                </c:pt>
                <c:pt idx="55" formatCode="0.00">
                  <c:v>3.170424212232957</c:v>
                </c:pt>
              </c:numCache>
            </c:numRef>
          </c:xVal>
          <c:yVal>
            <c:numRef>
              <c:f>'Metal Loading'!$B$3:$B$58</c:f>
              <c:numCache>
                <c:formatCode>0.00</c:formatCode>
                <c:ptCount val="56"/>
                <c:pt idx="0">
                  <c:v>1.425925925925926</c:v>
                </c:pt>
                <c:pt idx="1">
                  <c:v>2.851851851851852</c:v>
                </c:pt>
                <c:pt idx="2">
                  <c:v>4.277777777777778</c:v>
                </c:pt>
                <c:pt idx="3">
                  <c:v>5.703703703703704</c:v>
                </c:pt>
                <c:pt idx="4">
                  <c:v>7.129629629629628</c:v>
                </c:pt>
                <c:pt idx="5">
                  <c:v>8.555555555555557</c:v>
                </c:pt>
                <c:pt idx="6">
                  <c:v>9.981481481481481</c:v>
                </c:pt>
                <c:pt idx="7">
                  <c:v>11.40740740740741</c:v>
                </c:pt>
                <c:pt idx="8">
                  <c:v>12.83333333333333</c:v>
                </c:pt>
                <c:pt idx="9">
                  <c:v>14.25925925925926</c:v>
                </c:pt>
                <c:pt idx="10">
                  <c:v>15.68518518518518</c:v>
                </c:pt>
                <c:pt idx="11">
                  <c:v>17.11111111111111</c:v>
                </c:pt>
                <c:pt idx="12">
                  <c:v>18.53703703703703</c:v>
                </c:pt>
                <c:pt idx="13">
                  <c:v>19.96296296296295</c:v>
                </c:pt>
                <c:pt idx="14">
                  <c:v>21.38888888888889</c:v>
                </c:pt>
                <c:pt idx="15">
                  <c:v>22.81481481481481</c:v>
                </c:pt>
                <c:pt idx="16">
                  <c:v>24.24074074074073</c:v>
                </c:pt>
                <c:pt idx="17">
                  <c:v>25.66666666666666</c:v>
                </c:pt>
                <c:pt idx="18">
                  <c:v>27.09259259259258</c:v>
                </c:pt>
                <c:pt idx="19">
                  <c:v>28.51851851851852</c:v>
                </c:pt>
                <c:pt idx="20">
                  <c:v>29.94444444444444</c:v>
                </c:pt>
                <c:pt idx="21">
                  <c:v>31.37037037037037</c:v>
                </c:pt>
                <c:pt idx="22">
                  <c:v>32.7962962962963</c:v>
                </c:pt>
                <c:pt idx="23">
                  <c:v>34.22222222222222</c:v>
                </c:pt>
                <c:pt idx="24">
                  <c:v>35.64814814814815</c:v>
                </c:pt>
                <c:pt idx="25">
                  <c:v>37.07407407407407</c:v>
                </c:pt>
                <c:pt idx="26">
                  <c:v>38.5</c:v>
                </c:pt>
                <c:pt idx="27">
                  <c:v>39.92592592592593</c:v>
                </c:pt>
                <c:pt idx="28">
                  <c:v>41.35185185185184</c:v>
                </c:pt>
                <c:pt idx="29">
                  <c:v>42.77777777777777</c:v>
                </c:pt>
                <c:pt idx="30">
                  <c:v>44.2037037037037</c:v>
                </c:pt>
                <c:pt idx="31">
                  <c:v>45.62962962962963</c:v>
                </c:pt>
                <c:pt idx="32">
                  <c:v>47.05555555555555</c:v>
                </c:pt>
                <c:pt idx="33">
                  <c:v>48.48148148148146</c:v>
                </c:pt>
                <c:pt idx="34">
                  <c:v>49.90740740740738</c:v>
                </c:pt>
                <c:pt idx="35">
                  <c:v>51.33333333333333</c:v>
                </c:pt>
                <c:pt idx="36">
                  <c:v>52.75925925925925</c:v>
                </c:pt>
                <c:pt idx="37">
                  <c:v>54.18518518518518</c:v>
                </c:pt>
                <c:pt idx="38">
                  <c:v>55.61111111111111</c:v>
                </c:pt>
                <c:pt idx="39">
                  <c:v>57.03703703703702</c:v>
                </c:pt>
                <c:pt idx="40">
                  <c:v>58.46296296296296</c:v>
                </c:pt>
                <c:pt idx="41">
                  <c:v>59.8888888888889</c:v>
                </c:pt>
                <c:pt idx="42">
                  <c:v>61.3148148148148</c:v>
                </c:pt>
                <c:pt idx="43">
                  <c:v>62.74074074074073</c:v>
                </c:pt>
                <c:pt idx="44">
                  <c:v>64.16666666666665</c:v>
                </c:pt>
                <c:pt idx="45">
                  <c:v>65.59259259259257</c:v>
                </c:pt>
                <c:pt idx="46">
                  <c:v>67.0185185185185</c:v>
                </c:pt>
                <c:pt idx="47">
                  <c:v>68.44444444444445</c:v>
                </c:pt>
                <c:pt idx="48">
                  <c:v>69.87037037037035</c:v>
                </c:pt>
                <c:pt idx="49">
                  <c:v>71.2962962962963</c:v>
                </c:pt>
                <c:pt idx="50">
                  <c:v>72.72222222222221</c:v>
                </c:pt>
                <c:pt idx="51">
                  <c:v>74.14814814814814</c:v>
                </c:pt>
                <c:pt idx="52">
                  <c:v>75.57407407407405</c:v>
                </c:pt>
                <c:pt idx="53">
                  <c:v>77.0</c:v>
                </c:pt>
                <c:pt idx="54">
                  <c:v>82.0</c:v>
                </c:pt>
                <c:pt idx="55">
                  <c:v>86.0</c:v>
                </c:pt>
              </c:numCache>
            </c:numRef>
          </c:yVal>
          <c:smooth val="1"/>
        </c:ser>
        <c:dLbls>
          <c:showLegendKey val="0"/>
          <c:showVal val="0"/>
          <c:showCatName val="0"/>
          <c:showSerName val="0"/>
          <c:showPercent val="0"/>
          <c:showBubbleSize val="0"/>
        </c:dLbls>
        <c:axId val="2027951736"/>
        <c:axId val="2027960632"/>
      </c:scatterChart>
      <c:valAx>
        <c:axId val="2027951736"/>
        <c:scaling>
          <c:orientation val="minMax"/>
        </c:scaling>
        <c:delete val="0"/>
        <c:axPos val="t"/>
        <c:title>
          <c:tx>
            <c:rich>
              <a:bodyPr/>
              <a:lstStyle/>
              <a:p>
                <a:pPr>
                  <a:defRPr sz="1800"/>
                </a:pPr>
                <a:r>
                  <a:rPr lang="en-US" sz="1800" dirty="0"/>
                  <a:t>P loading (g/</a:t>
                </a:r>
                <a:r>
                  <a:rPr lang="en-US" sz="1800" dirty="0" smtClean="0"/>
                  <a:t>m</a:t>
                </a:r>
                <a:r>
                  <a:rPr lang="en-US" sz="1800" baseline="30000" dirty="0" smtClean="0"/>
                  <a:t>2</a:t>
                </a:r>
                <a:r>
                  <a:rPr lang="en-US" sz="1800" dirty="0" smtClean="0"/>
                  <a:t>/yr.)</a:t>
                </a:r>
                <a:endParaRPr lang="en-US" sz="1800" dirty="0"/>
              </a:p>
            </c:rich>
          </c:tx>
          <c:layout>
            <c:manualLayout>
              <c:xMode val="edge"/>
              <c:yMode val="edge"/>
              <c:x val="0.385435934144595"/>
              <c:y val="0.0159338481445784"/>
            </c:manualLayout>
          </c:layout>
          <c:overlay val="0"/>
        </c:title>
        <c:numFmt formatCode="0" sourceLinked="0"/>
        <c:majorTickMark val="out"/>
        <c:minorTickMark val="none"/>
        <c:tickLblPos val="nextTo"/>
        <c:txPr>
          <a:bodyPr/>
          <a:lstStyle/>
          <a:p>
            <a:pPr>
              <a:defRPr sz="1400"/>
            </a:pPr>
            <a:endParaRPr lang="en-US"/>
          </a:p>
        </c:txPr>
        <c:crossAx val="2027960632"/>
        <c:crosses val="autoZero"/>
        <c:crossBetween val="midCat"/>
      </c:valAx>
      <c:valAx>
        <c:axId val="2027960632"/>
        <c:scaling>
          <c:orientation val="maxMin"/>
          <c:max val="160.0"/>
        </c:scaling>
        <c:delete val="0"/>
        <c:axPos val="l"/>
        <c:title>
          <c:tx>
            <c:rich>
              <a:bodyPr rot="-5400000" vert="horz"/>
              <a:lstStyle/>
              <a:p>
                <a:pPr>
                  <a:defRPr sz="1800"/>
                </a:pPr>
                <a:r>
                  <a:rPr lang="en-US" sz="1800"/>
                  <a:t>Depth (cm)</a:t>
                </a:r>
              </a:p>
            </c:rich>
          </c:tx>
          <c:layout>
            <c:manualLayout>
              <c:xMode val="edge"/>
              <c:yMode val="edge"/>
              <c:x val="0.0169060834235246"/>
              <c:y val="0.452970616251136"/>
            </c:manualLayout>
          </c:layout>
          <c:overlay val="0"/>
        </c:title>
        <c:numFmt formatCode="0" sourceLinked="0"/>
        <c:majorTickMark val="out"/>
        <c:minorTickMark val="none"/>
        <c:tickLblPos val="nextTo"/>
        <c:txPr>
          <a:bodyPr/>
          <a:lstStyle/>
          <a:p>
            <a:pPr>
              <a:defRPr sz="1400"/>
            </a:pPr>
            <a:endParaRPr lang="en-US"/>
          </a:p>
        </c:txPr>
        <c:crossAx val="2027951736"/>
        <c:crosses val="autoZero"/>
        <c:crossBetween val="midCat"/>
      </c:valAx>
      <c:spPr>
        <a:noFill/>
        <a:ln>
          <a:solidFill>
            <a:schemeClr val="tx1"/>
          </a:solidFill>
        </a:ln>
      </c:spPr>
    </c:plotArea>
    <c:plotVisOnly val="0"/>
    <c:dispBlanksAs val="span"/>
    <c:showDLblsOverMax val="0"/>
  </c:chart>
  <c:txPr>
    <a:bodyPr/>
    <a:lstStyle/>
    <a:p>
      <a:pPr>
        <a:defRPr sz="2000">
          <a:latin typeface="Times New Roman"/>
        </a:defRPr>
      </a:pPr>
      <a:endParaRPr lang="en-US"/>
    </a:p>
  </c:txPr>
  <c:externalData r:id="rId2">
    <c:autoUpdate val="0"/>
  </c:externalData>
  <c:userShapes r:id="rId3"/>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0107922371303"/>
          <c:y val="0.085290568726227"/>
          <c:w val="0.770016081414735"/>
          <c:h val="0.870425835270616"/>
        </c:manualLayout>
      </c:layout>
      <c:scatterChart>
        <c:scatterStyle val="smoothMarker"/>
        <c:varyColors val="0"/>
        <c:ser>
          <c:idx val="0"/>
          <c:order val="0"/>
          <c:spPr>
            <a:ln>
              <a:solidFill>
                <a:srgbClr val="CF5E91"/>
              </a:solidFill>
            </a:ln>
          </c:spPr>
          <c:marker>
            <c:symbol val="circle"/>
            <c:size val="7"/>
            <c:spPr>
              <a:solidFill>
                <a:srgbClr val="CF5E91"/>
              </a:solidFill>
              <a:ln>
                <a:solidFill>
                  <a:srgbClr val="CF5E91"/>
                </a:solidFill>
              </a:ln>
            </c:spPr>
          </c:marker>
          <c:xVal>
            <c:numRef>
              <c:f>ICP!$I$1:$I$24</c:f>
              <c:numCache>
                <c:formatCode>0.00</c:formatCode>
                <c:ptCount val="24"/>
                <c:pt idx="0">
                  <c:v>2167.0</c:v>
                </c:pt>
                <c:pt idx="1">
                  <c:v>2081.0</c:v>
                </c:pt>
                <c:pt idx="2">
                  <c:v>1839.283491969461</c:v>
                </c:pt>
                <c:pt idx="3">
                  <c:v>2023.081639277744</c:v>
                </c:pt>
                <c:pt idx="4">
                  <c:v>1766.01160478799</c:v>
                </c:pt>
                <c:pt idx="5">
                  <c:v>1772.846590909091</c:v>
                </c:pt>
                <c:pt idx="6">
                  <c:v>1941.0</c:v>
                </c:pt>
                <c:pt idx="7">
                  <c:v>1586.312304593555</c:v>
                </c:pt>
                <c:pt idx="8">
                  <c:v>1500.0</c:v>
                </c:pt>
                <c:pt idx="9">
                  <c:v>1640.28566919192</c:v>
                </c:pt>
                <c:pt idx="10">
                  <c:v>1647.996491116482</c:v>
                </c:pt>
                <c:pt idx="11">
                  <c:v>2200.103043213633</c:v>
                </c:pt>
                <c:pt idx="12">
                  <c:v>1854.55965909091</c:v>
                </c:pt>
                <c:pt idx="13">
                  <c:v>2063.0</c:v>
                </c:pt>
                <c:pt idx="14">
                  <c:v>1664.97098965849</c:v>
                </c:pt>
                <c:pt idx="15">
                  <c:v>800.0061095717783</c:v>
                </c:pt>
                <c:pt idx="16">
                  <c:v>310.4860810485809</c:v>
                </c:pt>
                <c:pt idx="17">
                  <c:v>186.698532948533</c:v>
                </c:pt>
                <c:pt idx="19">
                  <c:v>176.3269565868422</c:v>
                </c:pt>
                <c:pt idx="20">
                  <c:v>177.1897727272727</c:v>
                </c:pt>
                <c:pt idx="21">
                  <c:v>133.1079748376623</c:v>
                </c:pt>
                <c:pt idx="22">
                  <c:v>196.1427247977886</c:v>
                </c:pt>
                <c:pt idx="23">
                  <c:v>357.766329884358</c:v>
                </c:pt>
              </c:numCache>
            </c:numRef>
          </c:xVal>
          <c:yVal>
            <c:numRef>
              <c:f>ICP!$B$1:$B$24</c:f>
              <c:numCache>
                <c:formatCode>0.00</c:formatCode>
                <c:ptCount val="24"/>
                <c:pt idx="0">
                  <c:v>1.425925925925926</c:v>
                </c:pt>
                <c:pt idx="1">
                  <c:v>4.277777777777778</c:v>
                </c:pt>
                <c:pt idx="2">
                  <c:v>17.11111111111111</c:v>
                </c:pt>
                <c:pt idx="3">
                  <c:v>22.81481481481481</c:v>
                </c:pt>
                <c:pt idx="4">
                  <c:v>28.51851851851852</c:v>
                </c:pt>
                <c:pt idx="5">
                  <c:v>37.07407407407407</c:v>
                </c:pt>
                <c:pt idx="6">
                  <c:v>42.77777777777777</c:v>
                </c:pt>
                <c:pt idx="7">
                  <c:v>44.2037037037037</c:v>
                </c:pt>
                <c:pt idx="8">
                  <c:v>52.75925925925925</c:v>
                </c:pt>
                <c:pt idx="9">
                  <c:v>58.46296296296296</c:v>
                </c:pt>
                <c:pt idx="10">
                  <c:v>65.59259259259257</c:v>
                </c:pt>
                <c:pt idx="11">
                  <c:v>69.87037037037035</c:v>
                </c:pt>
                <c:pt idx="12">
                  <c:v>72.72222222222221</c:v>
                </c:pt>
                <c:pt idx="13">
                  <c:v>74.14814814814814</c:v>
                </c:pt>
                <c:pt idx="14">
                  <c:v>75.57407407407405</c:v>
                </c:pt>
                <c:pt idx="15">
                  <c:v>86.0</c:v>
                </c:pt>
                <c:pt idx="16">
                  <c:v>93.0</c:v>
                </c:pt>
                <c:pt idx="17">
                  <c:v>103.0</c:v>
                </c:pt>
                <c:pt idx="19">
                  <c:v>113.0</c:v>
                </c:pt>
                <c:pt idx="20">
                  <c:v>123.0</c:v>
                </c:pt>
                <c:pt idx="21">
                  <c:v>133.0</c:v>
                </c:pt>
                <c:pt idx="22">
                  <c:v>143.0</c:v>
                </c:pt>
                <c:pt idx="23">
                  <c:v>153.0</c:v>
                </c:pt>
              </c:numCache>
            </c:numRef>
          </c:yVal>
          <c:smooth val="1"/>
        </c:ser>
        <c:dLbls>
          <c:showLegendKey val="0"/>
          <c:showVal val="0"/>
          <c:showCatName val="0"/>
          <c:showSerName val="0"/>
          <c:showPercent val="0"/>
          <c:showBubbleSize val="0"/>
        </c:dLbls>
        <c:axId val="2028645352"/>
        <c:axId val="2028719368"/>
      </c:scatterChart>
      <c:valAx>
        <c:axId val="2028645352"/>
        <c:scaling>
          <c:orientation val="minMax"/>
          <c:min val="0.0"/>
        </c:scaling>
        <c:delete val="0"/>
        <c:axPos val="t"/>
        <c:title>
          <c:tx>
            <c:rich>
              <a:bodyPr/>
              <a:lstStyle/>
              <a:p>
                <a:pPr>
                  <a:defRPr sz="1800"/>
                </a:pPr>
                <a:r>
                  <a:rPr lang="en-US" sz="1800"/>
                  <a:t>P (ppm)</a:t>
                </a:r>
              </a:p>
            </c:rich>
          </c:tx>
          <c:layout>
            <c:manualLayout>
              <c:xMode val="edge"/>
              <c:yMode val="edge"/>
              <c:x val="0.43963970690899"/>
              <c:y val="0.0"/>
            </c:manualLayout>
          </c:layout>
          <c:overlay val="0"/>
        </c:title>
        <c:numFmt formatCode="0" sourceLinked="0"/>
        <c:majorTickMark val="out"/>
        <c:minorTickMark val="none"/>
        <c:tickLblPos val="nextTo"/>
        <c:txPr>
          <a:bodyPr/>
          <a:lstStyle/>
          <a:p>
            <a:pPr>
              <a:defRPr sz="1400"/>
            </a:pPr>
            <a:endParaRPr lang="en-US"/>
          </a:p>
        </c:txPr>
        <c:crossAx val="2028719368"/>
        <c:crosses val="autoZero"/>
        <c:crossBetween val="midCat"/>
      </c:valAx>
      <c:valAx>
        <c:axId val="2028719368"/>
        <c:scaling>
          <c:orientation val="maxMin"/>
          <c:max val="160.0"/>
          <c:min val="0.0"/>
        </c:scaling>
        <c:delete val="0"/>
        <c:axPos val="l"/>
        <c:title>
          <c:tx>
            <c:rich>
              <a:bodyPr rot="-5400000" vert="horz"/>
              <a:lstStyle/>
              <a:p>
                <a:pPr>
                  <a:defRPr sz="1800"/>
                </a:pPr>
                <a:r>
                  <a:rPr lang="en-US" sz="1800"/>
                  <a:t>Depth (cm)</a:t>
                </a:r>
              </a:p>
            </c:rich>
          </c:tx>
          <c:layout>
            <c:manualLayout>
              <c:xMode val="edge"/>
              <c:yMode val="edge"/>
              <c:x val="0.00245535484535021"/>
              <c:y val="0.444677836323091"/>
            </c:manualLayout>
          </c:layout>
          <c:overlay val="0"/>
        </c:title>
        <c:numFmt formatCode="0" sourceLinked="0"/>
        <c:majorTickMark val="out"/>
        <c:minorTickMark val="none"/>
        <c:tickLblPos val="nextTo"/>
        <c:txPr>
          <a:bodyPr/>
          <a:lstStyle/>
          <a:p>
            <a:pPr>
              <a:defRPr sz="1400"/>
            </a:pPr>
            <a:endParaRPr lang="en-US"/>
          </a:p>
        </c:txPr>
        <c:crossAx val="2028645352"/>
        <c:crosses val="autoZero"/>
        <c:crossBetween val="midCat"/>
      </c:valAx>
      <c:spPr>
        <a:noFill/>
        <a:ln w="9525" cmpd="sng">
          <a:solidFill>
            <a:srgbClr val="000000"/>
          </a:solidFill>
        </a:ln>
      </c:spPr>
    </c:plotArea>
    <c:plotVisOnly val="0"/>
    <c:dispBlanksAs val="span"/>
    <c:showDLblsOverMax val="0"/>
  </c:chart>
  <c:txPr>
    <a:bodyPr/>
    <a:lstStyle/>
    <a:p>
      <a:pPr>
        <a:defRPr sz="1600">
          <a:latin typeface="Times New Roman"/>
        </a:defRPr>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9120490911536"/>
          <c:y val="0.0769884371810228"/>
          <c:w val="0.769440912742827"/>
          <c:h val="0.819792762351193"/>
        </c:manualLayout>
      </c:layout>
      <c:scatterChart>
        <c:scatterStyle val="lineMarker"/>
        <c:varyColors val="0"/>
        <c:ser>
          <c:idx val="0"/>
          <c:order val="0"/>
          <c:spPr>
            <a:ln>
              <a:solidFill>
                <a:schemeClr val="tx1"/>
              </a:solidFill>
            </a:ln>
          </c:spPr>
          <c:marker>
            <c:symbol val="triangle"/>
            <c:size val="7"/>
            <c:spPr>
              <a:solidFill>
                <a:schemeClr val="tx1"/>
              </a:solidFill>
              <a:ln>
                <a:solidFill>
                  <a:schemeClr val="tx1"/>
                </a:solidFill>
              </a:ln>
            </c:spPr>
          </c:marker>
          <c:xVal>
            <c:numRef>
              <c:f>'Analyses &amp; Dating'!$D$30:$D$50</c:f>
              <c:numCache>
                <c:formatCode>0.0</c:formatCode>
                <c:ptCount val="21"/>
                <c:pt idx="0">
                  <c:v>1.43</c:v>
                </c:pt>
                <c:pt idx="1">
                  <c:v>7.1</c:v>
                </c:pt>
                <c:pt idx="2">
                  <c:v>8.56</c:v>
                </c:pt>
                <c:pt idx="3">
                  <c:v>14.3</c:v>
                </c:pt>
                <c:pt idx="4">
                  <c:v>15.69</c:v>
                </c:pt>
                <c:pt idx="5">
                  <c:v>21.4</c:v>
                </c:pt>
                <c:pt idx="6">
                  <c:v>22.81</c:v>
                </c:pt>
                <c:pt idx="7">
                  <c:v>28.5</c:v>
                </c:pt>
                <c:pt idx="8">
                  <c:v>29.94</c:v>
                </c:pt>
                <c:pt idx="9">
                  <c:v>42.8</c:v>
                </c:pt>
                <c:pt idx="10">
                  <c:v>44.2</c:v>
                </c:pt>
                <c:pt idx="11">
                  <c:v>49.9</c:v>
                </c:pt>
                <c:pt idx="12">
                  <c:v>51.33</c:v>
                </c:pt>
                <c:pt idx="13">
                  <c:v>57.0</c:v>
                </c:pt>
                <c:pt idx="14">
                  <c:v>58.46</c:v>
                </c:pt>
                <c:pt idx="15">
                  <c:v>71.3</c:v>
                </c:pt>
                <c:pt idx="16">
                  <c:v>72.72</c:v>
                </c:pt>
                <c:pt idx="17">
                  <c:v>82.0</c:v>
                </c:pt>
                <c:pt idx="18">
                  <c:v>86.0</c:v>
                </c:pt>
                <c:pt idx="19">
                  <c:v>101.0</c:v>
                </c:pt>
                <c:pt idx="20">
                  <c:v>102.0</c:v>
                </c:pt>
              </c:numCache>
            </c:numRef>
          </c:xVal>
          <c:yVal>
            <c:numRef>
              <c:f>'Analyses &amp; Dating'!$AD$30:$AD$50</c:f>
              <c:numCache>
                <c:formatCode>0.0</c:formatCode>
                <c:ptCount val="21"/>
                <c:pt idx="0">
                  <c:v>2012.702777777778</c:v>
                </c:pt>
                <c:pt idx="1">
                  <c:v>2011.255820721628</c:v>
                </c:pt>
                <c:pt idx="2" formatCode="0">
                  <c:v>2006.761191660535</c:v>
                </c:pt>
                <c:pt idx="3" formatCode="0">
                  <c:v>2005.600948273299</c:v>
                </c:pt>
                <c:pt idx="4" formatCode="0">
                  <c:v>2000.557465579103</c:v>
                </c:pt>
                <c:pt idx="5" formatCode="0">
                  <c:v>1999.275746873758</c:v>
                </c:pt>
                <c:pt idx="6" formatCode="0">
                  <c:v>1994.627241742741</c:v>
                </c:pt>
                <c:pt idx="7" formatCode="0">
                  <c:v>1993.753975671552</c:v>
                </c:pt>
                <c:pt idx="8" formatCode="0">
                  <c:v>1989.714948328914</c:v>
                </c:pt>
                <c:pt idx="9" formatCode="0">
                  <c:v>1988.498711674448</c:v>
                </c:pt>
                <c:pt idx="10" formatCode="0">
                  <c:v>1983.094062668436</c:v>
                </c:pt>
                <c:pt idx="11" formatCode="0">
                  <c:v>1981.73717215874</c:v>
                </c:pt>
                <c:pt idx="12" formatCode="0">
                  <c:v>1976.41993961271</c:v>
                </c:pt>
                <c:pt idx="13" formatCode="0">
                  <c:v>1974.845087069403</c:v>
                </c:pt>
                <c:pt idx="14" formatCode="0">
                  <c:v>1968.212381562674</c:v>
                </c:pt>
                <c:pt idx="15" formatCode="0">
                  <c:v>1966.270047687796</c:v>
                </c:pt>
                <c:pt idx="16" formatCode="0">
                  <c:v>1964.287258358097</c:v>
                </c:pt>
                <c:pt idx="17" formatCode="0">
                  <c:v>1962.71834599065</c:v>
                </c:pt>
                <c:pt idx="18" formatCode="0">
                  <c:v>1948.750408684054</c:v>
                </c:pt>
                <c:pt idx="19" formatCode="0">
                  <c:v>1941.477827732096</c:v>
                </c:pt>
                <c:pt idx="20" formatCode="0">
                  <c:v>1900.177179142622</c:v>
                </c:pt>
              </c:numCache>
            </c:numRef>
          </c:yVal>
          <c:smooth val="0"/>
        </c:ser>
        <c:dLbls>
          <c:showLegendKey val="0"/>
          <c:showVal val="0"/>
          <c:showCatName val="0"/>
          <c:showSerName val="0"/>
          <c:showPercent val="0"/>
          <c:showBubbleSize val="0"/>
        </c:dLbls>
        <c:axId val="2119888760"/>
        <c:axId val="2118581032"/>
      </c:scatterChart>
      <c:valAx>
        <c:axId val="2119888760"/>
        <c:scaling>
          <c:orientation val="minMax"/>
        </c:scaling>
        <c:delete val="0"/>
        <c:axPos val="b"/>
        <c:title>
          <c:tx>
            <c:rich>
              <a:bodyPr/>
              <a:lstStyle/>
              <a:p>
                <a:pPr>
                  <a:defRPr sz="1800"/>
                </a:pPr>
                <a:r>
                  <a:rPr lang="en-US" sz="1800"/>
                  <a:t>Depth in Core (cm)</a:t>
                </a:r>
              </a:p>
            </c:rich>
          </c:tx>
          <c:layout>
            <c:manualLayout>
              <c:xMode val="edge"/>
              <c:yMode val="edge"/>
              <c:x val="0.385330918840536"/>
              <c:y val="0.949403464010773"/>
            </c:manualLayout>
          </c:layout>
          <c:overlay val="0"/>
        </c:title>
        <c:numFmt formatCode="0" sourceLinked="0"/>
        <c:majorTickMark val="out"/>
        <c:minorTickMark val="none"/>
        <c:tickLblPos val="nextTo"/>
        <c:txPr>
          <a:bodyPr/>
          <a:lstStyle/>
          <a:p>
            <a:pPr>
              <a:defRPr sz="1600"/>
            </a:pPr>
            <a:endParaRPr lang="en-US"/>
          </a:p>
        </c:txPr>
        <c:crossAx val="2118581032"/>
        <c:crosses val="autoZero"/>
        <c:crossBetween val="midCat"/>
      </c:valAx>
      <c:valAx>
        <c:axId val="2118581032"/>
        <c:scaling>
          <c:orientation val="minMax"/>
        </c:scaling>
        <c:delete val="0"/>
        <c:axPos val="l"/>
        <c:title>
          <c:tx>
            <c:rich>
              <a:bodyPr rot="-5400000" vert="horz"/>
              <a:lstStyle/>
              <a:p>
                <a:pPr>
                  <a:defRPr sz="2000"/>
                </a:pPr>
                <a:r>
                  <a:rPr lang="en-US" sz="2000"/>
                  <a:t>Year</a:t>
                </a:r>
              </a:p>
            </c:rich>
          </c:tx>
          <c:layout>
            <c:manualLayout>
              <c:xMode val="edge"/>
              <c:yMode val="edge"/>
              <c:x val="0.0186079084005909"/>
              <c:y val="0.456914563833971"/>
            </c:manualLayout>
          </c:layout>
          <c:overlay val="0"/>
        </c:title>
        <c:numFmt formatCode="0" sourceLinked="0"/>
        <c:majorTickMark val="out"/>
        <c:minorTickMark val="none"/>
        <c:tickLblPos val="nextTo"/>
        <c:txPr>
          <a:bodyPr/>
          <a:lstStyle/>
          <a:p>
            <a:pPr>
              <a:defRPr sz="1600"/>
            </a:pPr>
            <a:endParaRPr lang="en-US"/>
          </a:p>
        </c:txPr>
        <c:crossAx val="2119888760"/>
        <c:crosses val="autoZero"/>
        <c:crossBetween val="midCat"/>
      </c:valAx>
      <c:spPr>
        <a:solidFill>
          <a:srgbClr val="FFFFFF"/>
        </a:solidFill>
        <a:ln w="12700" cmpd="sng">
          <a:solidFill>
            <a:schemeClr val="tx1"/>
          </a:solidFill>
        </a:ln>
      </c:spPr>
    </c:plotArea>
    <c:plotVisOnly val="1"/>
    <c:dispBlanksAs val="gap"/>
    <c:showDLblsOverMax val="0"/>
  </c:chart>
  <c:txPr>
    <a:bodyPr/>
    <a:lstStyle/>
    <a:p>
      <a:pPr>
        <a:defRPr sz="2000">
          <a:latin typeface="Times New Roman"/>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3353064583909"/>
          <c:y val="0.0848269923846451"/>
          <c:w val="0.769386707096395"/>
          <c:h val="0.799716635966758"/>
        </c:manualLayout>
      </c:layout>
      <c:scatterChart>
        <c:scatterStyle val="smoothMarker"/>
        <c:varyColors val="0"/>
        <c:ser>
          <c:idx val="1"/>
          <c:order val="0"/>
          <c:tx>
            <c:v>d15N</c:v>
          </c:tx>
          <c:spPr>
            <a:ln>
              <a:solidFill>
                <a:srgbClr val="FFBC1E"/>
              </a:solidFill>
            </a:ln>
          </c:spPr>
          <c:marker>
            <c:symbol val="square"/>
            <c:size val="7"/>
            <c:spPr>
              <a:solidFill>
                <a:srgbClr val="FFBC1E"/>
              </a:solidFill>
              <a:ln>
                <a:solidFill>
                  <a:srgbClr val="FFBC1E"/>
                </a:solidFill>
              </a:ln>
            </c:spPr>
          </c:marker>
          <c:xVal>
            <c:numRef>
              <c:f>Isotope!$D$5:$D$25</c:f>
              <c:numCache>
                <c:formatCode>0.00</c:formatCode>
                <c:ptCount val="21"/>
                <c:pt idx="0">
                  <c:v>-27.89269581109704</c:v>
                </c:pt>
                <c:pt idx="1">
                  <c:v>-27.77663885901286</c:v>
                </c:pt>
                <c:pt idx="2">
                  <c:v>-27.78230132165264</c:v>
                </c:pt>
                <c:pt idx="3">
                  <c:v>-27.67</c:v>
                </c:pt>
                <c:pt idx="4">
                  <c:v>-27.69456648345246</c:v>
                </c:pt>
                <c:pt idx="5">
                  <c:v>-27.64879112698537</c:v>
                </c:pt>
                <c:pt idx="6">
                  <c:v>-27.52</c:v>
                </c:pt>
                <c:pt idx="7">
                  <c:v>-27.46</c:v>
                </c:pt>
                <c:pt idx="8">
                  <c:v>-27.25</c:v>
                </c:pt>
                <c:pt idx="9">
                  <c:v>-27.0</c:v>
                </c:pt>
                <c:pt idx="10">
                  <c:v>-27.31</c:v>
                </c:pt>
                <c:pt idx="11">
                  <c:v>-24.18</c:v>
                </c:pt>
                <c:pt idx="12">
                  <c:v>-21.46</c:v>
                </c:pt>
                <c:pt idx="13">
                  <c:v>-21.69</c:v>
                </c:pt>
                <c:pt idx="14">
                  <c:v>-24.39</c:v>
                </c:pt>
                <c:pt idx="15">
                  <c:v>-24.58</c:v>
                </c:pt>
                <c:pt idx="16">
                  <c:v>-26.27</c:v>
                </c:pt>
                <c:pt idx="17">
                  <c:v>-29.27</c:v>
                </c:pt>
                <c:pt idx="18">
                  <c:v>-32.62</c:v>
                </c:pt>
                <c:pt idx="19">
                  <c:v>-23.82</c:v>
                </c:pt>
                <c:pt idx="20">
                  <c:v>-23.74</c:v>
                </c:pt>
              </c:numCache>
            </c:numRef>
          </c:xVal>
          <c:yVal>
            <c:numRef>
              <c:f>Isotope!$B$5:$B$25</c:f>
              <c:numCache>
                <c:formatCode>0.00</c:formatCode>
                <c:ptCount val="21"/>
                <c:pt idx="0">
                  <c:v>2.851851851851852</c:v>
                </c:pt>
                <c:pt idx="1">
                  <c:v>8.55555555555556</c:v>
                </c:pt>
                <c:pt idx="2">
                  <c:v>17.11111111111111</c:v>
                </c:pt>
                <c:pt idx="3">
                  <c:v>22.81481481481481</c:v>
                </c:pt>
                <c:pt idx="4">
                  <c:v>25.66666666666666</c:v>
                </c:pt>
                <c:pt idx="5">
                  <c:v>28.51851851851852</c:v>
                </c:pt>
                <c:pt idx="6">
                  <c:v>42.77777777777777</c:v>
                </c:pt>
                <c:pt idx="7">
                  <c:v>54.18518518518518</c:v>
                </c:pt>
                <c:pt idx="8" formatCode="0.0000">
                  <c:v>68.4444444444445</c:v>
                </c:pt>
                <c:pt idx="9">
                  <c:v>77.0</c:v>
                </c:pt>
                <c:pt idx="10" formatCode="General">
                  <c:v>71.0</c:v>
                </c:pt>
                <c:pt idx="11" formatCode="General">
                  <c:v>153.0</c:v>
                </c:pt>
                <c:pt idx="12" formatCode="General">
                  <c:v>233.0</c:v>
                </c:pt>
                <c:pt idx="13" formatCode="General">
                  <c:v>289.0</c:v>
                </c:pt>
                <c:pt idx="14" formatCode="General">
                  <c:v>379.0</c:v>
                </c:pt>
                <c:pt idx="15" formatCode="General">
                  <c:v>433.0</c:v>
                </c:pt>
                <c:pt idx="16" formatCode="General">
                  <c:v>483.0</c:v>
                </c:pt>
                <c:pt idx="17" formatCode="General">
                  <c:v>513.0</c:v>
                </c:pt>
                <c:pt idx="18" formatCode="General">
                  <c:v>563.0</c:v>
                </c:pt>
                <c:pt idx="19" formatCode="General">
                  <c:v>584.0</c:v>
                </c:pt>
                <c:pt idx="20" formatCode="General">
                  <c:v>638.0</c:v>
                </c:pt>
              </c:numCache>
            </c:numRef>
          </c:yVal>
          <c:smooth val="1"/>
        </c:ser>
        <c:dLbls>
          <c:showLegendKey val="0"/>
          <c:showVal val="0"/>
          <c:showCatName val="0"/>
          <c:showSerName val="0"/>
          <c:showPercent val="0"/>
          <c:showBubbleSize val="0"/>
        </c:dLbls>
        <c:axId val="2118627224"/>
        <c:axId val="2119842408"/>
      </c:scatterChart>
      <c:valAx>
        <c:axId val="2118627224"/>
        <c:scaling>
          <c:orientation val="minMax"/>
          <c:max val="-15.0"/>
        </c:scaling>
        <c:delete val="0"/>
        <c:axPos val="t"/>
        <c:title>
          <c:tx>
            <c:rich>
              <a:bodyPr/>
              <a:lstStyle/>
              <a:p>
                <a:pPr>
                  <a:defRPr sz="2000"/>
                </a:pPr>
                <a:r>
                  <a:rPr lang="el-GR" sz="2000" dirty="0"/>
                  <a:t>δ</a:t>
                </a:r>
                <a:r>
                  <a:rPr lang="el-GR" sz="2000" baseline="30000" dirty="0"/>
                  <a:t>1</a:t>
                </a:r>
                <a:r>
                  <a:rPr lang="en-US" sz="2000" baseline="30000" dirty="0"/>
                  <a:t>3</a:t>
                </a:r>
                <a:r>
                  <a:rPr lang="en-US" sz="2000" dirty="0"/>
                  <a:t>C</a:t>
                </a:r>
                <a:r>
                  <a:rPr lang="el-GR" sz="2000" dirty="0"/>
                  <a:t> (‰) </a:t>
                </a:r>
              </a:p>
            </c:rich>
          </c:tx>
          <c:layout/>
          <c:overlay val="0"/>
        </c:title>
        <c:numFmt formatCode="0" sourceLinked="0"/>
        <c:majorTickMark val="out"/>
        <c:minorTickMark val="none"/>
        <c:tickLblPos val="nextTo"/>
        <c:crossAx val="2119842408"/>
        <c:crosses val="autoZero"/>
        <c:crossBetween val="midCat"/>
      </c:valAx>
      <c:valAx>
        <c:axId val="2119842408"/>
        <c:scaling>
          <c:orientation val="maxMin"/>
        </c:scaling>
        <c:delete val="0"/>
        <c:axPos val="l"/>
        <c:title>
          <c:tx>
            <c:rich>
              <a:bodyPr rot="-5400000" vert="horz"/>
              <a:lstStyle/>
              <a:p>
                <a:pPr>
                  <a:defRPr sz="2000"/>
                </a:pPr>
                <a:r>
                  <a:rPr lang="en-US" sz="2000"/>
                  <a:t>Depth (cm)</a:t>
                </a:r>
              </a:p>
            </c:rich>
          </c:tx>
          <c:layout>
            <c:manualLayout>
              <c:xMode val="edge"/>
              <c:yMode val="edge"/>
              <c:x val="0.0163850094701703"/>
              <c:y val="0.428624529538569"/>
            </c:manualLayout>
          </c:layout>
          <c:overlay val="0"/>
        </c:title>
        <c:numFmt formatCode="0" sourceLinked="0"/>
        <c:majorTickMark val="out"/>
        <c:minorTickMark val="none"/>
        <c:tickLblPos val="nextTo"/>
        <c:crossAx val="2118627224"/>
        <c:crossesAt val="-35.0"/>
        <c:crossBetween val="midCat"/>
      </c:valAx>
      <c:spPr>
        <a:solidFill>
          <a:srgbClr val="FFFFFF"/>
        </a:solidFill>
        <a:ln>
          <a:solidFill>
            <a:schemeClr val="tx1"/>
          </a:solidFill>
        </a:ln>
      </c:spPr>
    </c:plotArea>
    <c:plotVisOnly val="1"/>
    <c:dispBlanksAs val="gap"/>
    <c:showDLblsOverMax val="0"/>
  </c:chart>
  <c:txPr>
    <a:bodyPr/>
    <a:lstStyle/>
    <a:p>
      <a:pPr>
        <a:defRPr sz="1400">
          <a:latin typeface="Times"/>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7312319655695"/>
          <c:y val="0.0930053609807053"/>
          <c:w val="0.803890554011182"/>
          <c:h val="0.837852846182478"/>
        </c:manualLayout>
      </c:layout>
      <c:scatterChart>
        <c:scatterStyle val="smoothMarker"/>
        <c:varyColors val="0"/>
        <c:ser>
          <c:idx val="1"/>
          <c:order val="0"/>
          <c:tx>
            <c:v>d15N</c:v>
          </c:tx>
          <c:spPr>
            <a:ln>
              <a:solidFill>
                <a:srgbClr val="55DFFF"/>
              </a:solidFill>
            </a:ln>
          </c:spPr>
          <c:marker>
            <c:symbol val="square"/>
            <c:size val="7"/>
            <c:spPr>
              <a:solidFill>
                <a:srgbClr val="55DFFF"/>
              </a:solidFill>
              <a:ln>
                <a:solidFill>
                  <a:srgbClr val="55DFFF"/>
                </a:solidFill>
              </a:ln>
            </c:spPr>
          </c:marker>
          <c:xVal>
            <c:numRef>
              <c:f>Isotope!$E$5:$E$25</c:f>
              <c:numCache>
                <c:formatCode>0.00</c:formatCode>
                <c:ptCount val="21"/>
                <c:pt idx="0">
                  <c:v>2.461204765327893</c:v>
                </c:pt>
                <c:pt idx="1">
                  <c:v>2.499589975453033</c:v>
                </c:pt>
                <c:pt idx="2">
                  <c:v>2.840803472251784</c:v>
                </c:pt>
                <c:pt idx="3">
                  <c:v>2.94</c:v>
                </c:pt>
                <c:pt idx="4">
                  <c:v>3.104183136438835</c:v>
                </c:pt>
                <c:pt idx="5">
                  <c:v>3.141971250490348</c:v>
                </c:pt>
                <c:pt idx="6">
                  <c:v>3.18</c:v>
                </c:pt>
                <c:pt idx="7">
                  <c:v>3.12</c:v>
                </c:pt>
                <c:pt idx="8">
                  <c:v>3.19</c:v>
                </c:pt>
                <c:pt idx="9">
                  <c:v>2.7</c:v>
                </c:pt>
                <c:pt idx="10">
                  <c:v>3.56</c:v>
                </c:pt>
                <c:pt idx="11">
                  <c:v>-1.36</c:v>
                </c:pt>
                <c:pt idx="12">
                  <c:v>-1.35</c:v>
                </c:pt>
                <c:pt idx="13">
                  <c:v>-1.25</c:v>
                </c:pt>
                <c:pt idx="14">
                  <c:v>-1.4</c:v>
                </c:pt>
                <c:pt idx="15">
                  <c:v>-1.64</c:v>
                </c:pt>
                <c:pt idx="16">
                  <c:v>-1.52</c:v>
                </c:pt>
                <c:pt idx="17">
                  <c:v>-1.93</c:v>
                </c:pt>
                <c:pt idx="18">
                  <c:v>-2.15</c:v>
                </c:pt>
                <c:pt idx="19">
                  <c:v>-2.18</c:v>
                </c:pt>
                <c:pt idx="20">
                  <c:v>-0.64</c:v>
                </c:pt>
              </c:numCache>
            </c:numRef>
          </c:xVal>
          <c:yVal>
            <c:numRef>
              <c:f>Isotope!$B$5:$B$25</c:f>
              <c:numCache>
                <c:formatCode>0.00</c:formatCode>
                <c:ptCount val="21"/>
                <c:pt idx="0">
                  <c:v>2.851851851851852</c:v>
                </c:pt>
                <c:pt idx="1">
                  <c:v>8.55555555555556</c:v>
                </c:pt>
                <c:pt idx="2">
                  <c:v>17.11111111111111</c:v>
                </c:pt>
                <c:pt idx="3">
                  <c:v>22.81481481481481</c:v>
                </c:pt>
                <c:pt idx="4">
                  <c:v>25.66666666666666</c:v>
                </c:pt>
                <c:pt idx="5">
                  <c:v>28.51851851851852</c:v>
                </c:pt>
                <c:pt idx="6">
                  <c:v>42.77777777777777</c:v>
                </c:pt>
                <c:pt idx="7">
                  <c:v>54.18518518518518</c:v>
                </c:pt>
                <c:pt idx="8" formatCode="0.0000">
                  <c:v>68.4444444444445</c:v>
                </c:pt>
                <c:pt idx="9">
                  <c:v>77.0</c:v>
                </c:pt>
                <c:pt idx="10" formatCode="General">
                  <c:v>71.0</c:v>
                </c:pt>
                <c:pt idx="11" formatCode="General">
                  <c:v>153.0</c:v>
                </c:pt>
                <c:pt idx="12" formatCode="General">
                  <c:v>233.0</c:v>
                </c:pt>
                <c:pt idx="13" formatCode="General">
                  <c:v>289.0</c:v>
                </c:pt>
                <c:pt idx="14" formatCode="General">
                  <c:v>379.0</c:v>
                </c:pt>
                <c:pt idx="15" formatCode="General">
                  <c:v>433.0</c:v>
                </c:pt>
                <c:pt idx="16" formatCode="General">
                  <c:v>483.0</c:v>
                </c:pt>
                <c:pt idx="17" formatCode="General">
                  <c:v>513.0</c:v>
                </c:pt>
                <c:pt idx="18" formatCode="General">
                  <c:v>563.0</c:v>
                </c:pt>
                <c:pt idx="19" formatCode="General">
                  <c:v>584.0</c:v>
                </c:pt>
                <c:pt idx="20" formatCode="General">
                  <c:v>638.0</c:v>
                </c:pt>
              </c:numCache>
            </c:numRef>
          </c:yVal>
          <c:smooth val="1"/>
        </c:ser>
        <c:dLbls>
          <c:showLegendKey val="0"/>
          <c:showVal val="0"/>
          <c:showCatName val="0"/>
          <c:showSerName val="0"/>
          <c:showPercent val="0"/>
          <c:showBubbleSize val="0"/>
        </c:dLbls>
        <c:axId val="2118692664"/>
        <c:axId val="2044872152"/>
      </c:scatterChart>
      <c:valAx>
        <c:axId val="2118692664"/>
        <c:scaling>
          <c:orientation val="minMax"/>
        </c:scaling>
        <c:delete val="0"/>
        <c:axPos val="t"/>
        <c:title>
          <c:tx>
            <c:rich>
              <a:bodyPr/>
              <a:lstStyle/>
              <a:p>
                <a:pPr>
                  <a:defRPr sz="2000"/>
                </a:pPr>
                <a:r>
                  <a:rPr lang="el-GR" sz="2000" dirty="0"/>
                  <a:t>δ</a:t>
                </a:r>
                <a:r>
                  <a:rPr lang="el-GR" sz="2000" baseline="30000" dirty="0"/>
                  <a:t>1</a:t>
                </a:r>
                <a:r>
                  <a:rPr lang="en-US" sz="2000" baseline="30000" dirty="0"/>
                  <a:t>5</a:t>
                </a:r>
                <a:r>
                  <a:rPr lang="en-US" sz="2000" dirty="0"/>
                  <a:t>N</a:t>
                </a:r>
                <a:r>
                  <a:rPr lang="el-GR" sz="2000" dirty="0"/>
                  <a:t> (‰) </a:t>
                </a:r>
              </a:p>
            </c:rich>
          </c:tx>
          <c:layout/>
          <c:overlay val="0"/>
        </c:title>
        <c:numFmt formatCode="0" sourceLinked="0"/>
        <c:majorTickMark val="out"/>
        <c:minorTickMark val="none"/>
        <c:tickLblPos val="nextTo"/>
        <c:crossAx val="2044872152"/>
        <c:crosses val="autoZero"/>
        <c:crossBetween val="midCat"/>
      </c:valAx>
      <c:valAx>
        <c:axId val="2044872152"/>
        <c:scaling>
          <c:orientation val="maxMin"/>
        </c:scaling>
        <c:delete val="0"/>
        <c:axPos val="l"/>
        <c:title>
          <c:tx>
            <c:rich>
              <a:bodyPr rot="-5400000" vert="horz"/>
              <a:lstStyle/>
              <a:p>
                <a:pPr>
                  <a:defRPr sz="2000"/>
                </a:pPr>
                <a:r>
                  <a:rPr lang="en-US" sz="2000"/>
                  <a:t>Depth (cm)</a:t>
                </a:r>
              </a:p>
            </c:rich>
          </c:tx>
          <c:layout>
            <c:manualLayout>
              <c:xMode val="edge"/>
              <c:yMode val="edge"/>
              <c:x val="0.000283276062303345"/>
              <c:y val="0.450353829175947"/>
            </c:manualLayout>
          </c:layout>
          <c:overlay val="0"/>
        </c:title>
        <c:numFmt formatCode="0" sourceLinked="0"/>
        <c:majorTickMark val="out"/>
        <c:minorTickMark val="none"/>
        <c:tickLblPos val="nextTo"/>
        <c:crossAx val="2118692664"/>
        <c:crossesAt val="-35.0"/>
        <c:crossBetween val="midCat"/>
      </c:valAx>
      <c:spPr>
        <a:solidFill>
          <a:srgbClr val="FFFFFF"/>
        </a:solidFill>
        <a:ln>
          <a:solidFill>
            <a:schemeClr val="tx1"/>
          </a:solidFill>
        </a:ln>
      </c:spPr>
    </c:plotArea>
    <c:plotVisOnly val="1"/>
    <c:dispBlanksAs val="gap"/>
    <c:showDLblsOverMax val="0"/>
  </c:chart>
  <c:txPr>
    <a:bodyPr/>
    <a:lstStyle/>
    <a:p>
      <a:pPr>
        <a:defRPr sz="1400">
          <a:latin typeface="Times"/>
        </a:defRPr>
      </a:pPr>
      <a:endParaRPr lang="en-US"/>
    </a:p>
  </c:tx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4213221972355"/>
          <c:y val="0.100776605220647"/>
          <c:w val="0.776589894049696"/>
          <c:h val="0.846709844950707"/>
        </c:manualLayout>
      </c:layout>
      <c:scatterChart>
        <c:scatterStyle val="smoothMarker"/>
        <c:varyColors val="0"/>
        <c:ser>
          <c:idx val="1"/>
          <c:order val="0"/>
          <c:spPr>
            <a:ln>
              <a:solidFill>
                <a:srgbClr val="24B924"/>
              </a:solidFill>
            </a:ln>
          </c:spPr>
          <c:marker>
            <c:symbol val="circle"/>
            <c:size val="7"/>
            <c:spPr>
              <a:solidFill>
                <a:srgbClr val="24B924"/>
              </a:solidFill>
              <a:ln>
                <a:solidFill>
                  <a:srgbClr val="24B924"/>
                </a:solidFill>
              </a:ln>
            </c:spPr>
          </c:marker>
          <c:xVal>
            <c:numRef>
              <c:f>Isotope!$H$5:$H$25</c:f>
              <c:numCache>
                <c:formatCode>0.0</c:formatCode>
                <c:ptCount val="21"/>
                <c:pt idx="0">
                  <c:v>10.94066258830062</c:v>
                </c:pt>
                <c:pt idx="1">
                  <c:v>11.28801401622261</c:v>
                </c:pt>
                <c:pt idx="2">
                  <c:v>11.64167182303146</c:v>
                </c:pt>
                <c:pt idx="3">
                  <c:v>11.8</c:v>
                </c:pt>
                <c:pt idx="4">
                  <c:v>11.81266252470244</c:v>
                </c:pt>
                <c:pt idx="5">
                  <c:v>11.87689016381037</c:v>
                </c:pt>
                <c:pt idx="6">
                  <c:v>11.8</c:v>
                </c:pt>
                <c:pt idx="7">
                  <c:v>11.7</c:v>
                </c:pt>
                <c:pt idx="8">
                  <c:v>12.1</c:v>
                </c:pt>
                <c:pt idx="9">
                  <c:v>12.4</c:v>
                </c:pt>
                <c:pt idx="10">
                  <c:v>12.0</c:v>
                </c:pt>
                <c:pt idx="11">
                  <c:v>12.0</c:v>
                </c:pt>
                <c:pt idx="12">
                  <c:v>11.4</c:v>
                </c:pt>
                <c:pt idx="13">
                  <c:v>12.4</c:v>
                </c:pt>
                <c:pt idx="14">
                  <c:v>11.4</c:v>
                </c:pt>
                <c:pt idx="15">
                  <c:v>12.3</c:v>
                </c:pt>
                <c:pt idx="16">
                  <c:v>11.4</c:v>
                </c:pt>
                <c:pt idx="17">
                  <c:v>12.9</c:v>
                </c:pt>
                <c:pt idx="18">
                  <c:v>13.5</c:v>
                </c:pt>
                <c:pt idx="19">
                  <c:v>15.9</c:v>
                </c:pt>
                <c:pt idx="20">
                  <c:v>13.4</c:v>
                </c:pt>
              </c:numCache>
            </c:numRef>
          </c:xVal>
          <c:yVal>
            <c:numRef>
              <c:f>Isotope!$B$5:$B$25</c:f>
              <c:numCache>
                <c:formatCode>0.00</c:formatCode>
                <c:ptCount val="21"/>
                <c:pt idx="0">
                  <c:v>2.851851851851852</c:v>
                </c:pt>
                <c:pt idx="1">
                  <c:v>8.55555555555556</c:v>
                </c:pt>
                <c:pt idx="2">
                  <c:v>17.11111111111111</c:v>
                </c:pt>
                <c:pt idx="3">
                  <c:v>22.81481481481481</c:v>
                </c:pt>
                <c:pt idx="4">
                  <c:v>25.66666666666666</c:v>
                </c:pt>
                <c:pt idx="5">
                  <c:v>28.51851851851852</c:v>
                </c:pt>
                <c:pt idx="6">
                  <c:v>42.77777777777777</c:v>
                </c:pt>
                <c:pt idx="7">
                  <c:v>54.18518518518518</c:v>
                </c:pt>
                <c:pt idx="8" formatCode="0.0000">
                  <c:v>68.4444444444445</c:v>
                </c:pt>
                <c:pt idx="9">
                  <c:v>77.0</c:v>
                </c:pt>
                <c:pt idx="10" formatCode="General">
                  <c:v>71.0</c:v>
                </c:pt>
                <c:pt idx="11" formatCode="General">
                  <c:v>153.0</c:v>
                </c:pt>
                <c:pt idx="12" formatCode="General">
                  <c:v>233.0</c:v>
                </c:pt>
                <c:pt idx="13" formatCode="General">
                  <c:v>289.0</c:v>
                </c:pt>
                <c:pt idx="14" formatCode="General">
                  <c:v>379.0</c:v>
                </c:pt>
                <c:pt idx="15" formatCode="General">
                  <c:v>433.0</c:v>
                </c:pt>
                <c:pt idx="16" formatCode="General">
                  <c:v>483.0</c:v>
                </c:pt>
                <c:pt idx="17" formatCode="General">
                  <c:v>513.0</c:v>
                </c:pt>
                <c:pt idx="18" formatCode="General">
                  <c:v>563.0</c:v>
                </c:pt>
                <c:pt idx="19" formatCode="General">
                  <c:v>584.0</c:v>
                </c:pt>
                <c:pt idx="20" formatCode="General">
                  <c:v>638.0</c:v>
                </c:pt>
              </c:numCache>
            </c:numRef>
          </c:yVal>
          <c:smooth val="1"/>
        </c:ser>
        <c:dLbls>
          <c:showLegendKey val="0"/>
          <c:showVal val="0"/>
          <c:showCatName val="0"/>
          <c:showSerName val="0"/>
          <c:showPercent val="0"/>
          <c:showBubbleSize val="0"/>
        </c:dLbls>
        <c:axId val="2118789800"/>
        <c:axId val="2118686136"/>
      </c:scatterChart>
      <c:valAx>
        <c:axId val="2118789800"/>
        <c:scaling>
          <c:orientation val="minMax"/>
          <c:min val="9.0"/>
        </c:scaling>
        <c:delete val="0"/>
        <c:axPos val="t"/>
        <c:title>
          <c:tx>
            <c:rich>
              <a:bodyPr/>
              <a:lstStyle/>
              <a:p>
                <a:pPr>
                  <a:defRPr sz="2000"/>
                </a:pPr>
                <a:r>
                  <a:rPr lang="en-US" sz="2000" dirty="0" smtClean="0"/>
                  <a:t>C:N</a:t>
                </a:r>
                <a:r>
                  <a:rPr lang="el-GR" sz="2000" dirty="0" smtClean="0"/>
                  <a:t> </a:t>
                </a:r>
                <a:endParaRPr lang="el-GR" sz="2000" dirty="0"/>
              </a:p>
            </c:rich>
          </c:tx>
          <c:layout/>
          <c:overlay val="0"/>
        </c:title>
        <c:numFmt formatCode="0" sourceLinked="0"/>
        <c:majorTickMark val="out"/>
        <c:minorTickMark val="none"/>
        <c:tickLblPos val="nextTo"/>
        <c:crossAx val="2118686136"/>
        <c:crosses val="autoZero"/>
        <c:crossBetween val="midCat"/>
      </c:valAx>
      <c:valAx>
        <c:axId val="2118686136"/>
        <c:scaling>
          <c:orientation val="maxMin"/>
        </c:scaling>
        <c:delete val="0"/>
        <c:axPos val="l"/>
        <c:title>
          <c:tx>
            <c:rich>
              <a:bodyPr rot="-5400000" vert="horz"/>
              <a:lstStyle/>
              <a:p>
                <a:pPr>
                  <a:defRPr sz="2000"/>
                </a:pPr>
                <a:r>
                  <a:rPr lang="en-US" sz="2000"/>
                  <a:t>Depth (cm)</a:t>
                </a:r>
              </a:p>
            </c:rich>
          </c:tx>
          <c:layout>
            <c:manualLayout>
              <c:xMode val="edge"/>
              <c:yMode val="edge"/>
              <c:x val="0.0"/>
              <c:y val="0.465692739707414"/>
            </c:manualLayout>
          </c:layout>
          <c:overlay val="0"/>
        </c:title>
        <c:numFmt formatCode="0" sourceLinked="0"/>
        <c:majorTickMark val="out"/>
        <c:minorTickMark val="none"/>
        <c:tickLblPos val="nextTo"/>
        <c:crossAx val="2118789800"/>
        <c:crosses val="autoZero"/>
        <c:crossBetween val="midCat"/>
      </c:valAx>
      <c:spPr>
        <a:solidFill>
          <a:srgbClr val="FFFFFF"/>
        </a:solidFill>
        <a:ln>
          <a:solidFill>
            <a:schemeClr val="tx1"/>
          </a:solidFill>
        </a:ln>
      </c:spPr>
    </c:plotArea>
    <c:plotVisOnly val="1"/>
    <c:dispBlanksAs val="gap"/>
    <c:showDLblsOverMax val="0"/>
  </c:chart>
  <c:txPr>
    <a:bodyPr/>
    <a:lstStyle/>
    <a:p>
      <a:pPr>
        <a:defRPr sz="1400">
          <a:latin typeface="Times"/>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4170579504906"/>
          <c:y val="0.102723118218877"/>
          <c:w val="0.811890593623449"/>
          <c:h val="0.852044906503614"/>
        </c:manualLayout>
      </c:layout>
      <c:scatterChart>
        <c:scatterStyle val="smoothMarker"/>
        <c:varyColors val="0"/>
        <c:ser>
          <c:idx val="0"/>
          <c:order val="0"/>
          <c:spPr>
            <a:ln>
              <a:solidFill>
                <a:srgbClr val="0000FF"/>
              </a:solidFill>
            </a:ln>
          </c:spPr>
          <c:marker>
            <c:symbol val="diamond"/>
            <c:size val="7"/>
            <c:spPr>
              <a:solidFill>
                <a:srgbClr val="0000FF"/>
              </a:solidFill>
              <a:ln>
                <a:solidFill>
                  <a:srgbClr val="0000FF"/>
                </a:solidFill>
              </a:ln>
            </c:spPr>
          </c:marker>
          <c:xVal>
            <c:numRef>
              <c:f>ICP!$G$1:$G$24</c:f>
              <c:numCache>
                <c:formatCode>0.00</c:formatCode>
                <c:ptCount val="24"/>
                <c:pt idx="0">
                  <c:v>10.36386748336956</c:v>
                </c:pt>
                <c:pt idx="1">
                  <c:v>10.15685964565633</c:v>
                </c:pt>
                <c:pt idx="2">
                  <c:v>26.50043332676778</c:v>
                </c:pt>
                <c:pt idx="3">
                  <c:v>28.58742508068234</c:v>
                </c:pt>
                <c:pt idx="4">
                  <c:v>29.11458784715383</c:v>
                </c:pt>
                <c:pt idx="5">
                  <c:v>40.36287015945329</c:v>
                </c:pt>
                <c:pt idx="6">
                  <c:v>31.36959592965817</c:v>
                </c:pt>
                <c:pt idx="7">
                  <c:v>44.34895532085857</c:v>
                </c:pt>
                <c:pt idx="8">
                  <c:v>53.4343706419986</c:v>
                </c:pt>
                <c:pt idx="9">
                  <c:v>41.09464168607857</c:v>
                </c:pt>
                <c:pt idx="10">
                  <c:v>56.16548574816673</c:v>
                </c:pt>
                <c:pt idx="11">
                  <c:v>44.52013492219816</c:v>
                </c:pt>
                <c:pt idx="12">
                  <c:v>44.61445433837233</c:v>
                </c:pt>
                <c:pt idx="13">
                  <c:v>40.87734966739112</c:v>
                </c:pt>
                <c:pt idx="14">
                  <c:v>58.59620308100918</c:v>
                </c:pt>
                <c:pt idx="15">
                  <c:v>39.85459848447498</c:v>
                </c:pt>
                <c:pt idx="16">
                  <c:v>31.9555474322231</c:v>
                </c:pt>
                <c:pt idx="17">
                  <c:v>3.022271296488752</c:v>
                </c:pt>
                <c:pt idx="19">
                  <c:v>11.28915752218298</c:v>
                </c:pt>
                <c:pt idx="20">
                  <c:v>0.0987575067301718</c:v>
                </c:pt>
                <c:pt idx="21">
                  <c:v>4.866682320866505</c:v>
                </c:pt>
                <c:pt idx="22">
                  <c:v>5.748686529027416</c:v>
                </c:pt>
                <c:pt idx="23">
                  <c:v>-6.02767568991635</c:v>
                </c:pt>
              </c:numCache>
            </c:numRef>
          </c:xVal>
          <c:yVal>
            <c:numRef>
              <c:f>ICP!$B$1:$B$24</c:f>
              <c:numCache>
                <c:formatCode>0.00</c:formatCode>
                <c:ptCount val="24"/>
                <c:pt idx="0">
                  <c:v>1.425925925925926</c:v>
                </c:pt>
                <c:pt idx="1">
                  <c:v>4.277777777777778</c:v>
                </c:pt>
                <c:pt idx="2">
                  <c:v>17.11111111111111</c:v>
                </c:pt>
                <c:pt idx="3">
                  <c:v>22.81481481481481</c:v>
                </c:pt>
                <c:pt idx="4">
                  <c:v>28.51851851851852</c:v>
                </c:pt>
                <c:pt idx="5">
                  <c:v>37.07407407407407</c:v>
                </c:pt>
                <c:pt idx="6">
                  <c:v>42.77777777777777</c:v>
                </c:pt>
                <c:pt idx="7">
                  <c:v>44.2037037037037</c:v>
                </c:pt>
                <c:pt idx="8">
                  <c:v>52.75925925925925</c:v>
                </c:pt>
                <c:pt idx="9">
                  <c:v>58.46296296296296</c:v>
                </c:pt>
                <c:pt idx="10">
                  <c:v>65.59259259259254</c:v>
                </c:pt>
                <c:pt idx="11">
                  <c:v>69.87037037037032</c:v>
                </c:pt>
                <c:pt idx="12">
                  <c:v>72.72222222222221</c:v>
                </c:pt>
                <c:pt idx="13">
                  <c:v>74.14814814814814</c:v>
                </c:pt>
                <c:pt idx="14">
                  <c:v>75.57407407407405</c:v>
                </c:pt>
                <c:pt idx="15">
                  <c:v>86.0</c:v>
                </c:pt>
                <c:pt idx="16">
                  <c:v>93.0</c:v>
                </c:pt>
                <c:pt idx="17">
                  <c:v>103.0</c:v>
                </c:pt>
                <c:pt idx="19">
                  <c:v>113.0</c:v>
                </c:pt>
                <c:pt idx="20">
                  <c:v>123.0</c:v>
                </c:pt>
                <c:pt idx="21">
                  <c:v>133.0</c:v>
                </c:pt>
                <c:pt idx="22">
                  <c:v>143.0</c:v>
                </c:pt>
                <c:pt idx="23">
                  <c:v>153.0</c:v>
                </c:pt>
              </c:numCache>
            </c:numRef>
          </c:yVal>
          <c:smooth val="1"/>
        </c:ser>
        <c:dLbls>
          <c:showLegendKey val="0"/>
          <c:showVal val="0"/>
          <c:showCatName val="0"/>
          <c:showSerName val="0"/>
          <c:showPercent val="0"/>
          <c:showBubbleSize val="0"/>
        </c:dLbls>
        <c:axId val="2028863752"/>
        <c:axId val="2028857576"/>
      </c:scatterChart>
      <c:valAx>
        <c:axId val="2028863752"/>
        <c:scaling>
          <c:orientation val="minMax"/>
          <c:min val="0.0"/>
        </c:scaling>
        <c:delete val="0"/>
        <c:axPos val="t"/>
        <c:title>
          <c:tx>
            <c:rich>
              <a:bodyPr/>
              <a:lstStyle/>
              <a:p>
                <a:pPr>
                  <a:defRPr sz="1800"/>
                </a:pPr>
                <a:r>
                  <a:rPr lang="en-US" sz="1800"/>
                  <a:t>As (ppm)</a:t>
                </a:r>
              </a:p>
            </c:rich>
          </c:tx>
          <c:layout>
            <c:manualLayout>
              <c:xMode val="edge"/>
              <c:yMode val="edge"/>
              <c:x val="0.439639771614441"/>
              <c:y val="0.000973871001285669"/>
            </c:manualLayout>
          </c:layout>
          <c:overlay val="0"/>
        </c:title>
        <c:numFmt formatCode="0" sourceLinked="0"/>
        <c:majorTickMark val="out"/>
        <c:minorTickMark val="none"/>
        <c:tickLblPos val="nextTo"/>
        <c:crossAx val="2028857576"/>
        <c:crosses val="autoZero"/>
        <c:crossBetween val="midCat"/>
      </c:valAx>
      <c:valAx>
        <c:axId val="2028857576"/>
        <c:scaling>
          <c:orientation val="maxMin"/>
          <c:max val="160.0"/>
          <c:min val="0.0"/>
        </c:scaling>
        <c:delete val="0"/>
        <c:axPos val="l"/>
        <c:title>
          <c:tx>
            <c:rich>
              <a:bodyPr rot="-5400000" vert="horz"/>
              <a:lstStyle/>
              <a:p>
                <a:pPr>
                  <a:defRPr sz="1800" b="1"/>
                </a:pPr>
                <a:r>
                  <a:rPr lang="en-US" sz="1800" b="1" dirty="0"/>
                  <a:t>Depth (cm)</a:t>
                </a:r>
              </a:p>
            </c:rich>
          </c:tx>
          <c:layout>
            <c:manualLayout>
              <c:xMode val="edge"/>
              <c:yMode val="edge"/>
              <c:x val="0.00482844456668723"/>
              <c:y val="0.426504141773994"/>
            </c:manualLayout>
          </c:layout>
          <c:overlay val="0"/>
        </c:title>
        <c:numFmt formatCode="0" sourceLinked="0"/>
        <c:majorTickMark val="out"/>
        <c:minorTickMark val="none"/>
        <c:tickLblPos val="nextTo"/>
        <c:crossAx val="2028863752"/>
        <c:crosses val="autoZero"/>
        <c:crossBetween val="midCat"/>
      </c:valAx>
      <c:spPr>
        <a:ln>
          <a:solidFill>
            <a:schemeClr val="tx1"/>
          </a:solidFill>
        </a:ln>
      </c:spPr>
    </c:plotArea>
    <c:plotVisOnly val="0"/>
    <c:dispBlanksAs val="span"/>
    <c:showDLblsOverMax val="0"/>
  </c:chart>
  <c:txPr>
    <a:bodyPr/>
    <a:lstStyle/>
    <a:p>
      <a:pPr>
        <a:defRPr sz="1400">
          <a:latin typeface="Times New Roman"/>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3988888899724"/>
          <c:y val="0.122279268204498"/>
          <c:w val="0.807229148042174"/>
          <c:h val="0.775549886296317"/>
        </c:manualLayout>
      </c:layout>
      <c:scatterChart>
        <c:scatterStyle val="smoothMarker"/>
        <c:varyColors val="0"/>
        <c:ser>
          <c:idx val="2"/>
          <c:order val="1"/>
          <c:tx>
            <c:v>Cu</c:v>
          </c:tx>
          <c:spPr>
            <a:ln>
              <a:solidFill>
                <a:srgbClr val="008000"/>
              </a:solidFill>
            </a:ln>
          </c:spPr>
          <c:marker>
            <c:symbol val="diamond"/>
            <c:size val="7"/>
            <c:spPr>
              <a:solidFill>
                <a:srgbClr val="008000"/>
              </a:solidFill>
              <a:ln>
                <a:solidFill>
                  <a:srgbClr val="008000"/>
                </a:solidFill>
              </a:ln>
            </c:spPr>
          </c:marker>
          <c:xVal>
            <c:numRef>
              <c:f>'Metal Loading'!$G$3:$G$66</c:f>
              <c:numCache>
                <c:formatCode>General</c:formatCode>
                <c:ptCount val="64"/>
                <c:pt idx="0" formatCode="0.00">
                  <c:v>86.5065554611135</c:v>
                </c:pt>
                <c:pt idx="2" formatCode="0.00">
                  <c:v>83.2503187420314</c:v>
                </c:pt>
                <c:pt idx="11" formatCode="0.00">
                  <c:v>87.16874999999996</c:v>
                </c:pt>
                <c:pt idx="15" formatCode="0.00">
                  <c:v>95.28814279643004</c:v>
                </c:pt>
                <c:pt idx="19" formatCode="0.00">
                  <c:v>86.58200984589041</c:v>
                </c:pt>
                <c:pt idx="25" formatCode="0.00">
                  <c:v>95.55075528700905</c:v>
                </c:pt>
                <c:pt idx="29" formatCode="0.00">
                  <c:v>98.73465788355291</c:v>
                </c:pt>
                <c:pt idx="30" formatCode="0.00">
                  <c:v>95.0420748174529</c:v>
                </c:pt>
                <c:pt idx="36" formatCode="0.00">
                  <c:v>85.15786318003077</c:v>
                </c:pt>
                <c:pt idx="40" formatCode="0.00">
                  <c:v>88.76549972687246</c:v>
                </c:pt>
                <c:pt idx="45" formatCode="0.00">
                  <c:v>95.42741515215182</c:v>
                </c:pt>
                <c:pt idx="48" formatCode="0.00">
                  <c:v>103.4114190924658</c:v>
                </c:pt>
                <c:pt idx="50" formatCode="0.00">
                  <c:v>94.48406704071356</c:v>
                </c:pt>
                <c:pt idx="51" formatCode="0.00">
                  <c:v>99.37882490437736</c:v>
                </c:pt>
                <c:pt idx="52" formatCode="0.00">
                  <c:v>91.62414460565095</c:v>
                </c:pt>
                <c:pt idx="55" formatCode="0.00">
                  <c:v>50.73648644359734</c:v>
                </c:pt>
                <c:pt idx="56" formatCode="0.00">
                  <c:v>36.43510467302557</c:v>
                </c:pt>
                <c:pt idx="57" formatCode="0.00">
                  <c:v>15.11813527030921</c:v>
                </c:pt>
                <c:pt idx="59" formatCode="0.00">
                  <c:v>17.02038727744486</c:v>
                </c:pt>
                <c:pt idx="60" formatCode="0.00">
                  <c:v>16.82139620198532</c:v>
                </c:pt>
                <c:pt idx="61" formatCode="0.00">
                  <c:v>14.42299623449195</c:v>
                </c:pt>
                <c:pt idx="62" formatCode="0.00">
                  <c:v>17.38211148793011</c:v>
                </c:pt>
                <c:pt idx="63" formatCode="0.00">
                  <c:v>21.31266468338292</c:v>
                </c:pt>
              </c:numCache>
            </c:numRef>
          </c:xVal>
          <c:yVal>
            <c:numRef>
              <c:f>'Metal Loading'!$B$3:$B$66</c:f>
              <c:numCache>
                <c:formatCode>0.00</c:formatCode>
                <c:ptCount val="64"/>
                <c:pt idx="0">
                  <c:v>1.425925925925926</c:v>
                </c:pt>
                <c:pt idx="1">
                  <c:v>2.851851851851852</c:v>
                </c:pt>
                <c:pt idx="2">
                  <c:v>4.277777777777778</c:v>
                </c:pt>
                <c:pt idx="3">
                  <c:v>5.703703703703706</c:v>
                </c:pt>
                <c:pt idx="4">
                  <c:v>7.129629629629628</c:v>
                </c:pt>
                <c:pt idx="5">
                  <c:v>8.55555555555556</c:v>
                </c:pt>
                <c:pt idx="6">
                  <c:v>9.981481481481481</c:v>
                </c:pt>
                <c:pt idx="7">
                  <c:v>11.40740740740741</c:v>
                </c:pt>
                <c:pt idx="8">
                  <c:v>12.83333333333333</c:v>
                </c:pt>
                <c:pt idx="9">
                  <c:v>14.25925925925926</c:v>
                </c:pt>
                <c:pt idx="10">
                  <c:v>15.68518518518518</c:v>
                </c:pt>
                <c:pt idx="11">
                  <c:v>17.11111111111111</c:v>
                </c:pt>
                <c:pt idx="12">
                  <c:v>18.53703703703703</c:v>
                </c:pt>
                <c:pt idx="13">
                  <c:v>19.96296296296293</c:v>
                </c:pt>
                <c:pt idx="14">
                  <c:v>21.38888888888889</c:v>
                </c:pt>
                <c:pt idx="15">
                  <c:v>22.81481481481481</c:v>
                </c:pt>
                <c:pt idx="16">
                  <c:v>24.24074074074072</c:v>
                </c:pt>
                <c:pt idx="17">
                  <c:v>25.66666666666666</c:v>
                </c:pt>
                <c:pt idx="18">
                  <c:v>27.09259259259258</c:v>
                </c:pt>
                <c:pt idx="19">
                  <c:v>28.51851851851852</c:v>
                </c:pt>
                <c:pt idx="20">
                  <c:v>29.94444444444444</c:v>
                </c:pt>
                <c:pt idx="21">
                  <c:v>31.37037037037037</c:v>
                </c:pt>
                <c:pt idx="22">
                  <c:v>32.7962962962963</c:v>
                </c:pt>
                <c:pt idx="23">
                  <c:v>34.22222222222222</c:v>
                </c:pt>
                <c:pt idx="24">
                  <c:v>35.64814814814815</c:v>
                </c:pt>
                <c:pt idx="25">
                  <c:v>37.07407407407407</c:v>
                </c:pt>
                <c:pt idx="26">
                  <c:v>38.5</c:v>
                </c:pt>
                <c:pt idx="27">
                  <c:v>39.92592592592595</c:v>
                </c:pt>
                <c:pt idx="28">
                  <c:v>41.35185185185182</c:v>
                </c:pt>
                <c:pt idx="29">
                  <c:v>42.77777777777777</c:v>
                </c:pt>
                <c:pt idx="30">
                  <c:v>44.2037037037037</c:v>
                </c:pt>
                <c:pt idx="31">
                  <c:v>45.62962962962963</c:v>
                </c:pt>
                <c:pt idx="32">
                  <c:v>47.05555555555555</c:v>
                </c:pt>
                <c:pt idx="33">
                  <c:v>48.48148148148142</c:v>
                </c:pt>
                <c:pt idx="34">
                  <c:v>49.90740740740734</c:v>
                </c:pt>
                <c:pt idx="35">
                  <c:v>51.33333333333333</c:v>
                </c:pt>
                <c:pt idx="36">
                  <c:v>52.75925925925925</c:v>
                </c:pt>
                <c:pt idx="37">
                  <c:v>54.18518518518518</c:v>
                </c:pt>
                <c:pt idx="38">
                  <c:v>55.61111111111111</c:v>
                </c:pt>
                <c:pt idx="39">
                  <c:v>57.03703703703702</c:v>
                </c:pt>
                <c:pt idx="40">
                  <c:v>58.46296296296296</c:v>
                </c:pt>
                <c:pt idx="41">
                  <c:v>59.8888888888889</c:v>
                </c:pt>
                <c:pt idx="42">
                  <c:v>61.3148148148148</c:v>
                </c:pt>
                <c:pt idx="43">
                  <c:v>62.74074074074073</c:v>
                </c:pt>
                <c:pt idx="44">
                  <c:v>64.16666666666665</c:v>
                </c:pt>
                <c:pt idx="45">
                  <c:v>65.59259259259254</c:v>
                </c:pt>
                <c:pt idx="46">
                  <c:v>67.01851851851848</c:v>
                </c:pt>
                <c:pt idx="47">
                  <c:v>68.44444444444448</c:v>
                </c:pt>
                <c:pt idx="48">
                  <c:v>69.87037037037032</c:v>
                </c:pt>
                <c:pt idx="49">
                  <c:v>71.2962962962963</c:v>
                </c:pt>
                <c:pt idx="50">
                  <c:v>72.72222222222221</c:v>
                </c:pt>
                <c:pt idx="51">
                  <c:v>74.14814814814814</c:v>
                </c:pt>
                <c:pt idx="52">
                  <c:v>75.57407407407405</c:v>
                </c:pt>
                <c:pt idx="53">
                  <c:v>77.0</c:v>
                </c:pt>
                <c:pt idx="54">
                  <c:v>82.0</c:v>
                </c:pt>
                <c:pt idx="55">
                  <c:v>86.0</c:v>
                </c:pt>
                <c:pt idx="56">
                  <c:v>93.0</c:v>
                </c:pt>
                <c:pt idx="57">
                  <c:v>103.0</c:v>
                </c:pt>
                <c:pt idx="59">
                  <c:v>113.0</c:v>
                </c:pt>
                <c:pt idx="60">
                  <c:v>123.0</c:v>
                </c:pt>
                <c:pt idx="61">
                  <c:v>133.0</c:v>
                </c:pt>
                <c:pt idx="62">
                  <c:v>143.0</c:v>
                </c:pt>
                <c:pt idx="63">
                  <c:v>153.0</c:v>
                </c:pt>
              </c:numCache>
            </c:numRef>
          </c:yVal>
          <c:smooth val="1"/>
        </c:ser>
        <c:dLbls>
          <c:showLegendKey val="0"/>
          <c:showVal val="0"/>
          <c:showCatName val="0"/>
          <c:showSerName val="0"/>
          <c:showPercent val="0"/>
          <c:showBubbleSize val="0"/>
        </c:dLbls>
        <c:axId val="2138573992"/>
        <c:axId val="2138283512"/>
      </c:scatterChart>
      <c:scatterChart>
        <c:scatterStyle val="smoothMarker"/>
        <c:varyColors val="0"/>
        <c:ser>
          <c:idx val="0"/>
          <c:order val="0"/>
          <c:tx>
            <c:v>Pb</c:v>
          </c:tx>
          <c:spPr>
            <a:ln>
              <a:solidFill>
                <a:srgbClr val="660066"/>
              </a:solidFill>
            </a:ln>
          </c:spPr>
          <c:marker>
            <c:symbol val="diamond"/>
            <c:size val="7"/>
            <c:spPr>
              <a:solidFill>
                <a:srgbClr val="660066"/>
              </a:solidFill>
              <a:ln>
                <a:solidFill>
                  <a:srgbClr val="660066"/>
                </a:solidFill>
              </a:ln>
            </c:spPr>
          </c:marker>
          <c:xVal>
            <c:numRef>
              <c:f>'Metal Loading'!$H$3:$H$66</c:f>
              <c:numCache>
                <c:formatCode>General</c:formatCode>
                <c:ptCount val="64"/>
                <c:pt idx="0" formatCode="0.00">
                  <c:v>228.3658260456918</c:v>
                </c:pt>
                <c:pt idx="2" formatCode="0.00">
                  <c:v>251.8746186699207</c:v>
                </c:pt>
                <c:pt idx="11" formatCode="0.00">
                  <c:v>262.4060253062862</c:v>
                </c:pt>
                <c:pt idx="15" formatCode="0.00">
                  <c:v>271.7450545725712</c:v>
                </c:pt>
                <c:pt idx="19" formatCode="0.00">
                  <c:v>237.5684273950592</c:v>
                </c:pt>
                <c:pt idx="25" formatCode="0.00">
                  <c:v>277.4493361581918</c:v>
                </c:pt>
                <c:pt idx="29" formatCode="0.00">
                  <c:v>272.0699410209478</c:v>
                </c:pt>
                <c:pt idx="30" formatCode="0.00">
                  <c:v>273.6101237613266</c:v>
                </c:pt>
                <c:pt idx="36" formatCode="0.00">
                  <c:v>251.0720494935508</c:v>
                </c:pt>
                <c:pt idx="40" formatCode="0.00">
                  <c:v>255.7179643582458</c:v>
                </c:pt>
                <c:pt idx="45" formatCode="0.00">
                  <c:v>268.8619508264225</c:v>
                </c:pt>
                <c:pt idx="48" formatCode="0.00">
                  <c:v>273.841012251456</c:v>
                </c:pt>
                <c:pt idx="50" formatCode="0.00">
                  <c:v>265.5375988700565</c:v>
                </c:pt>
                <c:pt idx="51" formatCode="0.00">
                  <c:v>269.7787268659752</c:v>
                </c:pt>
                <c:pt idx="52" formatCode="0.00">
                  <c:v>259.8848493133794</c:v>
                </c:pt>
                <c:pt idx="55" formatCode="0.00">
                  <c:v>111.4905362478865</c:v>
                </c:pt>
                <c:pt idx="56" formatCode="0.00">
                  <c:v>15.05036848032494</c:v>
                </c:pt>
                <c:pt idx="57" formatCode="0.00">
                  <c:v>5.528426749221339</c:v>
                </c:pt>
                <c:pt idx="59" formatCode="0.00">
                  <c:v>8.26265698791621</c:v>
                </c:pt>
                <c:pt idx="60" formatCode="0.00">
                  <c:v>6.210572033898305</c:v>
                </c:pt>
                <c:pt idx="61" formatCode="0.00">
                  <c:v>3.16058548437257</c:v>
                </c:pt>
                <c:pt idx="62" formatCode="0.00">
                  <c:v>5.358444108734917</c:v>
                </c:pt>
                <c:pt idx="63" formatCode="0.00">
                  <c:v>2.024262761846654</c:v>
                </c:pt>
              </c:numCache>
            </c:numRef>
          </c:xVal>
          <c:yVal>
            <c:numRef>
              <c:f>'Metal Loading'!$B$3:$B$66</c:f>
              <c:numCache>
                <c:formatCode>0.00</c:formatCode>
                <c:ptCount val="64"/>
                <c:pt idx="0">
                  <c:v>1.425925925925926</c:v>
                </c:pt>
                <c:pt idx="1">
                  <c:v>2.851851851851852</c:v>
                </c:pt>
                <c:pt idx="2">
                  <c:v>4.277777777777778</c:v>
                </c:pt>
                <c:pt idx="3">
                  <c:v>5.703703703703706</c:v>
                </c:pt>
                <c:pt idx="4">
                  <c:v>7.129629629629628</c:v>
                </c:pt>
                <c:pt idx="5">
                  <c:v>8.55555555555556</c:v>
                </c:pt>
                <c:pt idx="6">
                  <c:v>9.981481481481481</c:v>
                </c:pt>
                <c:pt idx="7">
                  <c:v>11.40740740740741</c:v>
                </c:pt>
                <c:pt idx="8">
                  <c:v>12.83333333333333</c:v>
                </c:pt>
                <c:pt idx="9">
                  <c:v>14.25925925925926</c:v>
                </c:pt>
                <c:pt idx="10">
                  <c:v>15.68518518518518</c:v>
                </c:pt>
                <c:pt idx="11">
                  <c:v>17.11111111111111</c:v>
                </c:pt>
                <c:pt idx="12">
                  <c:v>18.53703703703703</c:v>
                </c:pt>
                <c:pt idx="13">
                  <c:v>19.96296296296293</c:v>
                </c:pt>
                <c:pt idx="14">
                  <c:v>21.38888888888889</c:v>
                </c:pt>
                <c:pt idx="15">
                  <c:v>22.81481481481481</c:v>
                </c:pt>
                <c:pt idx="16">
                  <c:v>24.24074074074072</c:v>
                </c:pt>
                <c:pt idx="17">
                  <c:v>25.66666666666666</c:v>
                </c:pt>
                <c:pt idx="18">
                  <c:v>27.09259259259258</c:v>
                </c:pt>
                <c:pt idx="19">
                  <c:v>28.51851851851852</c:v>
                </c:pt>
                <c:pt idx="20">
                  <c:v>29.94444444444444</c:v>
                </c:pt>
                <c:pt idx="21">
                  <c:v>31.37037037037037</c:v>
                </c:pt>
                <c:pt idx="22">
                  <c:v>32.7962962962963</c:v>
                </c:pt>
                <c:pt idx="23">
                  <c:v>34.22222222222222</c:v>
                </c:pt>
                <c:pt idx="24">
                  <c:v>35.64814814814815</c:v>
                </c:pt>
                <c:pt idx="25">
                  <c:v>37.07407407407407</c:v>
                </c:pt>
                <c:pt idx="26">
                  <c:v>38.5</c:v>
                </c:pt>
                <c:pt idx="27">
                  <c:v>39.92592592592595</c:v>
                </c:pt>
                <c:pt idx="28">
                  <c:v>41.35185185185182</c:v>
                </c:pt>
                <c:pt idx="29">
                  <c:v>42.77777777777777</c:v>
                </c:pt>
                <c:pt idx="30">
                  <c:v>44.2037037037037</c:v>
                </c:pt>
                <c:pt idx="31">
                  <c:v>45.62962962962963</c:v>
                </c:pt>
                <c:pt idx="32">
                  <c:v>47.05555555555555</c:v>
                </c:pt>
                <c:pt idx="33">
                  <c:v>48.48148148148142</c:v>
                </c:pt>
                <c:pt idx="34">
                  <c:v>49.90740740740734</c:v>
                </c:pt>
                <c:pt idx="35">
                  <c:v>51.33333333333333</c:v>
                </c:pt>
                <c:pt idx="36">
                  <c:v>52.75925925925925</c:v>
                </c:pt>
                <c:pt idx="37">
                  <c:v>54.18518518518518</c:v>
                </c:pt>
                <c:pt idx="38">
                  <c:v>55.61111111111111</c:v>
                </c:pt>
                <c:pt idx="39">
                  <c:v>57.03703703703702</c:v>
                </c:pt>
                <c:pt idx="40">
                  <c:v>58.46296296296296</c:v>
                </c:pt>
                <c:pt idx="41">
                  <c:v>59.8888888888889</c:v>
                </c:pt>
                <c:pt idx="42">
                  <c:v>61.3148148148148</c:v>
                </c:pt>
                <c:pt idx="43">
                  <c:v>62.74074074074073</c:v>
                </c:pt>
                <c:pt idx="44">
                  <c:v>64.16666666666665</c:v>
                </c:pt>
                <c:pt idx="45">
                  <c:v>65.59259259259254</c:v>
                </c:pt>
                <c:pt idx="46">
                  <c:v>67.01851851851848</c:v>
                </c:pt>
                <c:pt idx="47">
                  <c:v>68.44444444444448</c:v>
                </c:pt>
                <c:pt idx="48">
                  <c:v>69.87037037037032</c:v>
                </c:pt>
                <c:pt idx="49">
                  <c:v>71.2962962962963</c:v>
                </c:pt>
                <c:pt idx="50">
                  <c:v>72.72222222222221</c:v>
                </c:pt>
                <c:pt idx="51">
                  <c:v>74.14814814814814</c:v>
                </c:pt>
                <c:pt idx="52">
                  <c:v>75.57407407407405</c:v>
                </c:pt>
                <c:pt idx="53">
                  <c:v>77.0</c:v>
                </c:pt>
                <c:pt idx="54">
                  <c:v>82.0</c:v>
                </c:pt>
                <c:pt idx="55">
                  <c:v>86.0</c:v>
                </c:pt>
                <c:pt idx="56">
                  <c:v>93.0</c:v>
                </c:pt>
                <c:pt idx="57">
                  <c:v>103.0</c:v>
                </c:pt>
                <c:pt idx="59">
                  <c:v>113.0</c:v>
                </c:pt>
                <c:pt idx="60">
                  <c:v>123.0</c:v>
                </c:pt>
                <c:pt idx="61">
                  <c:v>133.0</c:v>
                </c:pt>
                <c:pt idx="62">
                  <c:v>143.0</c:v>
                </c:pt>
                <c:pt idx="63">
                  <c:v>153.0</c:v>
                </c:pt>
              </c:numCache>
            </c:numRef>
          </c:yVal>
          <c:smooth val="1"/>
        </c:ser>
        <c:dLbls>
          <c:showLegendKey val="0"/>
          <c:showVal val="0"/>
          <c:showCatName val="0"/>
          <c:showSerName val="0"/>
          <c:showPercent val="0"/>
          <c:showBubbleSize val="0"/>
        </c:dLbls>
        <c:axId val="2138292232"/>
        <c:axId val="2138289080"/>
      </c:scatterChart>
      <c:valAx>
        <c:axId val="2138573992"/>
        <c:scaling>
          <c:orientation val="minMax"/>
        </c:scaling>
        <c:delete val="0"/>
        <c:axPos val="t"/>
        <c:title>
          <c:tx>
            <c:rich>
              <a:bodyPr/>
              <a:lstStyle/>
              <a:p>
                <a:pPr>
                  <a:defRPr sz="1800"/>
                </a:pPr>
                <a:r>
                  <a:rPr lang="en-US" sz="1800"/>
                  <a:t>Cu (ppm)</a:t>
                </a:r>
              </a:p>
            </c:rich>
          </c:tx>
          <c:layout>
            <c:manualLayout>
              <c:xMode val="edge"/>
              <c:yMode val="edge"/>
              <c:x val="0.482546987311669"/>
              <c:y val="0.0360100829310147"/>
            </c:manualLayout>
          </c:layout>
          <c:overlay val="0"/>
        </c:title>
        <c:numFmt formatCode="0" sourceLinked="0"/>
        <c:majorTickMark val="out"/>
        <c:minorTickMark val="none"/>
        <c:tickLblPos val="nextTo"/>
        <c:crossAx val="2138283512"/>
        <c:crosses val="autoZero"/>
        <c:crossBetween val="midCat"/>
      </c:valAx>
      <c:valAx>
        <c:axId val="2138283512"/>
        <c:scaling>
          <c:orientation val="maxMin"/>
          <c:max val="160.0"/>
        </c:scaling>
        <c:delete val="0"/>
        <c:axPos val="l"/>
        <c:title>
          <c:tx>
            <c:rich>
              <a:bodyPr rot="-5400000" vert="horz"/>
              <a:lstStyle/>
              <a:p>
                <a:pPr>
                  <a:defRPr sz="1800" b="1"/>
                </a:pPr>
                <a:r>
                  <a:rPr lang="en-US" sz="1800" b="1" dirty="0"/>
                  <a:t>Depth (cm)</a:t>
                </a:r>
              </a:p>
            </c:rich>
          </c:tx>
          <c:layout>
            <c:manualLayout>
              <c:xMode val="edge"/>
              <c:yMode val="edge"/>
              <c:x val="0.0169061490146102"/>
              <c:y val="0.417331288852051"/>
            </c:manualLayout>
          </c:layout>
          <c:overlay val="0"/>
        </c:title>
        <c:numFmt formatCode="0" sourceLinked="0"/>
        <c:majorTickMark val="out"/>
        <c:minorTickMark val="none"/>
        <c:tickLblPos val="nextTo"/>
        <c:crossAx val="2138573992"/>
        <c:crosses val="autoZero"/>
        <c:crossBetween val="midCat"/>
      </c:valAx>
      <c:valAx>
        <c:axId val="2138289080"/>
        <c:scaling>
          <c:orientation val="maxMin"/>
        </c:scaling>
        <c:delete val="1"/>
        <c:axPos val="l"/>
        <c:numFmt formatCode="0.00" sourceLinked="1"/>
        <c:majorTickMark val="out"/>
        <c:minorTickMark val="none"/>
        <c:tickLblPos val="nextTo"/>
        <c:crossAx val="2138292232"/>
        <c:crosses val="autoZero"/>
        <c:crossBetween val="midCat"/>
      </c:valAx>
      <c:valAx>
        <c:axId val="2138292232"/>
        <c:scaling>
          <c:orientation val="minMax"/>
        </c:scaling>
        <c:delete val="0"/>
        <c:axPos val="b"/>
        <c:title>
          <c:tx>
            <c:rich>
              <a:bodyPr/>
              <a:lstStyle/>
              <a:p>
                <a:pPr>
                  <a:defRPr sz="1800"/>
                </a:pPr>
                <a:r>
                  <a:rPr lang="en-US" sz="1800"/>
                  <a:t>Pb (ppm)</a:t>
                </a:r>
              </a:p>
            </c:rich>
          </c:tx>
          <c:layout>
            <c:manualLayout>
              <c:xMode val="edge"/>
              <c:yMode val="edge"/>
              <c:x val="0.461661471859706"/>
              <c:y val="0.936654135229495"/>
            </c:manualLayout>
          </c:layout>
          <c:overlay val="0"/>
        </c:title>
        <c:numFmt formatCode="0" sourceLinked="0"/>
        <c:majorTickMark val="out"/>
        <c:minorTickMark val="none"/>
        <c:tickLblPos val="nextTo"/>
        <c:crossAx val="2138289080"/>
        <c:crosses val="max"/>
        <c:crossBetween val="midCat"/>
      </c:valAx>
      <c:spPr>
        <a:ln>
          <a:solidFill>
            <a:schemeClr val="tx1"/>
          </a:solidFill>
        </a:ln>
      </c:spPr>
    </c:plotArea>
    <c:legend>
      <c:legendPos val="l"/>
      <c:layout>
        <c:manualLayout>
          <c:xMode val="edge"/>
          <c:yMode val="edge"/>
          <c:x val="0.780730637100914"/>
          <c:y val="0.804071790542008"/>
          <c:w val="0.17723953340306"/>
          <c:h val="0.063351731673186"/>
        </c:manualLayout>
      </c:layout>
      <c:overlay val="0"/>
    </c:legend>
    <c:plotVisOnly val="0"/>
    <c:dispBlanksAs val="span"/>
    <c:showDLblsOverMax val="0"/>
  </c:chart>
  <c:txPr>
    <a:bodyPr/>
    <a:lstStyle/>
    <a:p>
      <a:pPr>
        <a:defRPr sz="1400">
          <a:latin typeface="Times New Roman"/>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06901325457226"/>
          <c:y val="0.0458178283056065"/>
          <c:w val="0.856740660543499"/>
          <c:h val="0.793898995172969"/>
        </c:manualLayout>
      </c:layout>
      <c:barChart>
        <c:barDir val="bar"/>
        <c:grouping val="clustered"/>
        <c:varyColors val="0"/>
        <c:ser>
          <c:idx val="0"/>
          <c:order val="0"/>
          <c:tx>
            <c:v>Loosely sorbed - P</c:v>
          </c:tx>
          <c:spPr>
            <a:effectLst/>
          </c:spPr>
          <c:invertIfNegative val="0"/>
          <c:cat>
            <c:strRef>
              <c:f>Sheet2!$O$16:$O$20</c:f>
              <c:strCache>
                <c:ptCount val="5"/>
                <c:pt idx="0">
                  <c:v>7</c:v>
                </c:pt>
                <c:pt idx="1">
                  <c:v>58</c:v>
                </c:pt>
                <c:pt idx="2">
                  <c:v>73</c:v>
                </c:pt>
                <c:pt idx="3">
                  <c:v>114 A</c:v>
                </c:pt>
                <c:pt idx="4">
                  <c:v>114 B</c:v>
                </c:pt>
              </c:strCache>
            </c:strRef>
          </c:cat>
          <c:val>
            <c:numRef>
              <c:f>Sheet2!$R$6:$R$10</c:f>
              <c:numCache>
                <c:formatCode>General</c:formatCode>
                <c:ptCount val="5"/>
                <c:pt idx="0">
                  <c:v>23.54940669650464</c:v>
                </c:pt>
                <c:pt idx="1">
                  <c:v>14.90610806938444</c:v>
                </c:pt>
                <c:pt idx="2">
                  <c:v>28.66340924364044</c:v>
                </c:pt>
                <c:pt idx="3">
                  <c:v>23.16399567292682</c:v>
                </c:pt>
                <c:pt idx="4">
                  <c:v>22.05688537936949</c:v>
                </c:pt>
              </c:numCache>
            </c:numRef>
          </c:val>
        </c:ser>
        <c:ser>
          <c:idx val="1"/>
          <c:order val="1"/>
          <c:tx>
            <c:v>Fe-bound</c:v>
          </c:tx>
          <c:spPr>
            <a:effectLst/>
          </c:spPr>
          <c:invertIfNegative val="0"/>
          <c:cat>
            <c:strRef>
              <c:f>Sheet2!$O$16:$O$20</c:f>
              <c:strCache>
                <c:ptCount val="5"/>
                <c:pt idx="0">
                  <c:v>7</c:v>
                </c:pt>
                <c:pt idx="1">
                  <c:v>58</c:v>
                </c:pt>
                <c:pt idx="2">
                  <c:v>73</c:v>
                </c:pt>
                <c:pt idx="3">
                  <c:v>114 A</c:v>
                </c:pt>
                <c:pt idx="4">
                  <c:v>114 B</c:v>
                </c:pt>
              </c:strCache>
            </c:strRef>
          </c:cat>
          <c:val>
            <c:numRef>
              <c:f>Sheet2!$R$11:$R$15</c:f>
              <c:numCache>
                <c:formatCode>General</c:formatCode>
                <c:ptCount val="5"/>
                <c:pt idx="0">
                  <c:v>40.379329244124</c:v>
                </c:pt>
                <c:pt idx="1">
                  <c:v>54.35598326117027</c:v>
                </c:pt>
                <c:pt idx="2">
                  <c:v>23.5471540911057</c:v>
                </c:pt>
                <c:pt idx="3">
                  <c:v>54.4107240337998</c:v>
                </c:pt>
                <c:pt idx="4">
                  <c:v>54.79685507401002</c:v>
                </c:pt>
              </c:numCache>
            </c:numRef>
          </c:val>
        </c:ser>
        <c:ser>
          <c:idx val="2"/>
          <c:order val="2"/>
          <c:tx>
            <c:v>Ca-P + (authigenic + biogenic) apatite</c:v>
          </c:tx>
          <c:spPr>
            <a:effectLst/>
          </c:spPr>
          <c:invertIfNegative val="0"/>
          <c:cat>
            <c:strRef>
              <c:f>Sheet2!$O$16:$O$20</c:f>
              <c:strCache>
                <c:ptCount val="5"/>
                <c:pt idx="0">
                  <c:v>7</c:v>
                </c:pt>
                <c:pt idx="1">
                  <c:v>58</c:v>
                </c:pt>
                <c:pt idx="2">
                  <c:v>73</c:v>
                </c:pt>
                <c:pt idx="3">
                  <c:v>114 A</c:v>
                </c:pt>
                <c:pt idx="4">
                  <c:v>114 B</c:v>
                </c:pt>
              </c:strCache>
            </c:strRef>
          </c:cat>
          <c:val>
            <c:numRef>
              <c:f>Sheet2!$R$16:$R$20</c:f>
              <c:numCache>
                <c:formatCode>General</c:formatCode>
                <c:ptCount val="5"/>
                <c:pt idx="0">
                  <c:v>17.50399914948319</c:v>
                </c:pt>
                <c:pt idx="1">
                  <c:v>14.5624646895288</c:v>
                </c:pt>
                <c:pt idx="2">
                  <c:v>25.09670763296722</c:v>
                </c:pt>
                <c:pt idx="3">
                  <c:v>18.17874652113629</c:v>
                </c:pt>
                <c:pt idx="4">
                  <c:v>19.61776021718191</c:v>
                </c:pt>
              </c:numCache>
            </c:numRef>
          </c:val>
        </c:ser>
        <c:ser>
          <c:idx val="3"/>
          <c:order val="3"/>
          <c:tx>
            <c:v>Detrital apatite + inorganic P</c:v>
          </c:tx>
          <c:spPr>
            <a:effectLst/>
          </c:spPr>
          <c:invertIfNegative val="0"/>
          <c:cat>
            <c:strRef>
              <c:f>Sheet2!$O$16:$O$20</c:f>
              <c:strCache>
                <c:ptCount val="5"/>
                <c:pt idx="0">
                  <c:v>7</c:v>
                </c:pt>
                <c:pt idx="1">
                  <c:v>58</c:v>
                </c:pt>
                <c:pt idx="2">
                  <c:v>73</c:v>
                </c:pt>
                <c:pt idx="3">
                  <c:v>114 A</c:v>
                </c:pt>
                <c:pt idx="4">
                  <c:v>114 B</c:v>
                </c:pt>
              </c:strCache>
            </c:strRef>
          </c:cat>
          <c:val>
            <c:numRef>
              <c:f>Sheet2!$R$21:$R$25</c:f>
              <c:numCache>
                <c:formatCode>General</c:formatCode>
                <c:ptCount val="5"/>
                <c:pt idx="0">
                  <c:v>18.56726490988818</c:v>
                </c:pt>
                <c:pt idx="1">
                  <c:v>16.17544397991649</c:v>
                </c:pt>
                <c:pt idx="2">
                  <c:v>22.69272903228662</c:v>
                </c:pt>
                <c:pt idx="3">
                  <c:v>4.246533772137074</c:v>
                </c:pt>
                <c:pt idx="4">
                  <c:v>3.52849932943859</c:v>
                </c:pt>
              </c:numCache>
            </c:numRef>
          </c:val>
        </c:ser>
        <c:dLbls>
          <c:showLegendKey val="0"/>
          <c:showVal val="0"/>
          <c:showCatName val="0"/>
          <c:showSerName val="0"/>
          <c:showPercent val="0"/>
          <c:showBubbleSize val="0"/>
        </c:dLbls>
        <c:gapWidth val="150"/>
        <c:axId val="2028818136"/>
        <c:axId val="2138767624"/>
      </c:barChart>
      <c:catAx>
        <c:axId val="2028818136"/>
        <c:scaling>
          <c:orientation val="maxMin"/>
        </c:scaling>
        <c:delete val="0"/>
        <c:axPos val="l"/>
        <c:title>
          <c:tx>
            <c:rich>
              <a:bodyPr rot="-5400000" vert="horz"/>
              <a:lstStyle/>
              <a:p>
                <a:pPr>
                  <a:defRPr sz="1800"/>
                </a:pPr>
                <a:r>
                  <a:rPr lang="en-US" sz="1800"/>
                  <a:t>Depth Interval (cm)</a:t>
                </a:r>
              </a:p>
            </c:rich>
          </c:tx>
          <c:layout/>
          <c:overlay val="0"/>
        </c:title>
        <c:numFmt formatCode="0" sourceLinked="1"/>
        <c:majorTickMark val="out"/>
        <c:minorTickMark val="none"/>
        <c:tickLblPos val="nextTo"/>
        <c:txPr>
          <a:bodyPr/>
          <a:lstStyle/>
          <a:p>
            <a:pPr>
              <a:defRPr sz="1400"/>
            </a:pPr>
            <a:endParaRPr lang="en-US"/>
          </a:p>
        </c:txPr>
        <c:crossAx val="2138767624"/>
        <c:crosses val="autoZero"/>
        <c:auto val="1"/>
        <c:lblAlgn val="ctr"/>
        <c:lblOffset val="100"/>
        <c:noMultiLvlLbl val="0"/>
      </c:catAx>
      <c:valAx>
        <c:axId val="2138767624"/>
        <c:scaling>
          <c:orientation val="minMax"/>
          <c:max val="100.0"/>
        </c:scaling>
        <c:delete val="0"/>
        <c:axPos val="b"/>
        <c:title>
          <c:tx>
            <c:rich>
              <a:bodyPr/>
              <a:lstStyle/>
              <a:p>
                <a:pPr>
                  <a:defRPr sz="1800"/>
                </a:pPr>
                <a:r>
                  <a:rPr lang="en-US" sz="1800"/>
                  <a:t>percent</a:t>
                </a:r>
                <a:r>
                  <a:rPr lang="en-US" sz="1800" baseline="0"/>
                  <a:t> of total </a:t>
                </a:r>
                <a:r>
                  <a:rPr lang="en-US" sz="1800"/>
                  <a:t>P</a:t>
                </a:r>
              </a:p>
            </c:rich>
          </c:tx>
          <c:layout/>
          <c:overlay val="0"/>
        </c:title>
        <c:numFmt formatCode="General" sourceLinked="1"/>
        <c:majorTickMark val="out"/>
        <c:minorTickMark val="none"/>
        <c:tickLblPos val="nextTo"/>
        <c:txPr>
          <a:bodyPr/>
          <a:lstStyle/>
          <a:p>
            <a:pPr>
              <a:defRPr sz="1400"/>
            </a:pPr>
            <a:endParaRPr lang="en-US"/>
          </a:p>
        </c:txPr>
        <c:crossAx val="2028818136"/>
        <c:crosses val="max"/>
        <c:crossBetween val="between"/>
      </c:valAx>
      <c:spPr>
        <a:ln>
          <a:solidFill>
            <a:schemeClr val="tx1"/>
          </a:solidFill>
        </a:ln>
        <a:effectLst/>
      </c:spPr>
    </c:plotArea>
    <c:legend>
      <c:legendPos val="r"/>
      <c:layout>
        <c:manualLayout>
          <c:xMode val="edge"/>
          <c:yMode val="edge"/>
          <c:x val="0.571501240763224"/>
          <c:y val="0.0938994963770571"/>
          <c:w val="0.362269766256021"/>
          <c:h val="0.199020734377305"/>
        </c:manualLayout>
      </c:layout>
      <c:overlay val="0"/>
      <c:txPr>
        <a:bodyPr/>
        <a:lstStyle/>
        <a:p>
          <a:pPr>
            <a:defRPr sz="1400"/>
          </a:pPr>
          <a:endParaRPr lang="en-US"/>
        </a:p>
      </c:txPr>
    </c:legend>
    <c:plotVisOnly val="1"/>
    <c:dispBlanksAs val="gap"/>
    <c:showDLblsOverMax val="0"/>
  </c:chart>
  <c:txPr>
    <a:bodyPr/>
    <a:lstStyle/>
    <a:p>
      <a:pPr>
        <a:defRPr>
          <a:latin typeface="Times New Roman"/>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522551399134"/>
          <c:y val="0.101227021585678"/>
          <c:w val="0.770011968271621"/>
          <c:h val="0.80978884193899"/>
        </c:manualLayout>
      </c:layout>
      <c:scatterChart>
        <c:scatterStyle val="lineMarker"/>
        <c:varyColors val="0"/>
        <c:ser>
          <c:idx val="0"/>
          <c:order val="0"/>
          <c:tx>
            <c:v>Fe</c:v>
          </c:tx>
          <c:spPr>
            <a:ln>
              <a:solidFill>
                <a:srgbClr val="3366FF"/>
              </a:solidFill>
            </a:ln>
          </c:spPr>
          <c:marker>
            <c:symbol val="diamond"/>
            <c:size val="7"/>
            <c:spPr>
              <a:solidFill>
                <a:srgbClr val="3366FF"/>
              </a:solidFill>
              <a:ln>
                <a:solidFill>
                  <a:srgbClr val="3366FF"/>
                </a:solidFill>
              </a:ln>
            </c:spPr>
          </c:marker>
          <c:xVal>
            <c:numRef>
              <c:f>'Metal Loading'!$M$3:$M$58</c:f>
              <c:numCache>
                <c:formatCode>General</c:formatCode>
                <c:ptCount val="56"/>
                <c:pt idx="0" formatCode="0.00">
                  <c:v>41.549604</c:v>
                </c:pt>
                <c:pt idx="2" formatCode="0.00">
                  <c:v>42.49846</c:v>
                </c:pt>
                <c:pt idx="11" formatCode="0.00">
                  <c:v>41.39489852143488</c:v>
                </c:pt>
                <c:pt idx="15" formatCode="0.00">
                  <c:v>45.68319480215096</c:v>
                </c:pt>
                <c:pt idx="19" formatCode="0.00">
                  <c:v>40.4423179205736</c:v>
                </c:pt>
                <c:pt idx="25" formatCode="0.00">
                  <c:v>37.46247064278852</c:v>
                </c:pt>
                <c:pt idx="29" formatCode="0.00">
                  <c:v>43.773128</c:v>
                </c:pt>
                <c:pt idx="30" formatCode="0.00">
                  <c:v>40.27890986826887</c:v>
                </c:pt>
                <c:pt idx="36" formatCode="0.00">
                  <c:v>35.44794703670535</c:v>
                </c:pt>
                <c:pt idx="40" formatCode="0.00">
                  <c:v>36.5880662132711</c:v>
                </c:pt>
                <c:pt idx="45" formatCode="0.00">
                  <c:v>38.26028185967925</c:v>
                </c:pt>
                <c:pt idx="48" formatCode="0.00">
                  <c:v>48.84639026823342</c:v>
                </c:pt>
                <c:pt idx="50" formatCode="0.00">
                  <c:v>41.62940895334157</c:v>
                </c:pt>
                <c:pt idx="51" formatCode="0.00">
                  <c:v>51.70122</c:v>
                </c:pt>
                <c:pt idx="52" formatCode="0.00">
                  <c:v>39.72876471409857</c:v>
                </c:pt>
                <c:pt idx="55" formatCode="0.00">
                  <c:v>18.58861840257612</c:v>
                </c:pt>
              </c:numCache>
            </c:numRef>
          </c:xVal>
          <c:yVal>
            <c:numRef>
              <c:f>'Metal Loading'!$B$3:$B$58</c:f>
              <c:numCache>
                <c:formatCode>0.00</c:formatCode>
                <c:ptCount val="56"/>
                <c:pt idx="0">
                  <c:v>1.425925925925926</c:v>
                </c:pt>
                <c:pt idx="1">
                  <c:v>2.851851851851852</c:v>
                </c:pt>
                <c:pt idx="2">
                  <c:v>4.277777777777778</c:v>
                </c:pt>
                <c:pt idx="3">
                  <c:v>5.703703703703704</c:v>
                </c:pt>
                <c:pt idx="4">
                  <c:v>7.129629629629628</c:v>
                </c:pt>
                <c:pt idx="5">
                  <c:v>8.555555555555557</c:v>
                </c:pt>
                <c:pt idx="6">
                  <c:v>9.981481481481481</c:v>
                </c:pt>
                <c:pt idx="7">
                  <c:v>11.40740740740741</c:v>
                </c:pt>
                <c:pt idx="8">
                  <c:v>12.83333333333333</c:v>
                </c:pt>
                <c:pt idx="9">
                  <c:v>14.25925925925926</c:v>
                </c:pt>
                <c:pt idx="10">
                  <c:v>15.68518518518518</c:v>
                </c:pt>
                <c:pt idx="11">
                  <c:v>17.11111111111111</c:v>
                </c:pt>
                <c:pt idx="12">
                  <c:v>18.53703703703703</c:v>
                </c:pt>
                <c:pt idx="13">
                  <c:v>19.96296296296295</c:v>
                </c:pt>
                <c:pt idx="14">
                  <c:v>21.38888888888889</c:v>
                </c:pt>
                <c:pt idx="15">
                  <c:v>22.81481481481481</c:v>
                </c:pt>
                <c:pt idx="16">
                  <c:v>24.24074074074073</c:v>
                </c:pt>
                <c:pt idx="17">
                  <c:v>25.66666666666666</c:v>
                </c:pt>
                <c:pt idx="18">
                  <c:v>27.09259259259258</c:v>
                </c:pt>
                <c:pt idx="19">
                  <c:v>28.51851851851852</c:v>
                </c:pt>
                <c:pt idx="20">
                  <c:v>29.94444444444444</c:v>
                </c:pt>
                <c:pt idx="21">
                  <c:v>31.37037037037037</c:v>
                </c:pt>
                <c:pt idx="22">
                  <c:v>32.7962962962963</c:v>
                </c:pt>
                <c:pt idx="23">
                  <c:v>34.22222222222222</c:v>
                </c:pt>
                <c:pt idx="24">
                  <c:v>35.64814814814815</c:v>
                </c:pt>
                <c:pt idx="25">
                  <c:v>37.07407407407407</c:v>
                </c:pt>
                <c:pt idx="26">
                  <c:v>38.5</c:v>
                </c:pt>
                <c:pt idx="27">
                  <c:v>39.92592592592593</c:v>
                </c:pt>
                <c:pt idx="28">
                  <c:v>41.35185185185184</c:v>
                </c:pt>
                <c:pt idx="29">
                  <c:v>42.77777777777777</c:v>
                </c:pt>
                <c:pt idx="30">
                  <c:v>44.2037037037037</c:v>
                </c:pt>
                <c:pt idx="31">
                  <c:v>45.62962962962963</c:v>
                </c:pt>
                <c:pt idx="32">
                  <c:v>47.05555555555555</c:v>
                </c:pt>
                <c:pt idx="33">
                  <c:v>48.48148148148146</c:v>
                </c:pt>
                <c:pt idx="34">
                  <c:v>49.90740740740738</c:v>
                </c:pt>
                <c:pt idx="35">
                  <c:v>51.33333333333333</c:v>
                </c:pt>
                <c:pt idx="36">
                  <c:v>52.75925925925925</c:v>
                </c:pt>
                <c:pt idx="37">
                  <c:v>54.18518518518518</c:v>
                </c:pt>
                <c:pt idx="38">
                  <c:v>55.61111111111111</c:v>
                </c:pt>
                <c:pt idx="39">
                  <c:v>57.03703703703702</c:v>
                </c:pt>
                <c:pt idx="40">
                  <c:v>58.46296296296296</c:v>
                </c:pt>
                <c:pt idx="41">
                  <c:v>59.8888888888889</c:v>
                </c:pt>
                <c:pt idx="42">
                  <c:v>61.3148148148148</c:v>
                </c:pt>
                <c:pt idx="43">
                  <c:v>62.74074074074073</c:v>
                </c:pt>
                <c:pt idx="44">
                  <c:v>64.16666666666665</c:v>
                </c:pt>
                <c:pt idx="45">
                  <c:v>65.59259259259257</c:v>
                </c:pt>
                <c:pt idx="46">
                  <c:v>67.0185185185185</c:v>
                </c:pt>
                <c:pt idx="47">
                  <c:v>68.44444444444445</c:v>
                </c:pt>
                <c:pt idx="48">
                  <c:v>69.87037037037035</c:v>
                </c:pt>
                <c:pt idx="49">
                  <c:v>71.2962962962963</c:v>
                </c:pt>
                <c:pt idx="50">
                  <c:v>72.72222222222221</c:v>
                </c:pt>
                <c:pt idx="51">
                  <c:v>74.14814814814814</c:v>
                </c:pt>
                <c:pt idx="52">
                  <c:v>75.57407407407405</c:v>
                </c:pt>
                <c:pt idx="53">
                  <c:v>77.0</c:v>
                </c:pt>
                <c:pt idx="54">
                  <c:v>82.0</c:v>
                </c:pt>
                <c:pt idx="55">
                  <c:v>86.0</c:v>
                </c:pt>
              </c:numCache>
            </c:numRef>
          </c:yVal>
          <c:smooth val="0"/>
        </c:ser>
        <c:dLbls>
          <c:showLegendKey val="0"/>
          <c:showVal val="0"/>
          <c:showCatName val="0"/>
          <c:showSerName val="0"/>
          <c:showPercent val="0"/>
          <c:showBubbleSize val="0"/>
        </c:dLbls>
        <c:axId val="2138884520"/>
        <c:axId val="2138964168"/>
      </c:scatterChart>
      <c:scatterChart>
        <c:scatterStyle val="lineMarker"/>
        <c:varyColors val="0"/>
        <c:ser>
          <c:idx val="1"/>
          <c:order val="1"/>
          <c:tx>
            <c:v>As</c:v>
          </c:tx>
          <c:spPr>
            <a:ln>
              <a:solidFill>
                <a:srgbClr val="0000FF"/>
              </a:solidFill>
            </a:ln>
          </c:spPr>
          <c:marker>
            <c:symbol val="diamond"/>
            <c:size val="7"/>
            <c:spPr>
              <a:solidFill>
                <a:srgbClr val="0000FF"/>
              </a:solidFill>
              <a:ln>
                <a:solidFill>
                  <a:srgbClr val="0000FF"/>
                </a:solidFill>
              </a:ln>
            </c:spPr>
          </c:marker>
          <c:xVal>
            <c:numRef>
              <c:f>'Metal Loading'!$Q$3:$Q$58</c:f>
              <c:numCache>
                <c:formatCode>General</c:formatCode>
                <c:ptCount val="56"/>
                <c:pt idx="0" formatCode="0.00">
                  <c:v>0.0592398665349404</c:v>
                </c:pt>
                <c:pt idx="2" formatCode="0.00">
                  <c:v>0.0580566097345715</c:v>
                </c:pt>
                <c:pt idx="11" formatCode="0.00">
                  <c:v>0.151476476895805</c:v>
                </c:pt>
                <c:pt idx="15" formatCode="0.00">
                  <c:v>0.16340572176118</c:v>
                </c:pt>
                <c:pt idx="19" formatCode="0.00">
                  <c:v>0.166418984134331</c:v>
                </c:pt>
                <c:pt idx="25" formatCode="0.00">
                  <c:v>0.230714165831435</c:v>
                </c:pt>
                <c:pt idx="29" formatCode="0.00">
                  <c:v>0.179308610333926</c:v>
                </c:pt>
                <c:pt idx="30" formatCode="0.00">
                  <c:v>0.253498628614028</c:v>
                </c:pt>
                <c:pt idx="36" formatCode="0.00">
                  <c:v>0.305430862589664</c:v>
                </c:pt>
                <c:pt idx="40" formatCode="0.00">
                  <c:v>0.234896971877625</c:v>
                </c:pt>
                <c:pt idx="45" formatCode="0.00">
                  <c:v>0.321041916536521</c:v>
                </c:pt>
                <c:pt idx="48" formatCode="0.00">
                  <c:v>0.254477091215285</c:v>
                </c:pt>
                <c:pt idx="50" formatCode="0.00">
                  <c:v>0.255016220998136</c:v>
                </c:pt>
                <c:pt idx="51" formatCode="0.00">
                  <c:v>0.233654930698808</c:v>
                </c:pt>
                <c:pt idx="52" formatCode="0.00">
                  <c:v>0.334935896811048</c:v>
                </c:pt>
                <c:pt idx="55" formatCode="0.00">
                  <c:v>0.227808884937259</c:v>
                </c:pt>
              </c:numCache>
            </c:numRef>
          </c:xVal>
          <c:yVal>
            <c:numRef>
              <c:f>'Metal Loading'!$B$3:$B$58</c:f>
              <c:numCache>
                <c:formatCode>0.00</c:formatCode>
                <c:ptCount val="56"/>
                <c:pt idx="0">
                  <c:v>1.425925925925926</c:v>
                </c:pt>
                <c:pt idx="1">
                  <c:v>2.851851851851852</c:v>
                </c:pt>
                <c:pt idx="2">
                  <c:v>4.277777777777778</c:v>
                </c:pt>
                <c:pt idx="3">
                  <c:v>5.703703703703704</c:v>
                </c:pt>
                <c:pt idx="4">
                  <c:v>7.129629629629628</c:v>
                </c:pt>
                <c:pt idx="5">
                  <c:v>8.555555555555557</c:v>
                </c:pt>
                <c:pt idx="6">
                  <c:v>9.981481481481481</c:v>
                </c:pt>
                <c:pt idx="7">
                  <c:v>11.40740740740741</c:v>
                </c:pt>
                <c:pt idx="8">
                  <c:v>12.83333333333333</c:v>
                </c:pt>
                <c:pt idx="9">
                  <c:v>14.25925925925926</c:v>
                </c:pt>
                <c:pt idx="10">
                  <c:v>15.68518518518518</c:v>
                </c:pt>
                <c:pt idx="11">
                  <c:v>17.11111111111111</c:v>
                </c:pt>
                <c:pt idx="12">
                  <c:v>18.53703703703703</c:v>
                </c:pt>
                <c:pt idx="13">
                  <c:v>19.96296296296295</c:v>
                </c:pt>
                <c:pt idx="14">
                  <c:v>21.38888888888889</c:v>
                </c:pt>
                <c:pt idx="15">
                  <c:v>22.81481481481481</c:v>
                </c:pt>
                <c:pt idx="16">
                  <c:v>24.24074074074073</c:v>
                </c:pt>
                <c:pt idx="17">
                  <c:v>25.66666666666666</c:v>
                </c:pt>
                <c:pt idx="18">
                  <c:v>27.09259259259258</c:v>
                </c:pt>
                <c:pt idx="19">
                  <c:v>28.51851851851852</c:v>
                </c:pt>
                <c:pt idx="20">
                  <c:v>29.94444444444444</c:v>
                </c:pt>
                <c:pt idx="21">
                  <c:v>31.37037037037037</c:v>
                </c:pt>
                <c:pt idx="22">
                  <c:v>32.7962962962963</c:v>
                </c:pt>
                <c:pt idx="23">
                  <c:v>34.22222222222222</c:v>
                </c:pt>
                <c:pt idx="24">
                  <c:v>35.64814814814815</c:v>
                </c:pt>
                <c:pt idx="25">
                  <c:v>37.07407407407407</c:v>
                </c:pt>
                <c:pt idx="26">
                  <c:v>38.5</c:v>
                </c:pt>
                <c:pt idx="27">
                  <c:v>39.92592592592593</c:v>
                </c:pt>
                <c:pt idx="28">
                  <c:v>41.35185185185184</c:v>
                </c:pt>
                <c:pt idx="29">
                  <c:v>42.77777777777777</c:v>
                </c:pt>
                <c:pt idx="30">
                  <c:v>44.2037037037037</c:v>
                </c:pt>
                <c:pt idx="31">
                  <c:v>45.62962962962963</c:v>
                </c:pt>
                <c:pt idx="32">
                  <c:v>47.05555555555555</c:v>
                </c:pt>
                <c:pt idx="33">
                  <c:v>48.48148148148146</c:v>
                </c:pt>
                <c:pt idx="34">
                  <c:v>49.90740740740738</c:v>
                </c:pt>
                <c:pt idx="35">
                  <c:v>51.33333333333333</c:v>
                </c:pt>
                <c:pt idx="36">
                  <c:v>52.75925925925925</c:v>
                </c:pt>
                <c:pt idx="37">
                  <c:v>54.18518518518518</c:v>
                </c:pt>
                <c:pt idx="38">
                  <c:v>55.61111111111111</c:v>
                </c:pt>
                <c:pt idx="39">
                  <c:v>57.03703703703702</c:v>
                </c:pt>
                <c:pt idx="40">
                  <c:v>58.46296296296296</c:v>
                </c:pt>
                <c:pt idx="41">
                  <c:v>59.8888888888889</c:v>
                </c:pt>
                <c:pt idx="42">
                  <c:v>61.3148148148148</c:v>
                </c:pt>
                <c:pt idx="43">
                  <c:v>62.74074074074073</c:v>
                </c:pt>
                <c:pt idx="44">
                  <c:v>64.16666666666665</c:v>
                </c:pt>
                <c:pt idx="45">
                  <c:v>65.59259259259257</c:v>
                </c:pt>
                <c:pt idx="46">
                  <c:v>67.0185185185185</c:v>
                </c:pt>
                <c:pt idx="47">
                  <c:v>68.44444444444445</c:v>
                </c:pt>
                <c:pt idx="48">
                  <c:v>69.87037037037035</c:v>
                </c:pt>
                <c:pt idx="49">
                  <c:v>71.2962962962963</c:v>
                </c:pt>
                <c:pt idx="50">
                  <c:v>72.72222222222221</c:v>
                </c:pt>
                <c:pt idx="51">
                  <c:v>74.14814814814814</c:v>
                </c:pt>
                <c:pt idx="52">
                  <c:v>75.57407407407405</c:v>
                </c:pt>
                <c:pt idx="53">
                  <c:v>77.0</c:v>
                </c:pt>
                <c:pt idx="54">
                  <c:v>82.0</c:v>
                </c:pt>
                <c:pt idx="55">
                  <c:v>86.0</c:v>
                </c:pt>
              </c:numCache>
            </c:numRef>
          </c:yVal>
          <c:smooth val="0"/>
        </c:ser>
        <c:dLbls>
          <c:showLegendKey val="0"/>
          <c:showVal val="0"/>
          <c:showCatName val="0"/>
          <c:showSerName val="0"/>
          <c:showPercent val="0"/>
          <c:showBubbleSize val="0"/>
        </c:dLbls>
        <c:axId val="2139068680"/>
        <c:axId val="2139065528"/>
      </c:scatterChart>
      <c:valAx>
        <c:axId val="2138884520"/>
        <c:scaling>
          <c:orientation val="minMax"/>
        </c:scaling>
        <c:delete val="0"/>
        <c:axPos val="t"/>
        <c:title>
          <c:tx>
            <c:rich>
              <a:bodyPr/>
              <a:lstStyle/>
              <a:p>
                <a:pPr>
                  <a:defRPr sz="1800"/>
                </a:pPr>
                <a:r>
                  <a:rPr lang="en-US" sz="1800" dirty="0"/>
                  <a:t>Fe loading </a:t>
                </a:r>
                <a:r>
                  <a:rPr lang="en-US" sz="1800" dirty="0" smtClean="0"/>
                  <a:t>(g</a:t>
                </a:r>
                <a:r>
                  <a:rPr lang="en-US" sz="1800" dirty="0"/>
                  <a:t>/</a:t>
                </a:r>
                <a:r>
                  <a:rPr lang="en-US" sz="1800" dirty="0" smtClean="0"/>
                  <a:t>m</a:t>
                </a:r>
                <a:r>
                  <a:rPr lang="en-US" sz="1800" baseline="30000" dirty="0" smtClean="0"/>
                  <a:t>2</a:t>
                </a:r>
                <a:r>
                  <a:rPr lang="en-US" sz="1800" dirty="0" smtClean="0"/>
                  <a:t>-</a:t>
                </a:r>
                <a:r>
                  <a:rPr lang="en-US" sz="1800" dirty="0"/>
                  <a:t>yr)</a:t>
                </a:r>
              </a:p>
            </c:rich>
          </c:tx>
          <c:layout>
            <c:manualLayout>
              <c:xMode val="edge"/>
              <c:yMode val="edge"/>
              <c:x val="0.367919336269986"/>
              <c:y val="0.00110369473345565"/>
            </c:manualLayout>
          </c:layout>
          <c:overlay val="0"/>
        </c:title>
        <c:numFmt formatCode="0" sourceLinked="0"/>
        <c:majorTickMark val="out"/>
        <c:minorTickMark val="none"/>
        <c:tickLblPos val="nextTo"/>
        <c:txPr>
          <a:bodyPr/>
          <a:lstStyle/>
          <a:p>
            <a:pPr>
              <a:defRPr sz="1400"/>
            </a:pPr>
            <a:endParaRPr lang="en-US"/>
          </a:p>
        </c:txPr>
        <c:crossAx val="2138964168"/>
        <c:crosses val="autoZero"/>
        <c:crossBetween val="midCat"/>
      </c:valAx>
      <c:valAx>
        <c:axId val="2138964168"/>
        <c:scaling>
          <c:orientation val="maxMin"/>
          <c:max val="160.0"/>
        </c:scaling>
        <c:delete val="0"/>
        <c:axPos val="l"/>
        <c:title>
          <c:tx>
            <c:rich>
              <a:bodyPr rot="-5400000" vert="horz"/>
              <a:lstStyle/>
              <a:p>
                <a:pPr>
                  <a:defRPr sz="1800"/>
                </a:pPr>
                <a:r>
                  <a:rPr lang="en-US" sz="1800" baseline="0"/>
                  <a:t>Depth (cm)</a:t>
                </a:r>
                <a:endParaRPr lang="en-US" sz="1800"/>
              </a:p>
            </c:rich>
          </c:tx>
          <c:layout>
            <c:manualLayout>
              <c:xMode val="edge"/>
              <c:yMode val="edge"/>
              <c:x val="0.0169061490146102"/>
              <c:y val="0.417331288852051"/>
            </c:manualLayout>
          </c:layout>
          <c:overlay val="0"/>
        </c:title>
        <c:numFmt formatCode="0" sourceLinked="0"/>
        <c:majorTickMark val="out"/>
        <c:minorTickMark val="none"/>
        <c:tickLblPos val="nextTo"/>
        <c:txPr>
          <a:bodyPr/>
          <a:lstStyle/>
          <a:p>
            <a:pPr>
              <a:defRPr sz="1400"/>
            </a:pPr>
            <a:endParaRPr lang="en-US"/>
          </a:p>
        </c:txPr>
        <c:crossAx val="2138884520"/>
        <c:crosses val="autoZero"/>
        <c:crossBetween val="midCat"/>
      </c:valAx>
      <c:valAx>
        <c:axId val="2139065528"/>
        <c:scaling>
          <c:orientation val="maxMin"/>
        </c:scaling>
        <c:delete val="1"/>
        <c:axPos val="l"/>
        <c:numFmt formatCode="0.00" sourceLinked="1"/>
        <c:majorTickMark val="out"/>
        <c:minorTickMark val="none"/>
        <c:tickLblPos val="nextTo"/>
        <c:crossAx val="2139068680"/>
        <c:crosses val="autoZero"/>
        <c:crossBetween val="midCat"/>
      </c:valAx>
      <c:valAx>
        <c:axId val="2139068680"/>
        <c:scaling>
          <c:orientation val="minMax"/>
        </c:scaling>
        <c:delete val="0"/>
        <c:axPos val="b"/>
        <c:title>
          <c:tx>
            <c:rich>
              <a:bodyPr/>
              <a:lstStyle/>
              <a:p>
                <a:pPr>
                  <a:defRPr sz="1800"/>
                </a:pPr>
                <a:r>
                  <a:rPr lang="en-US" sz="1800" dirty="0" smtClean="0"/>
                  <a:t>As</a:t>
                </a:r>
                <a:r>
                  <a:rPr lang="en-US" sz="1800" baseline="0" dirty="0" smtClean="0"/>
                  <a:t> loading</a:t>
                </a:r>
                <a:r>
                  <a:rPr lang="en-US" sz="1800" dirty="0" smtClean="0"/>
                  <a:t> </a:t>
                </a:r>
                <a:r>
                  <a:rPr lang="en-US" sz="1800" dirty="0"/>
                  <a:t>(g/</a:t>
                </a:r>
                <a:r>
                  <a:rPr lang="en-US" sz="1800" dirty="0" smtClean="0"/>
                  <a:t>m</a:t>
                </a:r>
                <a:r>
                  <a:rPr lang="en-US" sz="1800" baseline="30000" dirty="0" smtClean="0"/>
                  <a:t>2</a:t>
                </a:r>
                <a:r>
                  <a:rPr lang="en-US" sz="1800" dirty="0" smtClean="0"/>
                  <a:t>/</a:t>
                </a:r>
                <a:r>
                  <a:rPr lang="en-US" sz="1800" dirty="0" err="1"/>
                  <a:t>yr</a:t>
                </a:r>
                <a:r>
                  <a:rPr lang="en-US" sz="1800" dirty="0"/>
                  <a:t>)</a:t>
                </a:r>
              </a:p>
            </c:rich>
          </c:tx>
          <c:layout/>
          <c:overlay val="0"/>
        </c:title>
        <c:numFmt formatCode="0.00" sourceLinked="0"/>
        <c:majorTickMark val="out"/>
        <c:minorTickMark val="none"/>
        <c:tickLblPos val="nextTo"/>
        <c:txPr>
          <a:bodyPr/>
          <a:lstStyle/>
          <a:p>
            <a:pPr>
              <a:defRPr sz="1400"/>
            </a:pPr>
            <a:endParaRPr lang="en-US"/>
          </a:p>
        </c:txPr>
        <c:crossAx val="2139065528"/>
        <c:crosses val="max"/>
        <c:crossBetween val="midCat"/>
      </c:valAx>
      <c:spPr>
        <a:ln>
          <a:solidFill>
            <a:schemeClr val="tx1"/>
          </a:solidFill>
        </a:ln>
      </c:spPr>
    </c:plotArea>
    <c:legend>
      <c:legendPos val="r"/>
      <c:layout>
        <c:manualLayout>
          <c:xMode val="edge"/>
          <c:yMode val="edge"/>
          <c:x val="0.814302048988037"/>
          <c:y val="0.822076929408138"/>
          <c:w val="0.116150616533302"/>
          <c:h val="0.0694147505789378"/>
        </c:manualLayout>
      </c:layout>
      <c:overlay val="0"/>
      <c:txPr>
        <a:bodyPr/>
        <a:lstStyle/>
        <a:p>
          <a:pPr>
            <a:defRPr sz="1400"/>
          </a:pPr>
          <a:endParaRPr lang="en-US"/>
        </a:p>
      </c:txPr>
    </c:legend>
    <c:plotVisOnly val="0"/>
    <c:dispBlanksAs val="span"/>
    <c:showDLblsOverMax val="0"/>
  </c:chart>
  <c:txPr>
    <a:bodyPr/>
    <a:lstStyle/>
    <a:p>
      <a:pPr>
        <a:defRPr>
          <a:latin typeface="Times New Roman"/>
        </a:defRPr>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0.599</cdr:x>
      <cdr:y>0.5349</cdr:y>
    </cdr:from>
    <cdr:to>
      <cdr:x>0.94034</cdr:x>
      <cdr:y>0.59358</cdr:y>
    </cdr:to>
    <cdr:sp macro="" textlink="">
      <cdr:nvSpPr>
        <cdr:cNvPr id="2" name="TextBox 1"/>
        <cdr:cNvSpPr txBox="1"/>
      </cdr:nvSpPr>
      <cdr:spPr>
        <a:xfrm xmlns:a="http://schemas.openxmlformats.org/drawingml/2006/main">
          <a:off x="3307138" y="3563993"/>
          <a:ext cx="1884578" cy="39098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smtClean="0"/>
            <a:t>7,700 BP: Mazama ash</a:t>
          </a:r>
          <a:endParaRPr lang="en-US" sz="1400" dirty="0"/>
        </a:p>
      </cdr:txBody>
    </cdr:sp>
  </cdr:relSizeAnchor>
  <cdr:relSizeAnchor xmlns:cdr="http://schemas.openxmlformats.org/drawingml/2006/chartDrawing">
    <cdr:from>
      <cdr:x>0.13689</cdr:x>
      <cdr:y>0.15496</cdr:y>
    </cdr:from>
    <cdr:to>
      <cdr:x>0.40874</cdr:x>
      <cdr:y>0.20016</cdr:y>
    </cdr:to>
    <cdr:sp macro="" textlink="">
      <cdr:nvSpPr>
        <cdr:cNvPr id="3" name="TextBox 2"/>
        <cdr:cNvSpPr txBox="1"/>
      </cdr:nvSpPr>
      <cdr:spPr>
        <a:xfrm xmlns:a="http://schemas.openxmlformats.org/drawingml/2006/main">
          <a:off x="755769" y="1032462"/>
          <a:ext cx="1500915" cy="30116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smtClean="0"/>
            <a:t>1900</a:t>
          </a:r>
          <a:r>
            <a:rPr lang="en-US" sz="1100" dirty="0" smtClean="0"/>
            <a:t> </a:t>
          </a:r>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0.14961</cdr:x>
      <cdr:y>0.53298</cdr:y>
    </cdr:from>
    <cdr:to>
      <cdr:x>0.26492</cdr:x>
      <cdr:y>0.5633</cdr:y>
    </cdr:to>
    <cdr:sp macro="" textlink="">
      <cdr:nvSpPr>
        <cdr:cNvPr id="3" name="TextBox 2"/>
        <cdr:cNvSpPr txBox="1"/>
      </cdr:nvSpPr>
      <cdr:spPr>
        <a:xfrm xmlns:a="http://schemas.openxmlformats.org/drawingml/2006/main">
          <a:off x="874185" y="3919240"/>
          <a:ext cx="673782" cy="22295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smtClean="0"/>
            <a:t>1927</a:t>
          </a:r>
          <a:endParaRPr lang="en-US" sz="1600" dirty="0"/>
        </a:p>
      </cdr:txBody>
    </cdr:sp>
  </cdr:relSizeAnchor>
  <cdr:relSizeAnchor xmlns:cdr="http://schemas.openxmlformats.org/drawingml/2006/chartDrawing">
    <cdr:from>
      <cdr:x>0.14961</cdr:x>
      <cdr:y>0.45987</cdr:y>
    </cdr:from>
    <cdr:to>
      <cdr:x>0.26492</cdr:x>
      <cdr:y>0.50531</cdr:y>
    </cdr:to>
    <cdr:sp macro="" textlink="">
      <cdr:nvSpPr>
        <cdr:cNvPr id="2" name="TextBox 1"/>
        <cdr:cNvSpPr txBox="1"/>
      </cdr:nvSpPr>
      <cdr:spPr>
        <a:xfrm xmlns:a="http://schemas.openxmlformats.org/drawingml/2006/main">
          <a:off x="874185" y="3381609"/>
          <a:ext cx="673782" cy="3341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smtClean="0"/>
            <a:t>1964</a:t>
          </a:r>
          <a:endParaRPr lang="en-US"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0.13027</cdr:x>
      <cdr:y>0.4506</cdr:y>
    </cdr:from>
    <cdr:to>
      <cdr:x>0.35392</cdr:x>
      <cdr:y>0.55308</cdr:y>
    </cdr:to>
    <cdr:grpSp>
      <cdr:nvGrpSpPr>
        <cdr:cNvPr id="4" name="Group 3"/>
        <cdr:cNvGrpSpPr/>
      </cdr:nvGrpSpPr>
      <cdr:grpSpPr>
        <a:xfrm xmlns:a="http://schemas.openxmlformats.org/drawingml/2006/main">
          <a:off x="763553" y="3257561"/>
          <a:ext cx="1310881" cy="740868"/>
          <a:chOff x="853613" y="3284558"/>
          <a:chExt cx="1564897" cy="640735"/>
        </a:xfrm>
      </cdr:grpSpPr>
      <cdr:sp macro="" textlink="">
        <cdr:nvSpPr>
          <cdr:cNvPr id="5" name="TextBox 4"/>
          <cdr:cNvSpPr txBox="1"/>
        </cdr:nvSpPr>
        <cdr:spPr>
          <a:xfrm xmlns:a="http://schemas.openxmlformats.org/drawingml/2006/main">
            <a:off x="853613" y="3747491"/>
            <a:ext cx="1564897" cy="17780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smtClean="0"/>
              <a:t>1927</a:t>
            </a:r>
            <a:endParaRPr lang="en-US" sz="1600" dirty="0"/>
          </a:p>
        </cdr:txBody>
      </cdr:sp>
      <cdr:sp macro="" textlink="">
        <cdr:nvSpPr>
          <cdr:cNvPr id="6" name="TextBox 5"/>
          <cdr:cNvSpPr txBox="1"/>
        </cdr:nvSpPr>
        <cdr:spPr>
          <a:xfrm xmlns:a="http://schemas.openxmlformats.org/drawingml/2006/main">
            <a:off x="882290" y="3284558"/>
            <a:ext cx="1055157" cy="20316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smtClean="0"/>
              <a:t>1964</a:t>
            </a:r>
          </a:p>
        </cdr:txBody>
      </cdr:sp>
    </cdr:grp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71F349-2C30-9042-A7C9-30618E489E67}" type="datetimeFigureOut">
              <a:rPr lang="en-US" smtClean="0"/>
              <a:pPr/>
              <a:t>7/30/13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8E89A2-61A8-1A4D-ACA2-1174856C0BC2}" type="slidenum">
              <a:rPr lang="en-US" smtClean="0"/>
              <a:pPr/>
              <a:t>‹#›</a:t>
            </a:fld>
            <a:endParaRPr lang="en-US"/>
          </a:p>
        </p:txBody>
      </p:sp>
    </p:spTree>
    <p:extLst>
      <p:ext uri="{BB962C8B-B14F-4D97-AF65-F5344CB8AC3E}">
        <p14:creationId xmlns:p14="http://schemas.microsoft.com/office/powerpoint/2010/main" val="1601615535"/>
      </p:ext>
    </p:extLst>
  </p:cSld>
  <p:clrMap bg1="lt1" tx1="dk1" bg2="lt2" tx2="dk2" accent1="accent1" accent2="accent2" accent3="accent3" accent4="accent4" accent5="accent5" accent6="accent6" hlink="hlink" folHlink="folHlink"/>
  <p:notesStyle>
    <a:lvl1pPr marL="0" algn="l" defTabSz="457151" rtl="0" eaLnBrk="1" latinLnBrk="0" hangingPunct="1">
      <a:defRPr sz="1200" kern="1200">
        <a:solidFill>
          <a:schemeClr val="tx1"/>
        </a:solidFill>
        <a:latin typeface="+mn-lt"/>
        <a:ea typeface="+mn-ea"/>
        <a:cs typeface="+mn-cs"/>
      </a:defRPr>
    </a:lvl1pPr>
    <a:lvl2pPr marL="457151" algn="l" defTabSz="457151" rtl="0" eaLnBrk="1" latinLnBrk="0" hangingPunct="1">
      <a:defRPr sz="1200" kern="1200">
        <a:solidFill>
          <a:schemeClr val="tx1"/>
        </a:solidFill>
        <a:latin typeface="+mn-lt"/>
        <a:ea typeface="+mn-ea"/>
        <a:cs typeface="+mn-cs"/>
      </a:defRPr>
    </a:lvl2pPr>
    <a:lvl3pPr marL="914303" algn="l" defTabSz="457151" rtl="0" eaLnBrk="1" latinLnBrk="0" hangingPunct="1">
      <a:defRPr sz="1200" kern="1200">
        <a:solidFill>
          <a:schemeClr val="tx1"/>
        </a:solidFill>
        <a:latin typeface="+mn-lt"/>
        <a:ea typeface="+mn-ea"/>
        <a:cs typeface="+mn-cs"/>
      </a:defRPr>
    </a:lvl3pPr>
    <a:lvl4pPr marL="1371454" algn="l" defTabSz="457151" rtl="0" eaLnBrk="1" latinLnBrk="0" hangingPunct="1">
      <a:defRPr sz="1200" kern="1200">
        <a:solidFill>
          <a:schemeClr val="tx1"/>
        </a:solidFill>
        <a:latin typeface="+mn-lt"/>
        <a:ea typeface="+mn-ea"/>
        <a:cs typeface="+mn-cs"/>
      </a:defRPr>
    </a:lvl4pPr>
    <a:lvl5pPr marL="1828606" algn="l" defTabSz="457151" rtl="0" eaLnBrk="1" latinLnBrk="0" hangingPunct="1">
      <a:defRPr sz="1200" kern="1200">
        <a:solidFill>
          <a:schemeClr val="tx1"/>
        </a:solidFill>
        <a:latin typeface="+mn-lt"/>
        <a:ea typeface="+mn-ea"/>
        <a:cs typeface="+mn-cs"/>
      </a:defRPr>
    </a:lvl5pPr>
    <a:lvl6pPr marL="2285757" algn="l" defTabSz="457151" rtl="0" eaLnBrk="1" latinLnBrk="0" hangingPunct="1">
      <a:defRPr sz="1200" kern="1200">
        <a:solidFill>
          <a:schemeClr val="tx1"/>
        </a:solidFill>
        <a:latin typeface="+mn-lt"/>
        <a:ea typeface="+mn-ea"/>
        <a:cs typeface="+mn-cs"/>
      </a:defRPr>
    </a:lvl6pPr>
    <a:lvl7pPr marL="2742909" algn="l" defTabSz="457151" rtl="0" eaLnBrk="1" latinLnBrk="0" hangingPunct="1">
      <a:defRPr sz="1200" kern="1200">
        <a:solidFill>
          <a:schemeClr val="tx1"/>
        </a:solidFill>
        <a:latin typeface="+mn-lt"/>
        <a:ea typeface="+mn-ea"/>
        <a:cs typeface="+mn-cs"/>
      </a:defRPr>
    </a:lvl7pPr>
    <a:lvl8pPr marL="3200060" algn="l" defTabSz="457151" rtl="0" eaLnBrk="1" latinLnBrk="0" hangingPunct="1">
      <a:defRPr sz="1200" kern="1200">
        <a:solidFill>
          <a:schemeClr val="tx1"/>
        </a:solidFill>
        <a:latin typeface="+mn-lt"/>
        <a:ea typeface="+mn-ea"/>
        <a:cs typeface="+mn-cs"/>
      </a:defRPr>
    </a:lvl8pPr>
    <a:lvl9pPr marL="3657212" algn="l" defTabSz="45715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8E89A2-61A8-1A4D-ACA2-1174856C0BC2}"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480" y="11930383"/>
            <a:ext cx="43525440" cy="8232140"/>
          </a:xfrm>
        </p:spPr>
        <p:txBody>
          <a:bodyPr/>
          <a:lstStyle/>
          <a:p>
            <a:r>
              <a:rPr lang="en-US" smtClean="0"/>
              <a:t>Click to edit Master title style</a:t>
            </a:r>
            <a:endParaRPr lang="en-US"/>
          </a:p>
        </p:txBody>
      </p:sp>
      <p:sp>
        <p:nvSpPr>
          <p:cNvPr id="3" name="Subtitle 2"/>
          <p:cNvSpPr>
            <a:spLocks noGrp="1"/>
          </p:cNvSpPr>
          <p:nvPr>
            <p:ph type="subTitle" idx="1"/>
          </p:nvPr>
        </p:nvSpPr>
        <p:spPr>
          <a:xfrm>
            <a:off x="7680960" y="21762720"/>
            <a:ext cx="35844480" cy="9814560"/>
          </a:xfrm>
        </p:spPr>
        <p:txBody>
          <a:bodyPr/>
          <a:lstStyle>
            <a:lvl1pPr marL="0" indent="0" algn="ctr">
              <a:buNone/>
              <a:defRPr>
                <a:solidFill>
                  <a:schemeClr val="tx1">
                    <a:tint val="75000"/>
                  </a:schemeClr>
                </a:solidFill>
              </a:defRPr>
            </a:lvl1pPr>
            <a:lvl2pPr marL="2351038" indent="0" algn="ctr">
              <a:buNone/>
              <a:defRPr>
                <a:solidFill>
                  <a:schemeClr val="tx1">
                    <a:tint val="75000"/>
                  </a:schemeClr>
                </a:solidFill>
              </a:defRPr>
            </a:lvl2pPr>
            <a:lvl3pPr marL="4702077" indent="0" algn="ctr">
              <a:buNone/>
              <a:defRPr>
                <a:solidFill>
                  <a:schemeClr val="tx1">
                    <a:tint val="75000"/>
                  </a:schemeClr>
                </a:solidFill>
              </a:defRPr>
            </a:lvl3pPr>
            <a:lvl4pPr marL="7053115" indent="0" algn="ctr">
              <a:buNone/>
              <a:defRPr>
                <a:solidFill>
                  <a:schemeClr val="tx1">
                    <a:tint val="75000"/>
                  </a:schemeClr>
                </a:solidFill>
              </a:defRPr>
            </a:lvl4pPr>
            <a:lvl5pPr marL="9404154" indent="0" algn="ctr">
              <a:buNone/>
              <a:defRPr>
                <a:solidFill>
                  <a:schemeClr val="tx1">
                    <a:tint val="75000"/>
                  </a:schemeClr>
                </a:solidFill>
              </a:defRPr>
            </a:lvl5pPr>
            <a:lvl6pPr marL="11755192" indent="0" algn="ctr">
              <a:buNone/>
              <a:defRPr>
                <a:solidFill>
                  <a:schemeClr val="tx1">
                    <a:tint val="75000"/>
                  </a:schemeClr>
                </a:solidFill>
              </a:defRPr>
            </a:lvl6pPr>
            <a:lvl7pPr marL="14106231" indent="0" algn="ctr">
              <a:buNone/>
              <a:defRPr>
                <a:solidFill>
                  <a:schemeClr val="tx1">
                    <a:tint val="75000"/>
                  </a:schemeClr>
                </a:solidFill>
              </a:defRPr>
            </a:lvl7pPr>
            <a:lvl8pPr marL="16457269" indent="0" algn="ctr">
              <a:buNone/>
              <a:defRPr>
                <a:solidFill>
                  <a:schemeClr val="tx1">
                    <a:tint val="75000"/>
                  </a:schemeClr>
                </a:solidFill>
              </a:defRPr>
            </a:lvl8pPr>
            <a:lvl9pPr marL="1880830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C2FF3FA-022D-B845-83A9-92D594CDD192}" type="datetimeFigureOut">
              <a:rPr lang="en-US" smtClean="0"/>
              <a:pPr/>
              <a:t>7/30/13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B9F941-60DD-D14F-A3F3-0C8F922AA95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2FF3FA-022D-B845-83A9-92D594CDD192}" type="datetimeFigureOut">
              <a:rPr lang="en-US" smtClean="0"/>
              <a:pPr/>
              <a:t>7/30/13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B9F941-60DD-D14F-A3F3-0C8F922AA95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124640" y="1537976"/>
            <a:ext cx="11521440" cy="3276854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60320" y="1537976"/>
            <a:ext cx="33710880" cy="3276854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2FF3FA-022D-B845-83A9-92D594CDD192}" type="datetimeFigureOut">
              <a:rPr lang="en-US" smtClean="0"/>
              <a:pPr/>
              <a:t>7/30/13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B9F941-60DD-D14F-A3F3-0C8F922AA95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2FF3FA-022D-B845-83A9-92D594CDD192}" type="datetimeFigureOut">
              <a:rPr lang="en-US" smtClean="0"/>
              <a:pPr/>
              <a:t>7/30/13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B9F941-60DD-D14F-A3F3-0C8F922AA95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2" y="24678643"/>
            <a:ext cx="43525440" cy="7627620"/>
          </a:xfrm>
        </p:spPr>
        <p:txBody>
          <a:bodyPr anchor="t"/>
          <a:lstStyle>
            <a:lvl1pPr algn="l">
              <a:defRPr sz="20600" b="1" cap="all"/>
            </a:lvl1pPr>
          </a:lstStyle>
          <a:p>
            <a:r>
              <a:rPr lang="en-US" smtClean="0"/>
              <a:t>Click to edit Master title style</a:t>
            </a:r>
            <a:endParaRPr lang="en-US"/>
          </a:p>
        </p:txBody>
      </p:sp>
      <p:sp>
        <p:nvSpPr>
          <p:cNvPr id="3" name="Text Placeholder 2"/>
          <p:cNvSpPr>
            <a:spLocks noGrp="1"/>
          </p:cNvSpPr>
          <p:nvPr>
            <p:ph type="body" idx="1"/>
          </p:nvPr>
        </p:nvSpPr>
        <p:spPr>
          <a:xfrm>
            <a:off x="4044952" y="16277598"/>
            <a:ext cx="43525440" cy="8401047"/>
          </a:xfrm>
        </p:spPr>
        <p:txBody>
          <a:bodyPr anchor="b"/>
          <a:lstStyle>
            <a:lvl1pPr marL="0" indent="0">
              <a:buNone/>
              <a:defRPr sz="10300">
                <a:solidFill>
                  <a:schemeClr val="tx1">
                    <a:tint val="75000"/>
                  </a:schemeClr>
                </a:solidFill>
              </a:defRPr>
            </a:lvl1pPr>
            <a:lvl2pPr marL="2351038" indent="0">
              <a:buNone/>
              <a:defRPr sz="9300">
                <a:solidFill>
                  <a:schemeClr val="tx1">
                    <a:tint val="75000"/>
                  </a:schemeClr>
                </a:solidFill>
              </a:defRPr>
            </a:lvl2pPr>
            <a:lvl3pPr marL="4702077" indent="0">
              <a:buNone/>
              <a:defRPr sz="8200">
                <a:solidFill>
                  <a:schemeClr val="tx1">
                    <a:tint val="75000"/>
                  </a:schemeClr>
                </a:solidFill>
              </a:defRPr>
            </a:lvl3pPr>
            <a:lvl4pPr marL="7053115" indent="0">
              <a:buNone/>
              <a:defRPr sz="7200">
                <a:solidFill>
                  <a:schemeClr val="tx1">
                    <a:tint val="75000"/>
                  </a:schemeClr>
                </a:solidFill>
              </a:defRPr>
            </a:lvl4pPr>
            <a:lvl5pPr marL="9404154" indent="0">
              <a:buNone/>
              <a:defRPr sz="7200">
                <a:solidFill>
                  <a:schemeClr val="tx1">
                    <a:tint val="75000"/>
                  </a:schemeClr>
                </a:solidFill>
              </a:defRPr>
            </a:lvl5pPr>
            <a:lvl6pPr marL="11755192" indent="0">
              <a:buNone/>
              <a:defRPr sz="7200">
                <a:solidFill>
                  <a:schemeClr val="tx1">
                    <a:tint val="75000"/>
                  </a:schemeClr>
                </a:solidFill>
              </a:defRPr>
            </a:lvl6pPr>
            <a:lvl7pPr marL="14106231" indent="0">
              <a:buNone/>
              <a:defRPr sz="7200">
                <a:solidFill>
                  <a:schemeClr val="tx1">
                    <a:tint val="75000"/>
                  </a:schemeClr>
                </a:solidFill>
              </a:defRPr>
            </a:lvl7pPr>
            <a:lvl8pPr marL="16457269" indent="0">
              <a:buNone/>
              <a:defRPr sz="7200">
                <a:solidFill>
                  <a:schemeClr val="tx1">
                    <a:tint val="75000"/>
                  </a:schemeClr>
                </a:solidFill>
              </a:defRPr>
            </a:lvl8pPr>
            <a:lvl9pPr marL="18808307" indent="0">
              <a:buNone/>
              <a:defRPr sz="7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2FF3FA-022D-B845-83A9-92D594CDD192}" type="datetimeFigureOut">
              <a:rPr lang="en-US" smtClean="0"/>
              <a:pPr/>
              <a:t>7/30/13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B9F941-60DD-D14F-A3F3-0C8F922AA95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60320" y="8961125"/>
            <a:ext cx="22616160" cy="25345393"/>
          </a:xfrm>
        </p:spPr>
        <p:txBody>
          <a:bodyPr/>
          <a:lstStyle>
            <a:lvl1pPr>
              <a:defRPr sz="14400"/>
            </a:lvl1pPr>
            <a:lvl2pPr>
              <a:defRPr sz="12300"/>
            </a:lvl2pPr>
            <a:lvl3pPr>
              <a:defRPr sz="10300"/>
            </a:lvl3pPr>
            <a:lvl4pPr>
              <a:defRPr sz="9300"/>
            </a:lvl4pPr>
            <a:lvl5pPr>
              <a:defRPr sz="9300"/>
            </a:lvl5pPr>
            <a:lvl6pPr>
              <a:defRPr sz="9300"/>
            </a:lvl6pPr>
            <a:lvl7pPr>
              <a:defRPr sz="9300"/>
            </a:lvl7pPr>
            <a:lvl8pPr>
              <a:defRPr sz="9300"/>
            </a:lvl8pPr>
            <a:lvl9pPr>
              <a:defRPr sz="9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6029920" y="8961125"/>
            <a:ext cx="22616160" cy="25345393"/>
          </a:xfrm>
        </p:spPr>
        <p:txBody>
          <a:bodyPr/>
          <a:lstStyle>
            <a:lvl1pPr>
              <a:defRPr sz="14400"/>
            </a:lvl1pPr>
            <a:lvl2pPr>
              <a:defRPr sz="12300"/>
            </a:lvl2pPr>
            <a:lvl3pPr>
              <a:defRPr sz="10300"/>
            </a:lvl3pPr>
            <a:lvl4pPr>
              <a:defRPr sz="9300"/>
            </a:lvl4pPr>
            <a:lvl5pPr>
              <a:defRPr sz="9300"/>
            </a:lvl5pPr>
            <a:lvl6pPr>
              <a:defRPr sz="9300"/>
            </a:lvl6pPr>
            <a:lvl7pPr>
              <a:defRPr sz="9300"/>
            </a:lvl7pPr>
            <a:lvl8pPr>
              <a:defRPr sz="9300"/>
            </a:lvl8pPr>
            <a:lvl9pPr>
              <a:defRPr sz="9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2FF3FA-022D-B845-83A9-92D594CDD192}" type="datetimeFigureOut">
              <a:rPr lang="en-US" smtClean="0"/>
              <a:pPr/>
              <a:t>7/30/13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B9F941-60DD-D14F-A3F3-0C8F922AA95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560320" y="8596635"/>
            <a:ext cx="22625052" cy="3582667"/>
          </a:xfrm>
        </p:spPr>
        <p:txBody>
          <a:bodyPr anchor="b"/>
          <a:lstStyle>
            <a:lvl1pPr marL="0" indent="0">
              <a:buNone/>
              <a:defRPr sz="12300" b="1"/>
            </a:lvl1pPr>
            <a:lvl2pPr marL="2351038" indent="0">
              <a:buNone/>
              <a:defRPr sz="10300" b="1"/>
            </a:lvl2pPr>
            <a:lvl3pPr marL="4702077" indent="0">
              <a:buNone/>
              <a:defRPr sz="9300" b="1"/>
            </a:lvl3pPr>
            <a:lvl4pPr marL="7053115" indent="0">
              <a:buNone/>
              <a:defRPr sz="8200" b="1"/>
            </a:lvl4pPr>
            <a:lvl5pPr marL="9404154" indent="0">
              <a:buNone/>
              <a:defRPr sz="8200" b="1"/>
            </a:lvl5pPr>
            <a:lvl6pPr marL="11755192" indent="0">
              <a:buNone/>
              <a:defRPr sz="8200" b="1"/>
            </a:lvl6pPr>
            <a:lvl7pPr marL="14106231" indent="0">
              <a:buNone/>
              <a:defRPr sz="8200" b="1"/>
            </a:lvl7pPr>
            <a:lvl8pPr marL="16457269" indent="0">
              <a:buNone/>
              <a:defRPr sz="8200" b="1"/>
            </a:lvl8pPr>
            <a:lvl9pPr marL="18808307" indent="0">
              <a:buNone/>
              <a:defRPr sz="8200" b="1"/>
            </a:lvl9pPr>
          </a:lstStyle>
          <a:p>
            <a:pPr lvl="0"/>
            <a:r>
              <a:rPr lang="en-US" smtClean="0"/>
              <a:t>Click to edit Master text styles</a:t>
            </a:r>
          </a:p>
        </p:txBody>
      </p:sp>
      <p:sp>
        <p:nvSpPr>
          <p:cNvPr id="4" name="Content Placeholder 3"/>
          <p:cNvSpPr>
            <a:spLocks noGrp="1"/>
          </p:cNvSpPr>
          <p:nvPr>
            <p:ph sz="half" idx="2"/>
          </p:nvPr>
        </p:nvSpPr>
        <p:spPr>
          <a:xfrm>
            <a:off x="2560320" y="12179302"/>
            <a:ext cx="22625052" cy="22127213"/>
          </a:xfrm>
        </p:spPr>
        <p:txBody>
          <a:bodyPr/>
          <a:lstStyle>
            <a:lvl1pPr>
              <a:defRPr sz="12300"/>
            </a:lvl1pPr>
            <a:lvl2pPr>
              <a:defRPr sz="10300"/>
            </a:lvl2pPr>
            <a:lvl3pPr>
              <a:defRPr sz="93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6012143" y="8596635"/>
            <a:ext cx="22633941" cy="3582667"/>
          </a:xfrm>
        </p:spPr>
        <p:txBody>
          <a:bodyPr anchor="b"/>
          <a:lstStyle>
            <a:lvl1pPr marL="0" indent="0">
              <a:buNone/>
              <a:defRPr sz="12300" b="1"/>
            </a:lvl1pPr>
            <a:lvl2pPr marL="2351038" indent="0">
              <a:buNone/>
              <a:defRPr sz="10300" b="1"/>
            </a:lvl2pPr>
            <a:lvl3pPr marL="4702077" indent="0">
              <a:buNone/>
              <a:defRPr sz="9300" b="1"/>
            </a:lvl3pPr>
            <a:lvl4pPr marL="7053115" indent="0">
              <a:buNone/>
              <a:defRPr sz="8200" b="1"/>
            </a:lvl4pPr>
            <a:lvl5pPr marL="9404154" indent="0">
              <a:buNone/>
              <a:defRPr sz="8200" b="1"/>
            </a:lvl5pPr>
            <a:lvl6pPr marL="11755192" indent="0">
              <a:buNone/>
              <a:defRPr sz="8200" b="1"/>
            </a:lvl6pPr>
            <a:lvl7pPr marL="14106231" indent="0">
              <a:buNone/>
              <a:defRPr sz="8200" b="1"/>
            </a:lvl7pPr>
            <a:lvl8pPr marL="16457269" indent="0">
              <a:buNone/>
              <a:defRPr sz="8200" b="1"/>
            </a:lvl8pPr>
            <a:lvl9pPr marL="18808307" indent="0">
              <a:buNone/>
              <a:defRPr sz="8200" b="1"/>
            </a:lvl9pPr>
          </a:lstStyle>
          <a:p>
            <a:pPr lvl="0"/>
            <a:r>
              <a:rPr lang="en-US" smtClean="0"/>
              <a:t>Click to edit Master text styles</a:t>
            </a:r>
          </a:p>
        </p:txBody>
      </p:sp>
      <p:sp>
        <p:nvSpPr>
          <p:cNvPr id="6" name="Content Placeholder 5"/>
          <p:cNvSpPr>
            <a:spLocks noGrp="1"/>
          </p:cNvSpPr>
          <p:nvPr>
            <p:ph sz="quarter" idx="4"/>
          </p:nvPr>
        </p:nvSpPr>
        <p:spPr>
          <a:xfrm>
            <a:off x="26012143" y="12179302"/>
            <a:ext cx="22633941" cy="22127213"/>
          </a:xfrm>
        </p:spPr>
        <p:txBody>
          <a:bodyPr/>
          <a:lstStyle>
            <a:lvl1pPr>
              <a:defRPr sz="12300"/>
            </a:lvl1pPr>
            <a:lvl2pPr>
              <a:defRPr sz="10300"/>
            </a:lvl2pPr>
            <a:lvl3pPr>
              <a:defRPr sz="93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2FF3FA-022D-B845-83A9-92D594CDD192}" type="datetimeFigureOut">
              <a:rPr lang="en-US" smtClean="0"/>
              <a:pPr/>
              <a:t>7/30/13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B9F941-60DD-D14F-A3F3-0C8F922AA95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2FF3FA-022D-B845-83A9-92D594CDD192}" type="datetimeFigureOut">
              <a:rPr lang="en-US" smtClean="0"/>
              <a:pPr/>
              <a:t>7/30/13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B9F941-60DD-D14F-A3F3-0C8F922AA95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2FF3FA-022D-B845-83A9-92D594CDD192}" type="datetimeFigureOut">
              <a:rPr lang="en-US" smtClean="0"/>
              <a:pPr/>
              <a:t>7/30/13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B9F941-60DD-D14F-A3F3-0C8F922AA95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5" y="1529080"/>
            <a:ext cx="16846552" cy="6507480"/>
          </a:xfrm>
        </p:spPr>
        <p:txBody>
          <a:bodyPr anchor="b"/>
          <a:lstStyle>
            <a:lvl1pPr algn="l">
              <a:defRPr sz="10300" b="1"/>
            </a:lvl1pPr>
          </a:lstStyle>
          <a:p>
            <a:r>
              <a:rPr lang="en-US" smtClean="0"/>
              <a:t>Click to edit Master title style</a:t>
            </a:r>
            <a:endParaRPr lang="en-US"/>
          </a:p>
        </p:txBody>
      </p:sp>
      <p:sp>
        <p:nvSpPr>
          <p:cNvPr id="3" name="Content Placeholder 2"/>
          <p:cNvSpPr>
            <a:spLocks noGrp="1"/>
          </p:cNvSpPr>
          <p:nvPr>
            <p:ph idx="1"/>
          </p:nvPr>
        </p:nvSpPr>
        <p:spPr>
          <a:xfrm>
            <a:off x="20020281" y="1529085"/>
            <a:ext cx="28625800" cy="32777433"/>
          </a:xfrm>
        </p:spPr>
        <p:txBody>
          <a:bodyPr/>
          <a:lstStyle>
            <a:lvl1pPr>
              <a:defRPr sz="16500"/>
            </a:lvl1pPr>
            <a:lvl2pPr>
              <a:defRPr sz="14400"/>
            </a:lvl2pPr>
            <a:lvl3pPr>
              <a:defRPr sz="12300"/>
            </a:lvl3pPr>
            <a:lvl4pPr>
              <a:defRPr sz="10300"/>
            </a:lvl4pPr>
            <a:lvl5pPr>
              <a:defRPr sz="10300"/>
            </a:lvl5pPr>
            <a:lvl6pPr>
              <a:defRPr sz="10300"/>
            </a:lvl6pPr>
            <a:lvl7pPr>
              <a:defRPr sz="10300"/>
            </a:lvl7pPr>
            <a:lvl8pPr>
              <a:defRPr sz="10300"/>
            </a:lvl8pPr>
            <a:lvl9pPr>
              <a:defRPr sz="10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560325" y="8036565"/>
            <a:ext cx="16846552" cy="26269953"/>
          </a:xfrm>
        </p:spPr>
        <p:txBody>
          <a:bodyPr/>
          <a:lstStyle>
            <a:lvl1pPr marL="0" indent="0">
              <a:buNone/>
              <a:defRPr sz="7200"/>
            </a:lvl1pPr>
            <a:lvl2pPr marL="2351038" indent="0">
              <a:buNone/>
              <a:defRPr sz="6200"/>
            </a:lvl2pPr>
            <a:lvl3pPr marL="4702077" indent="0">
              <a:buNone/>
              <a:defRPr sz="5100"/>
            </a:lvl3pPr>
            <a:lvl4pPr marL="7053115" indent="0">
              <a:buNone/>
              <a:defRPr sz="4600"/>
            </a:lvl4pPr>
            <a:lvl5pPr marL="9404154" indent="0">
              <a:buNone/>
              <a:defRPr sz="4600"/>
            </a:lvl5pPr>
            <a:lvl6pPr marL="11755192" indent="0">
              <a:buNone/>
              <a:defRPr sz="4600"/>
            </a:lvl6pPr>
            <a:lvl7pPr marL="14106231" indent="0">
              <a:buNone/>
              <a:defRPr sz="4600"/>
            </a:lvl7pPr>
            <a:lvl8pPr marL="16457269" indent="0">
              <a:buNone/>
              <a:defRPr sz="4600"/>
            </a:lvl8pPr>
            <a:lvl9pPr marL="18808307" indent="0">
              <a:buNone/>
              <a:defRPr sz="4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2FF3FA-022D-B845-83A9-92D594CDD192}" type="datetimeFigureOut">
              <a:rPr lang="en-US" smtClean="0"/>
              <a:pPr/>
              <a:t>7/30/13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B9F941-60DD-D14F-A3F3-0C8F922AA95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812" y="26883361"/>
            <a:ext cx="30723840" cy="3173733"/>
          </a:xfrm>
        </p:spPr>
        <p:txBody>
          <a:bodyPr anchor="b"/>
          <a:lstStyle>
            <a:lvl1pPr algn="l">
              <a:defRPr sz="10300" b="1"/>
            </a:lvl1pPr>
          </a:lstStyle>
          <a:p>
            <a:r>
              <a:rPr lang="en-US" smtClean="0"/>
              <a:t>Click to edit Master title style</a:t>
            </a:r>
            <a:endParaRPr lang="en-US"/>
          </a:p>
        </p:txBody>
      </p:sp>
      <p:sp>
        <p:nvSpPr>
          <p:cNvPr id="3" name="Picture Placeholder 2"/>
          <p:cNvSpPr>
            <a:spLocks noGrp="1"/>
          </p:cNvSpPr>
          <p:nvPr>
            <p:ph type="pic" idx="1"/>
          </p:nvPr>
        </p:nvSpPr>
        <p:spPr>
          <a:xfrm>
            <a:off x="10036812" y="3431540"/>
            <a:ext cx="30723840" cy="23042880"/>
          </a:xfrm>
        </p:spPr>
        <p:txBody>
          <a:bodyPr/>
          <a:lstStyle>
            <a:lvl1pPr marL="0" indent="0">
              <a:buNone/>
              <a:defRPr sz="16500"/>
            </a:lvl1pPr>
            <a:lvl2pPr marL="2351038" indent="0">
              <a:buNone/>
              <a:defRPr sz="14400"/>
            </a:lvl2pPr>
            <a:lvl3pPr marL="4702077" indent="0">
              <a:buNone/>
              <a:defRPr sz="12300"/>
            </a:lvl3pPr>
            <a:lvl4pPr marL="7053115" indent="0">
              <a:buNone/>
              <a:defRPr sz="10300"/>
            </a:lvl4pPr>
            <a:lvl5pPr marL="9404154" indent="0">
              <a:buNone/>
              <a:defRPr sz="10300"/>
            </a:lvl5pPr>
            <a:lvl6pPr marL="11755192" indent="0">
              <a:buNone/>
              <a:defRPr sz="10300"/>
            </a:lvl6pPr>
            <a:lvl7pPr marL="14106231" indent="0">
              <a:buNone/>
              <a:defRPr sz="10300"/>
            </a:lvl7pPr>
            <a:lvl8pPr marL="16457269" indent="0">
              <a:buNone/>
              <a:defRPr sz="10300"/>
            </a:lvl8pPr>
            <a:lvl9pPr marL="18808307" indent="0">
              <a:buNone/>
              <a:defRPr sz="10300"/>
            </a:lvl9pPr>
          </a:lstStyle>
          <a:p>
            <a:endParaRPr lang="en-US"/>
          </a:p>
        </p:txBody>
      </p:sp>
      <p:sp>
        <p:nvSpPr>
          <p:cNvPr id="4" name="Text Placeholder 3"/>
          <p:cNvSpPr>
            <a:spLocks noGrp="1"/>
          </p:cNvSpPr>
          <p:nvPr>
            <p:ph type="body" sz="half" idx="2"/>
          </p:nvPr>
        </p:nvSpPr>
        <p:spPr>
          <a:xfrm>
            <a:off x="10036812" y="30057094"/>
            <a:ext cx="30723840" cy="4507227"/>
          </a:xfrm>
        </p:spPr>
        <p:txBody>
          <a:bodyPr/>
          <a:lstStyle>
            <a:lvl1pPr marL="0" indent="0">
              <a:buNone/>
              <a:defRPr sz="7200"/>
            </a:lvl1pPr>
            <a:lvl2pPr marL="2351038" indent="0">
              <a:buNone/>
              <a:defRPr sz="6200"/>
            </a:lvl2pPr>
            <a:lvl3pPr marL="4702077" indent="0">
              <a:buNone/>
              <a:defRPr sz="5100"/>
            </a:lvl3pPr>
            <a:lvl4pPr marL="7053115" indent="0">
              <a:buNone/>
              <a:defRPr sz="4600"/>
            </a:lvl4pPr>
            <a:lvl5pPr marL="9404154" indent="0">
              <a:buNone/>
              <a:defRPr sz="4600"/>
            </a:lvl5pPr>
            <a:lvl6pPr marL="11755192" indent="0">
              <a:buNone/>
              <a:defRPr sz="4600"/>
            </a:lvl6pPr>
            <a:lvl7pPr marL="14106231" indent="0">
              <a:buNone/>
              <a:defRPr sz="4600"/>
            </a:lvl7pPr>
            <a:lvl8pPr marL="16457269" indent="0">
              <a:buNone/>
              <a:defRPr sz="4600"/>
            </a:lvl8pPr>
            <a:lvl9pPr marL="18808307" indent="0">
              <a:buNone/>
              <a:defRPr sz="4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2FF3FA-022D-B845-83A9-92D594CDD192}" type="datetimeFigureOut">
              <a:rPr lang="en-US" smtClean="0"/>
              <a:pPr/>
              <a:t>7/30/13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B9F941-60DD-D14F-A3F3-0C8F922AA95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60320" y="1537973"/>
            <a:ext cx="46085760" cy="6400800"/>
          </a:xfrm>
          <a:prstGeom prst="rect">
            <a:avLst/>
          </a:prstGeom>
        </p:spPr>
        <p:txBody>
          <a:bodyPr vert="horz" lIns="470208" tIns="235104" rIns="470208" bIns="23510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560320" y="8961125"/>
            <a:ext cx="46085760" cy="25345393"/>
          </a:xfrm>
          <a:prstGeom prst="rect">
            <a:avLst/>
          </a:prstGeom>
        </p:spPr>
        <p:txBody>
          <a:bodyPr vert="horz" lIns="470208" tIns="235104" rIns="470208" bIns="23510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560320" y="35595563"/>
            <a:ext cx="11948160" cy="2044700"/>
          </a:xfrm>
          <a:prstGeom prst="rect">
            <a:avLst/>
          </a:prstGeom>
        </p:spPr>
        <p:txBody>
          <a:bodyPr vert="horz" lIns="470208" tIns="235104" rIns="470208" bIns="235104" rtlCol="0" anchor="ctr"/>
          <a:lstStyle>
            <a:lvl1pPr algn="l">
              <a:defRPr sz="6200">
                <a:solidFill>
                  <a:schemeClr val="tx1">
                    <a:tint val="75000"/>
                  </a:schemeClr>
                </a:solidFill>
              </a:defRPr>
            </a:lvl1pPr>
          </a:lstStyle>
          <a:p>
            <a:fld id="{3C2FF3FA-022D-B845-83A9-92D594CDD192}" type="datetimeFigureOut">
              <a:rPr lang="en-US" smtClean="0"/>
              <a:pPr/>
              <a:t>7/30/13</a:t>
            </a:fld>
            <a:endParaRPr lang="en-US"/>
          </a:p>
        </p:txBody>
      </p:sp>
      <p:sp>
        <p:nvSpPr>
          <p:cNvPr id="5" name="Footer Placeholder 4"/>
          <p:cNvSpPr>
            <a:spLocks noGrp="1"/>
          </p:cNvSpPr>
          <p:nvPr>
            <p:ph type="ftr" sz="quarter" idx="3"/>
          </p:nvPr>
        </p:nvSpPr>
        <p:spPr>
          <a:xfrm>
            <a:off x="17495520" y="35595563"/>
            <a:ext cx="16215360" cy="2044700"/>
          </a:xfrm>
          <a:prstGeom prst="rect">
            <a:avLst/>
          </a:prstGeom>
        </p:spPr>
        <p:txBody>
          <a:bodyPr vert="horz" lIns="470208" tIns="235104" rIns="470208" bIns="235104" rtlCol="0" anchor="ctr"/>
          <a:lstStyle>
            <a:lvl1pPr algn="ctr">
              <a:defRPr sz="6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6697920" y="35595563"/>
            <a:ext cx="11948160" cy="2044700"/>
          </a:xfrm>
          <a:prstGeom prst="rect">
            <a:avLst/>
          </a:prstGeom>
        </p:spPr>
        <p:txBody>
          <a:bodyPr vert="horz" lIns="470208" tIns="235104" rIns="470208" bIns="235104" rtlCol="0" anchor="ctr"/>
          <a:lstStyle>
            <a:lvl1pPr algn="r">
              <a:defRPr sz="6200">
                <a:solidFill>
                  <a:schemeClr val="tx1">
                    <a:tint val="75000"/>
                  </a:schemeClr>
                </a:solidFill>
              </a:defRPr>
            </a:lvl1pPr>
          </a:lstStyle>
          <a:p>
            <a:fld id="{5EB9F941-60DD-D14F-A3F3-0C8F922AA95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351038" rtl="0" eaLnBrk="1" latinLnBrk="0" hangingPunct="1">
        <a:spcBef>
          <a:spcPct val="0"/>
        </a:spcBef>
        <a:buNone/>
        <a:defRPr sz="22600" kern="1200">
          <a:solidFill>
            <a:schemeClr val="tx1"/>
          </a:solidFill>
          <a:latin typeface="+mj-lt"/>
          <a:ea typeface="+mj-ea"/>
          <a:cs typeface="+mj-cs"/>
        </a:defRPr>
      </a:lvl1pPr>
    </p:titleStyle>
    <p:bodyStyle>
      <a:lvl1pPr marL="1763279" indent="-1763279" algn="l" defTabSz="2351038" rtl="0" eaLnBrk="1" latinLnBrk="0" hangingPunct="1">
        <a:spcBef>
          <a:spcPct val="20000"/>
        </a:spcBef>
        <a:buFont typeface="Arial"/>
        <a:buChar char="•"/>
        <a:defRPr sz="16500" kern="1200">
          <a:solidFill>
            <a:schemeClr val="tx1"/>
          </a:solidFill>
          <a:latin typeface="+mn-lt"/>
          <a:ea typeface="+mn-ea"/>
          <a:cs typeface="+mn-cs"/>
        </a:defRPr>
      </a:lvl1pPr>
      <a:lvl2pPr marL="3820437" indent="-1469399" algn="l" defTabSz="2351038" rtl="0" eaLnBrk="1" latinLnBrk="0" hangingPunct="1">
        <a:spcBef>
          <a:spcPct val="20000"/>
        </a:spcBef>
        <a:buFont typeface="Arial"/>
        <a:buChar char="–"/>
        <a:defRPr sz="14400" kern="1200">
          <a:solidFill>
            <a:schemeClr val="tx1"/>
          </a:solidFill>
          <a:latin typeface="+mn-lt"/>
          <a:ea typeface="+mn-ea"/>
          <a:cs typeface="+mn-cs"/>
        </a:defRPr>
      </a:lvl2pPr>
      <a:lvl3pPr marL="5877596" indent="-1175519" algn="l" defTabSz="2351038" rtl="0" eaLnBrk="1" latinLnBrk="0" hangingPunct="1">
        <a:spcBef>
          <a:spcPct val="20000"/>
        </a:spcBef>
        <a:buFont typeface="Arial"/>
        <a:buChar char="•"/>
        <a:defRPr sz="12300" kern="1200">
          <a:solidFill>
            <a:schemeClr val="tx1"/>
          </a:solidFill>
          <a:latin typeface="+mn-lt"/>
          <a:ea typeface="+mn-ea"/>
          <a:cs typeface="+mn-cs"/>
        </a:defRPr>
      </a:lvl3pPr>
      <a:lvl4pPr marL="8228635" indent="-1175519" algn="l" defTabSz="2351038" rtl="0" eaLnBrk="1" latinLnBrk="0" hangingPunct="1">
        <a:spcBef>
          <a:spcPct val="20000"/>
        </a:spcBef>
        <a:buFont typeface="Arial"/>
        <a:buChar char="–"/>
        <a:defRPr sz="10300" kern="1200">
          <a:solidFill>
            <a:schemeClr val="tx1"/>
          </a:solidFill>
          <a:latin typeface="+mn-lt"/>
          <a:ea typeface="+mn-ea"/>
          <a:cs typeface="+mn-cs"/>
        </a:defRPr>
      </a:lvl4pPr>
      <a:lvl5pPr marL="10579673" indent="-1175519" algn="l" defTabSz="2351038" rtl="0" eaLnBrk="1" latinLnBrk="0" hangingPunct="1">
        <a:spcBef>
          <a:spcPct val="20000"/>
        </a:spcBef>
        <a:buFont typeface="Arial"/>
        <a:buChar char="»"/>
        <a:defRPr sz="10300" kern="1200">
          <a:solidFill>
            <a:schemeClr val="tx1"/>
          </a:solidFill>
          <a:latin typeface="+mn-lt"/>
          <a:ea typeface="+mn-ea"/>
          <a:cs typeface="+mn-cs"/>
        </a:defRPr>
      </a:lvl5pPr>
      <a:lvl6pPr marL="12930712" indent="-1175519" algn="l" defTabSz="2351038" rtl="0" eaLnBrk="1" latinLnBrk="0" hangingPunct="1">
        <a:spcBef>
          <a:spcPct val="20000"/>
        </a:spcBef>
        <a:buFont typeface="Arial"/>
        <a:buChar char="•"/>
        <a:defRPr sz="10300" kern="1200">
          <a:solidFill>
            <a:schemeClr val="tx1"/>
          </a:solidFill>
          <a:latin typeface="+mn-lt"/>
          <a:ea typeface="+mn-ea"/>
          <a:cs typeface="+mn-cs"/>
        </a:defRPr>
      </a:lvl6pPr>
      <a:lvl7pPr marL="15281750" indent="-1175519" algn="l" defTabSz="2351038" rtl="0" eaLnBrk="1" latinLnBrk="0" hangingPunct="1">
        <a:spcBef>
          <a:spcPct val="20000"/>
        </a:spcBef>
        <a:buFont typeface="Arial"/>
        <a:buChar char="•"/>
        <a:defRPr sz="10300" kern="1200">
          <a:solidFill>
            <a:schemeClr val="tx1"/>
          </a:solidFill>
          <a:latin typeface="+mn-lt"/>
          <a:ea typeface="+mn-ea"/>
          <a:cs typeface="+mn-cs"/>
        </a:defRPr>
      </a:lvl7pPr>
      <a:lvl8pPr marL="17632788" indent="-1175519" algn="l" defTabSz="2351038" rtl="0" eaLnBrk="1" latinLnBrk="0" hangingPunct="1">
        <a:spcBef>
          <a:spcPct val="20000"/>
        </a:spcBef>
        <a:buFont typeface="Arial"/>
        <a:buChar char="•"/>
        <a:defRPr sz="10300" kern="1200">
          <a:solidFill>
            <a:schemeClr val="tx1"/>
          </a:solidFill>
          <a:latin typeface="+mn-lt"/>
          <a:ea typeface="+mn-ea"/>
          <a:cs typeface="+mn-cs"/>
        </a:defRPr>
      </a:lvl8pPr>
      <a:lvl9pPr marL="19983826" indent="-1175519" algn="l" defTabSz="2351038" rtl="0" eaLnBrk="1" latinLnBrk="0" hangingPunct="1">
        <a:spcBef>
          <a:spcPct val="20000"/>
        </a:spcBef>
        <a:buFont typeface="Arial"/>
        <a:buChar char="•"/>
        <a:defRPr sz="10300" kern="1200">
          <a:solidFill>
            <a:schemeClr val="tx1"/>
          </a:solidFill>
          <a:latin typeface="+mn-lt"/>
          <a:ea typeface="+mn-ea"/>
          <a:cs typeface="+mn-cs"/>
        </a:defRPr>
      </a:lvl9pPr>
    </p:bodyStyle>
    <p:otherStyle>
      <a:defPPr>
        <a:defRPr lang="en-US"/>
      </a:defPPr>
      <a:lvl1pPr marL="0" algn="l" defTabSz="2351038" rtl="0" eaLnBrk="1" latinLnBrk="0" hangingPunct="1">
        <a:defRPr sz="9300" kern="1200">
          <a:solidFill>
            <a:schemeClr val="tx1"/>
          </a:solidFill>
          <a:latin typeface="+mn-lt"/>
          <a:ea typeface="+mn-ea"/>
          <a:cs typeface="+mn-cs"/>
        </a:defRPr>
      </a:lvl1pPr>
      <a:lvl2pPr marL="2351038" algn="l" defTabSz="2351038" rtl="0" eaLnBrk="1" latinLnBrk="0" hangingPunct="1">
        <a:defRPr sz="9300" kern="1200">
          <a:solidFill>
            <a:schemeClr val="tx1"/>
          </a:solidFill>
          <a:latin typeface="+mn-lt"/>
          <a:ea typeface="+mn-ea"/>
          <a:cs typeface="+mn-cs"/>
        </a:defRPr>
      </a:lvl2pPr>
      <a:lvl3pPr marL="4702077" algn="l" defTabSz="2351038" rtl="0" eaLnBrk="1" latinLnBrk="0" hangingPunct="1">
        <a:defRPr sz="9300" kern="1200">
          <a:solidFill>
            <a:schemeClr val="tx1"/>
          </a:solidFill>
          <a:latin typeface="+mn-lt"/>
          <a:ea typeface="+mn-ea"/>
          <a:cs typeface="+mn-cs"/>
        </a:defRPr>
      </a:lvl3pPr>
      <a:lvl4pPr marL="7053115" algn="l" defTabSz="2351038" rtl="0" eaLnBrk="1" latinLnBrk="0" hangingPunct="1">
        <a:defRPr sz="9300" kern="1200">
          <a:solidFill>
            <a:schemeClr val="tx1"/>
          </a:solidFill>
          <a:latin typeface="+mn-lt"/>
          <a:ea typeface="+mn-ea"/>
          <a:cs typeface="+mn-cs"/>
        </a:defRPr>
      </a:lvl4pPr>
      <a:lvl5pPr marL="9404154" algn="l" defTabSz="2351038" rtl="0" eaLnBrk="1" latinLnBrk="0" hangingPunct="1">
        <a:defRPr sz="9300" kern="1200">
          <a:solidFill>
            <a:schemeClr val="tx1"/>
          </a:solidFill>
          <a:latin typeface="+mn-lt"/>
          <a:ea typeface="+mn-ea"/>
          <a:cs typeface="+mn-cs"/>
        </a:defRPr>
      </a:lvl5pPr>
      <a:lvl6pPr marL="11755192" algn="l" defTabSz="2351038" rtl="0" eaLnBrk="1" latinLnBrk="0" hangingPunct="1">
        <a:defRPr sz="9300" kern="1200">
          <a:solidFill>
            <a:schemeClr val="tx1"/>
          </a:solidFill>
          <a:latin typeface="+mn-lt"/>
          <a:ea typeface="+mn-ea"/>
          <a:cs typeface="+mn-cs"/>
        </a:defRPr>
      </a:lvl6pPr>
      <a:lvl7pPr marL="14106231" algn="l" defTabSz="2351038" rtl="0" eaLnBrk="1" latinLnBrk="0" hangingPunct="1">
        <a:defRPr sz="9300" kern="1200">
          <a:solidFill>
            <a:schemeClr val="tx1"/>
          </a:solidFill>
          <a:latin typeface="+mn-lt"/>
          <a:ea typeface="+mn-ea"/>
          <a:cs typeface="+mn-cs"/>
        </a:defRPr>
      </a:lvl7pPr>
      <a:lvl8pPr marL="16457269" algn="l" defTabSz="2351038" rtl="0" eaLnBrk="1" latinLnBrk="0" hangingPunct="1">
        <a:defRPr sz="9300" kern="1200">
          <a:solidFill>
            <a:schemeClr val="tx1"/>
          </a:solidFill>
          <a:latin typeface="+mn-lt"/>
          <a:ea typeface="+mn-ea"/>
          <a:cs typeface="+mn-cs"/>
        </a:defRPr>
      </a:lvl8pPr>
      <a:lvl9pPr marL="18808307" algn="l" defTabSz="2351038" rtl="0" eaLnBrk="1" latinLnBrk="0" hangingPunct="1">
        <a:defRPr sz="9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chart" Target="../charts/chart5.xml"/><Relationship Id="rId20" Type="http://schemas.openxmlformats.org/officeDocument/2006/relationships/chart" Target="../charts/chart10.xml"/><Relationship Id="rId21" Type="http://schemas.openxmlformats.org/officeDocument/2006/relationships/chart" Target="../charts/chart11.xml"/><Relationship Id="rId10" Type="http://schemas.openxmlformats.org/officeDocument/2006/relationships/image" Target="../media/image3.JPG"/><Relationship Id="rId11" Type="http://schemas.openxmlformats.org/officeDocument/2006/relationships/image" Target="../media/image4.png"/><Relationship Id="rId12" Type="http://schemas.openxmlformats.org/officeDocument/2006/relationships/image" Target="../media/image5.png"/><Relationship Id="rId13" Type="http://schemas.openxmlformats.org/officeDocument/2006/relationships/image" Target="../media/image6.jpeg"/><Relationship Id="rId14" Type="http://schemas.microsoft.com/office/2007/relationships/hdphoto" Target="../media/hdphoto1.wdp"/><Relationship Id="rId15" Type="http://schemas.openxmlformats.org/officeDocument/2006/relationships/image" Target="../media/image7.png"/><Relationship Id="rId16" Type="http://schemas.openxmlformats.org/officeDocument/2006/relationships/chart" Target="../charts/chart6.xml"/><Relationship Id="rId17" Type="http://schemas.openxmlformats.org/officeDocument/2006/relationships/chart" Target="../charts/chart7.xml"/><Relationship Id="rId18" Type="http://schemas.openxmlformats.org/officeDocument/2006/relationships/chart" Target="../charts/chart8.xml"/><Relationship Id="rId19" Type="http://schemas.openxmlformats.org/officeDocument/2006/relationships/chart" Target="../charts/chart9.xml"/><Relationship Id="rId1" Type="http://schemas.openxmlformats.org/officeDocument/2006/relationships/slideLayout" Target="../slideLayouts/slideLayout8.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chart" Target="../charts/chart1.xml"/><Relationship Id="rId6" Type="http://schemas.openxmlformats.org/officeDocument/2006/relationships/chart" Target="../charts/chart2.xml"/><Relationship Id="rId7" Type="http://schemas.openxmlformats.org/officeDocument/2006/relationships/chart" Target="../charts/chart3.xml"/><Relationship Id="rId8"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0518310" y="18634640"/>
            <a:ext cx="4350790" cy="2291499"/>
          </a:xfrm>
          <a:prstGeom prst="rect">
            <a:avLst/>
          </a:prstGeom>
          <a:solidFill>
            <a:srgbClr val="24B924">
              <a:alpha val="1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18343033" y="9690099"/>
            <a:ext cx="4512734" cy="876300"/>
          </a:xfrm>
          <a:prstGeom prst="rect">
            <a:avLst/>
          </a:prstGeom>
          <a:solidFill>
            <a:srgbClr val="B7DEE8">
              <a:alpha val="52000"/>
            </a:srgbClr>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162" name="TextBox 161"/>
          <p:cNvSpPr txBox="1"/>
          <p:nvPr/>
        </p:nvSpPr>
        <p:spPr>
          <a:xfrm>
            <a:off x="24115184" y="9690100"/>
            <a:ext cx="4622800" cy="876299"/>
          </a:xfrm>
          <a:prstGeom prst="rect">
            <a:avLst/>
          </a:prstGeom>
          <a:solidFill>
            <a:srgbClr val="B7DEE8">
              <a:alpha val="50000"/>
            </a:srgbClr>
          </a:solidFill>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endParaRPr lang="en-US" sz="1600" dirty="0" smtClean="0"/>
          </a:p>
          <a:p>
            <a:pPr algn="r"/>
            <a:endParaRPr lang="en-US" sz="1600" dirty="0"/>
          </a:p>
        </p:txBody>
      </p:sp>
      <p:grpSp>
        <p:nvGrpSpPr>
          <p:cNvPr id="18" name="Group 17"/>
          <p:cNvGrpSpPr/>
          <p:nvPr/>
        </p:nvGrpSpPr>
        <p:grpSpPr>
          <a:xfrm>
            <a:off x="16958908" y="5639857"/>
            <a:ext cx="17039229" cy="9507800"/>
            <a:chOff x="16972883" y="25929539"/>
            <a:chExt cx="17039229" cy="9714888"/>
          </a:xfrm>
        </p:grpSpPr>
        <p:sp>
          <p:nvSpPr>
            <p:cNvPr id="39" name="Rectangle 38"/>
            <p:cNvSpPr/>
            <p:nvPr/>
          </p:nvSpPr>
          <p:spPr>
            <a:xfrm>
              <a:off x="16972883" y="25929539"/>
              <a:ext cx="16797682" cy="646321"/>
            </a:xfrm>
            <a:prstGeom prst="rect">
              <a:avLst/>
            </a:prstGeom>
            <a:solidFill>
              <a:srgbClr val="660066"/>
            </a:solidFill>
            <a:ln w="127000">
              <a:noFill/>
            </a:ln>
          </p:spPr>
          <p:txBody>
            <a:bodyPr wrap="square" lIns="91430" tIns="45715" rIns="91430" bIns="45715">
              <a:spAutoFit/>
            </a:bodyPr>
            <a:lstStyle/>
            <a:p>
              <a:pPr algn="ctr"/>
              <a:r>
                <a:rPr lang="en-US" sz="3600" b="1" dirty="0">
                  <a:solidFill>
                    <a:srgbClr val="F2F2F2"/>
                  </a:solidFill>
                </a:rPr>
                <a:t>Phosphorus</a:t>
              </a:r>
              <a:endParaRPr lang="en-US" sz="4000" dirty="0">
                <a:solidFill>
                  <a:srgbClr val="F2F2F2"/>
                </a:solidFill>
              </a:endParaRPr>
            </a:p>
          </p:txBody>
        </p:sp>
        <p:sp>
          <p:nvSpPr>
            <p:cNvPr id="45" name="TextBox 44"/>
            <p:cNvSpPr txBox="1"/>
            <p:nvPr/>
          </p:nvSpPr>
          <p:spPr>
            <a:xfrm>
              <a:off x="25975734" y="34984018"/>
              <a:ext cx="8036378" cy="660409"/>
            </a:xfrm>
            <a:prstGeom prst="rect">
              <a:avLst/>
            </a:prstGeom>
            <a:noFill/>
          </p:spPr>
          <p:txBody>
            <a:bodyPr wrap="square" rtlCol="0">
              <a:spAutoFit/>
            </a:bodyPr>
            <a:lstStyle/>
            <a:p>
              <a:r>
                <a:rPr lang="en-US" sz="1800" b="1" dirty="0" smtClean="0">
                  <a:solidFill>
                    <a:srgbClr val="404040"/>
                  </a:solidFill>
                </a:rPr>
                <a:t>Table 2. </a:t>
              </a:r>
              <a:r>
                <a:rPr lang="en-US" sz="1800" dirty="0" smtClean="0">
                  <a:solidFill>
                    <a:srgbClr val="404040"/>
                  </a:solidFill>
                </a:rPr>
                <a:t>A modified </a:t>
              </a:r>
              <a:r>
                <a:rPr lang="en-US" sz="1800" dirty="0">
                  <a:solidFill>
                    <a:srgbClr val="404040"/>
                  </a:solidFill>
                </a:rPr>
                <a:t>s</a:t>
              </a:r>
              <a:r>
                <a:rPr lang="en-US" sz="1800" dirty="0" smtClean="0">
                  <a:solidFill>
                    <a:srgbClr val="404040"/>
                  </a:solidFill>
                </a:rPr>
                <a:t>equential extraction method for different P forms, as determined by </a:t>
              </a:r>
              <a:r>
                <a:rPr lang="en-US" sz="1800" dirty="0" err="1" smtClean="0">
                  <a:solidFill>
                    <a:srgbClr val="404040"/>
                  </a:solidFill>
                </a:rPr>
                <a:t>Ruttenberg</a:t>
              </a:r>
              <a:r>
                <a:rPr lang="en-US" sz="1800" dirty="0" smtClean="0">
                  <a:solidFill>
                    <a:srgbClr val="404040"/>
                  </a:solidFill>
                </a:rPr>
                <a:t> (1992). </a:t>
              </a:r>
              <a:r>
                <a:rPr lang="en-US" sz="1800" b="1" dirty="0" smtClean="0">
                  <a:solidFill>
                    <a:srgbClr val="404040"/>
                  </a:solidFill>
                </a:rPr>
                <a:t> </a:t>
              </a:r>
              <a:endParaRPr lang="en-US" sz="1800" b="1" dirty="0">
                <a:solidFill>
                  <a:srgbClr val="404040"/>
                </a:solidFill>
              </a:endParaRPr>
            </a:p>
          </p:txBody>
        </p:sp>
      </p:grpSp>
      <p:pic>
        <p:nvPicPr>
          <p:cNvPr id="112" name="Content Placeholder 32" descr="Screen Shot 2013-04-05 at 11.12.50 AM.png"/>
          <p:cNvPicPr>
            <a:picLocks noChangeAspect="1"/>
          </p:cNvPicPr>
          <p:nvPr/>
        </p:nvPicPr>
        <p:blipFill>
          <a:blip r:embed="rId3">
            <a:extLst>
              <a:ext uri="{28A0092B-C50C-407E-A947-70E740481C1C}">
                <a14:useLocalDpi xmlns:a14="http://schemas.microsoft.com/office/drawing/2010/main" val="0"/>
              </a:ext>
            </a:extLst>
          </a:blip>
          <a:srcRect l="11816" r="11816"/>
          <a:stretch>
            <a:fillRect/>
          </a:stretch>
        </p:blipFill>
        <p:spPr>
          <a:xfrm>
            <a:off x="5818069" y="15019490"/>
            <a:ext cx="5278406" cy="5880073"/>
          </a:xfrm>
          <a:prstGeom prst="rect">
            <a:avLst/>
          </a:prstGeom>
        </p:spPr>
      </p:pic>
      <p:sp>
        <p:nvSpPr>
          <p:cNvPr id="4" name="Title 3"/>
          <p:cNvSpPr>
            <a:spLocks noGrp="1"/>
          </p:cNvSpPr>
          <p:nvPr>
            <p:ph type="title"/>
          </p:nvPr>
        </p:nvSpPr>
        <p:spPr>
          <a:xfrm>
            <a:off x="592667" y="639259"/>
            <a:ext cx="50021067" cy="4471793"/>
          </a:xfrm>
          <a:solidFill>
            <a:srgbClr val="8DE0BA"/>
          </a:solidFill>
          <a:ln>
            <a:noFill/>
          </a:ln>
        </p:spPr>
        <p:txBody>
          <a:bodyPr>
            <a:normAutofit/>
          </a:bodyPr>
          <a:lstStyle/>
          <a:p>
            <a:pPr algn="ctr"/>
            <a:r>
              <a:rPr lang="en-US" sz="7200" dirty="0" smtClean="0">
                <a:solidFill>
                  <a:schemeClr val="tx1">
                    <a:lumMod val="85000"/>
                    <a:lumOff val="15000"/>
                  </a:schemeClr>
                </a:solidFill>
              </a:rPr>
              <a:t>Environmental History </a:t>
            </a:r>
            <a:r>
              <a:rPr lang="en-US" sz="7200" dirty="0">
                <a:solidFill>
                  <a:schemeClr val="tx1">
                    <a:lumMod val="85000"/>
                    <a:lumOff val="15000"/>
                  </a:schemeClr>
                </a:solidFill>
              </a:rPr>
              <a:t>of </a:t>
            </a:r>
            <a:r>
              <a:rPr lang="en-US" sz="7200" dirty="0" smtClean="0">
                <a:solidFill>
                  <a:schemeClr val="tx1">
                    <a:lumMod val="85000"/>
                    <a:lumOff val="15000"/>
                  </a:schemeClr>
                </a:solidFill>
              </a:rPr>
              <a:t>a ~13,000 year </a:t>
            </a:r>
            <a:r>
              <a:rPr lang="en-US" sz="7200" smtClean="0">
                <a:solidFill>
                  <a:schemeClr val="tx1">
                    <a:lumMod val="85000"/>
                    <a:lumOff val="15000"/>
                  </a:schemeClr>
                </a:solidFill>
              </a:rPr>
              <a:t>Sediment </a:t>
            </a:r>
            <a:r>
              <a:rPr lang="en-US" sz="7200" smtClean="0">
                <a:solidFill>
                  <a:schemeClr val="tx1">
                    <a:lumMod val="85000"/>
                    <a:lumOff val="15000"/>
                  </a:schemeClr>
                </a:solidFill>
              </a:rPr>
              <a:t>Record </a:t>
            </a:r>
            <a:r>
              <a:rPr lang="en-US" sz="7200" dirty="0" smtClean="0">
                <a:solidFill>
                  <a:schemeClr val="tx1">
                    <a:lumMod val="85000"/>
                    <a:lumOff val="15000"/>
                  </a:schemeClr>
                </a:solidFill>
              </a:rPr>
              <a:t>from the Most Contaminated Lake in Western </a:t>
            </a:r>
            <a:br>
              <a:rPr lang="en-US" sz="7200" dirty="0" smtClean="0">
                <a:solidFill>
                  <a:schemeClr val="tx1">
                    <a:lumMod val="85000"/>
                    <a:lumOff val="15000"/>
                  </a:schemeClr>
                </a:solidFill>
              </a:rPr>
            </a:br>
            <a:r>
              <a:rPr lang="en-US" sz="7200" dirty="0" smtClean="0">
                <a:solidFill>
                  <a:schemeClr val="tx1">
                    <a:lumMod val="85000"/>
                    <a:lumOff val="15000"/>
                  </a:schemeClr>
                </a:solidFill>
              </a:rPr>
              <a:t>Washington: Waughop Lake, Pierce County</a:t>
            </a:r>
            <a:r>
              <a:rPr lang="en-US" sz="14400" dirty="0">
                <a:solidFill>
                  <a:schemeClr val="tx1">
                    <a:lumMod val="85000"/>
                    <a:lumOff val="15000"/>
                  </a:schemeClr>
                </a:solidFill>
              </a:rPr>
              <a:t/>
            </a:r>
            <a:br>
              <a:rPr lang="en-US" sz="14400" dirty="0">
                <a:solidFill>
                  <a:schemeClr val="tx1">
                    <a:lumMod val="85000"/>
                    <a:lumOff val="15000"/>
                  </a:schemeClr>
                </a:solidFill>
              </a:rPr>
            </a:br>
            <a:r>
              <a:rPr lang="en-US" sz="4000" b="0" u="sng" dirty="0">
                <a:solidFill>
                  <a:schemeClr val="tx1">
                    <a:lumMod val="85000"/>
                    <a:lumOff val="15000"/>
                  </a:schemeClr>
                </a:solidFill>
              </a:rPr>
              <a:t>Elli McKinley</a:t>
            </a:r>
            <a:r>
              <a:rPr lang="en-US" sz="4000" b="0" dirty="0">
                <a:solidFill>
                  <a:schemeClr val="tx1">
                    <a:lumMod val="85000"/>
                    <a:lumOff val="15000"/>
                  </a:schemeClr>
                </a:solidFill>
              </a:rPr>
              <a:t>, </a:t>
            </a:r>
            <a:r>
              <a:rPr lang="en-US" sz="4000" b="0" dirty="0" smtClean="0">
                <a:solidFill>
                  <a:schemeClr val="tx1">
                    <a:lumMod val="85000"/>
                    <a:lumOff val="15000"/>
                  </a:schemeClr>
                </a:solidFill>
              </a:rPr>
              <a:t>Dr. Jeff </a:t>
            </a:r>
            <a:r>
              <a:rPr lang="en-US" sz="4000" b="0" dirty="0" err="1">
                <a:solidFill>
                  <a:schemeClr val="tx1">
                    <a:lumMod val="85000"/>
                    <a:lumOff val="15000"/>
                  </a:schemeClr>
                </a:solidFill>
              </a:rPr>
              <a:t>Tepper</a:t>
            </a:r>
            <a:r>
              <a:rPr lang="en-US" sz="4000" b="0" dirty="0">
                <a:solidFill>
                  <a:schemeClr val="tx1">
                    <a:lumMod val="85000"/>
                    <a:lumOff val="15000"/>
                  </a:schemeClr>
                </a:solidFill>
              </a:rPr>
              <a:t>, </a:t>
            </a:r>
            <a:r>
              <a:rPr lang="en-US" sz="4000" b="0" dirty="0" smtClean="0">
                <a:solidFill>
                  <a:schemeClr val="tx1">
                    <a:lumMod val="85000"/>
                    <a:lumOff val="15000"/>
                  </a:schemeClr>
                </a:solidFill>
              </a:rPr>
              <a:t>Dr. </a:t>
            </a:r>
            <a:r>
              <a:rPr lang="en-US" sz="4000" b="0" dirty="0" err="1" smtClean="0">
                <a:solidFill>
                  <a:schemeClr val="tx1">
                    <a:lumMod val="85000"/>
                    <a:lumOff val="15000"/>
                  </a:schemeClr>
                </a:solidFill>
              </a:rPr>
              <a:t>Kena</a:t>
            </a:r>
            <a:r>
              <a:rPr lang="en-US" sz="4000" b="0" dirty="0" smtClean="0">
                <a:solidFill>
                  <a:schemeClr val="tx1">
                    <a:lumMod val="85000"/>
                    <a:lumOff val="15000"/>
                  </a:schemeClr>
                </a:solidFill>
              </a:rPr>
              <a:t> </a:t>
            </a:r>
            <a:r>
              <a:rPr lang="en-US" sz="4000" b="0" dirty="0">
                <a:solidFill>
                  <a:schemeClr val="tx1">
                    <a:lumMod val="85000"/>
                    <a:lumOff val="15000"/>
                  </a:schemeClr>
                </a:solidFill>
              </a:rPr>
              <a:t>Fox-</a:t>
            </a:r>
            <a:r>
              <a:rPr lang="en-US" sz="4000" b="0" dirty="0" smtClean="0">
                <a:solidFill>
                  <a:schemeClr val="tx1">
                    <a:lumMod val="85000"/>
                    <a:lumOff val="15000"/>
                  </a:schemeClr>
                </a:solidFill>
              </a:rPr>
              <a:t>Dobbs, Department of Geology, University </a:t>
            </a:r>
            <a:r>
              <a:rPr lang="en-US" sz="4000" b="0" dirty="0">
                <a:solidFill>
                  <a:schemeClr val="tx1">
                    <a:lumMod val="85000"/>
                    <a:lumOff val="15000"/>
                  </a:schemeClr>
                </a:solidFill>
              </a:rPr>
              <a:t>of Puget Sound</a:t>
            </a:r>
            <a:br>
              <a:rPr lang="en-US" sz="4000" b="0" dirty="0">
                <a:solidFill>
                  <a:schemeClr val="tx1">
                    <a:lumMod val="85000"/>
                    <a:lumOff val="15000"/>
                  </a:schemeClr>
                </a:solidFill>
              </a:rPr>
            </a:br>
            <a:r>
              <a:rPr lang="en-US" sz="4000" b="0" dirty="0" err="1" smtClean="0">
                <a:solidFill>
                  <a:schemeClr val="tx1">
                    <a:lumMod val="85000"/>
                    <a:lumOff val="15000"/>
                  </a:schemeClr>
                </a:solidFill>
              </a:rPr>
              <a:t>elli.mckinley@gmail.co</a:t>
            </a:r>
            <a:r>
              <a:rPr lang="en-US" sz="4000" b="0" dirty="0" err="1">
                <a:solidFill>
                  <a:schemeClr val="tx1">
                    <a:lumMod val="85000"/>
                    <a:lumOff val="15000"/>
                  </a:schemeClr>
                </a:solidFill>
              </a:rPr>
              <a:t>m</a:t>
            </a:r>
            <a:endParaRPr lang="en-US" sz="6600" b="0" dirty="0">
              <a:solidFill>
                <a:schemeClr val="tx1">
                  <a:lumMod val="85000"/>
                  <a:lumOff val="15000"/>
                </a:schemeClr>
              </a:solidFill>
            </a:endParaRPr>
          </a:p>
        </p:txBody>
      </p:sp>
      <p:sp>
        <p:nvSpPr>
          <p:cNvPr id="6" name="Text Placeholder 5"/>
          <p:cNvSpPr>
            <a:spLocks noGrp="1"/>
          </p:cNvSpPr>
          <p:nvPr>
            <p:ph type="body" sz="half" idx="2"/>
          </p:nvPr>
        </p:nvSpPr>
        <p:spPr>
          <a:xfrm>
            <a:off x="592667" y="6477000"/>
            <a:ext cx="15812853" cy="4144427"/>
          </a:xfrm>
          <a:solidFill>
            <a:schemeClr val="bg1"/>
          </a:solidFill>
          <a:ln w="127000" cmpd="sng">
            <a:noFill/>
          </a:ln>
        </p:spPr>
        <p:txBody>
          <a:bodyPr>
            <a:noAutofit/>
          </a:bodyPr>
          <a:lstStyle/>
          <a:p>
            <a:pPr algn="ctr"/>
            <a:r>
              <a:rPr lang="en-US" sz="2800" dirty="0" smtClean="0"/>
              <a:t>Waughop Lake, located in Lakewood, Washington, is currently experiencing severe eutrophication and toxic algal blooms that have led it to be considered the most contaminated lake in western Washington.  Anthropogenic nutrient loading over the past century (animal waste disposal and septic system leakage) is the main cause of the problems.  To better understand the origins of the current problems and the options for future remediation we collected a 655 cm sediment core from the center of the lake with a goal of</a:t>
            </a:r>
            <a:r>
              <a:rPr lang="en-US" sz="2800" i="1" dirty="0" smtClean="0"/>
              <a:t> reconstructing the environmental history of the lake over the past ~13,000 years, focusing on changes in nutrient loading and productivity over the past ~150 years. </a:t>
            </a:r>
            <a:r>
              <a:rPr lang="en-US" sz="2800" dirty="0" smtClean="0"/>
              <a:t>Our core penetrated the 7700 BP Mt. Mazama ash layer at 413 cm depth; extrapolating to the base of the core suggests the lake formed ~13,000 BP. </a:t>
            </a:r>
            <a:endParaRPr lang="en-US" sz="2800" dirty="0">
              <a:solidFill>
                <a:srgbClr val="FF0000"/>
              </a:solidFill>
            </a:endParaRPr>
          </a:p>
        </p:txBody>
      </p:sp>
      <p:pic>
        <p:nvPicPr>
          <p:cNvPr id="76" name="Content Placeholder 9" descr="d5-Panorama.jpg"/>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t="8776" b="8776"/>
          <a:stretch/>
        </p:blipFill>
        <p:spPr>
          <a:xfrm>
            <a:off x="650936" y="32558899"/>
            <a:ext cx="15691794" cy="4363962"/>
          </a:xfrm>
        </p:spPr>
      </p:pic>
      <p:grpSp>
        <p:nvGrpSpPr>
          <p:cNvPr id="9" name="Group 8"/>
          <p:cNvGrpSpPr/>
          <p:nvPr/>
        </p:nvGrpSpPr>
        <p:grpSpPr>
          <a:xfrm>
            <a:off x="34504134" y="32789139"/>
            <a:ext cx="16170131" cy="2276927"/>
            <a:chOff x="29523088" y="28016493"/>
            <a:chExt cx="13405654" cy="2276927"/>
          </a:xfrm>
        </p:grpSpPr>
        <p:sp>
          <p:nvSpPr>
            <p:cNvPr id="22" name="TextBox 21"/>
            <p:cNvSpPr txBox="1"/>
            <p:nvPr/>
          </p:nvSpPr>
          <p:spPr>
            <a:xfrm>
              <a:off x="29523088" y="28723770"/>
              <a:ext cx="13405654" cy="1569650"/>
            </a:xfrm>
            <a:prstGeom prst="rect">
              <a:avLst/>
            </a:prstGeom>
            <a:solidFill>
              <a:srgbClr val="FFFFFF"/>
            </a:solidFill>
            <a:ln w="127000">
              <a:noFill/>
            </a:ln>
          </p:spPr>
          <p:txBody>
            <a:bodyPr wrap="square" lIns="91430" tIns="45715" rIns="91430" bIns="45715" rtlCol="0">
              <a:spAutoFit/>
            </a:bodyPr>
            <a:lstStyle/>
            <a:p>
              <a:r>
                <a:rPr lang="en-US" sz="2400" b="1" dirty="0" smtClean="0">
                  <a:solidFill>
                    <a:srgbClr val="404040"/>
                  </a:solidFill>
                </a:rPr>
                <a:t>Questions remaining:</a:t>
              </a:r>
            </a:p>
            <a:p>
              <a:pPr marL="342900" indent="-342900">
                <a:buFont typeface="Arial"/>
                <a:buChar char="•"/>
              </a:pPr>
              <a:r>
                <a:rPr lang="en-US" sz="2400" dirty="0" smtClean="0">
                  <a:solidFill>
                    <a:srgbClr val="404040"/>
                  </a:solidFill>
                </a:rPr>
                <a:t>Diatom analysis to understand </a:t>
              </a:r>
              <a:r>
                <a:rPr lang="en-US" sz="2400" dirty="0" err="1" smtClean="0">
                  <a:solidFill>
                    <a:srgbClr val="404040"/>
                  </a:solidFill>
                </a:rPr>
                <a:t>paleoproductivity</a:t>
              </a:r>
              <a:r>
                <a:rPr lang="en-US" sz="2400" dirty="0" smtClean="0">
                  <a:solidFill>
                    <a:srgbClr val="404040"/>
                  </a:solidFill>
                </a:rPr>
                <a:t> over the past 13,000 year</a:t>
              </a:r>
            </a:p>
            <a:p>
              <a:pPr marL="342900" indent="-342900">
                <a:buFont typeface="Arial"/>
                <a:buChar char="•"/>
              </a:pPr>
              <a:r>
                <a:rPr lang="en-US" sz="2400" dirty="0" smtClean="0">
                  <a:solidFill>
                    <a:srgbClr val="404040"/>
                  </a:solidFill>
                </a:rPr>
                <a:t>Pollen analysis to better constrain </a:t>
              </a:r>
              <a:r>
                <a:rPr lang="en-US" sz="2400" dirty="0" err="1" smtClean="0">
                  <a:solidFill>
                    <a:srgbClr val="404040"/>
                  </a:solidFill>
                </a:rPr>
                <a:t>paleoenvironmental</a:t>
              </a:r>
              <a:r>
                <a:rPr lang="en-US" sz="2400" dirty="0" smtClean="0">
                  <a:solidFill>
                    <a:srgbClr val="404040"/>
                  </a:solidFill>
                </a:rPr>
                <a:t> conditions</a:t>
              </a:r>
            </a:p>
            <a:p>
              <a:pPr marL="342900" indent="-342900">
                <a:buFont typeface="Arial"/>
                <a:buChar char="•"/>
              </a:pPr>
              <a:r>
                <a:rPr lang="en-US" sz="2400" dirty="0" smtClean="0">
                  <a:solidFill>
                    <a:srgbClr val="404040"/>
                  </a:solidFill>
                </a:rPr>
                <a:t>Geochemical analysis of other metals, such as Mo, to better understand the mobility of metals in the sediment column </a:t>
              </a:r>
              <a:endParaRPr lang="en-US" sz="2400" dirty="0">
                <a:solidFill>
                  <a:srgbClr val="404040"/>
                </a:solidFill>
              </a:endParaRPr>
            </a:p>
          </p:txBody>
        </p:sp>
        <p:sp>
          <p:nvSpPr>
            <p:cNvPr id="38" name="Rectangle 37"/>
            <p:cNvSpPr/>
            <p:nvPr/>
          </p:nvSpPr>
          <p:spPr>
            <a:xfrm>
              <a:off x="29523088" y="28016493"/>
              <a:ext cx="13405654" cy="646321"/>
            </a:xfrm>
            <a:prstGeom prst="rect">
              <a:avLst/>
            </a:prstGeom>
            <a:solidFill>
              <a:srgbClr val="660066"/>
            </a:solidFill>
            <a:ln w="127000">
              <a:noFill/>
            </a:ln>
          </p:spPr>
          <p:txBody>
            <a:bodyPr wrap="square" lIns="91430" tIns="45715" rIns="91430" bIns="45715">
              <a:spAutoFit/>
            </a:bodyPr>
            <a:lstStyle/>
            <a:p>
              <a:pPr algn="ctr"/>
              <a:r>
                <a:rPr lang="en-US" sz="3600" b="1" dirty="0">
                  <a:solidFill>
                    <a:srgbClr val="F2F2F2"/>
                  </a:solidFill>
                </a:rPr>
                <a:t>Future Work</a:t>
              </a:r>
              <a:endParaRPr lang="en-US" sz="3600" dirty="0">
                <a:solidFill>
                  <a:srgbClr val="F2F2F2"/>
                </a:solidFill>
              </a:endParaRPr>
            </a:p>
          </p:txBody>
        </p:sp>
      </p:grpSp>
      <p:grpSp>
        <p:nvGrpSpPr>
          <p:cNvPr id="10" name="Group 9"/>
          <p:cNvGrpSpPr/>
          <p:nvPr/>
        </p:nvGrpSpPr>
        <p:grpSpPr>
          <a:xfrm>
            <a:off x="34124901" y="24926409"/>
            <a:ext cx="16499813" cy="8336704"/>
            <a:chOff x="29249769" y="23449361"/>
            <a:chExt cx="13678972" cy="9424503"/>
          </a:xfrm>
        </p:grpSpPr>
        <p:sp>
          <p:nvSpPr>
            <p:cNvPr id="36" name="Text Placeholder 5"/>
            <p:cNvSpPr txBox="1">
              <a:spLocks/>
            </p:cNvSpPr>
            <p:nvPr/>
          </p:nvSpPr>
          <p:spPr>
            <a:xfrm>
              <a:off x="29249769" y="24320661"/>
              <a:ext cx="13678972" cy="8553203"/>
            </a:xfrm>
            <a:prstGeom prst="rect">
              <a:avLst/>
            </a:prstGeom>
            <a:noFill/>
            <a:ln w="127000" cmpd="sng">
              <a:noFill/>
            </a:ln>
          </p:spPr>
          <p:txBody>
            <a:bodyPr vert="horz" wrap="square" lIns="470208" tIns="235104" rIns="470208" bIns="235104" rtlCol="0">
              <a:spAutoFit/>
            </a:bodyPr>
            <a:lstStyle/>
            <a:p>
              <a:pPr marL="342900" indent="-342900">
                <a:spcBef>
                  <a:spcPct val="20000"/>
                </a:spcBef>
                <a:buFont typeface="Arial"/>
                <a:buChar char="•"/>
              </a:pPr>
              <a:r>
                <a:rPr lang="en-US" sz="2400" b="1" dirty="0" smtClean="0">
                  <a:solidFill>
                    <a:schemeClr val="tx1">
                      <a:lumMod val="75000"/>
                      <a:lumOff val="25000"/>
                    </a:schemeClr>
                  </a:solidFill>
                </a:rPr>
                <a:t>Age</a:t>
              </a:r>
              <a:r>
                <a:rPr lang="en-US" sz="2400" dirty="0">
                  <a:solidFill>
                    <a:schemeClr val="tx1">
                      <a:lumMod val="75000"/>
                      <a:lumOff val="25000"/>
                    </a:schemeClr>
                  </a:solidFill>
                </a:rPr>
                <a:t>s</a:t>
              </a:r>
              <a:r>
                <a:rPr lang="en-US" sz="2400" dirty="0" smtClean="0">
                  <a:solidFill>
                    <a:schemeClr val="tx1">
                      <a:lumMod val="75000"/>
                      <a:lumOff val="25000"/>
                    </a:schemeClr>
                  </a:solidFill>
                </a:rPr>
                <a:t> were constrained using </a:t>
              </a:r>
              <a:r>
                <a:rPr lang="en-US" sz="2400" baseline="30000" dirty="0" smtClean="0">
                  <a:solidFill>
                    <a:schemeClr val="tx1">
                      <a:lumMod val="75000"/>
                      <a:lumOff val="25000"/>
                    </a:schemeClr>
                  </a:solidFill>
                </a:rPr>
                <a:t>210</a:t>
              </a:r>
              <a:r>
                <a:rPr lang="en-US" sz="2400" dirty="0" smtClean="0">
                  <a:solidFill>
                    <a:schemeClr val="tx1">
                      <a:lumMod val="75000"/>
                      <a:lumOff val="25000"/>
                    </a:schemeClr>
                  </a:solidFill>
                </a:rPr>
                <a:t>Pb dating, the basalt silt layer at 638 cm, Mount Mazama Ash layer at ~413 cm, and spike in heavy metals at ~80 cm. </a:t>
              </a:r>
              <a:endParaRPr lang="en-US" sz="2400" b="1" dirty="0" smtClean="0">
                <a:solidFill>
                  <a:schemeClr val="tx1">
                    <a:lumMod val="75000"/>
                    <a:lumOff val="25000"/>
                  </a:schemeClr>
                </a:solidFill>
              </a:endParaRPr>
            </a:p>
            <a:p>
              <a:pPr marL="342900" indent="-342900">
                <a:spcBef>
                  <a:spcPct val="20000"/>
                </a:spcBef>
                <a:buFont typeface="Arial" pitchFamily="34" charset="0"/>
                <a:buChar char="•"/>
              </a:pPr>
              <a:r>
                <a:rPr lang="en-US" sz="2400" b="1" dirty="0" smtClean="0">
                  <a:solidFill>
                    <a:schemeClr val="tx1">
                      <a:lumMod val="75000"/>
                      <a:lumOff val="25000"/>
                    </a:schemeClr>
                  </a:solidFill>
                </a:rPr>
                <a:t>Sedimentation rate </a:t>
              </a:r>
              <a:r>
                <a:rPr lang="en-US" sz="2400" dirty="0" smtClean="0">
                  <a:solidFill>
                    <a:schemeClr val="tx1">
                      <a:lumMod val="75000"/>
                      <a:lumOff val="25000"/>
                    </a:schemeClr>
                  </a:solidFill>
                </a:rPr>
                <a:t>at Waughop Lake is extremely high, exceeding those of adjacent Lake Louise by about 50x. At the turn of the century, the sedimentation rate was about 1000 g/m2/</a:t>
              </a:r>
              <a:r>
                <a:rPr lang="en-US" sz="2400" dirty="0" err="1" smtClean="0">
                  <a:solidFill>
                    <a:schemeClr val="tx1">
                      <a:lumMod val="75000"/>
                      <a:lumOff val="25000"/>
                    </a:schemeClr>
                  </a:solidFill>
                </a:rPr>
                <a:t>yr</a:t>
              </a:r>
              <a:r>
                <a:rPr lang="en-US" sz="2400" dirty="0" smtClean="0">
                  <a:solidFill>
                    <a:schemeClr val="tx1">
                      <a:lumMod val="75000"/>
                      <a:lumOff val="25000"/>
                    </a:schemeClr>
                  </a:solidFill>
                </a:rPr>
                <a:t>, and increased to 6000 g/m2/yr. This increase is linked to the high proportion of organics in the sediment. </a:t>
              </a:r>
            </a:p>
            <a:p>
              <a:pPr marL="342900" indent="-342900">
                <a:spcBef>
                  <a:spcPct val="20000"/>
                </a:spcBef>
                <a:buFont typeface="Arial" pitchFamily="34" charset="0"/>
                <a:buChar char="•"/>
              </a:pPr>
              <a:r>
                <a:rPr lang="en-US" sz="2400" b="1" dirty="0" smtClean="0">
                  <a:solidFill>
                    <a:schemeClr val="tx1">
                      <a:lumMod val="75000"/>
                      <a:lumOff val="25000"/>
                    </a:schemeClr>
                  </a:solidFill>
                </a:rPr>
                <a:t>Phosphorus</a:t>
              </a:r>
              <a:r>
                <a:rPr lang="en-US" sz="2400" dirty="0" smtClean="0">
                  <a:solidFill>
                    <a:schemeClr val="tx1">
                      <a:lumMod val="75000"/>
                      <a:lumOff val="25000"/>
                    </a:schemeClr>
                  </a:solidFill>
                </a:rPr>
                <a:t> </a:t>
              </a:r>
              <a:r>
                <a:rPr lang="en-US" sz="2400" dirty="0">
                  <a:solidFill>
                    <a:schemeClr val="tx1">
                      <a:lumMod val="75000"/>
                      <a:lumOff val="25000"/>
                    </a:schemeClr>
                  </a:solidFill>
                </a:rPr>
                <a:t>within the lake increases dramatically at 93 cm by 6x the background levels. This increase is believed to be caused by the usage of Waughop Lake as a waste disposal pond for the Western State Hospital dairy operation. P loading in the lake increases at 86 cm and continues to increase loading up to present. This continued loading of P indicates that there is either another source of P being added to the lake, currently, and or the P is being recycles with lake turnover. </a:t>
              </a:r>
              <a:r>
                <a:rPr lang="en-US" sz="2400" dirty="0" smtClean="0">
                  <a:solidFill>
                    <a:schemeClr val="tx1">
                      <a:lumMod val="75000"/>
                      <a:lumOff val="25000"/>
                    </a:schemeClr>
                  </a:solidFill>
                </a:rPr>
                <a:t>P sequential extraction reveals that the the dominant pool with depth is an Fe-bound phase. </a:t>
              </a:r>
            </a:p>
            <a:p>
              <a:pPr marL="342900" indent="-342900">
                <a:spcBef>
                  <a:spcPct val="20000"/>
                </a:spcBef>
                <a:buFont typeface="Arial"/>
                <a:buChar char="•"/>
              </a:pPr>
              <a:r>
                <a:rPr lang="en-US" sz="2400" b="1" dirty="0" smtClean="0">
                  <a:solidFill>
                    <a:schemeClr val="tx1">
                      <a:lumMod val="75000"/>
                      <a:lumOff val="25000"/>
                    </a:schemeClr>
                  </a:solidFill>
                </a:rPr>
                <a:t>Heavy metals </a:t>
              </a:r>
              <a:r>
                <a:rPr lang="en-US" sz="2400" dirty="0" smtClean="0">
                  <a:solidFill>
                    <a:schemeClr val="tx1">
                      <a:lumMod val="75000"/>
                      <a:lumOff val="25000"/>
                    </a:schemeClr>
                  </a:solidFill>
                </a:rPr>
                <a:t>in the sediment remain at background concentration until ~80 cm where concentrations increase by up to 50x (</a:t>
              </a:r>
              <a:r>
                <a:rPr lang="en-US" sz="2400" dirty="0" err="1" smtClean="0">
                  <a:solidFill>
                    <a:schemeClr val="tx1">
                      <a:lumMod val="75000"/>
                      <a:lumOff val="25000"/>
                    </a:schemeClr>
                  </a:solidFill>
                </a:rPr>
                <a:t>Pb</a:t>
              </a:r>
              <a:r>
                <a:rPr lang="en-US" sz="2400" dirty="0" smtClean="0">
                  <a:solidFill>
                    <a:schemeClr val="tx1">
                      <a:lumMod val="75000"/>
                      <a:lumOff val="25000"/>
                    </a:schemeClr>
                  </a:solidFill>
                </a:rPr>
                <a:t>) and 5x (Cu). This increase is connected to the establishment of a smelter in Commencement Bay in 1890 where byproducts of the smelting are released into the atmosphere and collected in the lake. Ultimately the concentrations are low enough that the sediment is not considered hazardous waste. </a:t>
              </a:r>
            </a:p>
            <a:p>
              <a:pPr marL="342900" indent="-342900">
                <a:spcBef>
                  <a:spcPct val="20000"/>
                </a:spcBef>
                <a:buFont typeface="Arial"/>
                <a:buChar char="•"/>
              </a:pPr>
              <a:r>
                <a:rPr lang="en-US" sz="2400" b="1" dirty="0" smtClean="0">
                  <a:solidFill>
                    <a:schemeClr val="tx1">
                      <a:lumMod val="75000"/>
                      <a:lumOff val="25000"/>
                    </a:schemeClr>
                  </a:solidFill>
                </a:rPr>
                <a:t>Organic input </a:t>
              </a:r>
              <a:r>
                <a:rPr lang="en-US" sz="2400" dirty="0" smtClean="0">
                  <a:solidFill>
                    <a:schemeClr val="tx1">
                      <a:lumMod val="75000"/>
                      <a:lumOff val="25000"/>
                    </a:schemeClr>
                  </a:solidFill>
                </a:rPr>
                <a:t>to the lake is derived from a higher proportion of aquatic material as seen with the C:N value. The Nitrogen isotope value increases by 5</a:t>
              </a:r>
              <a:r>
                <a:rPr lang="el-GR" sz="2400" dirty="0" smtClean="0">
                  <a:solidFill>
                    <a:schemeClr val="tx1">
                      <a:lumMod val="75000"/>
                      <a:lumOff val="25000"/>
                    </a:schemeClr>
                  </a:solidFill>
                </a:rPr>
                <a:t>‰</a:t>
              </a:r>
              <a:r>
                <a:rPr lang="en-US" sz="2400" dirty="0" smtClean="0">
                  <a:solidFill>
                    <a:schemeClr val="tx1">
                      <a:lumMod val="75000"/>
                      <a:lumOff val="25000"/>
                    </a:schemeClr>
                  </a:solidFill>
                </a:rPr>
                <a:t> at 68 cm, which marks when Waughop Lake was used as a waste disposal pond. </a:t>
              </a:r>
            </a:p>
            <a:p>
              <a:pPr marL="342900" indent="-342900">
                <a:spcBef>
                  <a:spcPct val="20000"/>
                </a:spcBef>
                <a:buFont typeface="Arial"/>
                <a:buChar char="•"/>
              </a:pPr>
              <a:endParaRPr lang="en-US" sz="2400" dirty="0" smtClean="0">
                <a:solidFill>
                  <a:schemeClr val="tx1">
                    <a:lumMod val="75000"/>
                    <a:lumOff val="25000"/>
                  </a:schemeClr>
                </a:solidFill>
              </a:endParaRPr>
            </a:p>
            <a:p>
              <a:pPr>
                <a:spcBef>
                  <a:spcPct val="20000"/>
                </a:spcBef>
              </a:pPr>
              <a:endParaRPr lang="en-US" sz="2400" dirty="0">
                <a:solidFill>
                  <a:schemeClr val="tx1">
                    <a:lumMod val="75000"/>
                    <a:lumOff val="25000"/>
                  </a:schemeClr>
                </a:solidFill>
              </a:endParaRPr>
            </a:p>
          </p:txBody>
        </p:sp>
        <p:sp>
          <p:nvSpPr>
            <p:cNvPr id="40" name="Rectangle 39"/>
            <p:cNvSpPr/>
            <p:nvPr/>
          </p:nvSpPr>
          <p:spPr>
            <a:xfrm>
              <a:off x="29523088" y="23449361"/>
              <a:ext cx="13353773" cy="730655"/>
            </a:xfrm>
            <a:prstGeom prst="rect">
              <a:avLst/>
            </a:prstGeom>
            <a:solidFill>
              <a:srgbClr val="660066"/>
            </a:solidFill>
            <a:ln w="127000">
              <a:noFill/>
            </a:ln>
          </p:spPr>
          <p:txBody>
            <a:bodyPr wrap="square" lIns="91430" tIns="45715" rIns="91430" bIns="45715">
              <a:spAutoFit/>
            </a:bodyPr>
            <a:lstStyle/>
            <a:p>
              <a:pPr algn="ctr"/>
              <a:r>
                <a:rPr lang="en-US" sz="3600" b="1" dirty="0" smtClean="0">
                  <a:solidFill>
                    <a:srgbClr val="F2F2F2"/>
                  </a:solidFill>
                </a:rPr>
                <a:t>Conclusions</a:t>
              </a:r>
            </a:p>
          </p:txBody>
        </p:sp>
      </p:grpSp>
      <p:sp>
        <p:nvSpPr>
          <p:cNvPr id="57" name="Rectangle 56"/>
          <p:cNvSpPr/>
          <p:nvPr/>
        </p:nvSpPr>
        <p:spPr>
          <a:xfrm>
            <a:off x="592667" y="5639858"/>
            <a:ext cx="15927865" cy="646321"/>
          </a:xfrm>
          <a:prstGeom prst="rect">
            <a:avLst/>
          </a:prstGeom>
          <a:solidFill>
            <a:srgbClr val="660066"/>
          </a:solidFill>
          <a:ln w="127000">
            <a:noFill/>
          </a:ln>
        </p:spPr>
        <p:txBody>
          <a:bodyPr wrap="square" lIns="91430" tIns="45715" rIns="91430" bIns="45715">
            <a:spAutoFit/>
          </a:bodyPr>
          <a:lstStyle/>
          <a:p>
            <a:pPr algn="ctr"/>
            <a:r>
              <a:rPr lang="en-US" sz="3600" b="1" dirty="0" smtClean="0">
                <a:solidFill>
                  <a:srgbClr val="F2F2F2"/>
                </a:solidFill>
              </a:rPr>
              <a:t>Abstract</a:t>
            </a:r>
            <a:endParaRPr lang="en-US" sz="3600" b="1" dirty="0">
              <a:solidFill>
                <a:srgbClr val="F2F2F2"/>
              </a:solidFill>
            </a:endParaRPr>
          </a:p>
        </p:txBody>
      </p:sp>
      <p:sp>
        <p:nvSpPr>
          <p:cNvPr id="29" name="Oval 28"/>
          <p:cNvSpPr/>
          <p:nvPr/>
        </p:nvSpPr>
        <p:spPr>
          <a:xfrm>
            <a:off x="7884007" y="18767998"/>
            <a:ext cx="337748" cy="295457"/>
          </a:xfrm>
          <a:prstGeom prst="ellipse">
            <a:avLst/>
          </a:prstGeom>
          <a:noFill/>
          <a:ln w="76200" cmpd="sng">
            <a:solidFill>
              <a:srgbClr val="D85F1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3" name="Group 42"/>
          <p:cNvGrpSpPr/>
          <p:nvPr/>
        </p:nvGrpSpPr>
        <p:grpSpPr>
          <a:xfrm>
            <a:off x="34264220" y="5622925"/>
            <a:ext cx="16360495" cy="7466882"/>
            <a:chOff x="29359919" y="4886324"/>
            <a:chExt cx="14023282" cy="7466882"/>
          </a:xfrm>
        </p:grpSpPr>
        <p:sp>
          <p:nvSpPr>
            <p:cNvPr id="27" name="TextBox 26"/>
            <p:cNvSpPr txBox="1"/>
            <p:nvPr/>
          </p:nvSpPr>
          <p:spPr>
            <a:xfrm>
              <a:off x="39486877" y="5610533"/>
              <a:ext cx="3896321" cy="6740296"/>
            </a:xfrm>
            <a:prstGeom prst="rect">
              <a:avLst/>
            </a:prstGeom>
            <a:noFill/>
            <a:ln w="127000">
              <a:noFill/>
            </a:ln>
          </p:spPr>
          <p:txBody>
            <a:bodyPr wrap="square" lIns="91430" tIns="45715" rIns="91430" bIns="45715" rtlCol="0">
              <a:spAutoFit/>
            </a:bodyPr>
            <a:lstStyle/>
            <a:p>
              <a:r>
                <a:rPr lang="en-US" sz="2400" dirty="0" smtClean="0">
                  <a:solidFill>
                    <a:srgbClr val="404040"/>
                  </a:solidFill>
                </a:rPr>
                <a:t>Eleven samples were dated using </a:t>
              </a:r>
              <a:r>
                <a:rPr lang="en-US" sz="2400" baseline="30000" dirty="0" smtClean="0">
                  <a:solidFill>
                    <a:srgbClr val="404040"/>
                  </a:solidFill>
                </a:rPr>
                <a:t>210</a:t>
              </a:r>
              <a:r>
                <a:rPr lang="en-US" sz="2400" dirty="0" smtClean="0">
                  <a:solidFill>
                    <a:srgbClr val="404040"/>
                  </a:solidFill>
                </a:rPr>
                <a:t>Pb to obtain sedimentation rates and ages of sediment within  the upper 100 cm. </a:t>
              </a:r>
              <a:r>
                <a:rPr lang="en-US" sz="2400" baseline="30000" dirty="0" smtClean="0">
                  <a:solidFill>
                    <a:srgbClr val="404040"/>
                  </a:solidFill>
                </a:rPr>
                <a:t>210</a:t>
              </a:r>
              <a:r>
                <a:rPr lang="en-US" sz="2400" dirty="0" smtClean="0">
                  <a:solidFill>
                    <a:srgbClr val="404040"/>
                  </a:solidFill>
                </a:rPr>
                <a:t>Pb samples were sent to </a:t>
              </a:r>
              <a:r>
                <a:rPr lang="en-US" sz="2400" dirty="0" err="1" smtClean="0">
                  <a:solidFill>
                    <a:srgbClr val="404040"/>
                  </a:solidFill>
                </a:rPr>
                <a:t>MyCore</a:t>
              </a:r>
              <a:r>
                <a:rPr lang="en-US" sz="2400" dirty="0" smtClean="0">
                  <a:solidFill>
                    <a:srgbClr val="404040"/>
                  </a:solidFill>
                </a:rPr>
                <a:t> Inc. and the CRS method was used, where the decay of </a:t>
              </a:r>
              <a:r>
                <a:rPr lang="en-US" sz="2400" dirty="0" err="1" smtClean="0">
                  <a:solidFill>
                    <a:srgbClr val="404040"/>
                  </a:solidFill>
                </a:rPr>
                <a:t>Pb</a:t>
              </a:r>
              <a:r>
                <a:rPr lang="en-US" sz="2400" dirty="0" smtClean="0">
                  <a:solidFill>
                    <a:srgbClr val="404040"/>
                  </a:solidFill>
                </a:rPr>
                <a:t> to its daughter and granddaughter products. </a:t>
              </a:r>
              <a:r>
                <a:rPr lang="en-US" sz="2400" baseline="30000" dirty="0" smtClean="0">
                  <a:solidFill>
                    <a:srgbClr val="404040"/>
                  </a:solidFill>
                </a:rPr>
                <a:t>210</a:t>
              </a:r>
              <a:r>
                <a:rPr lang="en-US" sz="2400" dirty="0" smtClean="0">
                  <a:solidFill>
                    <a:srgbClr val="404040"/>
                  </a:solidFill>
                </a:rPr>
                <a:t>Pb is found naturally in the environment and is frequently used for dating purposes in lake cores because of its short half life (22 years). In addition to radiogenic dating, we also have three features from the core which constrain the age below 100 cm– heavy metals spike, Mazama ash layer, and sediment type change. </a:t>
              </a:r>
            </a:p>
          </p:txBody>
        </p:sp>
        <p:sp>
          <p:nvSpPr>
            <p:cNvPr id="35" name="Rectangle 34"/>
            <p:cNvSpPr/>
            <p:nvPr/>
          </p:nvSpPr>
          <p:spPr>
            <a:xfrm>
              <a:off x="29373091" y="4886324"/>
              <a:ext cx="14010110" cy="646321"/>
            </a:xfrm>
            <a:prstGeom prst="rect">
              <a:avLst/>
            </a:prstGeom>
            <a:solidFill>
              <a:srgbClr val="660066"/>
            </a:solidFill>
            <a:ln w="127000">
              <a:noFill/>
            </a:ln>
          </p:spPr>
          <p:txBody>
            <a:bodyPr wrap="square" lIns="91430" tIns="45715" rIns="91430" bIns="45715">
              <a:spAutoFit/>
            </a:bodyPr>
            <a:lstStyle/>
            <a:p>
              <a:pPr algn="ctr"/>
              <a:r>
                <a:rPr lang="en-US" sz="3600" b="1" dirty="0" smtClean="0">
                  <a:solidFill>
                    <a:srgbClr val="F2F2F2"/>
                  </a:solidFill>
                </a:rPr>
                <a:t>Age &amp; Sedimentation Rate</a:t>
              </a:r>
              <a:endParaRPr lang="en-US" sz="3600" dirty="0">
                <a:solidFill>
                  <a:srgbClr val="F2F2F2"/>
                </a:solidFill>
              </a:endParaRPr>
            </a:p>
          </p:txBody>
        </p:sp>
        <p:grpSp>
          <p:nvGrpSpPr>
            <p:cNvPr id="42" name="Group 41"/>
            <p:cNvGrpSpPr/>
            <p:nvPr/>
          </p:nvGrpSpPr>
          <p:grpSpPr>
            <a:xfrm>
              <a:off x="29359919" y="5549578"/>
              <a:ext cx="10126957" cy="6803628"/>
              <a:chOff x="29359919" y="5434126"/>
              <a:chExt cx="10126958" cy="6803628"/>
            </a:xfrm>
          </p:grpSpPr>
          <p:graphicFrame>
            <p:nvGraphicFramePr>
              <p:cNvPr id="83" name="Chart 82"/>
              <p:cNvGraphicFramePr>
                <a:graphicFrameLocks/>
              </p:cNvGraphicFramePr>
              <p:nvPr>
                <p:extLst>
                  <p:ext uri="{D42A27DB-BD31-4B8C-83A1-F6EECF244321}">
                    <p14:modId xmlns:p14="http://schemas.microsoft.com/office/powerpoint/2010/main" val="1529285541"/>
                  </p:ext>
                </p:extLst>
              </p:nvPr>
            </p:nvGraphicFramePr>
            <p:xfrm>
              <a:off x="34181388" y="5761240"/>
              <a:ext cx="5305489" cy="54550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5" name="Chart 84"/>
              <p:cNvGraphicFramePr/>
              <p:nvPr>
                <p:extLst>
                  <p:ext uri="{D42A27DB-BD31-4B8C-83A1-F6EECF244321}">
                    <p14:modId xmlns:p14="http://schemas.microsoft.com/office/powerpoint/2010/main" val="3608831006"/>
                  </p:ext>
                </p:extLst>
              </p:nvPr>
            </p:nvGraphicFramePr>
            <p:xfrm>
              <a:off x="29359919" y="5434126"/>
              <a:ext cx="5259022" cy="5782154"/>
            </p:xfrm>
            <a:graphic>
              <a:graphicData uri="http://schemas.openxmlformats.org/drawingml/2006/chart">
                <c:chart xmlns:c="http://schemas.openxmlformats.org/drawingml/2006/chart" xmlns:r="http://schemas.openxmlformats.org/officeDocument/2006/relationships" r:id="rId6"/>
              </a:graphicData>
            </a:graphic>
          </p:graphicFrame>
          <p:sp>
            <p:nvSpPr>
              <p:cNvPr id="31" name="TextBox 30"/>
              <p:cNvSpPr txBox="1"/>
              <p:nvPr/>
            </p:nvSpPr>
            <p:spPr>
              <a:xfrm>
                <a:off x="29512798" y="11314424"/>
                <a:ext cx="9927960" cy="923330"/>
              </a:xfrm>
              <a:prstGeom prst="rect">
                <a:avLst/>
              </a:prstGeom>
              <a:noFill/>
            </p:spPr>
            <p:txBody>
              <a:bodyPr wrap="square" rtlCol="0">
                <a:spAutoFit/>
              </a:bodyPr>
              <a:lstStyle/>
              <a:p>
                <a:r>
                  <a:rPr lang="en-US" sz="1800" b="1" dirty="0">
                    <a:solidFill>
                      <a:srgbClr val="404040"/>
                    </a:solidFill>
                  </a:rPr>
                  <a:t>Figure 7</a:t>
                </a:r>
                <a:r>
                  <a:rPr lang="en-US" sz="1800" b="1" dirty="0" smtClean="0">
                    <a:solidFill>
                      <a:srgbClr val="404040"/>
                    </a:solidFill>
                  </a:rPr>
                  <a:t>. Left. </a:t>
                </a:r>
                <a:r>
                  <a:rPr lang="en-US" sz="1800" dirty="0" smtClean="0">
                    <a:solidFill>
                      <a:srgbClr val="404040"/>
                    </a:solidFill>
                  </a:rPr>
                  <a:t>Depth in the core expressed per year where depth per year declines steadily until 1940.  </a:t>
                </a:r>
                <a:r>
                  <a:rPr lang="en-US" sz="1800" b="1" dirty="0" smtClean="0">
                    <a:solidFill>
                      <a:srgbClr val="404040"/>
                    </a:solidFill>
                  </a:rPr>
                  <a:t>Right.  </a:t>
                </a:r>
                <a:r>
                  <a:rPr lang="en-US" sz="1800" dirty="0">
                    <a:solidFill>
                      <a:srgbClr val="404040"/>
                    </a:solidFill>
                  </a:rPr>
                  <a:t>Sedimentation rate expressed per year. Sedimentation rate increases by over 4000 g/m</a:t>
                </a:r>
                <a:r>
                  <a:rPr lang="en-US" sz="1800" baseline="30000" dirty="0">
                    <a:solidFill>
                      <a:srgbClr val="404040"/>
                    </a:solidFill>
                  </a:rPr>
                  <a:t>2</a:t>
                </a:r>
                <a:r>
                  <a:rPr lang="en-US" sz="1800" dirty="0">
                    <a:solidFill>
                      <a:srgbClr val="404040"/>
                    </a:solidFill>
                  </a:rPr>
                  <a:t>/year over 112 years. </a:t>
                </a:r>
                <a:r>
                  <a:rPr lang="en-US" sz="1800" b="1" dirty="0">
                    <a:solidFill>
                      <a:srgbClr val="404040"/>
                    </a:solidFill>
                  </a:rPr>
                  <a:t> </a:t>
                </a:r>
                <a:endParaRPr lang="en-US" sz="1800" dirty="0">
                  <a:solidFill>
                    <a:srgbClr val="404040"/>
                  </a:solidFill>
                </a:endParaRPr>
              </a:p>
              <a:p>
                <a:endParaRPr lang="en-US" sz="1800" dirty="0">
                  <a:solidFill>
                    <a:srgbClr val="404040"/>
                  </a:solidFill>
                </a:endParaRPr>
              </a:p>
            </p:txBody>
          </p:sp>
        </p:grpSp>
      </p:grpSp>
      <p:sp>
        <p:nvSpPr>
          <p:cNvPr id="110" name="Rectangle 109"/>
          <p:cNvSpPr/>
          <p:nvPr/>
        </p:nvSpPr>
        <p:spPr>
          <a:xfrm>
            <a:off x="655457" y="10896009"/>
            <a:ext cx="15750063" cy="646321"/>
          </a:xfrm>
          <a:prstGeom prst="rect">
            <a:avLst/>
          </a:prstGeom>
          <a:solidFill>
            <a:srgbClr val="660066"/>
          </a:solidFill>
          <a:ln w="127000">
            <a:noFill/>
          </a:ln>
        </p:spPr>
        <p:txBody>
          <a:bodyPr wrap="square" lIns="91430" tIns="45715" rIns="91430" bIns="45715">
            <a:spAutoFit/>
          </a:bodyPr>
          <a:lstStyle/>
          <a:p>
            <a:pPr algn="ctr"/>
            <a:r>
              <a:rPr lang="en-US" sz="3600" b="1" dirty="0" smtClean="0">
                <a:solidFill>
                  <a:srgbClr val="F2F2F2"/>
                </a:solidFill>
              </a:rPr>
              <a:t>History</a:t>
            </a:r>
            <a:endParaRPr lang="en-US" sz="3600" b="1" dirty="0">
              <a:solidFill>
                <a:srgbClr val="F2F2F2"/>
              </a:solidFill>
            </a:endParaRPr>
          </a:p>
        </p:txBody>
      </p:sp>
      <p:sp>
        <p:nvSpPr>
          <p:cNvPr id="111" name="Rectangle 110"/>
          <p:cNvSpPr/>
          <p:nvPr/>
        </p:nvSpPr>
        <p:spPr>
          <a:xfrm>
            <a:off x="655457" y="20910889"/>
            <a:ext cx="15671960" cy="923320"/>
          </a:xfrm>
          <a:prstGeom prst="rect">
            <a:avLst/>
          </a:prstGeom>
          <a:solidFill>
            <a:srgbClr val="FFFFFF"/>
          </a:solidFill>
          <a:ln w="127000">
            <a:noFill/>
          </a:ln>
        </p:spPr>
        <p:txBody>
          <a:bodyPr wrap="square" lIns="91430" tIns="45715" rIns="91430" bIns="45715">
            <a:spAutoFit/>
          </a:bodyPr>
          <a:lstStyle/>
          <a:p>
            <a:r>
              <a:rPr lang="en-US" sz="1800" b="1" dirty="0" smtClean="0">
                <a:solidFill>
                  <a:srgbClr val="404040"/>
                </a:solidFill>
              </a:rPr>
              <a:t>Figure 1. Left. </a:t>
            </a:r>
            <a:r>
              <a:rPr lang="en-US" sz="1800" dirty="0" smtClean="0">
                <a:solidFill>
                  <a:srgbClr val="404040"/>
                </a:solidFill>
              </a:rPr>
              <a:t>A </a:t>
            </a:r>
            <a:r>
              <a:rPr lang="en-US" sz="1800" dirty="0">
                <a:solidFill>
                  <a:srgbClr val="404040"/>
                </a:solidFill>
              </a:rPr>
              <a:t>time line of the anthropogenic history around </a:t>
            </a:r>
            <a:r>
              <a:rPr lang="en-US" sz="1800" dirty="0" err="1">
                <a:solidFill>
                  <a:srgbClr val="404040"/>
                </a:solidFill>
              </a:rPr>
              <a:t>Waughop</a:t>
            </a:r>
            <a:r>
              <a:rPr lang="en-US" sz="1800" dirty="0">
                <a:solidFill>
                  <a:srgbClr val="404040"/>
                </a:solidFill>
              </a:rPr>
              <a:t> </a:t>
            </a:r>
            <a:r>
              <a:rPr lang="en-US" sz="1800" dirty="0" smtClean="0">
                <a:solidFill>
                  <a:srgbClr val="404040"/>
                </a:solidFill>
              </a:rPr>
              <a:t>Lake </a:t>
            </a:r>
            <a:r>
              <a:rPr lang="en-US" sz="1800" dirty="0">
                <a:solidFill>
                  <a:srgbClr val="404040"/>
                </a:solidFill>
              </a:rPr>
              <a:t>beginning 13,000 BP until present. </a:t>
            </a:r>
            <a:r>
              <a:rPr lang="en-US" sz="1800" b="1" dirty="0" smtClean="0">
                <a:solidFill>
                  <a:srgbClr val="404040"/>
                </a:solidFill>
              </a:rPr>
              <a:t>Center. </a:t>
            </a:r>
            <a:r>
              <a:rPr lang="en-US" sz="1800" dirty="0" smtClean="0">
                <a:solidFill>
                  <a:schemeClr val="tx1">
                    <a:lumMod val="75000"/>
                    <a:lumOff val="25000"/>
                  </a:schemeClr>
                </a:solidFill>
              </a:rPr>
              <a:t>Area map showing a region of the Tacoma peninsula. The orange circle locates Waughop Lake (</a:t>
            </a:r>
            <a:r>
              <a:rPr lang="en-US" sz="1800" dirty="0" err="1" smtClean="0">
                <a:solidFill>
                  <a:schemeClr val="tx1">
                    <a:lumMod val="75000"/>
                    <a:lumOff val="25000"/>
                  </a:schemeClr>
                </a:solidFill>
              </a:rPr>
              <a:t>Googlemaps</a:t>
            </a:r>
            <a:r>
              <a:rPr lang="en-US" sz="1800" dirty="0" smtClean="0">
                <a:solidFill>
                  <a:schemeClr val="tx1">
                    <a:lumMod val="75000"/>
                    <a:lumOff val="25000"/>
                  </a:schemeClr>
                </a:solidFill>
              </a:rPr>
              <a:t>).</a:t>
            </a:r>
            <a:r>
              <a:rPr lang="en-US" sz="1800" dirty="0">
                <a:solidFill>
                  <a:schemeClr val="tx1">
                    <a:lumMod val="75000"/>
                    <a:lumOff val="25000"/>
                  </a:schemeClr>
                </a:solidFill>
              </a:rPr>
              <a:t> </a:t>
            </a:r>
            <a:r>
              <a:rPr lang="en-US" sz="1800" b="1" dirty="0" smtClean="0">
                <a:solidFill>
                  <a:schemeClr val="tx1">
                    <a:lumMod val="75000"/>
                    <a:lumOff val="25000"/>
                  </a:schemeClr>
                </a:solidFill>
              </a:rPr>
              <a:t>Right</a:t>
            </a:r>
            <a:r>
              <a:rPr lang="en-US" sz="1800" dirty="0" smtClean="0">
                <a:solidFill>
                  <a:schemeClr val="tx1">
                    <a:lumMod val="75000"/>
                    <a:lumOff val="25000"/>
                  </a:schemeClr>
                </a:solidFill>
              </a:rPr>
              <a:t>. Study site. The lake is located in Fort Steilacoom Park in Lakewood, Washington. The eutrophic state of the Lake in 2011 is even noticeable in satellite imagery, visible here is the greenish color. (Google Earth). </a:t>
            </a:r>
            <a:endParaRPr lang="en-US" sz="1800" b="1" dirty="0">
              <a:solidFill>
                <a:schemeClr val="tx1">
                  <a:lumMod val="75000"/>
                  <a:lumOff val="25000"/>
                </a:schemeClr>
              </a:solidFill>
            </a:endParaRPr>
          </a:p>
        </p:txBody>
      </p:sp>
      <p:grpSp>
        <p:nvGrpSpPr>
          <p:cNvPr id="115" name="Group 114"/>
          <p:cNvGrpSpPr/>
          <p:nvPr/>
        </p:nvGrpSpPr>
        <p:grpSpPr>
          <a:xfrm>
            <a:off x="655457" y="22043936"/>
            <a:ext cx="15693625" cy="7543511"/>
            <a:chOff x="1047352" y="10935413"/>
            <a:chExt cx="12967883" cy="7543511"/>
          </a:xfrm>
        </p:grpSpPr>
        <p:sp>
          <p:nvSpPr>
            <p:cNvPr id="116" name="Rectangle 115"/>
            <p:cNvSpPr/>
            <p:nvPr/>
          </p:nvSpPr>
          <p:spPr>
            <a:xfrm>
              <a:off x="10821224" y="12105854"/>
              <a:ext cx="3194011" cy="6373070"/>
            </a:xfrm>
            <a:prstGeom prst="rect">
              <a:avLst/>
            </a:prstGeom>
            <a:solidFill>
              <a:srgbClr val="FFFFFF"/>
            </a:solidFill>
            <a:ln>
              <a:noFill/>
            </a:ln>
          </p:spPr>
          <p:txBody>
            <a:bodyPr wrap="square" lIns="93516" tIns="46758" rIns="93516" bIns="46758">
              <a:spAutoFit/>
            </a:bodyPr>
            <a:lstStyle/>
            <a:p>
              <a:pPr marL="342900" indent="-342900">
                <a:buFont typeface="Arial"/>
                <a:buChar char="•"/>
              </a:pPr>
              <a:r>
                <a:rPr lang="en-US" sz="2400" dirty="0" smtClean="0">
                  <a:solidFill>
                    <a:schemeClr val="tx1">
                      <a:lumMod val="75000"/>
                      <a:lumOff val="25000"/>
                    </a:schemeClr>
                  </a:solidFill>
                  <a:cs typeface="Calibri"/>
                </a:rPr>
                <a:t>Eight sections of core </a:t>
              </a:r>
              <a:r>
                <a:rPr lang="en-US" sz="2400" dirty="0">
                  <a:solidFill>
                    <a:schemeClr val="tx1">
                      <a:lumMod val="75000"/>
                      <a:lumOff val="25000"/>
                    </a:schemeClr>
                  </a:solidFill>
                  <a:cs typeface="Calibri"/>
                </a:rPr>
                <a:t>were collected in </a:t>
              </a:r>
              <a:r>
                <a:rPr lang="en-US" sz="2400" dirty="0" smtClean="0">
                  <a:solidFill>
                    <a:schemeClr val="tx1">
                      <a:lumMod val="75000"/>
                      <a:lumOff val="25000"/>
                    </a:schemeClr>
                  </a:solidFill>
                  <a:cs typeface="Calibri"/>
                </a:rPr>
                <a:t>September </a:t>
              </a:r>
              <a:r>
                <a:rPr lang="en-US" sz="2400" dirty="0">
                  <a:solidFill>
                    <a:schemeClr val="tx1">
                      <a:lumMod val="75000"/>
                      <a:lumOff val="25000"/>
                    </a:schemeClr>
                  </a:solidFill>
                  <a:cs typeface="Calibri"/>
                </a:rPr>
                <a:t>2012 using a piston </a:t>
              </a:r>
              <a:r>
                <a:rPr lang="en-US" sz="2400" dirty="0" smtClean="0">
                  <a:solidFill>
                    <a:schemeClr val="tx1">
                      <a:lumMod val="75000"/>
                      <a:lumOff val="25000"/>
                    </a:schemeClr>
                  </a:solidFill>
                  <a:cs typeface="Calibri"/>
                </a:rPr>
                <a:t>corer.</a:t>
              </a:r>
            </a:p>
            <a:p>
              <a:endParaRPr lang="en-US" sz="2400" dirty="0" smtClean="0">
                <a:solidFill>
                  <a:schemeClr val="tx1">
                    <a:lumMod val="75000"/>
                    <a:lumOff val="25000"/>
                  </a:schemeClr>
                </a:solidFill>
                <a:cs typeface="Calibri"/>
              </a:endParaRPr>
            </a:p>
            <a:p>
              <a:pPr marL="342900" indent="-342900">
                <a:buFont typeface="Arial"/>
                <a:buChar char="•"/>
              </a:pPr>
              <a:r>
                <a:rPr lang="en-US" sz="2400" dirty="0" smtClean="0">
                  <a:solidFill>
                    <a:schemeClr val="tx1">
                      <a:lumMod val="75000"/>
                      <a:lumOff val="25000"/>
                    </a:schemeClr>
                  </a:solidFill>
                  <a:cs typeface="Calibri"/>
                </a:rPr>
                <a:t>Two small outboard motor boats used as platform for core extraction.  </a:t>
              </a:r>
            </a:p>
            <a:p>
              <a:pPr marL="342900" indent="-342900">
                <a:buFont typeface="Arial"/>
                <a:buChar char="•"/>
              </a:pPr>
              <a:endParaRPr lang="en-US" sz="2400" dirty="0" smtClean="0">
                <a:solidFill>
                  <a:schemeClr val="tx1">
                    <a:lumMod val="75000"/>
                    <a:lumOff val="25000"/>
                  </a:schemeClr>
                </a:solidFill>
                <a:cs typeface="Calibri"/>
              </a:endParaRPr>
            </a:p>
            <a:p>
              <a:pPr marL="342900" indent="-342900">
                <a:buFont typeface="Arial"/>
                <a:buChar char="•"/>
              </a:pPr>
              <a:r>
                <a:rPr lang="en-US" sz="2400" dirty="0" smtClean="0">
                  <a:solidFill>
                    <a:schemeClr val="tx1">
                      <a:lumMod val="75000"/>
                      <a:lumOff val="25000"/>
                    </a:schemeClr>
                  </a:solidFill>
                  <a:cs typeface="Calibri"/>
                </a:rPr>
                <a:t>A duplicate core was collected to be used for dating purposes (Table </a:t>
              </a:r>
              <a:r>
                <a:rPr lang="en-US" sz="2400" dirty="0">
                  <a:solidFill>
                    <a:schemeClr val="tx1">
                      <a:lumMod val="75000"/>
                      <a:lumOff val="25000"/>
                    </a:schemeClr>
                  </a:solidFill>
                  <a:cs typeface="Calibri"/>
                </a:rPr>
                <a:t>1)</a:t>
              </a:r>
              <a:r>
                <a:rPr lang="en-US" sz="2400" dirty="0" smtClean="0">
                  <a:solidFill>
                    <a:schemeClr val="tx1">
                      <a:lumMod val="75000"/>
                      <a:lumOff val="25000"/>
                    </a:schemeClr>
                  </a:solidFill>
                  <a:cs typeface="Calibri"/>
                </a:rPr>
                <a:t>.</a:t>
              </a:r>
            </a:p>
            <a:p>
              <a:r>
                <a:rPr lang="en-US" sz="2400" dirty="0" smtClean="0">
                  <a:solidFill>
                    <a:schemeClr val="tx1">
                      <a:lumMod val="75000"/>
                      <a:lumOff val="25000"/>
                    </a:schemeClr>
                  </a:solidFill>
                  <a:cs typeface="Calibri"/>
                </a:rPr>
                <a:t>  </a:t>
              </a:r>
            </a:p>
            <a:p>
              <a:pPr marL="342900" indent="-342900">
                <a:buFont typeface="Arial"/>
                <a:buChar char="•"/>
              </a:pPr>
              <a:r>
                <a:rPr lang="en-US" sz="2400" dirty="0" smtClean="0">
                  <a:solidFill>
                    <a:schemeClr val="tx1">
                      <a:lumMod val="75000"/>
                      <a:lumOff val="25000"/>
                    </a:schemeClr>
                  </a:solidFill>
                  <a:cs typeface="Calibri"/>
                </a:rPr>
                <a:t>Samples were then analyzed for heavy metals, P, C</a:t>
              </a:r>
              <a:r>
                <a:rPr lang="en-US" sz="2400" dirty="0">
                  <a:solidFill>
                    <a:schemeClr val="tx1">
                      <a:lumMod val="75000"/>
                      <a:lumOff val="25000"/>
                    </a:schemeClr>
                  </a:solidFill>
                  <a:cs typeface="Calibri"/>
                </a:rPr>
                <a:t> </a:t>
              </a:r>
              <a:r>
                <a:rPr lang="en-US" sz="2400" dirty="0" smtClean="0">
                  <a:solidFill>
                    <a:schemeClr val="tx1">
                      <a:lumMod val="75000"/>
                      <a:lumOff val="25000"/>
                    </a:schemeClr>
                  </a:solidFill>
                  <a:cs typeface="Calibri"/>
                </a:rPr>
                <a:t>and N elemental levels, </a:t>
              </a:r>
              <a:r>
                <a:rPr lang="en-US" sz="2400" dirty="0" smtClean="0">
                  <a:solidFill>
                    <a:schemeClr val="tx1">
                      <a:lumMod val="75000"/>
                      <a:lumOff val="25000"/>
                    </a:schemeClr>
                  </a:solidFill>
                </a:rPr>
                <a:t>C and N isotopic values, and </a:t>
              </a:r>
              <a:r>
                <a:rPr lang="en-US" sz="2400" baseline="30000" dirty="0" smtClean="0">
                  <a:solidFill>
                    <a:schemeClr val="tx1">
                      <a:lumMod val="75000"/>
                      <a:lumOff val="25000"/>
                    </a:schemeClr>
                  </a:solidFill>
                </a:rPr>
                <a:t>210</a:t>
              </a:r>
              <a:r>
                <a:rPr lang="en-US" sz="2400" dirty="0" smtClean="0">
                  <a:solidFill>
                    <a:schemeClr val="tx1">
                      <a:lumMod val="75000"/>
                      <a:lumOff val="25000"/>
                    </a:schemeClr>
                  </a:solidFill>
                </a:rPr>
                <a:t>Pb. </a:t>
              </a:r>
              <a:endParaRPr lang="en-US" sz="2400" dirty="0">
                <a:solidFill>
                  <a:schemeClr val="tx1">
                    <a:lumMod val="75000"/>
                    <a:lumOff val="25000"/>
                  </a:schemeClr>
                </a:solidFill>
                <a:cs typeface="Calibri"/>
              </a:endParaRPr>
            </a:p>
          </p:txBody>
        </p:sp>
        <p:sp>
          <p:nvSpPr>
            <p:cNvPr id="117" name="Rectangle 116"/>
            <p:cNvSpPr/>
            <p:nvPr/>
          </p:nvSpPr>
          <p:spPr>
            <a:xfrm>
              <a:off x="1047352" y="10935413"/>
              <a:ext cx="12962639" cy="646321"/>
            </a:xfrm>
            <a:prstGeom prst="rect">
              <a:avLst/>
            </a:prstGeom>
            <a:solidFill>
              <a:srgbClr val="660066"/>
            </a:solidFill>
            <a:ln w="127000">
              <a:noFill/>
            </a:ln>
          </p:spPr>
          <p:txBody>
            <a:bodyPr wrap="square" lIns="91430" tIns="45715" rIns="91430" bIns="45715">
              <a:spAutoFit/>
            </a:bodyPr>
            <a:lstStyle/>
            <a:p>
              <a:pPr algn="ctr"/>
              <a:r>
                <a:rPr lang="en-US" sz="3600" b="1" dirty="0">
                  <a:solidFill>
                    <a:srgbClr val="F2F2F2"/>
                  </a:solidFill>
                </a:rPr>
                <a:t>Sample Retrieval and Analysis</a:t>
              </a:r>
            </a:p>
          </p:txBody>
        </p:sp>
      </p:grpSp>
      <p:sp>
        <p:nvSpPr>
          <p:cNvPr id="118" name="Rectangle 117"/>
          <p:cNvSpPr/>
          <p:nvPr/>
        </p:nvSpPr>
        <p:spPr>
          <a:xfrm>
            <a:off x="5310971" y="31079398"/>
            <a:ext cx="10762785" cy="369322"/>
          </a:xfrm>
          <a:prstGeom prst="rect">
            <a:avLst/>
          </a:prstGeom>
          <a:solidFill>
            <a:srgbClr val="FFFFFF"/>
          </a:solidFill>
          <a:ln w="127000">
            <a:noFill/>
          </a:ln>
        </p:spPr>
        <p:txBody>
          <a:bodyPr wrap="square" lIns="91430" tIns="45715" rIns="91430" bIns="45715">
            <a:spAutoFit/>
          </a:bodyPr>
          <a:lstStyle/>
          <a:p>
            <a:r>
              <a:rPr lang="en-US" sz="1800" b="1" dirty="0" smtClean="0">
                <a:solidFill>
                  <a:srgbClr val="404040"/>
                </a:solidFill>
              </a:rPr>
              <a:t>Table 1</a:t>
            </a:r>
            <a:r>
              <a:rPr lang="en-US" sz="1800" dirty="0" smtClean="0">
                <a:solidFill>
                  <a:srgbClr val="404040"/>
                </a:solidFill>
              </a:rPr>
              <a:t>. Depth intervals of individual cores  </a:t>
            </a:r>
            <a:endParaRPr lang="en-US" sz="1800" dirty="0">
              <a:solidFill>
                <a:srgbClr val="404040"/>
              </a:solidFill>
            </a:endParaRPr>
          </a:p>
        </p:txBody>
      </p:sp>
      <p:grpSp>
        <p:nvGrpSpPr>
          <p:cNvPr id="119" name="Group 118"/>
          <p:cNvGrpSpPr/>
          <p:nvPr/>
        </p:nvGrpSpPr>
        <p:grpSpPr>
          <a:xfrm>
            <a:off x="754727" y="11901929"/>
            <a:ext cx="6435371" cy="8732589"/>
            <a:chOff x="4553924" y="69992"/>
            <a:chExt cx="5901171" cy="6455125"/>
          </a:xfrm>
        </p:grpSpPr>
        <p:grpSp>
          <p:nvGrpSpPr>
            <p:cNvPr id="120" name="Group 119"/>
            <p:cNvGrpSpPr/>
            <p:nvPr/>
          </p:nvGrpSpPr>
          <p:grpSpPr>
            <a:xfrm>
              <a:off x="5640518" y="231271"/>
              <a:ext cx="803947" cy="6248230"/>
              <a:chOff x="3545214" y="231271"/>
              <a:chExt cx="1334932" cy="6248230"/>
            </a:xfrm>
          </p:grpSpPr>
          <p:cxnSp>
            <p:nvCxnSpPr>
              <p:cNvPr id="150" name="Straight Connector 149"/>
              <p:cNvCxnSpPr/>
              <p:nvPr/>
            </p:nvCxnSpPr>
            <p:spPr>
              <a:xfrm>
                <a:off x="3583171" y="231271"/>
                <a:ext cx="1293627" cy="0"/>
              </a:xfrm>
              <a:prstGeom prst="line">
                <a:avLst/>
              </a:prstGeom>
            </p:spPr>
            <p:style>
              <a:lnRef idx="2">
                <a:schemeClr val="dk1"/>
              </a:lnRef>
              <a:fillRef idx="0">
                <a:schemeClr val="dk1"/>
              </a:fillRef>
              <a:effectRef idx="1">
                <a:schemeClr val="dk1"/>
              </a:effectRef>
              <a:fontRef idx="minor">
                <a:schemeClr val="tx1"/>
              </a:fontRef>
            </p:style>
          </p:cxnSp>
          <p:cxnSp>
            <p:nvCxnSpPr>
              <p:cNvPr id="151" name="Straight Connector 150"/>
              <p:cNvCxnSpPr/>
              <p:nvPr/>
            </p:nvCxnSpPr>
            <p:spPr>
              <a:xfrm>
                <a:off x="3586519" y="483983"/>
                <a:ext cx="1293627" cy="0"/>
              </a:xfrm>
              <a:prstGeom prst="line">
                <a:avLst/>
              </a:prstGeom>
            </p:spPr>
            <p:style>
              <a:lnRef idx="2">
                <a:schemeClr val="dk1"/>
              </a:lnRef>
              <a:fillRef idx="0">
                <a:schemeClr val="dk1"/>
              </a:fillRef>
              <a:effectRef idx="1">
                <a:schemeClr val="dk1"/>
              </a:effectRef>
              <a:fontRef idx="minor">
                <a:schemeClr val="tx1"/>
              </a:fontRef>
            </p:style>
          </p:cxnSp>
          <p:cxnSp>
            <p:nvCxnSpPr>
              <p:cNvPr id="152" name="Straight Connector 151"/>
              <p:cNvCxnSpPr/>
              <p:nvPr/>
            </p:nvCxnSpPr>
            <p:spPr>
              <a:xfrm>
                <a:off x="3562890" y="2566783"/>
                <a:ext cx="1293627" cy="0"/>
              </a:xfrm>
              <a:prstGeom prst="line">
                <a:avLst/>
              </a:prstGeom>
            </p:spPr>
            <p:style>
              <a:lnRef idx="2">
                <a:schemeClr val="dk1"/>
              </a:lnRef>
              <a:fillRef idx="0">
                <a:schemeClr val="dk1"/>
              </a:fillRef>
              <a:effectRef idx="1">
                <a:schemeClr val="dk1"/>
              </a:effectRef>
              <a:fontRef idx="minor">
                <a:schemeClr val="tx1"/>
              </a:fontRef>
            </p:style>
          </p:cxnSp>
          <p:cxnSp>
            <p:nvCxnSpPr>
              <p:cNvPr id="153" name="Straight Connector 152"/>
              <p:cNvCxnSpPr/>
              <p:nvPr/>
            </p:nvCxnSpPr>
            <p:spPr>
              <a:xfrm>
                <a:off x="3583171" y="788783"/>
                <a:ext cx="1293627" cy="0"/>
              </a:xfrm>
              <a:prstGeom prst="line">
                <a:avLst/>
              </a:prstGeom>
            </p:spPr>
            <p:style>
              <a:lnRef idx="2">
                <a:schemeClr val="dk1"/>
              </a:lnRef>
              <a:fillRef idx="0">
                <a:schemeClr val="dk1"/>
              </a:fillRef>
              <a:effectRef idx="1">
                <a:schemeClr val="dk1"/>
              </a:effectRef>
              <a:fontRef idx="minor">
                <a:schemeClr val="tx1"/>
              </a:fontRef>
            </p:style>
          </p:cxnSp>
          <p:cxnSp>
            <p:nvCxnSpPr>
              <p:cNvPr id="154" name="Straight Connector 153"/>
              <p:cNvCxnSpPr/>
              <p:nvPr/>
            </p:nvCxnSpPr>
            <p:spPr>
              <a:xfrm>
                <a:off x="3583171" y="1115098"/>
                <a:ext cx="1293627" cy="0"/>
              </a:xfrm>
              <a:prstGeom prst="line">
                <a:avLst/>
              </a:prstGeom>
            </p:spPr>
            <p:style>
              <a:lnRef idx="2">
                <a:schemeClr val="dk1"/>
              </a:lnRef>
              <a:fillRef idx="0">
                <a:schemeClr val="dk1"/>
              </a:fillRef>
              <a:effectRef idx="1">
                <a:schemeClr val="dk1"/>
              </a:effectRef>
              <a:fontRef idx="minor">
                <a:schemeClr val="tx1"/>
              </a:fontRef>
            </p:style>
          </p:cxnSp>
          <p:cxnSp>
            <p:nvCxnSpPr>
              <p:cNvPr id="155" name="Straight Connector 154"/>
              <p:cNvCxnSpPr/>
              <p:nvPr/>
            </p:nvCxnSpPr>
            <p:spPr>
              <a:xfrm>
                <a:off x="3583171" y="1483049"/>
                <a:ext cx="1293627" cy="0"/>
              </a:xfrm>
              <a:prstGeom prst="line">
                <a:avLst/>
              </a:prstGeom>
            </p:spPr>
            <p:style>
              <a:lnRef idx="2">
                <a:schemeClr val="dk1"/>
              </a:lnRef>
              <a:fillRef idx="0">
                <a:schemeClr val="dk1"/>
              </a:fillRef>
              <a:effectRef idx="1">
                <a:schemeClr val="dk1"/>
              </a:effectRef>
              <a:fontRef idx="minor">
                <a:schemeClr val="tx1"/>
              </a:fontRef>
            </p:style>
          </p:cxnSp>
          <p:cxnSp>
            <p:nvCxnSpPr>
              <p:cNvPr id="156" name="Straight Connector 155"/>
              <p:cNvCxnSpPr/>
              <p:nvPr/>
            </p:nvCxnSpPr>
            <p:spPr>
              <a:xfrm>
                <a:off x="3583171" y="1855583"/>
                <a:ext cx="1293627" cy="0"/>
              </a:xfrm>
              <a:prstGeom prst="line">
                <a:avLst/>
              </a:prstGeom>
            </p:spPr>
            <p:style>
              <a:lnRef idx="2">
                <a:schemeClr val="dk1"/>
              </a:lnRef>
              <a:fillRef idx="0">
                <a:schemeClr val="dk1"/>
              </a:fillRef>
              <a:effectRef idx="1">
                <a:schemeClr val="dk1"/>
              </a:effectRef>
              <a:fontRef idx="minor">
                <a:schemeClr val="tx1"/>
              </a:fontRef>
            </p:style>
          </p:cxnSp>
          <p:cxnSp>
            <p:nvCxnSpPr>
              <p:cNvPr id="157" name="Straight Connector 156"/>
              <p:cNvCxnSpPr/>
              <p:nvPr/>
            </p:nvCxnSpPr>
            <p:spPr>
              <a:xfrm>
                <a:off x="3579826" y="2295850"/>
                <a:ext cx="1293627" cy="0"/>
              </a:xfrm>
              <a:prstGeom prst="line">
                <a:avLst/>
              </a:prstGeom>
            </p:spPr>
            <p:style>
              <a:lnRef idx="2">
                <a:schemeClr val="dk1"/>
              </a:lnRef>
              <a:fillRef idx="0">
                <a:schemeClr val="dk1"/>
              </a:fillRef>
              <a:effectRef idx="1">
                <a:schemeClr val="dk1"/>
              </a:effectRef>
              <a:fontRef idx="minor">
                <a:schemeClr val="tx1"/>
              </a:fontRef>
            </p:style>
          </p:cxnSp>
          <p:cxnSp>
            <p:nvCxnSpPr>
              <p:cNvPr id="158" name="Straight Connector 157"/>
              <p:cNvCxnSpPr/>
              <p:nvPr/>
            </p:nvCxnSpPr>
            <p:spPr>
              <a:xfrm>
                <a:off x="3545957" y="4981364"/>
                <a:ext cx="1293627" cy="0"/>
              </a:xfrm>
              <a:prstGeom prst="line">
                <a:avLst/>
              </a:prstGeom>
            </p:spPr>
            <p:style>
              <a:lnRef idx="2">
                <a:schemeClr val="dk1"/>
              </a:lnRef>
              <a:fillRef idx="0">
                <a:schemeClr val="dk1"/>
              </a:fillRef>
              <a:effectRef idx="1">
                <a:schemeClr val="dk1"/>
              </a:effectRef>
              <a:fontRef idx="minor">
                <a:schemeClr val="tx1"/>
              </a:fontRef>
            </p:style>
          </p:cxnSp>
          <p:cxnSp>
            <p:nvCxnSpPr>
              <p:cNvPr id="159" name="Straight Connector 158"/>
              <p:cNvCxnSpPr/>
              <p:nvPr/>
            </p:nvCxnSpPr>
            <p:spPr>
              <a:xfrm>
                <a:off x="3545214" y="6479501"/>
                <a:ext cx="1293627" cy="0"/>
              </a:xfrm>
              <a:prstGeom prst="line">
                <a:avLst/>
              </a:prstGeom>
            </p:spPr>
            <p:style>
              <a:lnRef idx="2">
                <a:schemeClr val="dk1"/>
              </a:lnRef>
              <a:fillRef idx="0">
                <a:schemeClr val="dk1"/>
              </a:fillRef>
              <a:effectRef idx="1">
                <a:schemeClr val="dk1"/>
              </a:effectRef>
              <a:fontRef idx="minor">
                <a:schemeClr val="tx1"/>
              </a:fontRef>
            </p:style>
          </p:cxnSp>
        </p:grpSp>
        <p:grpSp>
          <p:nvGrpSpPr>
            <p:cNvPr id="121" name="Group 120"/>
            <p:cNvGrpSpPr/>
            <p:nvPr/>
          </p:nvGrpSpPr>
          <p:grpSpPr>
            <a:xfrm>
              <a:off x="4553924" y="69992"/>
              <a:ext cx="5901171" cy="6455125"/>
              <a:chOff x="4706321" y="69992"/>
              <a:chExt cx="5901171" cy="6455125"/>
            </a:xfrm>
          </p:grpSpPr>
          <p:grpSp>
            <p:nvGrpSpPr>
              <p:cNvPr id="122" name="Group 121"/>
              <p:cNvGrpSpPr/>
              <p:nvPr/>
            </p:nvGrpSpPr>
            <p:grpSpPr>
              <a:xfrm>
                <a:off x="6052493" y="231271"/>
                <a:ext cx="304800" cy="6248231"/>
                <a:chOff x="4129628" y="564765"/>
                <a:chExt cx="186267" cy="6442280"/>
              </a:xfrm>
            </p:grpSpPr>
            <p:sp>
              <p:nvSpPr>
                <p:cNvPr id="147" name="Freeform 146"/>
                <p:cNvSpPr/>
                <p:nvPr/>
              </p:nvSpPr>
              <p:spPr>
                <a:xfrm>
                  <a:off x="4129628" y="5784009"/>
                  <a:ext cx="186267" cy="660400"/>
                </a:xfrm>
                <a:custGeom>
                  <a:avLst/>
                  <a:gdLst>
                    <a:gd name="connsiteX0" fmla="*/ 101600 w 186267"/>
                    <a:gd name="connsiteY0" fmla="*/ 0 h 660400"/>
                    <a:gd name="connsiteX1" fmla="*/ 16933 w 186267"/>
                    <a:gd name="connsiteY1" fmla="*/ 135467 h 660400"/>
                    <a:gd name="connsiteX2" fmla="*/ 186267 w 186267"/>
                    <a:gd name="connsiteY2" fmla="*/ 186267 h 660400"/>
                    <a:gd name="connsiteX3" fmla="*/ 0 w 186267"/>
                    <a:gd name="connsiteY3" fmla="*/ 321734 h 660400"/>
                    <a:gd name="connsiteX4" fmla="*/ 186267 w 186267"/>
                    <a:gd name="connsiteY4" fmla="*/ 389467 h 660400"/>
                    <a:gd name="connsiteX5" fmla="*/ 16933 w 186267"/>
                    <a:gd name="connsiteY5" fmla="*/ 508000 h 660400"/>
                    <a:gd name="connsiteX6" fmla="*/ 16933 w 186267"/>
                    <a:gd name="connsiteY6" fmla="*/ 508000 h 660400"/>
                    <a:gd name="connsiteX7" fmla="*/ 16933 w 186267"/>
                    <a:gd name="connsiteY7" fmla="*/ 508000 h 660400"/>
                    <a:gd name="connsiteX8" fmla="*/ 118533 w 186267"/>
                    <a:gd name="connsiteY8" fmla="*/ 660400 h 660400"/>
                    <a:gd name="connsiteX9" fmla="*/ 118533 w 186267"/>
                    <a:gd name="connsiteY9" fmla="*/ 660400 h 66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267" h="660400">
                      <a:moveTo>
                        <a:pt x="101600" y="0"/>
                      </a:moveTo>
                      <a:lnTo>
                        <a:pt x="16933" y="135467"/>
                      </a:lnTo>
                      <a:lnTo>
                        <a:pt x="186267" y="186267"/>
                      </a:lnTo>
                      <a:lnTo>
                        <a:pt x="0" y="321734"/>
                      </a:lnTo>
                      <a:lnTo>
                        <a:pt x="186267" y="389467"/>
                      </a:lnTo>
                      <a:lnTo>
                        <a:pt x="16933" y="508000"/>
                      </a:lnTo>
                      <a:lnTo>
                        <a:pt x="16933" y="508000"/>
                      </a:lnTo>
                      <a:lnTo>
                        <a:pt x="16933" y="508000"/>
                      </a:lnTo>
                      <a:lnTo>
                        <a:pt x="118533" y="660400"/>
                      </a:lnTo>
                      <a:lnTo>
                        <a:pt x="118533" y="660400"/>
                      </a:lnTo>
                    </a:path>
                  </a:pathLst>
                </a:custGeom>
              </p:spPr>
              <p:style>
                <a:lnRef idx="2">
                  <a:schemeClr val="dk1"/>
                </a:lnRef>
                <a:fillRef idx="0">
                  <a:schemeClr val="dk1"/>
                </a:fillRef>
                <a:effectRef idx="1">
                  <a:schemeClr val="dk1"/>
                </a:effectRef>
                <a:fontRef idx="minor">
                  <a:schemeClr val="tx1"/>
                </a:fontRef>
              </p:style>
              <p:txBody>
                <a:bodyPr rtlCol="0" anchor="ctr"/>
                <a:lstStyle/>
                <a:p>
                  <a:pPr algn="ctr"/>
                  <a:endParaRPr lang="en-US" sz="1600"/>
                </a:p>
              </p:txBody>
            </p:sp>
            <p:cxnSp>
              <p:nvCxnSpPr>
                <p:cNvPr id="148" name="Straight Connector 147"/>
                <p:cNvCxnSpPr>
                  <a:stCxn id="147" idx="8"/>
                </p:cNvCxnSpPr>
                <p:nvPr/>
              </p:nvCxnSpPr>
              <p:spPr>
                <a:xfrm flipH="1">
                  <a:off x="4248160" y="6444409"/>
                  <a:ext cx="1" cy="562636"/>
                </a:xfrm>
                <a:prstGeom prst="line">
                  <a:avLst/>
                </a:prstGeom>
              </p:spPr>
              <p:style>
                <a:lnRef idx="2">
                  <a:schemeClr val="dk1"/>
                </a:lnRef>
                <a:fillRef idx="0">
                  <a:schemeClr val="dk1"/>
                </a:fillRef>
                <a:effectRef idx="1">
                  <a:schemeClr val="dk1"/>
                </a:effectRef>
                <a:fontRef idx="minor">
                  <a:schemeClr val="tx1"/>
                </a:fontRef>
              </p:style>
            </p:cxnSp>
            <p:cxnSp>
              <p:nvCxnSpPr>
                <p:cNvPr id="149" name="Straight Connector 148"/>
                <p:cNvCxnSpPr/>
                <p:nvPr/>
              </p:nvCxnSpPr>
              <p:spPr>
                <a:xfrm>
                  <a:off x="4226640" y="564765"/>
                  <a:ext cx="0" cy="5243368"/>
                </a:xfrm>
                <a:prstGeom prst="line">
                  <a:avLst/>
                </a:prstGeom>
                <a:ln/>
              </p:spPr>
              <p:style>
                <a:lnRef idx="2">
                  <a:schemeClr val="dk1"/>
                </a:lnRef>
                <a:fillRef idx="0">
                  <a:schemeClr val="dk1"/>
                </a:fillRef>
                <a:effectRef idx="1">
                  <a:schemeClr val="dk1"/>
                </a:effectRef>
                <a:fontRef idx="minor">
                  <a:schemeClr val="tx1"/>
                </a:fontRef>
              </p:style>
            </p:cxnSp>
          </p:grpSp>
          <p:grpSp>
            <p:nvGrpSpPr>
              <p:cNvPr id="123" name="Group 122"/>
              <p:cNvGrpSpPr/>
              <p:nvPr/>
            </p:nvGrpSpPr>
            <p:grpSpPr>
              <a:xfrm>
                <a:off x="4706321" y="69992"/>
                <a:ext cx="1407175" cy="6448732"/>
                <a:chOff x="2304431" y="69992"/>
                <a:chExt cx="1407175" cy="6448732"/>
              </a:xfrm>
            </p:grpSpPr>
            <p:sp>
              <p:nvSpPr>
                <p:cNvPr id="136" name="TextBox 135"/>
                <p:cNvSpPr txBox="1"/>
                <p:nvPr/>
              </p:nvSpPr>
              <p:spPr>
                <a:xfrm>
                  <a:off x="2304431" y="6268465"/>
                  <a:ext cx="1134536" cy="250259"/>
                </a:xfrm>
                <a:prstGeom prst="rect">
                  <a:avLst/>
                </a:prstGeom>
                <a:noFill/>
              </p:spPr>
              <p:txBody>
                <a:bodyPr wrap="square" rtlCol="0">
                  <a:spAutoFit/>
                </a:bodyPr>
                <a:lstStyle/>
                <a:p>
                  <a:r>
                    <a:rPr lang="en-US" sz="1600" dirty="0" smtClean="0"/>
                    <a:t>13,000 BP</a:t>
                  </a:r>
                  <a:endParaRPr lang="en-US" sz="1600" dirty="0"/>
                </a:p>
              </p:txBody>
            </p:sp>
            <p:sp>
              <p:nvSpPr>
                <p:cNvPr id="137" name="TextBox 136"/>
                <p:cNvSpPr txBox="1"/>
                <p:nvPr/>
              </p:nvSpPr>
              <p:spPr>
                <a:xfrm>
                  <a:off x="2388433" y="4754617"/>
                  <a:ext cx="1124060" cy="250259"/>
                </a:xfrm>
                <a:prstGeom prst="rect">
                  <a:avLst/>
                </a:prstGeom>
                <a:noFill/>
              </p:spPr>
              <p:txBody>
                <a:bodyPr wrap="square" rtlCol="0">
                  <a:spAutoFit/>
                </a:bodyPr>
                <a:lstStyle/>
                <a:p>
                  <a:r>
                    <a:rPr lang="en-US" sz="1600" dirty="0" smtClean="0"/>
                    <a:t>7,700 BP</a:t>
                  </a:r>
                  <a:endParaRPr lang="en-US" sz="1600" dirty="0"/>
                </a:p>
              </p:txBody>
            </p:sp>
            <p:grpSp>
              <p:nvGrpSpPr>
                <p:cNvPr id="138" name="Group 137"/>
                <p:cNvGrpSpPr/>
                <p:nvPr/>
              </p:nvGrpSpPr>
              <p:grpSpPr>
                <a:xfrm>
                  <a:off x="2736558" y="69992"/>
                  <a:ext cx="975048" cy="2567950"/>
                  <a:chOff x="2736558" y="69992"/>
                  <a:chExt cx="975048" cy="2567950"/>
                </a:xfrm>
              </p:grpSpPr>
              <p:sp>
                <p:nvSpPr>
                  <p:cNvPr id="139" name="TextBox 138"/>
                  <p:cNvSpPr txBox="1"/>
                  <p:nvPr/>
                </p:nvSpPr>
                <p:spPr>
                  <a:xfrm>
                    <a:off x="2736558" y="2387683"/>
                    <a:ext cx="931116" cy="250259"/>
                  </a:xfrm>
                  <a:prstGeom prst="rect">
                    <a:avLst/>
                  </a:prstGeom>
                  <a:noFill/>
                </p:spPr>
                <p:txBody>
                  <a:bodyPr wrap="square" rtlCol="0">
                    <a:spAutoFit/>
                  </a:bodyPr>
                  <a:lstStyle/>
                  <a:p>
                    <a:r>
                      <a:rPr lang="en-US" sz="1600" dirty="0" smtClean="0"/>
                      <a:t>1849</a:t>
                    </a:r>
                    <a:endParaRPr lang="en-US" sz="1600" dirty="0"/>
                  </a:p>
                </p:txBody>
              </p:sp>
              <p:sp>
                <p:nvSpPr>
                  <p:cNvPr id="140" name="TextBox 139"/>
                  <p:cNvSpPr txBox="1"/>
                  <p:nvPr/>
                </p:nvSpPr>
                <p:spPr>
                  <a:xfrm>
                    <a:off x="2736559" y="2106086"/>
                    <a:ext cx="953083" cy="250259"/>
                  </a:xfrm>
                  <a:prstGeom prst="rect">
                    <a:avLst/>
                  </a:prstGeom>
                  <a:noFill/>
                </p:spPr>
                <p:txBody>
                  <a:bodyPr wrap="square" rtlCol="0">
                    <a:spAutoFit/>
                  </a:bodyPr>
                  <a:lstStyle/>
                  <a:p>
                    <a:r>
                      <a:rPr lang="en-US" sz="1600" dirty="0" smtClean="0"/>
                      <a:t>1870</a:t>
                    </a:r>
                    <a:endParaRPr lang="en-US" sz="1600" dirty="0"/>
                  </a:p>
                </p:txBody>
              </p:sp>
              <p:sp>
                <p:nvSpPr>
                  <p:cNvPr id="141" name="TextBox 140"/>
                  <p:cNvSpPr txBox="1"/>
                  <p:nvPr/>
                </p:nvSpPr>
                <p:spPr>
                  <a:xfrm>
                    <a:off x="2736559" y="1644661"/>
                    <a:ext cx="975047" cy="250259"/>
                  </a:xfrm>
                  <a:prstGeom prst="rect">
                    <a:avLst/>
                  </a:prstGeom>
                  <a:noFill/>
                </p:spPr>
                <p:txBody>
                  <a:bodyPr wrap="square" rtlCol="0">
                    <a:spAutoFit/>
                  </a:bodyPr>
                  <a:lstStyle/>
                  <a:p>
                    <a:r>
                      <a:rPr lang="en-US" sz="1600" dirty="0" smtClean="0"/>
                      <a:t>1890</a:t>
                    </a:r>
                    <a:endParaRPr lang="en-US" sz="1600" dirty="0"/>
                  </a:p>
                </p:txBody>
              </p:sp>
              <p:sp>
                <p:nvSpPr>
                  <p:cNvPr id="142" name="TextBox 141"/>
                  <p:cNvSpPr txBox="1"/>
                  <p:nvPr/>
                </p:nvSpPr>
                <p:spPr>
                  <a:xfrm>
                    <a:off x="2736559" y="1287359"/>
                    <a:ext cx="953082" cy="250259"/>
                  </a:xfrm>
                  <a:prstGeom prst="rect">
                    <a:avLst/>
                  </a:prstGeom>
                  <a:noFill/>
                </p:spPr>
                <p:txBody>
                  <a:bodyPr wrap="square" rtlCol="0">
                    <a:spAutoFit/>
                  </a:bodyPr>
                  <a:lstStyle/>
                  <a:p>
                    <a:r>
                      <a:rPr lang="en-US" sz="1600" dirty="0" smtClean="0"/>
                      <a:t>1905</a:t>
                    </a:r>
                    <a:endParaRPr lang="en-US" sz="1600" dirty="0"/>
                  </a:p>
                </p:txBody>
              </p:sp>
              <p:sp>
                <p:nvSpPr>
                  <p:cNvPr id="143" name="TextBox 142"/>
                  <p:cNvSpPr txBox="1"/>
                  <p:nvPr/>
                </p:nvSpPr>
                <p:spPr>
                  <a:xfrm>
                    <a:off x="2736559" y="914482"/>
                    <a:ext cx="953083" cy="250259"/>
                  </a:xfrm>
                  <a:prstGeom prst="rect">
                    <a:avLst/>
                  </a:prstGeom>
                  <a:noFill/>
                </p:spPr>
                <p:txBody>
                  <a:bodyPr wrap="square" rtlCol="0">
                    <a:spAutoFit/>
                  </a:bodyPr>
                  <a:lstStyle/>
                  <a:p>
                    <a:r>
                      <a:rPr lang="en-US" sz="1600" dirty="0" smtClean="0"/>
                      <a:t>1927</a:t>
                    </a:r>
                    <a:endParaRPr lang="en-US" sz="1600" dirty="0"/>
                  </a:p>
                </p:txBody>
              </p:sp>
              <p:sp>
                <p:nvSpPr>
                  <p:cNvPr id="144" name="TextBox 143"/>
                  <p:cNvSpPr txBox="1"/>
                  <p:nvPr/>
                </p:nvSpPr>
                <p:spPr>
                  <a:xfrm>
                    <a:off x="2736559" y="608333"/>
                    <a:ext cx="953082" cy="250259"/>
                  </a:xfrm>
                  <a:prstGeom prst="rect">
                    <a:avLst/>
                  </a:prstGeom>
                  <a:noFill/>
                </p:spPr>
                <p:txBody>
                  <a:bodyPr wrap="square" rtlCol="0">
                    <a:spAutoFit/>
                  </a:bodyPr>
                  <a:lstStyle/>
                  <a:p>
                    <a:r>
                      <a:rPr lang="en-US" sz="1600" dirty="0" smtClean="0"/>
                      <a:t>1973</a:t>
                    </a:r>
                    <a:endParaRPr lang="en-US" sz="1600" dirty="0"/>
                  </a:p>
                </p:txBody>
              </p:sp>
              <p:sp>
                <p:nvSpPr>
                  <p:cNvPr id="145" name="TextBox 144"/>
                  <p:cNvSpPr txBox="1"/>
                  <p:nvPr/>
                </p:nvSpPr>
                <p:spPr>
                  <a:xfrm>
                    <a:off x="2736558" y="320867"/>
                    <a:ext cx="970018" cy="250259"/>
                  </a:xfrm>
                  <a:prstGeom prst="rect">
                    <a:avLst/>
                  </a:prstGeom>
                  <a:noFill/>
                </p:spPr>
                <p:txBody>
                  <a:bodyPr wrap="square" rtlCol="0">
                    <a:spAutoFit/>
                  </a:bodyPr>
                  <a:lstStyle/>
                  <a:p>
                    <a:r>
                      <a:rPr lang="en-US" sz="1600" dirty="0" smtClean="0"/>
                      <a:t>2008</a:t>
                    </a:r>
                    <a:endParaRPr lang="en-US" sz="1600" dirty="0"/>
                  </a:p>
                </p:txBody>
              </p:sp>
              <p:sp>
                <p:nvSpPr>
                  <p:cNvPr id="146" name="TextBox 145"/>
                  <p:cNvSpPr txBox="1"/>
                  <p:nvPr/>
                </p:nvSpPr>
                <p:spPr>
                  <a:xfrm>
                    <a:off x="2736560" y="69992"/>
                    <a:ext cx="970017" cy="250259"/>
                  </a:xfrm>
                  <a:prstGeom prst="rect">
                    <a:avLst/>
                  </a:prstGeom>
                  <a:noFill/>
                </p:spPr>
                <p:txBody>
                  <a:bodyPr wrap="square" rtlCol="0">
                    <a:spAutoFit/>
                  </a:bodyPr>
                  <a:lstStyle/>
                  <a:p>
                    <a:r>
                      <a:rPr lang="en-US" sz="1600" dirty="0" smtClean="0"/>
                      <a:t>2011</a:t>
                    </a:r>
                    <a:endParaRPr lang="en-US" sz="1600" dirty="0"/>
                  </a:p>
                </p:txBody>
              </p:sp>
            </p:grpSp>
          </p:grpSp>
          <p:grpSp>
            <p:nvGrpSpPr>
              <p:cNvPr id="124" name="Group 123"/>
              <p:cNvGrpSpPr/>
              <p:nvPr/>
            </p:nvGrpSpPr>
            <p:grpSpPr>
              <a:xfrm>
                <a:off x="6520428" y="91024"/>
                <a:ext cx="4087064" cy="6434093"/>
                <a:chOff x="4865801" y="91024"/>
                <a:chExt cx="4087064" cy="6434093"/>
              </a:xfrm>
            </p:grpSpPr>
            <p:sp>
              <p:nvSpPr>
                <p:cNvPr id="125" name="TextBox 124"/>
                <p:cNvSpPr txBox="1"/>
                <p:nvPr/>
              </p:nvSpPr>
              <p:spPr>
                <a:xfrm>
                  <a:off x="4875790" y="6274858"/>
                  <a:ext cx="4077075" cy="250259"/>
                </a:xfrm>
                <a:prstGeom prst="rect">
                  <a:avLst/>
                </a:prstGeom>
                <a:noFill/>
              </p:spPr>
              <p:txBody>
                <a:bodyPr wrap="square" rtlCol="0">
                  <a:spAutoFit/>
                </a:bodyPr>
                <a:lstStyle/>
                <a:p>
                  <a:r>
                    <a:rPr lang="en-US" sz="1600" dirty="0" smtClean="0"/>
                    <a:t>Recession of ice sheet</a:t>
                  </a:r>
                  <a:endParaRPr lang="en-US" sz="1600" dirty="0"/>
                </a:p>
              </p:txBody>
            </p:sp>
            <p:sp>
              <p:nvSpPr>
                <p:cNvPr id="126" name="TextBox 125"/>
                <p:cNvSpPr txBox="1"/>
                <p:nvPr/>
              </p:nvSpPr>
              <p:spPr>
                <a:xfrm>
                  <a:off x="4875786" y="4776783"/>
                  <a:ext cx="4077079" cy="250259"/>
                </a:xfrm>
                <a:prstGeom prst="rect">
                  <a:avLst/>
                </a:prstGeom>
                <a:noFill/>
              </p:spPr>
              <p:txBody>
                <a:bodyPr wrap="square" rtlCol="0">
                  <a:spAutoFit/>
                </a:bodyPr>
                <a:lstStyle/>
                <a:p>
                  <a:r>
                    <a:rPr lang="en-US" sz="1600" dirty="0" smtClean="0"/>
                    <a:t>Eruption of Mount Mazama</a:t>
                  </a:r>
                  <a:endParaRPr lang="en-US" sz="1600" dirty="0"/>
                </a:p>
              </p:txBody>
            </p:sp>
            <p:grpSp>
              <p:nvGrpSpPr>
                <p:cNvPr id="127" name="Group 126"/>
                <p:cNvGrpSpPr/>
                <p:nvPr/>
              </p:nvGrpSpPr>
              <p:grpSpPr>
                <a:xfrm>
                  <a:off x="4865801" y="91024"/>
                  <a:ext cx="3971702" cy="2602841"/>
                  <a:chOff x="4865801" y="91024"/>
                  <a:chExt cx="3971702" cy="2602841"/>
                </a:xfrm>
              </p:grpSpPr>
              <p:sp>
                <p:nvSpPr>
                  <p:cNvPr id="128" name="TextBox 127"/>
                  <p:cNvSpPr txBox="1"/>
                  <p:nvPr/>
                </p:nvSpPr>
                <p:spPr>
                  <a:xfrm>
                    <a:off x="4894068" y="2443606"/>
                    <a:ext cx="3943435" cy="250259"/>
                  </a:xfrm>
                  <a:prstGeom prst="rect">
                    <a:avLst/>
                  </a:prstGeom>
                  <a:noFill/>
                </p:spPr>
                <p:txBody>
                  <a:bodyPr wrap="square" rtlCol="0">
                    <a:spAutoFit/>
                  </a:bodyPr>
                  <a:lstStyle/>
                  <a:p>
                    <a:r>
                      <a:rPr lang="en-US" sz="1600" dirty="0" smtClean="0"/>
                      <a:t>Fort Steilacoom</a:t>
                    </a:r>
                    <a:endParaRPr lang="en-US" sz="1600" dirty="0"/>
                  </a:p>
                </p:txBody>
              </p:sp>
              <p:sp>
                <p:nvSpPr>
                  <p:cNvPr id="129" name="TextBox 128"/>
                  <p:cNvSpPr txBox="1"/>
                  <p:nvPr/>
                </p:nvSpPr>
                <p:spPr>
                  <a:xfrm>
                    <a:off x="4888094" y="2099987"/>
                    <a:ext cx="3834047" cy="250259"/>
                  </a:xfrm>
                  <a:prstGeom prst="rect">
                    <a:avLst/>
                  </a:prstGeom>
                  <a:noFill/>
                </p:spPr>
                <p:txBody>
                  <a:bodyPr wrap="square" rtlCol="0">
                    <a:spAutoFit/>
                  </a:bodyPr>
                  <a:lstStyle/>
                  <a:p>
                    <a:r>
                      <a:rPr lang="en-US" sz="1600" dirty="0" smtClean="0"/>
                      <a:t>Insane Asylum of Washington</a:t>
                    </a:r>
                    <a:endParaRPr lang="en-US" sz="1600" dirty="0"/>
                  </a:p>
                </p:txBody>
              </p:sp>
              <p:sp>
                <p:nvSpPr>
                  <p:cNvPr id="130" name="TextBox 129"/>
                  <p:cNvSpPr txBox="1"/>
                  <p:nvPr/>
                </p:nvSpPr>
                <p:spPr>
                  <a:xfrm>
                    <a:off x="4879386" y="1673839"/>
                    <a:ext cx="3698554" cy="250259"/>
                  </a:xfrm>
                  <a:prstGeom prst="rect">
                    <a:avLst/>
                  </a:prstGeom>
                  <a:noFill/>
                </p:spPr>
                <p:txBody>
                  <a:bodyPr wrap="square" rtlCol="0">
                    <a:spAutoFit/>
                  </a:bodyPr>
                  <a:lstStyle/>
                  <a:p>
                    <a:r>
                      <a:rPr lang="en-US" sz="1600" dirty="0" smtClean="0"/>
                      <a:t>Lead Smelter</a:t>
                    </a:r>
                    <a:endParaRPr lang="en-US" sz="1600" dirty="0"/>
                  </a:p>
                </p:txBody>
              </p:sp>
              <p:sp>
                <p:nvSpPr>
                  <p:cNvPr id="131" name="TextBox 130"/>
                  <p:cNvSpPr txBox="1"/>
                  <p:nvPr/>
                </p:nvSpPr>
                <p:spPr>
                  <a:xfrm>
                    <a:off x="4879386" y="1278405"/>
                    <a:ext cx="3587189" cy="250259"/>
                  </a:xfrm>
                  <a:prstGeom prst="rect">
                    <a:avLst/>
                  </a:prstGeom>
                  <a:noFill/>
                </p:spPr>
                <p:txBody>
                  <a:bodyPr wrap="square" rtlCol="0">
                    <a:spAutoFit/>
                  </a:bodyPr>
                  <a:lstStyle/>
                  <a:p>
                    <a:r>
                      <a:rPr lang="en-US" sz="1600" dirty="0" smtClean="0"/>
                      <a:t>Copper Smelter</a:t>
                    </a:r>
                    <a:endParaRPr lang="en-US" sz="1600" dirty="0"/>
                  </a:p>
                </p:txBody>
              </p:sp>
              <p:sp>
                <p:nvSpPr>
                  <p:cNvPr id="132" name="TextBox 131"/>
                  <p:cNvSpPr txBox="1"/>
                  <p:nvPr/>
                </p:nvSpPr>
                <p:spPr>
                  <a:xfrm>
                    <a:off x="4887767" y="918023"/>
                    <a:ext cx="3473867" cy="250259"/>
                  </a:xfrm>
                  <a:prstGeom prst="rect">
                    <a:avLst/>
                  </a:prstGeom>
                  <a:noFill/>
                </p:spPr>
                <p:txBody>
                  <a:bodyPr wrap="square" rtlCol="0">
                    <a:spAutoFit/>
                  </a:bodyPr>
                  <a:lstStyle/>
                  <a:p>
                    <a:r>
                      <a:rPr lang="en-US" sz="1600" dirty="0" smtClean="0"/>
                      <a:t>Waste Disposal Pond</a:t>
                    </a:r>
                    <a:endParaRPr lang="en-US" sz="1600" dirty="0"/>
                  </a:p>
                </p:txBody>
              </p:sp>
              <p:sp>
                <p:nvSpPr>
                  <p:cNvPr id="133" name="TextBox 132"/>
                  <p:cNvSpPr txBox="1"/>
                  <p:nvPr/>
                </p:nvSpPr>
                <p:spPr>
                  <a:xfrm>
                    <a:off x="4865802" y="599186"/>
                    <a:ext cx="3394891" cy="250259"/>
                  </a:xfrm>
                  <a:prstGeom prst="rect">
                    <a:avLst/>
                  </a:prstGeom>
                  <a:noFill/>
                </p:spPr>
                <p:txBody>
                  <a:bodyPr wrap="square" rtlCol="0">
                    <a:spAutoFit/>
                  </a:bodyPr>
                  <a:lstStyle/>
                  <a:p>
                    <a:r>
                      <a:rPr lang="en-US" sz="1600" dirty="0" smtClean="0"/>
                      <a:t>Algal Bloom</a:t>
                    </a:r>
                    <a:endParaRPr lang="en-US" sz="1600" dirty="0"/>
                  </a:p>
                </p:txBody>
              </p:sp>
              <p:sp>
                <p:nvSpPr>
                  <p:cNvPr id="134" name="TextBox 133"/>
                  <p:cNvSpPr txBox="1"/>
                  <p:nvPr/>
                </p:nvSpPr>
                <p:spPr>
                  <a:xfrm>
                    <a:off x="4865801" y="341900"/>
                    <a:ext cx="3135328" cy="250259"/>
                  </a:xfrm>
                  <a:prstGeom prst="rect">
                    <a:avLst/>
                  </a:prstGeom>
                  <a:noFill/>
                </p:spPr>
                <p:txBody>
                  <a:bodyPr wrap="square" rtlCol="0">
                    <a:spAutoFit/>
                  </a:bodyPr>
                  <a:lstStyle/>
                  <a:p>
                    <a:r>
                      <a:rPr lang="en-US" sz="1600" dirty="0" smtClean="0"/>
                      <a:t>Treatment</a:t>
                    </a:r>
                    <a:endParaRPr lang="en-US" sz="1600" dirty="0"/>
                  </a:p>
                </p:txBody>
              </p:sp>
              <p:sp>
                <p:nvSpPr>
                  <p:cNvPr id="135" name="TextBox 134"/>
                  <p:cNvSpPr txBox="1"/>
                  <p:nvPr/>
                </p:nvSpPr>
                <p:spPr>
                  <a:xfrm>
                    <a:off x="4865803" y="91024"/>
                    <a:ext cx="3265107" cy="250259"/>
                  </a:xfrm>
                  <a:prstGeom prst="rect">
                    <a:avLst/>
                  </a:prstGeom>
                  <a:noFill/>
                </p:spPr>
                <p:txBody>
                  <a:bodyPr wrap="square" rtlCol="0">
                    <a:spAutoFit/>
                  </a:bodyPr>
                  <a:lstStyle/>
                  <a:p>
                    <a:r>
                      <a:rPr lang="en-US" sz="1600" dirty="0" smtClean="0"/>
                      <a:t>Lake Closure</a:t>
                    </a:r>
                    <a:endParaRPr lang="en-US" sz="1600" dirty="0"/>
                  </a:p>
                </p:txBody>
              </p:sp>
            </p:grpSp>
          </p:grpSp>
        </p:grpSp>
      </p:grpSp>
      <p:sp>
        <p:nvSpPr>
          <p:cNvPr id="161" name="TextBox 160"/>
          <p:cNvSpPr txBox="1"/>
          <p:nvPr/>
        </p:nvSpPr>
        <p:spPr>
          <a:xfrm>
            <a:off x="5760342" y="11636161"/>
            <a:ext cx="10642919" cy="3785642"/>
          </a:xfrm>
          <a:prstGeom prst="rect">
            <a:avLst/>
          </a:prstGeom>
          <a:solidFill>
            <a:srgbClr val="FFFFFF"/>
          </a:solidFill>
          <a:ln w="127000">
            <a:noFill/>
          </a:ln>
        </p:spPr>
        <p:txBody>
          <a:bodyPr wrap="square" lIns="91430" tIns="45715" rIns="91430" bIns="45715" rtlCol="0">
            <a:spAutoFit/>
          </a:bodyPr>
          <a:lstStyle/>
          <a:p>
            <a:r>
              <a:rPr lang="en-US" sz="2400" dirty="0" smtClean="0">
                <a:solidFill>
                  <a:srgbClr val="404040"/>
                </a:solidFill>
              </a:rPr>
              <a:t>Waughop Lake is a kettle lake formed following retreat of the Puget Lobe of the Cordilleran Ice Sheet. </a:t>
            </a:r>
          </a:p>
          <a:p>
            <a:r>
              <a:rPr lang="en-US" sz="2400" dirty="0" smtClean="0">
                <a:solidFill>
                  <a:srgbClr val="404040"/>
                </a:solidFill>
              </a:rPr>
              <a:t>Two anthropogenic activities in particular have impacted the lake over the past 150 years: agriculture and smelting.  Nearby Fort Steilacoom was initially established in 1849 as a military base, but later purchased to become the Insane Asylum of Washington Territory, where patients grazed cattle, and subsequently used the lake as a waste disposal site. </a:t>
            </a:r>
          </a:p>
          <a:p>
            <a:r>
              <a:rPr lang="en-US" sz="2400" dirty="0" smtClean="0">
                <a:solidFill>
                  <a:srgbClr val="404040"/>
                </a:solidFill>
              </a:rPr>
              <a:t>In the 1890’s a smelter operated by ASARCO facility was established at Commencement Bay.  Over the next 90 years processing of As-rich </a:t>
            </a:r>
            <a:r>
              <a:rPr lang="en-US" sz="2400" dirty="0" err="1" smtClean="0">
                <a:solidFill>
                  <a:srgbClr val="404040"/>
                </a:solidFill>
              </a:rPr>
              <a:t>Pb</a:t>
            </a:r>
            <a:r>
              <a:rPr lang="en-US" sz="2400" dirty="0" smtClean="0">
                <a:solidFill>
                  <a:srgbClr val="404040"/>
                </a:solidFill>
              </a:rPr>
              <a:t> and Cu ores  resulted in deposition heavy metals via particulate matter throughout the region. </a:t>
            </a:r>
          </a:p>
        </p:txBody>
      </p:sp>
      <p:grpSp>
        <p:nvGrpSpPr>
          <p:cNvPr id="164" name="Group 163"/>
          <p:cNvGrpSpPr/>
          <p:nvPr/>
        </p:nvGrpSpPr>
        <p:grpSpPr>
          <a:xfrm>
            <a:off x="34124900" y="35847914"/>
            <a:ext cx="16916401" cy="1859785"/>
            <a:chOff x="29198029" y="31617872"/>
            <a:chExt cx="14499771" cy="1859785"/>
          </a:xfrm>
        </p:grpSpPr>
        <p:sp>
          <p:nvSpPr>
            <p:cNvPr id="13" name="TextBox 12"/>
            <p:cNvSpPr txBox="1"/>
            <p:nvPr/>
          </p:nvSpPr>
          <p:spPr>
            <a:xfrm>
              <a:off x="29198029" y="32264193"/>
              <a:ext cx="14499771" cy="1213464"/>
            </a:xfrm>
            <a:prstGeom prst="rect">
              <a:avLst/>
            </a:prstGeom>
            <a:solidFill>
              <a:srgbClr val="FFFFFF"/>
            </a:solidFill>
            <a:ln w="127000">
              <a:noFill/>
            </a:ln>
          </p:spPr>
          <p:txBody>
            <a:bodyPr wrap="square" lIns="470208" tIns="235104" rIns="470208" bIns="235104" rtlCol="0">
              <a:spAutoFit/>
            </a:bodyPr>
            <a:lstStyle/>
            <a:p>
              <a:r>
                <a:rPr lang="en-US" sz="2400" dirty="0" smtClean="0">
                  <a:solidFill>
                    <a:schemeClr val="tx1">
                      <a:lumMod val="75000"/>
                      <a:lumOff val="25000"/>
                    </a:schemeClr>
                  </a:solidFill>
                </a:rPr>
                <a:t>This project was funded by the University Enrichment Committee and the Geology Department, both at the University of Puget Sound. Fellow Puget Sound students, Lisa Kant and Spencer Sheridan, assisted in the collection of the sediment core. </a:t>
              </a:r>
              <a:endParaRPr lang="en-US" sz="2400" dirty="0">
                <a:solidFill>
                  <a:schemeClr val="tx1">
                    <a:lumMod val="75000"/>
                    <a:lumOff val="25000"/>
                  </a:schemeClr>
                </a:solidFill>
              </a:endParaRPr>
            </a:p>
          </p:txBody>
        </p:sp>
        <p:sp>
          <p:nvSpPr>
            <p:cNvPr id="163" name="Rectangle 162"/>
            <p:cNvSpPr/>
            <p:nvPr/>
          </p:nvSpPr>
          <p:spPr>
            <a:xfrm>
              <a:off x="29523087" y="31617872"/>
              <a:ext cx="13860112" cy="646321"/>
            </a:xfrm>
            <a:prstGeom prst="rect">
              <a:avLst/>
            </a:prstGeom>
            <a:solidFill>
              <a:srgbClr val="660066"/>
            </a:solidFill>
            <a:ln w="127000">
              <a:noFill/>
            </a:ln>
          </p:spPr>
          <p:txBody>
            <a:bodyPr wrap="square" lIns="91430" tIns="45715" rIns="91430" bIns="45715">
              <a:spAutoFit/>
            </a:bodyPr>
            <a:lstStyle/>
            <a:p>
              <a:pPr algn="ctr"/>
              <a:r>
                <a:rPr lang="en-US" sz="3600" b="1" dirty="0" smtClean="0">
                  <a:solidFill>
                    <a:srgbClr val="F2F2F2"/>
                  </a:solidFill>
                </a:rPr>
                <a:t>Acknowledgements</a:t>
              </a:r>
              <a:endParaRPr lang="en-US" sz="3600" dirty="0">
                <a:solidFill>
                  <a:srgbClr val="F2F2F2"/>
                </a:solidFill>
              </a:endParaRPr>
            </a:p>
          </p:txBody>
        </p:sp>
      </p:grpSp>
      <p:sp>
        <p:nvSpPr>
          <p:cNvPr id="166" name="Rectangle 165"/>
          <p:cNvSpPr/>
          <p:nvPr/>
        </p:nvSpPr>
        <p:spPr>
          <a:xfrm>
            <a:off x="592667" y="37011329"/>
            <a:ext cx="15750063" cy="646321"/>
          </a:xfrm>
          <a:prstGeom prst="rect">
            <a:avLst/>
          </a:prstGeom>
          <a:solidFill>
            <a:srgbClr val="FFFFFF"/>
          </a:solidFill>
          <a:ln w="127000">
            <a:noFill/>
          </a:ln>
        </p:spPr>
        <p:txBody>
          <a:bodyPr wrap="square" lIns="91430" tIns="45715" rIns="91430" bIns="45715">
            <a:spAutoFit/>
          </a:bodyPr>
          <a:lstStyle/>
          <a:p>
            <a:r>
              <a:rPr lang="en-US" sz="1800" b="1" dirty="0" smtClean="0">
                <a:solidFill>
                  <a:srgbClr val="404040"/>
                </a:solidFill>
              </a:rPr>
              <a:t>Figure 3</a:t>
            </a:r>
            <a:r>
              <a:rPr lang="en-US" sz="1800" dirty="0" smtClean="0">
                <a:solidFill>
                  <a:srgbClr val="404040"/>
                </a:solidFill>
              </a:rPr>
              <a:t>. View of Drive 5 showing the Mount Mazama ash layer at 413cm. The eruption of Mount Mazama deposited a layer of ash around the Pacific Northwest</a:t>
            </a:r>
            <a:r>
              <a:rPr lang="en-US" sz="1800" dirty="0">
                <a:solidFill>
                  <a:srgbClr val="404040"/>
                </a:solidFill>
              </a:rPr>
              <a:t> </a:t>
            </a:r>
            <a:r>
              <a:rPr lang="en-US" sz="1800" dirty="0" smtClean="0">
                <a:solidFill>
                  <a:srgbClr val="404040"/>
                </a:solidFill>
              </a:rPr>
              <a:t>about 7,700 years ago. </a:t>
            </a:r>
            <a:endParaRPr lang="en-US" sz="1800" dirty="0">
              <a:solidFill>
                <a:srgbClr val="404040"/>
              </a:solidFill>
            </a:endParaRPr>
          </a:p>
        </p:txBody>
      </p:sp>
      <p:grpSp>
        <p:nvGrpSpPr>
          <p:cNvPr id="37" name="Group 36"/>
          <p:cNvGrpSpPr/>
          <p:nvPr/>
        </p:nvGrpSpPr>
        <p:grpSpPr>
          <a:xfrm>
            <a:off x="16823734" y="22751936"/>
            <a:ext cx="16963139" cy="14745634"/>
            <a:chOff x="16823734" y="21946811"/>
            <a:chExt cx="16963139" cy="14745634"/>
          </a:xfrm>
        </p:grpSpPr>
        <p:grpSp>
          <p:nvGrpSpPr>
            <p:cNvPr id="21" name="Group 20"/>
            <p:cNvGrpSpPr/>
            <p:nvPr/>
          </p:nvGrpSpPr>
          <p:grpSpPr>
            <a:xfrm>
              <a:off x="16823734" y="21946811"/>
              <a:ext cx="16963139" cy="14745634"/>
              <a:chOff x="16823734" y="24334410"/>
              <a:chExt cx="16963139" cy="14745634"/>
            </a:xfrm>
          </p:grpSpPr>
          <p:sp>
            <p:nvSpPr>
              <p:cNvPr id="26" name="Rectangle 25"/>
              <p:cNvSpPr/>
              <p:nvPr/>
            </p:nvSpPr>
            <p:spPr>
              <a:xfrm>
                <a:off x="16972883" y="24334410"/>
                <a:ext cx="16813990" cy="646321"/>
              </a:xfrm>
              <a:prstGeom prst="rect">
                <a:avLst/>
              </a:prstGeom>
              <a:solidFill>
                <a:srgbClr val="660066"/>
              </a:solidFill>
              <a:ln w="127000">
                <a:noFill/>
              </a:ln>
            </p:spPr>
            <p:txBody>
              <a:bodyPr wrap="square" lIns="91430" tIns="45715" rIns="91430" bIns="45715">
                <a:spAutoFit/>
              </a:bodyPr>
              <a:lstStyle/>
              <a:p>
                <a:pPr algn="ctr"/>
                <a:r>
                  <a:rPr lang="en-US" sz="3600" b="1" dirty="0" smtClean="0">
                    <a:solidFill>
                      <a:srgbClr val="F2F2F2"/>
                    </a:solidFill>
                  </a:rPr>
                  <a:t>Carbon &amp; Nitrogen</a:t>
                </a:r>
                <a:r>
                  <a:rPr lang="en-US" sz="3600" dirty="0" smtClean="0">
                    <a:solidFill>
                      <a:srgbClr val="F2F2F2"/>
                    </a:solidFill>
                  </a:rPr>
                  <a:t> </a:t>
                </a:r>
                <a:endParaRPr lang="en-US" sz="3600" dirty="0">
                  <a:solidFill>
                    <a:srgbClr val="F2F2F2"/>
                  </a:solidFill>
                </a:endParaRPr>
              </a:p>
            </p:txBody>
          </p:sp>
          <p:grpSp>
            <p:nvGrpSpPr>
              <p:cNvPr id="170" name="Group 169"/>
              <p:cNvGrpSpPr/>
              <p:nvPr/>
            </p:nvGrpSpPr>
            <p:grpSpPr>
              <a:xfrm>
                <a:off x="16823734" y="25371087"/>
                <a:ext cx="16941503" cy="13708957"/>
                <a:chOff x="17022820" y="15663688"/>
                <a:chExt cx="16941503" cy="12605124"/>
              </a:xfrm>
            </p:grpSpPr>
            <p:graphicFrame>
              <p:nvGraphicFramePr>
                <p:cNvPr id="55" name="Chart 54"/>
                <p:cNvGraphicFramePr>
                  <a:graphicFrameLocks/>
                </p:cNvGraphicFramePr>
                <p:nvPr>
                  <p:extLst>
                    <p:ext uri="{D42A27DB-BD31-4B8C-83A1-F6EECF244321}">
                      <p14:modId xmlns:p14="http://schemas.microsoft.com/office/powerpoint/2010/main" val="483173909"/>
                    </p:ext>
                  </p:extLst>
                </p:nvPr>
              </p:nvGraphicFramePr>
              <p:xfrm>
                <a:off x="22783951" y="15738439"/>
                <a:ext cx="5542139" cy="6448865"/>
              </p:xfrm>
              <a:graphic>
                <a:graphicData uri="http://schemas.openxmlformats.org/drawingml/2006/chart">
                  <c:chart xmlns:c="http://schemas.openxmlformats.org/drawingml/2006/chart" xmlns:r="http://schemas.openxmlformats.org/officeDocument/2006/relationships" r:id="rId7"/>
                </a:graphicData>
              </a:graphic>
            </p:graphicFrame>
            <p:grpSp>
              <p:nvGrpSpPr>
                <p:cNvPr id="17" name="Group 16"/>
                <p:cNvGrpSpPr/>
                <p:nvPr/>
              </p:nvGrpSpPr>
              <p:grpSpPr>
                <a:xfrm>
                  <a:off x="17022820" y="15663688"/>
                  <a:ext cx="16941503" cy="12605124"/>
                  <a:chOff x="14590987" y="15663687"/>
                  <a:chExt cx="14521287" cy="12605124"/>
                </a:xfrm>
              </p:grpSpPr>
              <p:graphicFrame>
                <p:nvGraphicFramePr>
                  <p:cNvPr id="49" name="Chart 48"/>
                  <p:cNvGraphicFramePr>
                    <a:graphicFrameLocks/>
                  </p:cNvGraphicFramePr>
                  <p:nvPr>
                    <p:extLst>
                      <p:ext uri="{D42A27DB-BD31-4B8C-83A1-F6EECF244321}">
                        <p14:modId xmlns:p14="http://schemas.microsoft.com/office/powerpoint/2010/main" val="3474912786"/>
                      </p:ext>
                    </p:extLst>
                  </p:nvPr>
                </p:nvGraphicFramePr>
                <p:xfrm>
                  <a:off x="14590987" y="15738441"/>
                  <a:ext cx="4732385" cy="6126465"/>
                </p:xfrm>
                <a:graphic>
                  <a:graphicData uri="http://schemas.openxmlformats.org/drawingml/2006/chart">
                    <c:chart xmlns:c="http://schemas.openxmlformats.org/drawingml/2006/chart" xmlns:r="http://schemas.openxmlformats.org/officeDocument/2006/relationships" r:id="rId8"/>
                  </a:graphicData>
                </a:graphic>
              </p:graphicFrame>
              <p:sp>
                <p:nvSpPr>
                  <p:cNvPr id="20" name="TextBox 19"/>
                  <p:cNvSpPr txBox="1"/>
                  <p:nvPr/>
                </p:nvSpPr>
                <p:spPr>
                  <a:xfrm>
                    <a:off x="14706850" y="22750425"/>
                    <a:ext cx="14243919" cy="5518386"/>
                  </a:xfrm>
                  <a:prstGeom prst="rect">
                    <a:avLst/>
                  </a:prstGeom>
                  <a:solidFill>
                    <a:srgbClr val="FFFFFF"/>
                  </a:solidFill>
                  <a:ln w="127000">
                    <a:noFill/>
                  </a:ln>
                </p:spPr>
                <p:txBody>
                  <a:bodyPr wrap="square" lIns="91430" tIns="45715" rIns="91430" bIns="45715" rtlCol="0">
                    <a:spAutoFit/>
                  </a:bodyPr>
                  <a:lstStyle/>
                  <a:p>
                    <a:r>
                      <a:rPr lang="en-US" sz="2400" dirty="0" smtClean="0">
                        <a:solidFill>
                          <a:srgbClr val="404040"/>
                        </a:solidFill>
                      </a:rPr>
                      <a:t>Twenty-two carbon and nitrogen isotopic samples were analyzed at University of California Santa Cruz Stable Isotope Lab. </a:t>
                    </a:r>
                  </a:p>
                  <a:p>
                    <a:endParaRPr lang="en-US" sz="2400" b="1" dirty="0" smtClean="0">
                      <a:solidFill>
                        <a:srgbClr val="404040"/>
                      </a:solidFill>
                    </a:endParaRPr>
                  </a:p>
                  <a:p>
                    <a:r>
                      <a:rPr lang="en-US" sz="2400" b="1" dirty="0" smtClean="0">
                        <a:solidFill>
                          <a:srgbClr val="404040"/>
                        </a:solidFill>
                      </a:rPr>
                      <a:t>δ</a:t>
                    </a:r>
                    <a:r>
                      <a:rPr lang="en-US" sz="2400" b="1" baseline="30000" dirty="0" smtClean="0">
                        <a:solidFill>
                          <a:srgbClr val="404040"/>
                        </a:solidFill>
                      </a:rPr>
                      <a:t>15</a:t>
                    </a:r>
                    <a:r>
                      <a:rPr lang="en-US" sz="2400" b="1" dirty="0" smtClean="0">
                        <a:solidFill>
                          <a:srgbClr val="404040"/>
                        </a:solidFill>
                      </a:rPr>
                      <a:t>N</a:t>
                    </a:r>
                    <a:r>
                      <a:rPr lang="en-US" sz="2400" dirty="0" smtClean="0">
                        <a:solidFill>
                          <a:srgbClr val="404040"/>
                        </a:solidFill>
                      </a:rPr>
                      <a:t> </a:t>
                    </a:r>
                  </a:p>
                  <a:p>
                    <a:pPr marL="342900" indent="-342900">
                      <a:buFont typeface="Arial"/>
                      <a:buChar char="•"/>
                    </a:pPr>
                    <a:r>
                      <a:rPr lang="el-GR" sz="2400" dirty="0" smtClean="0">
                        <a:solidFill>
                          <a:srgbClr val="404040"/>
                        </a:solidFill>
                      </a:rPr>
                      <a:t>δ</a:t>
                    </a:r>
                    <a:r>
                      <a:rPr lang="el-GR" sz="2400" baseline="30000" dirty="0" smtClean="0">
                        <a:solidFill>
                          <a:schemeClr val="tx1">
                            <a:lumMod val="75000"/>
                            <a:lumOff val="25000"/>
                          </a:schemeClr>
                        </a:solidFill>
                      </a:rPr>
                      <a:t>1</a:t>
                    </a:r>
                    <a:r>
                      <a:rPr lang="en-US" sz="2400" baseline="30000" dirty="0" smtClean="0">
                        <a:solidFill>
                          <a:schemeClr val="tx1">
                            <a:lumMod val="75000"/>
                            <a:lumOff val="25000"/>
                          </a:schemeClr>
                        </a:solidFill>
                      </a:rPr>
                      <a:t>5</a:t>
                    </a:r>
                    <a:r>
                      <a:rPr lang="en-US" sz="2400" dirty="0" smtClean="0">
                        <a:solidFill>
                          <a:srgbClr val="404040"/>
                        </a:solidFill>
                      </a:rPr>
                      <a:t>N values are relatively uniform through much of the geologic history of lake. At about 153 cm (~1890), </a:t>
                    </a:r>
                    <a:r>
                      <a:rPr lang="el-GR" sz="2400" dirty="0">
                        <a:solidFill>
                          <a:srgbClr val="404040"/>
                        </a:solidFill>
                      </a:rPr>
                      <a:t>δ</a:t>
                    </a:r>
                    <a:r>
                      <a:rPr lang="el-GR" sz="2400" baseline="30000" dirty="0">
                        <a:solidFill>
                          <a:srgbClr val="404040"/>
                        </a:solidFill>
                      </a:rPr>
                      <a:t>1</a:t>
                    </a:r>
                    <a:r>
                      <a:rPr lang="en-US" sz="2400" baseline="30000" dirty="0">
                        <a:solidFill>
                          <a:srgbClr val="404040"/>
                        </a:solidFill>
                      </a:rPr>
                      <a:t>5</a:t>
                    </a:r>
                    <a:r>
                      <a:rPr lang="en-US" sz="2400" dirty="0">
                        <a:solidFill>
                          <a:srgbClr val="404040"/>
                        </a:solidFill>
                      </a:rPr>
                      <a:t>N </a:t>
                    </a:r>
                    <a:r>
                      <a:rPr lang="en-US" sz="2400" dirty="0" smtClean="0">
                        <a:solidFill>
                          <a:srgbClr val="404040"/>
                        </a:solidFill>
                      </a:rPr>
                      <a:t>values increase by </a:t>
                    </a:r>
                    <a:r>
                      <a:rPr lang="en-US" sz="2400" dirty="0">
                        <a:solidFill>
                          <a:srgbClr val="404040"/>
                        </a:solidFill>
                      </a:rPr>
                      <a:t>5</a:t>
                    </a:r>
                    <a:r>
                      <a:rPr lang="el-GR" sz="2400" dirty="0" smtClean="0">
                        <a:solidFill>
                          <a:schemeClr val="tx1">
                            <a:lumMod val="75000"/>
                            <a:lumOff val="25000"/>
                          </a:schemeClr>
                        </a:solidFill>
                      </a:rPr>
                      <a:t>‰</a:t>
                    </a:r>
                    <a:r>
                      <a:rPr lang="en-US" sz="2400" dirty="0" smtClean="0">
                        <a:solidFill>
                          <a:srgbClr val="404040"/>
                        </a:solidFill>
                      </a:rPr>
                      <a:t>,</a:t>
                    </a:r>
                    <a:r>
                      <a:rPr lang="en-US" sz="2400" dirty="0">
                        <a:solidFill>
                          <a:srgbClr val="404040"/>
                        </a:solidFill>
                      </a:rPr>
                      <a:t> </a:t>
                    </a:r>
                    <a:r>
                      <a:rPr lang="en-US" sz="2400" dirty="0" smtClean="0">
                        <a:solidFill>
                          <a:srgbClr val="404040"/>
                        </a:solidFill>
                      </a:rPr>
                      <a:t>indicating the input of manure.  </a:t>
                    </a:r>
                  </a:p>
                  <a:p>
                    <a:pPr marL="342900" indent="-342900">
                      <a:buFont typeface="Arial"/>
                      <a:buChar char="•"/>
                    </a:pPr>
                    <a:r>
                      <a:rPr lang="en-US" sz="2400" dirty="0" smtClean="0">
                        <a:solidFill>
                          <a:srgbClr val="404040"/>
                        </a:solidFill>
                      </a:rPr>
                      <a:t>This is increase in </a:t>
                    </a:r>
                    <a:r>
                      <a:rPr lang="el-GR" sz="2400" dirty="0" smtClean="0">
                        <a:solidFill>
                          <a:srgbClr val="404040"/>
                        </a:solidFill>
                      </a:rPr>
                      <a:t>δ</a:t>
                    </a:r>
                    <a:r>
                      <a:rPr lang="el-GR" sz="2400" baseline="30000" dirty="0" smtClean="0">
                        <a:solidFill>
                          <a:srgbClr val="404040"/>
                        </a:solidFill>
                      </a:rPr>
                      <a:t>1</a:t>
                    </a:r>
                    <a:r>
                      <a:rPr lang="en-US" sz="2400" baseline="30000" dirty="0" smtClean="0">
                        <a:solidFill>
                          <a:srgbClr val="404040"/>
                        </a:solidFill>
                      </a:rPr>
                      <a:t>5</a:t>
                    </a:r>
                    <a:r>
                      <a:rPr lang="en-US" sz="2400" dirty="0" smtClean="0">
                        <a:solidFill>
                          <a:srgbClr val="404040"/>
                        </a:solidFill>
                      </a:rPr>
                      <a:t>N values is linked to the Insane Asylum of Washington Territory (Western State Hospital) and development of their dairy operation in 1870. </a:t>
                    </a:r>
                  </a:p>
                  <a:p>
                    <a:endParaRPr lang="en-US" sz="2400" b="1" dirty="0" smtClean="0">
                      <a:solidFill>
                        <a:srgbClr val="404040"/>
                      </a:solidFill>
                    </a:endParaRPr>
                  </a:p>
                  <a:p>
                    <a:r>
                      <a:rPr lang="en-US" sz="2400" b="1" dirty="0" smtClean="0">
                        <a:solidFill>
                          <a:srgbClr val="404040"/>
                        </a:solidFill>
                      </a:rPr>
                      <a:t>δ</a:t>
                    </a:r>
                    <a:r>
                      <a:rPr lang="en-US" sz="2400" b="1" baseline="30000" dirty="0" smtClean="0">
                        <a:solidFill>
                          <a:srgbClr val="404040"/>
                        </a:solidFill>
                      </a:rPr>
                      <a:t>13</a:t>
                    </a:r>
                    <a:r>
                      <a:rPr lang="en-US" sz="2400" b="1" dirty="0" smtClean="0">
                        <a:solidFill>
                          <a:srgbClr val="404040"/>
                        </a:solidFill>
                      </a:rPr>
                      <a:t>C</a:t>
                    </a:r>
                  </a:p>
                  <a:p>
                    <a:pPr marL="342900" indent="-342900">
                      <a:buFont typeface="Arial"/>
                      <a:buChar char="•"/>
                    </a:pPr>
                    <a:r>
                      <a:rPr lang="en-US" sz="2400" dirty="0" smtClean="0">
                        <a:solidFill>
                          <a:srgbClr val="404040"/>
                        </a:solidFill>
                      </a:rPr>
                      <a:t>Below ~500 </a:t>
                    </a:r>
                    <a:r>
                      <a:rPr lang="en-US" sz="2400" dirty="0">
                        <a:solidFill>
                          <a:srgbClr val="404040"/>
                        </a:solidFill>
                      </a:rPr>
                      <a:t>cm (~</a:t>
                    </a:r>
                    <a:r>
                      <a:rPr lang="en-US" sz="2400" dirty="0">
                        <a:solidFill>
                          <a:schemeClr val="tx1">
                            <a:lumMod val="75000"/>
                            <a:lumOff val="25000"/>
                          </a:schemeClr>
                        </a:solidFill>
                      </a:rPr>
                      <a:t>10,500 </a:t>
                    </a:r>
                    <a:r>
                      <a:rPr lang="en-US" sz="2400" dirty="0" smtClean="0">
                        <a:solidFill>
                          <a:srgbClr val="404040"/>
                        </a:solidFill>
                      </a:rPr>
                      <a:t>BP), a negative excursion in δ</a:t>
                    </a:r>
                    <a:r>
                      <a:rPr lang="en-US" sz="2400" baseline="30000" dirty="0" smtClean="0">
                        <a:solidFill>
                          <a:srgbClr val="404040"/>
                        </a:solidFill>
                      </a:rPr>
                      <a:t>13</a:t>
                    </a:r>
                    <a:r>
                      <a:rPr lang="en-US" sz="2400" dirty="0" smtClean="0">
                        <a:solidFill>
                          <a:srgbClr val="404040"/>
                        </a:solidFill>
                      </a:rPr>
                      <a:t>C values by 9</a:t>
                    </a:r>
                    <a:r>
                      <a:rPr lang="el-GR" sz="2400" dirty="0" smtClean="0">
                        <a:solidFill>
                          <a:srgbClr val="404040"/>
                        </a:solidFill>
                      </a:rPr>
                      <a:t>‰</a:t>
                    </a:r>
                    <a:r>
                      <a:rPr lang="en-US" sz="2400" dirty="0">
                        <a:solidFill>
                          <a:srgbClr val="404040"/>
                        </a:solidFill>
                      </a:rPr>
                      <a:t> </a:t>
                    </a:r>
                    <a:r>
                      <a:rPr lang="en-US" sz="2400" dirty="0" smtClean="0">
                        <a:solidFill>
                          <a:srgbClr val="404040"/>
                        </a:solidFill>
                      </a:rPr>
                      <a:t>occurs. This is likely correlated to the influence of a short term climatic event (Younger </a:t>
                    </a:r>
                    <a:r>
                      <a:rPr lang="en-US" sz="2400" dirty="0" err="1" smtClean="0">
                        <a:solidFill>
                          <a:srgbClr val="404040"/>
                        </a:solidFill>
                      </a:rPr>
                      <a:t>Dryas</a:t>
                    </a:r>
                    <a:r>
                      <a:rPr lang="en-US" sz="2400" dirty="0" smtClean="0">
                        <a:solidFill>
                          <a:srgbClr val="404040"/>
                        </a:solidFill>
                      </a:rPr>
                      <a:t>).</a:t>
                    </a:r>
                  </a:p>
                  <a:p>
                    <a:pPr marL="342900" indent="-342900">
                      <a:buFont typeface="Arial"/>
                      <a:buChar char="•"/>
                    </a:pPr>
                    <a:r>
                      <a:rPr lang="en-US" sz="2400" dirty="0" smtClean="0">
                        <a:solidFill>
                          <a:srgbClr val="404040"/>
                        </a:solidFill>
                      </a:rPr>
                      <a:t>Above 1900, carbon isotope values become higher and more consistent suggesting a uniform carbon source. </a:t>
                    </a:r>
                  </a:p>
                  <a:p>
                    <a:endParaRPr lang="en-US" sz="2400" b="1" dirty="0" smtClean="0">
                      <a:solidFill>
                        <a:srgbClr val="404040"/>
                      </a:solidFill>
                    </a:endParaRPr>
                  </a:p>
                  <a:p>
                    <a:r>
                      <a:rPr lang="en-US" sz="2400" b="1" dirty="0" smtClean="0">
                        <a:solidFill>
                          <a:srgbClr val="404040"/>
                        </a:solidFill>
                      </a:rPr>
                      <a:t>C:N</a:t>
                    </a:r>
                  </a:p>
                  <a:p>
                    <a:pPr marL="342900" indent="-342900">
                      <a:buFont typeface="Arial"/>
                      <a:buChar char="•"/>
                    </a:pPr>
                    <a:r>
                      <a:rPr lang="en-US" sz="2400" dirty="0" smtClean="0">
                        <a:solidFill>
                          <a:srgbClr val="404040"/>
                        </a:solidFill>
                      </a:rPr>
                      <a:t>Ratios remain constant (approx. 11) after 8,000 BP. These ratios are indicative of a high contribution of aquatic primary productivity to sediment organics. </a:t>
                    </a:r>
                    <a:endParaRPr lang="en-US" sz="2400" b="1" dirty="0" smtClean="0">
                      <a:solidFill>
                        <a:srgbClr val="404040"/>
                      </a:solidFill>
                    </a:endParaRPr>
                  </a:p>
                </p:txBody>
              </p:sp>
              <p:graphicFrame>
                <p:nvGraphicFramePr>
                  <p:cNvPr id="56" name="Chart 55"/>
                  <p:cNvGraphicFramePr>
                    <a:graphicFrameLocks/>
                  </p:cNvGraphicFramePr>
                  <p:nvPr>
                    <p:extLst>
                      <p:ext uri="{D42A27DB-BD31-4B8C-83A1-F6EECF244321}">
                        <p14:modId xmlns:p14="http://schemas.microsoft.com/office/powerpoint/2010/main" val="3089053732"/>
                      </p:ext>
                    </p:extLst>
                  </p:nvPr>
                </p:nvGraphicFramePr>
                <p:xfrm>
                  <a:off x="24421018" y="15663687"/>
                  <a:ext cx="4691256" cy="6090366"/>
                </p:xfrm>
                <a:graphic>
                  <a:graphicData uri="http://schemas.openxmlformats.org/drawingml/2006/chart">
                    <c:chart xmlns:c="http://schemas.openxmlformats.org/drawingml/2006/chart" xmlns:r="http://schemas.openxmlformats.org/officeDocument/2006/relationships" r:id="rId9"/>
                  </a:graphicData>
                </a:graphic>
              </p:graphicFrame>
            </p:grpSp>
          </p:grpSp>
          <p:grpSp>
            <p:nvGrpSpPr>
              <p:cNvPr id="19" name="Group 18"/>
              <p:cNvGrpSpPr/>
              <p:nvPr/>
            </p:nvGrpSpPr>
            <p:grpSpPr>
              <a:xfrm>
                <a:off x="17579503" y="26482281"/>
                <a:ext cx="15761786" cy="2882890"/>
                <a:chOff x="17723585" y="14010844"/>
                <a:chExt cx="15761786" cy="2882890"/>
              </a:xfrm>
            </p:grpSpPr>
            <p:cxnSp>
              <p:nvCxnSpPr>
                <p:cNvPr id="172" name="Straight Connector 171"/>
                <p:cNvCxnSpPr/>
                <p:nvPr/>
              </p:nvCxnSpPr>
              <p:spPr>
                <a:xfrm>
                  <a:off x="17723585" y="16893734"/>
                  <a:ext cx="4435947" cy="0"/>
                </a:xfrm>
                <a:prstGeom prst="line">
                  <a:avLst/>
                </a:prstGeom>
              </p:spPr>
              <p:style>
                <a:lnRef idx="2">
                  <a:schemeClr val="dk1"/>
                </a:lnRef>
                <a:fillRef idx="0">
                  <a:schemeClr val="dk1"/>
                </a:fillRef>
                <a:effectRef idx="1">
                  <a:schemeClr val="dk1"/>
                </a:effectRef>
                <a:fontRef idx="minor">
                  <a:schemeClr val="tx1"/>
                </a:fontRef>
              </p:style>
            </p:cxnSp>
            <p:cxnSp>
              <p:nvCxnSpPr>
                <p:cNvPr id="173" name="Straight Connector 172"/>
                <p:cNvCxnSpPr/>
                <p:nvPr/>
              </p:nvCxnSpPr>
              <p:spPr>
                <a:xfrm>
                  <a:off x="17723585" y="14340239"/>
                  <a:ext cx="4435947" cy="0"/>
                </a:xfrm>
                <a:prstGeom prst="line">
                  <a:avLst/>
                </a:prstGeom>
              </p:spPr>
              <p:style>
                <a:lnRef idx="2">
                  <a:schemeClr val="dk1"/>
                </a:lnRef>
                <a:fillRef idx="0">
                  <a:schemeClr val="dk1"/>
                </a:fillRef>
                <a:effectRef idx="1">
                  <a:schemeClr val="dk1"/>
                </a:effectRef>
                <a:fontRef idx="minor">
                  <a:schemeClr val="tx1"/>
                </a:fontRef>
              </p:style>
            </p:cxnSp>
            <p:cxnSp>
              <p:nvCxnSpPr>
                <p:cNvPr id="176" name="Straight Connector 175"/>
                <p:cNvCxnSpPr/>
                <p:nvPr/>
              </p:nvCxnSpPr>
              <p:spPr>
                <a:xfrm>
                  <a:off x="23584894" y="16893734"/>
                  <a:ext cx="4252568" cy="0"/>
                </a:xfrm>
                <a:prstGeom prst="line">
                  <a:avLst/>
                </a:prstGeom>
              </p:spPr>
              <p:style>
                <a:lnRef idx="2">
                  <a:schemeClr val="dk1"/>
                </a:lnRef>
                <a:fillRef idx="0">
                  <a:schemeClr val="dk1"/>
                </a:fillRef>
                <a:effectRef idx="1">
                  <a:schemeClr val="dk1"/>
                </a:effectRef>
                <a:fontRef idx="minor">
                  <a:schemeClr val="tx1"/>
                </a:fontRef>
              </p:style>
            </p:cxnSp>
            <p:cxnSp>
              <p:nvCxnSpPr>
                <p:cNvPr id="177" name="Straight Connector 176"/>
                <p:cNvCxnSpPr/>
                <p:nvPr/>
              </p:nvCxnSpPr>
              <p:spPr>
                <a:xfrm>
                  <a:off x="23584894" y="14340239"/>
                  <a:ext cx="4252568" cy="0"/>
                </a:xfrm>
                <a:prstGeom prst="line">
                  <a:avLst/>
                </a:prstGeom>
              </p:spPr>
              <p:style>
                <a:lnRef idx="2">
                  <a:schemeClr val="dk1"/>
                </a:lnRef>
                <a:fillRef idx="0">
                  <a:schemeClr val="dk1"/>
                </a:fillRef>
                <a:effectRef idx="1">
                  <a:schemeClr val="dk1"/>
                </a:effectRef>
                <a:fontRef idx="minor">
                  <a:schemeClr val="tx1"/>
                </a:fontRef>
              </p:style>
            </p:cxnSp>
            <p:cxnSp>
              <p:nvCxnSpPr>
                <p:cNvPr id="178" name="Straight Connector 177"/>
                <p:cNvCxnSpPr/>
                <p:nvPr/>
              </p:nvCxnSpPr>
              <p:spPr>
                <a:xfrm>
                  <a:off x="29228303" y="16888182"/>
                  <a:ext cx="4252568" cy="0"/>
                </a:xfrm>
                <a:prstGeom prst="line">
                  <a:avLst/>
                </a:prstGeom>
              </p:spPr>
              <p:style>
                <a:lnRef idx="2">
                  <a:schemeClr val="dk1"/>
                </a:lnRef>
                <a:fillRef idx="0">
                  <a:schemeClr val="dk1"/>
                </a:fillRef>
                <a:effectRef idx="1">
                  <a:schemeClr val="dk1"/>
                </a:effectRef>
                <a:fontRef idx="minor">
                  <a:schemeClr val="tx1"/>
                </a:fontRef>
              </p:style>
            </p:cxnSp>
            <p:cxnSp>
              <p:nvCxnSpPr>
                <p:cNvPr id="179" name="Straight Connector 178"/>
                <p:cNvCxnSpPr/>
                <p:nvPr/>
              </p:nvCxnSpPr>
              <p:spPr>
                <a:xfrm>
                  <a:off x="29232803" y="14318621"/>
                  <a:ext cx="4252568" cy="0"/>
                </a:xfrm>
                <a:prstGeom prst="line">
                  <a:avLst/>
                </a:prstGeom>
              </p:spPr>
              <p:style>
                <a:lnRef idx="2">
                  <a:schemeClr val="dk1"/>
                </a:lnRef>
                <a:fillRef idx="0">
                  <a:schemeClr val="dk1"/>
                </a:fillRef>
                <a:effectRef idx="1">
                  <a:schemeClr val="dk1"/>
                </a:effectRef>
                <a:fontRef idx="minor">
                  <a:schemeClr val="tx1"/>
                </a:fontRef>
              </p:style>
            </p:cxnSp>
            <p:sp>
              <p:nvSpPr>
                <p:cNvPr id="2" name="Rectangle 1"/>
                <p:cNvSpPr/>
                <p:nvPr/>
              </p:nvSpPr>
              <p:spPr>
                <a:xfrm>
                  <a:off x="25973993" y="16564064"/>
                  <a:ext cx="1829603" cy="307777"/>
                </a:xfrm>
                <a:prstGeom prst="rect">
                  <a:avLst/>
                </a:prstGeom>
              </p:spPr>
              <p:txBody>
                <a:bodyPr wrap="none">
                  <a:spAutoFit/>
                </a:bodyPr>
                <a:lstStyle/>
                <a:p>
                  <a:r>
                    <a:rPr lang="en-US" sz="1400" dirty="0"/>
                    <a:t>7,700 BP: Mazama ash</a:t>
                  </a:r>
                </a:p>
              </p:txBody>
            </p:sp>
            <p:sp>
              <p:nvSpPr>
                <p:cNvPr id="165" name="Rectangle 164"/>
                <p:cNvSpPr/>
                <p:nvPr/>
              </p:nvSpPr>
              <p:spPr>
                <a:xfrm>
                  <a:off x="31655768" y="16534465"/>
                  <a:ext cx="1829603" cy="307777"/>
                </a:xfrm>
                <a:prstGeom prst="rect">
                  <a:avLst/>
                </a:prstGeom>
              </p:spPr>
              <p:txBody>
                <a:bodyPr wrap="none">
                  <a:spAutoFit/>
                </a:bodyPr>
                <a:lstStyle/>
                <a:p>
                  <a:r>
                    <a:rPr lang="en-US" sz="1400" dirty="0"/>
                    <a:t>7,700 BP: Mazama ash</a:t>
                  </a:r>
                </a:p>
              </p:txBody>
            </p:sp>
            <p:sp>
              <p:nvSpPr>
                <p:cNvPr id="171" name="Rectangle 170"/>
                <p:cNvSpPr/>
                <p:nvPr/>
              </p:nvSpPr>
              <p:spPr>
                <a:xfrm>
                  <a:off x="23573864" y="14010844"/>
                  <a:ext cx="550151" cy="307777"/>
                </a:xfrm>
                <a:prstGeom prst="rect">
                  <a:avLst/>
                </a:prstGeom>
              </p:spPr>
              <p:txBody>
                <a:bodyPr wrap="none">
                  <a:spAutoFit/>
                </a:bodyPr>
                <a:lstStyle/>
                <a:p>
                  <a:r>
                    <a:rPr lang="en-US" sz="1400" dirty="0" smtClean="0"/>
                    <a:t>1900</a:t>
                  </a:r>
                  <a:endParaRPr lang="en-US" sz="1100" dirty="0"/>
                </a:p>
              </p:txBody>
            </p:sp>
            <p:sp>
              <p:nvSpPr>
                <p:cNvPr id="174" name="Rectangle 173"/>
                <p:cNvSpPr/>
                <p:nvPr/>
              </p:nvSpPr>
              <p:spPr>
                <a:xfrm>
                  <a:off x="29241003" y="14013412"/>
                  <a:ext cx="550151" cy="307777"/>
                </a:xfrm>
                <a:prstGeom prst="rect">
                  <a:avLst/>
                </a:prstGeom>
              </p:spPr>
              <p:txBody>
                <a:bodyPr wrap="none">
                  <a:spAutoFit/>
                </a:bodyPr>
                <a:lstStyle/>
                <a:p>
                  <a:r>
                    <a:rPr lang="en-US" sz="1400" dirty="0" smtClean="0"/>
                    <a:t>1900</a:t>
                  </a:r>
                  <a:endParaRPr lang="en-US" sz="1400" dirty="0"/>
                </a:p>
              </p:txBody>
            </p:sp>
          </p:grpSp>
        </p:grpSp>
        <p:sp>
          <p:nvSpPr>
            <p:cNvPr id="167" name="TextBox 166"/>
            <p:cNvSpPr txBox="1"/>
            <p:nvPr/>
          </p:nvSpPr>
          <p:spPr>
            <a:xfrm>
              <a:off x="16989194" y="29373870"/>
              <a:ext cx="16603930" cy="923330"/>
            </a:xfrm>
            <a:prstGeom prst="rect">
              <a:avLst/>
            </a:prstGeom>
            <a:noFill/>
          </p:spPr>
          <p:txBody>
            <a:bodyPr wrap="square" rtlCol="0">
              <a:spAutoFit/>
            </a:bodyPr>
            <a:lstStyle/>
            <a:p>
              <a:r>
                <a:rPr lang="en-US" sz="1800" b="1" dirty="0">
                  <a:solidFill>
                    <a:schemeClr val="tx1">
                      <a:lumMod val="75000"/>
                      <a:lumOff val="25000"/>
                    </a:schemeClr>
                  </a:solidFill>
                </a:rPr>
                <a:t>Figure </a:t>
              </a:r>
              <a:r>
                <a:rPr lang="en-US" sz="1800" b="1" dirty="0" smtClean="0">
                  <a:solidFill>
                    <a:schemeClr val="tx1">
                      <a:lumMod val="75000"/>
                      <a:lumOff val="25000"/>
                    </a:schemeClr>
                  </a:solidFill>
                </a:rPr>
                <a:t>6. Left.</a:t>
              </a:r>
              <a:r>
                <a:rPr lang="en-US" sz="1800" dirty="0" smtClean="0">
                  <a:solidFill>
                    <a:schemeClr val="tx1">
                      <a:lumMod val="75000"/>
                      <a:lumOff val="25000"/>
                    </a:schemeClr>
                  </a:solidFill>
                </a:rPr>
                <a:t> Nitrogen isotope value versus depth. Nitrogen isotopes can be used as a proxy for environmental contamination in freshwater ecosystems.</a:t>
              </a:r>
              <a:r>
                <a:rPr lang="en-US" sz="1800" b="1" dirty="0" smtClean="0">
                  <a:solidFill>
                    <a:schemeClr val="tx1">
                      <a:lumMod val="75000"/>
                      <a:lumOff val="25000"/>
                    </a:schemeClr>
                  </a:solidFill>
                </a:rPr>
                <a:t> Center. </a:t>
              </a:r>
              <a:r>
                <a:rPr lang="en-US" sz="1800" dirty="0" smtClean="0">
                  <a:solidFill>
                    <a:schemeClr val="tx1">
                      <a:lumMod val="75000"/>
                      <a:lumOff val="25000"/>
                    </a:schemeClr>
                  </a:solidFill>
                </a:rPr>
                <a:t>Carbon isotope value versus depth. Carbon isotope are used as both a general climate proxy. </a:t>
              </a:r>
              <a:r>
                <a:rPr lang="en-US" sz="1800" b="1" dirty="0" smtClean="0">
                  <a:solidFill>
                    <a:schemeClr val="tx1">
                      <a:lumMod val="75000"/>
                      <a:lumOff val="25000"/>
                    </a:schemeClr>
                  </a:solidFill>
                </a:rPr>
                <a:t>Right. </a:t>
              </a:r>
              <a:r>
                <a:rPr lang="en-US" sz="1800" dirty="0" smtClean="0">
                  <a:solidFill>
                    <a:schemeClr val="tx1">
                      <a:lumMod val="75000"/>
                      <a:lumOff val="25000"/>
                    </a:schemeClr>
                  </a:solidFill>
                </a:rPr>
                <a:t>The ratio of carbon to nitrogen versus depth. C:N ratio can be used to infer vegetation source over time. Mount Mazama ash layer is found at 413 cm, 7,700 years BP. </a:t>
              </a:r>
              <a:endParaRPr lang="en-US" sz="1800" dirty="0">
                <a:solidFill>
                  <a:schemeClr val="tx1">
                    <a:lumMod val="75000"/>
                    <a:lumOff val="25000"/>
                  </a:schemeClr>
                </a:solidFill>
              </a:endParaRPr>
            </a:p>
          </p:txBody>
        </p:sp>
      </p:grpSp>
      <p:pic>
        <p:nvPicPr>
          <p:cNvPr id="5" name="Picture 4" descr="IMG_0566.JPG"/>
          <p:cNvPicPr>
            <a:picLocks noChangeAspect="1"/>
          </p:cNvPicPr>
          <p:nvPr/>
        </p:nvPicPr>
        <p:blipFill rotWithShape="1">
          <a:blip r:embed="rId10">
            <a:extLst>
              <a:ext uri="{28A0092B-C50C-407E-A947-70E740481C1C}">
                <a14:useLocalDpi xmlns:a14="http://schemas.microsoft.com/office/drawing/2010/main" val="0"/>
              </a:ext>
            </a:extLst>
          </a:blip>
          <a:srcRect l="23247" r="24992" b="12459"/>
          <a:stretch/>
        </p:blipFill>
        <p:spPr>
          <a:xfrm>
            <a:off x="688620" y="22886721"/>
            <a:ext cx="6246267" cy="7923088"/>
          </a:xfrm>
          <a:prstGeom prst="rect">
            <a:avLst/>
          </a:prstGeom>
        </p:spPr>
      </p:pic>
      <p:sp>
        <p:nvSpPr>
          <p:cNvPr id="12" name="TextBox 11"/>
          <p:cNvSpPr txBox="1"/>
          <p:nvPr/>
        </p:nvSpPr>
        <p:spPr>
          <a:xfrm>
            <a:off x="655457" y="30827958"/>
            <a:ext cx="4732482" cy="1477328"/>
          </a:xfrm>
          <a:prstGeom prst="rect">
            <a:avLst/>
          </a:prstGeom>
          <a:noFill/>
        </p:spPr>
        <p:txBody>
          <a:bodyPr wrap="square" rtlCol="0">
            <a:spAutoFit/>
          </a:bodyPr>
          <a:lstStyle/>
          <a:p>
            <a:r>
              <a:rPr lang="en-US" sz="1800" b="1" dirty="0" smtClean="0">
                <a:solidFill>
                  <a:srgbClr val="404040"/>
                </a:solidFill>
              </a:rPr>
              <a:t>Figure 2.</a:t>
            </a:r>
            <a:r>
              <a:rPr lang="en-US" sz="1800" dirty="0" smtClean="0">
                <a:solidFill>
                  <a:srgbClr val="404040"/>
                </a:solidFill>
              </a:rPr>
              <a:t> Each segment of </a:t>
            </a:r>
            <a:r>
              <a:rPr lang="en-US" sz="1800" dirty="0">
                <a:solidFill>
                  <a:srgbClr val="404040"/>
                </a:solidFill>
              </a:rPr>
              <a:t>core was extruded into PVC </a:t>
            </a:r>
            <a:r>
              <a:rPr lang="en-US" sz="1800" dirty="0" smtClean="0">
                <a:solidFill>
                  <a:srgbClr val="404040"/>
                </a:solidFill>
              </a:rPr>
              <a:t>piping (left). </a:t>
            </a:r>
            <a:r>
              <a:rPr lang="en-US" sz="1800" dirty="0">
                <a:solidFill>
                  <a:srgbClr val="404040"/>
                </a:solidFill>
              </a:rPr>
              <a:t>Small outboard </a:t>
            </a:r>
            <a:r>
              <a:rPr lang="en-US" sz="1800" dirty="0" smtClean="0">
                <a:solidFill>
                  <a:srgbClr val="404040"/>
                </a:solidFill>
              </a:rPr>
              <a:t>motor </a:t>
            </a:r>
            <a:r>
              <a:rPr lang="en-US" sz="1800" dirty="0">
                <a:solidFill>
                  <a:srgbClr val="404040"/>
                </a:solidFill>
              </a:rPr>
              <a:t>boats were used as a platform for core </a:t>
            </a:r>
            <a:r>
              <a:rPr lang="en-US" sz="1800" dirty="0" smtClean="0">
                <a:solidFill>
                  <a:srgbClr val="404040"/>
                </a:solidFill>
              </a:rPr>
              <a:t>extraction, where metal rods are used to push piston corer to known depth (right).  </a:t>
            </a:r>
            <a:endParaRPr lang="en-US" sz="1800" b="1" dirty="0" smtClean="0">
              <a:solidFill>
                <a:srgbClr val="404040"/>
              </a:solidFill>
            </a:endParaRPr>
          </a:p>
        </p:txBody>
      </p:sp>
      <p:pic>
        <p:nvPicPr>
          <p:cNvPr id="7" name="Picture 6" descr="GeoLogo13.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534087" y="568711"/>
            <a:ext cx="4567319" cy="4567319"/>
          </a:xfrm>
          <a:prstGeom prst="rect">
            <a:avLst/>
          </a:prstGeom>
        </p:spPr>
      </p:pic>
      <p:graphicFrame>
        <p:nvGraphicFramePr>
          <p:cNvPr id="16" name="Table 15"/>
          <p:cNvGraphicFramePr>
            <a:graphicFrameLocks noGrp="1"/>
          </p:cNvGraphicFramePr>
          <p:nvPr>
            <p:extLst>
              <p:ext uri="{D42A27DB-BD31-4B8C-83A1-F6EECF244321}">
                <p14:modId xmlns:p14="http://schemas.microsoft.com/office/powerpoint/2010/main" val="2295001539"/>
              </p:ext>
            </p:extLst>
          </p:nvPr>
        </p:nvGraphicFramePr>
        <p:xfrm>
          <a:off x="5387939" y="31448720"/>
          <a:ext cx="10939479" cy="836770"/>
        </p:xfrm>
        <a:graphic>
          <a:graphicData uri="http://schemas.openxmlformats.org/drawingml/2006/table">
            <a:tbl>
              <a:tblPr/>
              <a:tblGrid>
                <a:gridCol w="1654263"/>
                <a:gridCol w="1191781"/>
                <a:gridCol w="1156205"/>
                <a:gridCol w="1156205"/>
                <a:gridCol w="1156205"/>
                <a:gridCol w="1156205"/>
                <a:gridCol w="1156205"/>
                <a:gridCol w="1156205"/>
                <a:gridCol w="1156205"/>
              </a:tblGrid>
              <a:tr h="418385">
                <a:tc>
                  <a:txBody>
                    <a:bodyPr/>
                    <a:lstStyle/>
                    <a:p>
                      <a:pPr algn="l" fontAlgn="b"/>
                      <a:r>
                        <a:rPr lang="en-US" sz="1800" b="0" i="0" u="none" strike="noStrike">
                          <a:solidFill>
                            <a:srgbClr val="404040"/>
                          </a:solidFill>
                          <a:effectLst/>
                          <a:latin typeface="Calibri"/>
                        </a:rPr>
                        <a:t>Drive</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1" i="0" u="none" strike="noStrike">
                          <a:solidFill>
                            <a:srgbClr val="404040"/>
                          </a:solidFill>
                          <a:effectLst/>
                          <a:latin typeface="Calibri"/>
                        </a:rPr>
                        <a:t>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1" i="0" u="none" strike="noStrike">
                          <a:solidFill>
                            <a:srgbClr val="404040"/>
                          </a:solidFill>
                          <a:effectLst/>
                          <a:latin typeface="Calibri"/>
                        </a:rPr>
                        <a:t>1</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1" i="0" u="none" strike="noStrike">
                          <a:solidFill>
                            <a:srgbClr val="404040"/>
                          </a:solidFill>
                          <a:effectLst/>
                          <a:latin typeface="Calibri"/>
                        </a:rPr>
                        <a:t>2</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1" i="0" u="none" strike="noStrike">
                          <a:solidFill>
                            <a:srgbClr val="404040"/>
                          </a:solidFill>
                          <a:effectLst/>
                          <a:latin typeface="Calibri"/>
                        </a:rPr>
                        <a:t>3</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1" i="0" u="none" strike="noStrike">
                          <a:solidFill>
                            <a:srgbClr val="404040"/>
                          </a:solidFill>
                          <a:effectLst/>
                          <a:latin typeface="Calibri"/>
                        </a:rPr>
                        <a:t>4</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1" i="0" u="none" strike="noStrike">
                          <a:solidFill>
                            <a:srgbClr val="404040"/>
                          </a:solidFill>
                          <a:effectLst/>
                          <a:latin typeface="Calibri"/>
                        </a:rPr>
                        <a:t>5</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1" i="0" u="none" strike="noStrike" dirty="0">
                          <a:solidFill>
                            <a:srgbClr val="404040"/>
                          </a:solidFill>
                          <a:effectLst/>
                          <a:latin typeface="Calibri"/>
                        </a:rPr>
                        <a:t>6</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1" i="0" u="none" strike="noStrike">
                          <a:solidFill>
                            <a:srgbClr val="404040"/>
                          </a:solidFill>
                          <a:effectLst/>
                          <a:latin typeface="Calibri"/>
                        </a:rPr>
                        <a:t>7</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8385">
                <a:tc>
                  <a:txBody>
                    <a:bodyPr/>
                    <a:lstStyle/>
                    <a:p>
                      <a:pPr algn="l" fontAlgn="b"/>
                      <a:r>
                        <a:rPr lang="en-US" sz="1800" b="0" i="0" u="none" strike="noStrike" dirty="0">
                          <a:solidFill>
                            <a:srgbClr val="404040"/>
                          </a:solidFill>
                          <a:effectLst/>
                          <a:latin typeface="Calibri"/>
                        </a:rPr>
                        <a:t>Depth (cm)</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404040"/>
                          </a:solidFill>
                          <a:effectLst/>
                          <a:latin typeface="Calibri"/>
                        </a:rPr>
                        <a:t>0-77</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404040"/>
                          </a:solidFill>
                          <a:effectLst/>
                          <a:latin typeface="Calibri"/>
                        </a:rPr>
                        <a:t>0-82</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404040"/>
                          </a:solidFill>
                          <a:effectLst/>
                          <a:latin typeface="Calibri"/>
                        </a:rPr>
                        <a:t>82-182</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404040"/>
                          </a:solidFill>
                          <a:effectLst/>
                          <a:latin typeface="Calibri"/>
                        </a:rPr>
                        <a:t>182-282</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404040"/>
                          </a:solidFill>
                          <a:effectLst/>
                          <a:latin typeface="Calibri"/>
                        </a:rPr>
                        <a:t>282-382</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404040"/>
                          </a:solidFill>
                          <a:effectLst/>
                          <a:latin typeface="Calibri"/>
                        </a:rPr>
                        <a:t>382-482</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404040"/>
                          </a:solidFill>
                          <a:effectLst/>
                          <a:latin typeface="Calibri"/>
                        </a:rPr>
                        <a:t>482-582</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404040"/>
                          </a:solidFill>
                          <a:effectLst/>
                          <a:latin typeface="Calibri"/>
                        </a:rPr>
                        <a:t>582-638</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pic>
        <p:nvPicPr>
          <p:cNvPr id="114" name="Picture 3"/>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45385484" y="875798"/>
            <a:ext cx="4026666" cy="4026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9" name="Straight Arrow Connector 58"/>
          <p:cNvCxnSpPr/>
          <p:nvPr/>
        </p:nvCxnSpPr>
        <p:spPr>
          <a:xfrm>
            <a:off x="44991027" y="7103535"/>
            <a:ext cx="0" cy="4068228"/>
          </a:xfrm>
          <a:prstGeom prst="straightConnector1">
            <a:avLst/>
          </a:prstGeom>
          <a:ln>
            <a:solidFill>
              <a:srgbClr val="FF0000"/>
            </a:solidFill>
            <a:prstDash val="dash"/>
            <a:tailEnd type="arrow"/>
          </a:ln>
        </p:spPr>
        <p:style>
          <a:lnRef idx="2">
            <a:schemeClr val="accent1"/>
          </a:lnRef>
          <a:fillRef idx="0">
            <a:schemeClr val="accent1"/>
          </a:fillRef>
          <a:effectRef idx="1">
            <a:schemeClr val="accent1"/>
          </a:effectRef>
          <a:fontRef idx="minor">
            <a:schemeClr val="tx1"/>
          </a:fontRef>
        </p:style>
      </p:cxnSp>
      <p:graphicFrame>
        <p:nvGraphicFramePr>
          <p:cNvPr id="14" name="Table 13"/>
          <p:cNvGraphicFramePr>
            <a:graphicFrameLocks noGrp="1"/>
          </p:cNvGraphicFramePr>
          <p:nvPr>
            <p:extLst>
              <p:ext uri="{D42A27DB-BD31-4B8C-83A1-F6EECF244321}">
                <p14:modId xmlns:p14="http://schemas.microsoft.com/office/powerpoint/2010/main" val="2323319202"/>
              </p:ext>
            </p:extLst>
          </p:nvPr>
        </p:nvGraphicFramePr>
        <p:xfrm>
          <a:off x="25975733" y="15126211"/>
          <a:ext cx="7783656" cy="3629443"/>
        </p:xfrm>
        <a:graphic>
          <a:graphicData uri="http://schemas.openxmlformats.org/drawingml/2006/table">
            <a:tbl>
              <a:tblPr/>
              <a:tblGrid>
                <a:gridCol w="632286"/>
                <a:gridCol w="3401261"/>
                <a:gridCol w="3750109"/>
              </a:tblGrid>
              <a:tr h="358877">
                <a:tc>
                  <a:txBody>
                    <a:bodyPr/>
                    <a:lstStyle/>
                    <a:p>
                      <a:pPr algn="ctr" fontAlgn="b"/>
                      <a:r>
                        <a:rPr lang="en-US" sz="1800" b="0" i="0" u="none" strike="noStrike" dirty="0">
                          <a:solidFill>
                            <a:srgbClr val="000000"/>
                          </a:solidFill>
                          <a:effectLst/>
                          <a:latin typeface="Calibri"/>
                        </a:rPr>
                        <a:t>Step</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err="1" smtClean="0">
                          <a:solidFill>
                            <a:srgbClr val="000000"/>
                          </a:solidFill>
                          <a:effectLst/>
                          <a:latin typeface="Calibri"/>
                        </a:rPr>
                        <a:t>Extractant</a:t>
                      </a:r>
                      <a:endParaRPr lang="en-US" sz="18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Phase extracted</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37775">
                <a:tc>
                  <a:txBody>
                    <a:bodyPr/>
                    <a:lstStyle/>
                    <a:p>
                      <a:pPr algn="ctr" fontAlgn="t"/>
                      <a:r>
                        <a:rPr lang="en-US" sz="1800" b="0" i="0" u="none" strike="noStrike" dirty="0">
                          <a:solidFill>
                            <a:srgbClr val="000000"/>
                          </a:solidFill>
                          <a:effectLst/>
                          <a:latin typeface="Calibri"/>
                        </a:rPr>
                        <a:t>I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marR="0" indent="0" algn="l" defTabSz="2351038" rtl="0" eaLnBrk="1" fontAlgn="t"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Calibri"/>
                        </a:rPr>
                        <a:t>1 M </a:t>
                      </a:r>
                      <a:r>
                        <a:rPr lang="en-US" sz="1800" b="0" i="0" u="none" strike="noStrike" dirty="0" smtClean="0">
                          <a:solidFill>
                            <a:srgbClr val="000000"/>
                          </a:solidFill>
                          <a:effectLst/>
                          <a:latin typeface="Calibri"/>
                        </a:rPr>
                        <a:t>MgCl</a:t>
                      </a:r>
                      <a:r>
                        <a:rPr lang="en-US" sz="1800" b="0" i="0" u="none" strike="noStrike" baseline="-25000" dirty="0" smtClean="0">
                          <a:solidFill>
                            <a:srgbClr val="000000"/>
                          </a:solidFill>
                          <a:effectLst/>
                          <a:latin typeface="Calibri"/>
                        </a:rPr>
                        <a:t>2</a:t>
                      </a:r>
                      <a:r>
                        <a:rPr lang="en-US" sz="1800" b="0" i="0" u="none" strike="noStrike" baseline="0" dirty="0" smtClean="0">
                          <a:solidFill>
                            <a:srgbClr val="000000"/>
                          </a:solidFill>
                          <a:effectLst/>
                          <a:latin typeface="Calibri"/>
                        </a:rPr>
                        <a:t> </a:t>
                      </a:r>
                      <a:r>
                        <a:rPr lang="en-US" sz="1800" b="0" i="0" u="none" strike="noStrike" baseline="0" dirty="0" smtClean="0">
                          <a:solidFill>
                            <a:srgbClr val="000000"/>
                          </a:solidFill>
                          <a:effectLst/>
                          <a:latin typeface="+mn-lt"/>
                        </a:rPr>
                        <a:t>b</a:t>
                      </a:r>
                      <a:r>
                        <a:rPr lang="en-US" sz="1800" b="0" i="0" u="none" strike="noStrike" dirty="0" smtClean="0">
                          <a:solidFill>
                            <a:srgbClr val="000000"/>
                          </a:solidFill>
                          <a:effectLst/>
                          <a:latin typeface="+mn-lt"/>
                        </a:rPr>
                        <a:t>uffered</a:t>
                      </a:r>
                      <a:r>
                        <a:rPr lang="en-US" sz="1800" b="0" i="0" u="none" strike="noStrike" baseline="0" dirty="0" smtClean="0">
                          <a:solidFill>
                            <a:srgbClr val="000000"/>
                          </a:solidFill>
                          <a:effectLst/>
                          <a:latin typeface="+mn-lt"/>
                        </a:rPr>
                        <a:t> to </a:t>
                      </a:r>
                      <a:r>
                        <a:rPr lang="en-US" sz="1800" b="0" i="0" u="none" strike="noStrike" dirty="0" smtClean="0">
                          <a:solidFill>
                            <a:srgbClr val="000000"/>
                          </a:solidFill>
                          <a:effectLst/>
                          <a:latin typeface="+mn-lt"/>
                        </a:rPr>
                        <a:t>pH 8</a:t>
                      </a:r>
                      <a:r>
                        <a:rPr lang="en-US" sz="1800" b="0" i="0" u="none" strike="noStrike" baseline="0" dirty="0" smtClean="0">
                          <a:solidFill>
                            <a:srgbClr val="000000"/>
                          </a:solidFill>
                          <a:effectLst/>
                          <a:latin typeface="+mn-lt"/>
                        </a:rPr>
                        <a:t> with </a:t>
                      </a:r>
                      <a:r>
                        <a:rPr lang="en-US" sz="1800" b="0" i="0" u="none" strike="noStrike" baseline="0" dirty="0" err="1" smtClean="0">
                          <a:solidFill>
                            <a:srgbClr val="000000"/>
                          </a:solidFill>
                          <a:effectLst/>
                          <a:latin typeface="+mn-lt"/>
                        </a:rPr>
                        <a:t>tris</a:t>
                      </a:r>
                      <a:endParaRPr lang="en-US" sz="1800" b="0" i="0" u="none" strike="noStrike" dirty="0" smtClean="0">
                        <a:solidFill>
                          <a:srgbClr val="000000"/>
                        </a:solidFill>
                        <a:effectLst/>
                        <a:latin typeface="+mn-lt"/>
                      </a:endParaRPr>
                    </a:p>
                    <a:p>
                      <a:pPr algn="l" fontAlgn="t"/>
                      <a:endParaRPr lang="en-US" sz="1800" b="0" i="0" u="none" strike="noStrike" baseline="0" dirty="0" smtClean="0">
                        <a:solidFill>
                          <a:srgbClr val="000000"/>
                        </a:solidFill>
                        <a:effectLst/>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r>
                        <a:rPr lang="en-US" sz="1800" b="0" i="0" u="none" strike="noStrike" dirty="0" smtClean="0">
                          <a:solidFill>
                            <a:srgbClr val="000000"/>
                          </a:solidFill>
                          <a:effectLst/>
                          <a:latin typeface="Calibri"/>
                        </a:rPr>
                        <a:t>Labile </a:t>
                      </a:r>
                      <a:r>
                        <a:rPr lang="en-US" sz="1800" b="0" i="0" u="none" strike="noStrike" dirty="0">
                          <a:solidFill>
                            <a:srgbClr val="000000"/>
                          </a:solidFill>
                          <a:effectLst/>
                          <a:latin typeface="Calibri"/>
                        </a:rPr>
                        <a:t>P</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r>
              <a:tr h="1076635">
                <a:tc>
                  <a:txBody>
                    <a:bodyPr/>
                    <a:lstStyle/>
                    <a:p>
                      <a:pPr algn="ctr" fontAlgn="t"/>
                      <a:r>
                        <a:rPr lang="en-US" sz="1800" b="0" i="0" u="none" strike="noStrike">
                          <a:solidFill>
                            <a:srgbClr val="000000"/>
                          </a:solidFill>
                          <a:effectLst/>
                          <a:latin typeface="Calibri"/>
                        </a:rPr>
                        <a:t>II</a:t>
                      </a:r>
                    </a:p>
                  </a:txBody>
                  <a:tcPr marL="0" marR="0" marT="0" marB="0" anchor="ctr">
                    <a:lnL>
                      <a:noFill/>
                    </a:lnL>
                    <a:lnR>
                      <a:noFill/>
                    </a:lnR>
                    <a:lnT>
                      <a:noFill/>
                    </a:lnT>
                    <a:lnB>
                      <a:noFill/>
                    </a:lnB>
                  </a:tcPr>
                </a:tc>
                <a:tc>
                  <a:txBody>
                    <a:bodyPr/>
                    <a:lstStyle/>
                    <a:p>
                      <a:pPr algn="l" fontAlgn="t"/>
                      <a:r>
                        <a:rPr lang="en-US" sz="1800" b="0" i="0" u="none" strike="noStrike" dirty="0">
                          <a:solidFill>
                            <a:srgbClr val="000000"/>
                          </a:solidFill>
                          <a:effectLst/>
                          <a:latin typeface="Calibri"/>
                        </a:rPr>
                        <a:t>0.30 M </a:t>
                      </a:r>
                      <a:r>
                        <a:rPr lang="en-US" sz="1800" b="0" i="0" u="none" strike="noStrike" dirty="0" smtClean="0">
                          <a:solidFill>
                            <a:srgbClr val="000000"/>
                          </a:solidFill>
                          <a:effectLst/>
                          <a:latin typeface="Calibri"/>
                        </a:rPr>
                        <a:t>Na</a:t>
                      </a:r>
                      <a:r>
                        <a:rPr lang="en-US" sz="1800" b="0" i="0" u="none" strike="noStrike" baseline="-25000" dirty="0" smtClean="0">
                          <a:solidFill>
                            <a:srgbClr val="000000"/>
                          </a:solidFill>
                          <a:effectLst/>
                          <a:latin typeface="Calibri"/>
                        </a:rPr>
                        <a:t>3</a:t>
                      </a:r>
                      <a:r>
                        <a:rPr lang="en-US" sz="1800" b="0" i="0" u="none" strike="noStrike" dirty="0" smtClean="0">
                          <a:solidFill>
                            <a:srgbClr val="000000"/>
                          </a:solidFill>
                          <a:effectLst/>
                          <a:latin typeface="Calibri"/>
                        </a:rPr>
                        <a:t>-</a:t>
                      </a:r>
                      <a:r>
                        <a:rPr lang="en-US" sz="1800" b="0" i="0" u="none" strike="noStrike" dirty="0">
                          <a:solidFill>
                            <a:srgbClr val="000000"/>
                          </a:solidFill>
                          <a:effectLst/>
                          <a:latin typeface="Calibri"/>
                        </a:rPr>
                        <a:t>citrate                  </a:t>
                      </a:r>
                      <a:endParaRPr lang="en-US" sz="1800" b="0" i="0" u="none" strike="noStrike" dirty="0" smtClean="0">
                        <a:solidFill>
                          <a:srgbClr val="000000"/>
                        </a:solidFill>
                        <a:effectLst/>
                        <a:latin typeface="Calibri"/>
                      </a:endParaRPr>
                    </a:p>
                    <a:p>
                      <a:pPr algn="l" fontAlgn="t"/>
                      <a:r>
                        <a:rPr lang="en-US" sz="1800" b="0" i="0" u="none" strike="noStrike" dirty="0" smtClean="0">
                          <a:solidFill>
                            <a:srgbClr val="000000"/>
                          </a:solidFill>
                          <a:effectLst/>
                          <a:latin typeface="Calibri"/>
                        </a:rPr>
                        <a:t>1.0 </a:t>
                      </a:r>
                      <a:r>
                        <a:rPr lang="en-US" sz="1800" b="0" i="0" u="none" strike="noStrike" dirty="0">
                          <a:solidFill>
                            <a:srgbClr val="000000"/>
                          </a:solidFill>
                          <a:effectLst/>
                          <a:latin typeface="Calibri"/>
                        </a:rPr>
                        <a:t>M </a:t>
                      </a:r>
                      <a:r>
                        <a:rPr lang="en-US" sz="1800" b="0" i="0" u="none" strike="noStrike" dirty="0" smtClean="0">
                          <a:solidFill>
                            <a:srgbClr val="000000"/>
                          </a:solidFill>
                          <a:effectLst/>
                          <a:latin typeface="Calibri"/>
                        </a:rPr>
                        <a:t>NaHCO</a:t>
                      </a:r>
                      <a:r>
                        <a:rPr lang="en-US" sz="1800" b="0" i="0" u="none" strike="noStrike" baseline="-25000" dirty="0" smtClean="0">
                          <a:solidFill>
                            <a:srgbClr val="000000"/>
                          </a:solidFill>
                          <a:effectLst/>
                          <a:latin typeface="Calibri"/>
                        </a:rPr>
                        <a:t>3</a:t>
                      </a:r>
                      <a:r>
                        <a:rPr lang="en-US" sz="1800" b="0" i="0" u="none" strike="noStrike" dirty="0" smtClean="0">
                          <a:solidFill>
                            <a:srgbClr val="000000"/>
                          </a:solidFill>
                          <a:effectLst/>
                          <a:latin typeface="Calibri"/>
                        </a:rPr>
                        <a:t> </a:t>
                      </a:r>
                    </a:p>
                    <a:p>
                      <a:pPr algn="l" fontAlgn="t"/>
                      <a:r>
                        <a:rPr lang="en-US" sz="1800" b="0" i="0" u="none" strike="noStrike" dirty="0" smtClean="0">
                          <a:solidFill>
                            <a:srgbClr val="000000"/>
                          </a:solidFill>
                          <a:effectLst/>
                          <a:latin typeface="Calibri"/>
                        </a:rPr>
                        <a:t>buffered</a:t>
                      </a:r>
                      <a:r>
                        <a:rPr lang="en-US" sz="1800" b="0" i="0" u="none" strike="noStrike" baseline="0" dirty="0" smtClean="0">
                          <a:solidFill>
                            <a:srgbClr val="000000"/>
                          </a:solidFill>
                          <a:effectLst/>
                          <a:latin typeface="Calibri"/>
                        </a:rPr>
                        <a:t> to </a:t>
                      </a:r>
                      <a:r>
                        <a:rPr lang="en-US" sz="1800" b="0" i="0" u="none" strike="noStrike" dirty="0" smtClean="0">
                          <a:solidFill>
                            <a:srgbClr val="000000"/>
                          </a:solidFill>
                          <a:effectLst/>
                          <a:latin typeface="Calibri"/>
                        </a:rPr>
                        <a:t>pH 7.6</a:t>
                      </a:r>
                      <a:r>
                        <a:rPr lang="en-US" sz="1800" b="0" i="0" u="none" strike="noStrike" baseline="0" dirty="0" smtClean="0">
                          <a:solidFill>
                            <a:srgbClr val="000000"/>
                          </a:solidFill>
                          <a:effectLst/>
                          <a:latin typeface="Calibri"/>
                        </a:rPr>
                        <a:t> with </a:t>
                      </a:r>
                      <a:r>
                        <a:rPr lang="en-US" sz="1800" b="0" i="0" u="none" strike="noStrike" baseline="0" dirty="0" err="1" smtClean="0">
                          <a:solidFill>
                            <a:srgbClr val="000000"/>
                          </a:solidFill>
                          <a:effectLst/>
                          <a:latin typeface="Calibri"/>
                        </a:rPr>
                        <a:t>tris</a:t>
                      </a:r>
                      <a:endParaRPr lang="en-US" sz="1800" b="0" i="0" u="none" strike="noStrike" dirty="0" smtClean="0">
                        <a:solidFill>
                          <a:srgbClr val="000000"/>
                        </a:solidFill>
                        <a:effectLst/>
                        <a:latin typeface="Calibri"/>
                      </a:endParaRPr>
                    </a:p>
                    <a:p>
                      <a:pPr algn="l" fontAlgn="t"/>
                      <a:r>
                        <a:rPr lang="en-US" sz="1800" b="0" i="0" u="none" strike="noStrike" dirty="0" smtClean="0">
                          <a:solidFill>
                            <a:srgbClr val="000000"/>
                          </a:solidFill>
                          <a:effectLst/>
                          <a:latin typeface="Calibri"/>
                        </a:rPr>
                        <a:t>+ </a:t>
                      </a:r>
                      <a:r>
                        <a:rPr lang="en-US" sz="1800" b="0" i="0" u="none" strike="noStrike" dirty="0">
                          <a:solidFill>
                            <a:srgbClr val="000000"/>
                          </a:solidFill>
                          <a:effectLst/>
                          <a:latin typeface="Calibri"/>
                        </a:rPr>
                        <a:t>1.125 g Na-dithionite  </a:t>
                      </a:r>
                    </a:p>
                  </a:txBody>
                  <a:tcPr marL="0" marR="0" marT="0" marB="0" anchor="ctr">
                    <a:lnL>
                      <a:noFill/>
                    </a:lnL>
                    <a:lnR>
                      <a:noFill/>
                    </a:lnR>
                    <a:lnT>
                      <a:noFill/>
                    </a:lnT>
                    <a:lnB>
                      <a:noFill/>
                    </a:lnB>
                  </a:tcPr>
                </a:tc>
                <a:tc>
                  <a:txBody>
                    <a:bodyPr/>
                    <a:lstStyle/>
                    <a:p>
                      <a:pPr algn="l" fontAlgn="t"/>
                      <a:r>
                        <a:rPr lang="en-US" sz="1800" b="0" i="0" u="none" strike="noStrike" dirty="0">
                          <a:solidFill>
                            <a:srgbClr val="000000"/>
                          </a:solidFill>
                          <a:effectLst/>
                          <a:latin typeface="Calibri"/>
                        </a:rPr>
                        <a:t>Easily reducible Fe-bound</a:t>
                      </a:r>
                    </a:p>
                  </a:txBody>
                  <a:tcPr marL="0" marR="0" marT="0" marB="0" anchor="ctr">
                    <a:lnL>
                      <a:noFill/>
                    </a:lnL>
                    <a:lnR>
                      <a:noFill/>
                    </a:lnR>
                    <a:lnT>
                      <a:noFill/>
                    </a:lnT>
                    <a:lnB>
                      <a:noFill/>
                    </a:lnB>
                  </a:tcPr>
                </a:tc>
              </a:tr>
              <a:tr h="717758">
                <a:tc>
                  <a:txBody>
                    <a:bodyPr/>
                    <a:lstStyle/>
                    <a:p>
                      <a:pPr algn="ctr" fontAlgn="t"/>
                      <a:r>
                        <a:rPr lang="en-US" sz="1800" b="0" i="0" u="none" strike="noStrike">
                          <a:solidFill>
                            <a:srgbClr val="000000"/>
                          </a:solidFill>
                          <a:effectLst/>
                          <a:latin typeface="Calibri"/>
                        </a:rPr>
                        <a:t>III</a:t>
                      </a:r>
                    </a:p>
                  </a:txBody>
                  <a:tcPr marL="0" marR="0" marT="0" marB="0" anchor="ctr">
                    <a:lnL>
                      <a:noFill/>
                    </a:lnL>
                    <a:lnR>
                      <a:noFill/>
                    </a:lnR>
                    <a:lnT>
                      <a:noFill/>
                    </a:lnT>
                    <a:lnB>
                      <a:noFill/>
                    </a:lnB>
                  </a:tcPr>
                </a:tc>
                <a:tc>
                  <a:txBody>
                    <a:bodyPr/>
                    <a:lstStyle/>
                    <a:p>
                      <a:pPr algn="l" fontAlgn="t"/>
                      <a:r>
                        <a:rPr lang="en-US" sz="1800" b="0" i="0" u="none" strike="noStrike" dirty="0">
                          <a:solidFill>
                            <a:srgbClr val="000000"/>
                          </a:solidFill>
                          <a:effectLst/>
                          <a:latin typeface="Calibri"/>
                        </a:rPr>
                        <a:t>1 M Na-acetate buffered to pH 4 acetic acid</a:t>
                      </a:r>
                    </a:p>
                  </a:txBody>
                  <a:tcPr marL="0" marR="0" marT="0" marB="0" anchor="ctr">
                    <a:lnL>
                      <a:noFill/>
                    </a:lnL>
                    <a:lnR>
                      <a:noFill/>
                    </a:lnR>
                    <a:lnT>
                      <a:noFill/>
                    </a:lnT>
                    <a:lnB>
                      <a:noFill/>
                    </a:lnB>
                  </a:tcPr>
                </a:tc>
                <a:tc>
                  <a:txBody>
                    <a:bodyPr/>
                    <a:lstStyle/>
                    <a:p>
                      <a:pPr algn="l" fontAlgn="t"/>
                      <a:r>
                        <a:rPr lang="en-US" sz="1800" b="0" i="0" u="none" strike="noStrike" dirty="0">
                          <a:solidFill>
                            <a:srgbClr val="000000"/>
                          </a:solidFill>
                          <a:effectLst/>
                          <a:latin typeface="Calibri"/>
                        </a:rPr>
                        <a:t>CAFP + biogenic hydroxyapatite + </a:t>
                      </a:r>
                      <a:r>
                        <a:rPr lang="en-US" sz="1800" b="0" i="0" u="none" strike="noStrike" dirty="0" smtClean="0">
                          <a:solidFill>
                            <a:srgbClr val="000000"/>
                          </a:solidFill>
                          <a:effectLst/>
                          <a:latin typeface="Calibri"/>
                        </a:rPr>
                        <a:t>CaCO</a:t>
                      </a:r>
                      <a:r>
                        <a:rPr lang="en-US" sz="1800" b="0" i="0" u="none" strike="noStrike" baseline="-25000" dirty="0" smtClean="0">
                          <a:solidFill>
                            <a:srgbClr val="000000"/>
                          </a:solidFill>
                          <a:effectLst/>
                          <a:latin typeface="Calibri"/>
                        </a:rPr>
                        <a:t>3</a:t>
                      </a:r>
                      <a:r>
                        <a:rPr lang="en-US" sz="1800" b="0" i="0" u="none" strike="noStrike" baseline="0" dirty="0" smtClean="0">
                          <a:solidFill>
                            <a:srgbClr val="000000"/>
                          </a:solidFill>
                          <a:effectLst/>
                          <a:latin typeface="Calibri"/>
                        </a:rPr>
                        <a:t> </a:t>
                      </a:r>
                      <a:r>
                        <a:rPr lang="en-US" sz="1800" b="0" i="0" u="none" strike="noStrike" dirty="0" smtClean="0">
                          <a:solidFill>
                            <a:srgbClr val="000000"/>
                          </a:solidFill>
                          <a:effectLst/>
                          <a:latin typeface="Calibri"/>
                        </a:rPr>
                        <a:t>bound</a:t>
                      </a:r>
                      <a:endParaRPr lang="en-US" sz="1800" b="0" i="0" u="none" strike="noStrike" dirty="0">
                        <a:solidFill>
                          <a:srgbClr val="000000"/>
                        </a:solidFill>
                        <a:effectLst/>
                        <a:latin typeface="Calibri"/>
                      </a:endParaRPr>
                    </a:p>
                  </a:txBody>
                  <a:tcPr marL="0" marR="0" marT="0" marB="0" anchor="ctr">
                    <a:lnL>
                      <a:noFill/>
                    </a:lnL>
                    <a:lnR>
                      <a:noFill/>
                    </a:lnR>
                    <a:lnT>
                      <a:noFill/>
                    </a:lnT>
                    <a:lnB>
                      <a:noFill/>
                    </a:lnB>
                  </a:tcPr>
                </a:tc>
              </a:tr>
              <a:tr h="358877">
                <a:tc>
                  <a:txBody>
                    <a:bodyPr/>
                    <a:lstStyle/>
                    <a:p>
                      <a:pPr algn="ctr" fontAlgn="t"/>
                      <a:r>
                        <a:rPr lang="en-US" sz="1800" b="0" i="0" u="none" strike="noStrike" dirty="0">
                          <a:solidFill>
                            <a:srgbClr val="000000"/>
                          </a:solidFill>
                          <a:effectLst/>
                          <a:latin typeface="Calibri"/>
                        </a:rPr>
                        <a:t>IV</a:t>
                      </a:r>
                    </a:p>
                  </a:txBody>
                  <a:tcPr marL="0" marR="0" marT="0" marB="0" anchor="ctr">
                    <a:lnL>
                      <a:noFill/>
                    </a:lnL>
                    <a:lnR>
                      <a:noFill/>
                    </a:lnR>
                    <a:lnT>
                      <a:noFill/>
                    </a:lnT>
                    <a:lnB>
                      <a:noFill/>
                    </a:lnB>
                  </a:tcPr>
                </a:tc>
                <a:tc>
                  <a:txBody>
                    <a:bodyPr/>
                    <a:lstStyle/>
                    <a:p>
                      <a:pPr algn="l" fontAlgn="t"/>
                      <a:r>
                        <a:rPr lang="en-US" sz="1800" b="0" i="0" u="none" strike="noStrike" dirty="0">
                          <a:solidFill>
                            <a:srgbClr val="000000"/>
                          </a:solidFill>
                          <a:effectLst/>
                          <a:latin typeface="Calibri"/>
                        </a:rPr>
                        <a:t>1 M </a:t>
                      </a:r>
                      <a:r>
                        <a:rPr lang="en-US" sz="1800" b="0" i="0" u="none" strike="noStrike" dirty="0" err="1">
                          <a:solidFill>
                            <a:srgbClr val="000000"/>
                          </a:solidFill>
                          <a:effectLst/>
                          <a:latin typeface="Calibri"/>
                        </a:rPr>
                        <a:t>HCl</a:t>
                      </a:r>
                      <a:endParaRPr lang="en-US" sz="1800" b="0" i="0" u="none" strike="noStrike" dirty="0">
                        <a:solidFill>
                          <a:srgbClr val="000000"/>
                        </a:solidFill>
                        <a:effectLst/>
                        <a:latin typeface="Calibri"/>
                      </a:endParaRPr>
                    </a:p>
                  </a:txBody>
                  <a:tcPr marL="0" marR="0" marT="0" marB="0" anchor="ctr">
                    <a:lnL>
                      <a:noFill/>
                    </a:lnL>
                    <a:lnR>
                      <a:noFill/>
                    </a:lnR>
                    <a:lnT>
                      <a:noFill/>
                    </a:lnT>
                    <a:lnB>
                      <a:noFill/>
                    </a:lnB>
                  </a:tcPr>
                </a:tc>
                <a:tc>
                  <a:txBody>
                    <a:bodyPr/>
                    <a:lstStyle/>
                    <a:p>
                      <a:pPr algn="l" fontAlgn="t"/>
                      <a:r>
                        <a:rPr lang="en-US" sz="1800" b="0" i="0" u="none" strike="noStrike" dirty="0">
                          <a:solidFill>
                            <a:srgbClr val="000000"/>
                          </a:solidFill>
                          <a:effectLst/>
                          <a:latin typeface="Calibri"/>
                        </a:rPr>
                        <a:t>FAP</a:t>
                      </a:r>
                    </a:p>
                  </a:txBody>
                  <a:tcPr marL="0" marR="0" marT="0" marB="0" anchor="ctr">
                    <a:lnL>
                      <a:noFill/>
                    </a:lnL>
                    <a:lnR>
                      <a:noFill/>
                    </a:lnR>
                    <a:lnT>
                      <a:noFill/>
                    </a:lnT>
                    <a:lnB>
                      <a:noFill/>
                    </a:lnB>
                  </a:tcPr>
                </a:tc>
              </a:tr>
              <a:tr h="358877">
                <a:tc>
                  <a:txBody>
                    <a:bodyPr/>
                    <a:lstStyle/>
                    <a:p>
                      <a:pPr algn="ctr" fontAlgn="t"/>
                      <a:r>
                        <a:rPr lang="en-US" sz="1800" b="0" i="0" u="none" strike="noStrike" dirty="0">
                          <a:solidFill>
                            <a:srgbClr val="000000"/>
                          </a:solidFill>
                          <a:effectLst/>
                          <a:latin typeface="Calibri"/>
                        </a:rPr>
                        <a:t>V</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t"/>
                      <a:r>
                        <a:rPr lang="en-US" sz="1800" b="0" i="0" u="none" strike="noStrike" dirty="0" smtClean="0">
                          <a:solidFill>
                            <a:srgbClr val="000000"/>
                          </a:solidFill>
                          <a:effectLst/>
                          <a:latin typeface="Calibri"/>
                        </a:rPr>
                        <a:t>20</a:t>
                      </a:r>
                      <a:r>
                        <a:rPr lang="en-US" sz="1800" b="0" i="0" u="none" strike="noStrike" baseline="0" dirty="0" smtClean="0">
                          <a:solidFill>
                            <a:srgbClr val="000000"/>
                          </a:solidFill>
                          <a:effectLst/>
                          <a:latin typeface="Calibri"/>
                        </a:rPr>
                        <a:t>% HNO</a:t>
                      </a:r>
                      <a:r>
                        <a:rPr lang="en-US" sz="1800" b="0" i="0" u="none" strike="noStrike" baseline="-25000" dirty="0" smtClean="0">
                          <a:solidFill>
                            <a:srgbClr val="000000"/>
                          </a:solidFill>
                          <a:effectLst/>
                          <a:latin typeface="Calibri"/>
                        </a:rPr>
                        <a:t>3</a:t>
                      </a:r>
                      <a:endParaRPr lang="en-US" sz="1800" b="0" i="0" u="none" strike="noStrike" dirty="0">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t"/>
                      <a:r>
                        <a:rPr lang="en-US" sz="1800" b="0" i="0" u="none" strike="noStrike" dirty="0">
                          <a:solidFill>
                            <a:srgbClr val="000000"/>
                          </a:solidFill>
                          <a:effectLst/>
                          <a:latin typeface="Calibri"/>
                        </a:rPr>
                        <a:t>Organic </a:t>
                      </a:r>
                      <a:r>
                        <a:rPr lang="en-US" sz="1800" b="0" i="0" u="none" strike="noStrike" dirty="0" smtClean="0">
                          <a:solidFill>
                            <a:srgbClr val="000000"/>
                          </a:solidFill>
                          <a:effectLst/>
                          <a:latin typeface="Calibri"/>
                        </a:rPr>
                        <a:t>P</a:t>
                      </a:r>
                      <a:endParaRPr lang="en-US" sz="1800" b="0" i="0" u="none" strike="noStrike" dirty="0">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r>
            </a:tbl>
          </a:graphicData>
        </a:graphic>
      </p:graphicFrame>
      <p:sp>
        <p:nvSpPr>
          <p:cNvPr id="185" name="Text Placeholder 5"/>
          <p:cNvSpPr txBox="1">
            <a:spLocks/>
          </p:cNvSpPr>
          <p:nvPr/>
        </p:nvSpPr>
        <p:spPr>
          <a:xfrm>
            <a:off x="16596732" y="20110315"/>
            <a:ext cx="17266341" cy="2616925"/>
          </a:xfrm>
          <a:prstGeom prst="rect">
            <a:avLst/>
          </a:prstGeom>
          <a:solidFill>
            <a:srgbClr val="FFFFFF"/>
          </a:solidFill>
          <a:ln w="127000" cmpd="sng">
            <a:noFill/>
          </a:ln>
        </p:spPr>
        <p:txBody>
          <a:bodyPr vert="horz" wrap="square" lIns="470208" tIns="235104" rIns="470208" bIns="235104" rtlCol="0">
            <a:spAutoFit/>
          </a:bodyPr>
          <a:lstStyle/>
          <a:p>
            <a:pPr>
              <a:spcBef>
                <a:spcPct val="20000"/>
              </a:spcBef>
            </a:pPr>
            <a:r>
              <a:rPr lang="en-US" sz="2400" b="1" dirty="0" smtClean="0">
                <a:solidFill>
                  <a:schemeClr val="tx1">
                    <a:lumMod val="75000"/>
                    <a:lumOff val="25000"/>
                  </a:schemeClr>
                </a:solidFill>
              </a:rPr>
              <a:t>Sequential extraction </a:t>
            </a:r>
          </a:p>
          <a:p>
            <a:pPr marL="342900" indent="-342900">
              <a:spcBef>
                <a:spcPct val="20000"/>
              </a:spcBef>
              <a:buFont typeface="Arial"/>
              <a:buChar char="•"/>
            </a:pPr>
            <a:r>
              <a:rPr lang="en-US" sz="2400" dirty="0" smtClean="0">
                <a:solidFill>
                  <a:schemeClr val="tx1">
                    <a:lumMod val="75000"/>
                    <a:lumOff val="25000"/>
                  </a:schemeClr>
                </a:solidFill>
              </a:rPr>
              <a:t>This sequential extraction method is used to extract various forms of P (e.g., labile, inorganic, organic)</a:t>
            </a:r>
          </a:p>
          <a:p>
            <a:pPr marL="342900" indent="-342900">
              <a:spcBef>
                <a:spcPct val="20000"/>
              </a:spcBef>
              <a:buFont typeface="Arial"/>
              <a:buChar char="•"/>
            </a:pPr>
            <a:r>
              <a:rPr lang="en-US" sz="2400" dirty="0" smtClean="0">
                <a:solidFill>
                  <a:schemeClr val="tx1">
                    <a:lumMod val="75000"/>
                    <a:lumOff val="25000"/>
                  </a:schemeClr>
                </a:solidFill>
              </a:rPr>
              <a:t>Proportions of loosely </a:t>
            </a:r>
            <a:r>
              <a:rPr lang="en-US" sz="2400" dirty="0" err="1" smtClean="0">
                <a:solidFill>
                  <a:schemeClr val="tx1">
                    <a:lumMod val="75000"/>
                    <a:lumOff val="25000"/>
                  </a:schemeClr>
                </a:solidFill>
              </a:rPr>
              <a:t>sorbed</a:t>
            </a:r>
            <a:r>
              <a:rPr lang="en-US" sz="2400" dirty="0" smtClean="0">
                <a:solidFill>
                  <a:schemeClr val="tx1">
                    <a:lumMod val="75000"/>
                    <a:lumOff val="25000"/>
                  </a:schemeClr>
                </a:solidFill>
              </a:rPr>
              <a:t>, Fe-bound, and  and </a:t>
            </a:r>
            <a:r>
              <a:rPr lang="en-US" sz="2400" dirty="0" err="1" smtClean="0">
                <a:solidFill>
                  <a:schemeClr val="tx1">
                    <a:lumMod val="75000"/>
                    <a:lumOff val="25000"/>
                  </a:schemeClr>
                </a:solidFill>
              </a:rPr>
              <a:t>Ca</a:t>
            </a:r>
            <a:r>
              <a:rPr lang="en-US" sz="2400" dirty="0" smtClean="0">
                <a:solidFill>
                  <a:schemeClr val="tx1">
                    <a:lumMod val="75000"/>
                    <a:lumOff val="25000"/>
                  </a:schemeClr>
                </a:solidFill>
              </a:rPr>
              <a:t>-P + apatite (Step I-III) are invariant</a:t>
            </a:r>
          </a:p>
          <a:p>
            <a:pPr marL="342900" indent="-342900">
              <a:spcBef>
                <a:spcPct val="20000"/>
              </a:spcBef>
              <a:buFont typeface="Arial"/>
              <a:buChar char="•"/>
            </a:pPr>
            <a:r>
              <a:rPr lang="en-US" sz="2400" dirty="0" smtClean="0">
                <a:solidFill>
                  <a:schemeClr val="tx1">
                    <a:lumMod val="75000"/>
                    <a:lumOff val="25000"/>
                  </a:schemeClr>
                </a:solidFill>
              </a:rPr>
              <a:t>Deeper samples show less proportions of Step IV</a:t>
            </a:r>
          </a:p>
          <a:p>
            <a:pPr marL="342900" indent="-342900">
              <a:spcBef>
                <a:spcPct val="20000"/>
              </a:spcBef>
              <a:buFont typeface="Arial"/>
              <a:buChar char="•"/>
            </a:pPr>
            <a:r>
              <a:rPr lang="en-US" sz="2400" dirty="0" smtClean="0">
                <a:solidFill>
                  <a:schemeClr val="tx1">
                    <a:lumMod val="75000"/>
                    <a:lumOff val="25000"/>
                  </a:schemeClr>
                </a:solidFill>
              </a:rPr>
              <a:t>Fe-bound P contains the highest proportion of P among four samples</a:t>
            </a:r>
          </a:p>
        </p:txBody>
      </p:sp>
      <p:sp>
        <p:nvSpPr>
          <p:cNvPr id="188" name="Rectangle 187"/>
          <p:cNvSpPr/>
          <p:nvPr/>
        </p:nvSpPr>
        <p:spPr>
          <a:xfrm>
            <a:off x="46025199" y="18634640"/>
            <a:ext cx="4368846" cy="2276249"/>
          </a:xfrm>
          <a:prstGeom prst="rect">
            <a:avLst/>
          </a:prstGeom>
          <a:solidFill>
            <a:srgbClr val="5DE053">
              <a:alpha val="23000"/>
            </a:srgbClr>
          </a:solidFill>
          <a:ln>
            <a:noFill/>
          </a:ln>
        </p:spPr>
        <p:style>
          <a:lnRef idx="1">
            <a:schemeClr val="accent3"/>
          </a:lnRef>
          <a:fillRef idx="3">
            <a:schemeClr val="accent3"/>
          </a:fillRef>
          <a:effectRef idx="2">
            <a:schemeClr val="accent3"/>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83" name="TextBox 182"/>
          <p:cNvSpPr txBox="1"/>
          <p:nvPr/>
        </p:nvSpPr>
        <p:spPr>
          <a:xfrm>
            <a:off x="46068023" y="18696638"/>
            <a:ext cx="1464734" cy="338554"/>
          </a:xfrm>
          <a:prstGeom prst="rect">
            <a:avLst/>
          </a:prstGeom>
          <a:noFill/>
        </p:spPr>
        <p:txBody>
          <a:bodyPr wrap="square" rtlCol="0">
            <a:spAutoFit/>
          </a:bodyPr>
          <a:lstStyle/>
          <a:p>
            <a:r>
              <a:rPr lang="en-US" sz="1600" dirty="0" smtClean="0"/>
              <a:t>1980</a:t>
            </a:r>
            <a:endParaRPr lang="en-US" sz="1600" dirty="0"/>
          </a:p>
        </p:txBody>
      </p:sp>
      <p:sp>
        <p:nvSpPr>
          <p:cNvPr id="190" name="Rectangle 189"/>
          <p:cNvSpPr/>
          <p:nvPr/>
        </p:nvSpPr>
        <p:spPr>
          <a:xfrm>
            <a:off x="35020250" y="18634640"/>
            <a:ext cx="4362450" cy="2276249"/>
          </a:xfrm>
          <a:prstGeom prst="rect">
            <a:avLst/>
          </a:prstGeom>
          <a:solidFill>
            <a:srgbClr val="5DE053">
              <a:alpha val="21000"/>
            </a:srgbClr>
          </a:solidFill>
          <a:ln>
            <a:noFill/>
          </a:ln>
        </p:spPr>
        <p:style>
          <a:lnRef idx="1">
            <a:schemeClr val="accent3"/>
          </a:lnRef>
          <a:fillRef idx="3">
            <a:schemeClr val="accent3"/>
          </a:fillRef>
          <a:effectRef idx="2">
            <a:schemeClr val="accent3"/>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grpSp>
        <p:nvGrpSpPr>
          <p:cNvPr id="32" name="Group 31"/>
          <p:cNvGrpSpPr/>
          <p:nvPr/>
        </p:nvGrpSpPr>
        <p:grpSpPr>
          <a:xfrm>
            <a:off x="34268607" y="13763321"/>
            <a:ext cx="16864155" cy="10697022"/>
            <a:chOff x="34264917" y="11746994"/>
            <a:chExt cx="16864155" cy="14919261"/>
          </a:xfrm>
        </p:grpSpPr>
        <p:grpSp>
          <p:nvGrpSpPr>
            <p:cNvPr id="15" name="Group 14"/>
            <p:cNvGrpSpPr/>
            <p:nvPr/>
          </p:nvGrpSpPr>
          <p:grpSpPr>
            <a:xfrm>
              <a:off x="34264917" y="11746994"/>
              <a:ext cx="16346767" cy="3799230"/>
              <a:chOff x="14506416" y="4777031"/>
              <a:chExt cx="14561686" cy="2780674"/>
            </a:xfrm>
          </p:grpSpPr>
          <p:sp>
            <p:nvSpPr>
              <p:cNvPr id="30" name="Rectangle 29"/>
              <p:cNvSpPr/>
              <p:nvPr/>
            </p:nvSpPr>
            <p:spPr>
              <a:xfrm>
                <a:off x="14506416" y="5578400"/>
                <a:ext cx="14561684" cy="1979305"/>
              </a:xfrm>
              <a:prstGeom prst="rect">
                <a:avLst/>
              </a:prstGeom>
              <a:noFill/>
              <a:ln w="127000">
                <a:noFill/>
              </a:ln>
            </p:spPr>
            <p:txBody>
              <a:bodyPr wrap="square" lIns="91430" tIns="45715" rIns="91430" bIns="45715">
                <a:spAutoFit/>
              </a:bodyPr>
              <a:lstStyle/>
              <a:p>
                <a:pPr marL="342900" indent="-342900">
                  <a:buFont typeface="Arial"/>
                  <a:buChar char="•"/>
                </a:pPr>
                <a:r>
                  <a:rPr lang="en-US" sz="2400" dirty="0" smtClean="0">
                    <a:solidFill>
                      <a:schemeClr val="tx1">
                        <a:lumMod val="75000"/>
                        <a:lumOff val="25000"/>
                      </a:schemeClr>
                    </a:solidFill>
                  </a:rPr>
                  <a:t>Heavy metals such as Cu, Zn, </a:t>
                </a:r>
                <a:r>
                  <a:rPr lang="en-US" sz="2400" dirty="0" err="1" smtClean="0">
                    <a:solidFill>
                      <a:schemeClr val="tx1">
                        <a:lumMod val="75000"/>
                        <a:lumOff val="25000"/>
                      </a:schemeClr>
                    </a:solidFill>
                  </a:rPr>
                  <a:t>Pb</a:t>
                </a:r>
                <a:r>
                  <a:rPr lang="en-US" sz="2400" dirty="0" smtClean="0">
                    <a:solidFill>
                      <a:schemeClr val="tx1">
                        <a:lumMod val="75000"/>
                        <a:lumOff val="25000"/>
                      </a:schemeClr>
                    </a:solidFill>
                  </a:rPr>
                  <a:t>, and As were emitted from the Commencement Bay smelting operation as airborne byproducts, which were then deposited in the Puget Sound region.  </a:t>
                </a:r>
              </a:p>
              <a:p>
                <a:pPr marL="342900" indent="-342900">
                  <a:buFont typeface="Arial"/>
                  <a:buChar char="•"/>
                </a:pPr>
                <a:r>
                  <a:rPr lang="en-US" sz="2400" dirty="0">
                    <a:solidFill>
                      <a:schemeClr val="tx1">
                        <a:lumMod val="75000"/>
                        <a:lumOff val="25000"/>
                      </a:schemeClr>
                    </a:solidFill>
                  </a:rPr>
                  <a:t>The smelter began production in 1890 as a lead smelter, and </a:t>
                </a:r>
                <a:r>
                  <a:rPr lang="en-US" sz="2400" dirty="0" smtClean="0">
                    <a:solidFill>
                      <a:schemeClr val="tx1">
                        <a:lumMod val="75000"/>
                        <a:lumOff val="25000"/>
                      </a:schemeClr>
                    </a:solidFill>
                  </a:rPr>
                  <a:t>then converted </a:t>
                </a:r>
                <a:r>
                  <a:rPr lang="en-US" sz="2400" dirty="0">
                    <a:solidFill>
                      <a:schemeClr val="tx1">
                        <a:lumMod val="75000"/>
                        <a:lumOff val="25000"/>
                      </a:schemeClr>
                    </a:solidFill>
                  </a:rPr>
                  <a:t>to copper.</a:t>
                </a:r>
                <a:endParaRPr lang="en-US" sz="2400" dirty="0" smtClean="0">
                  <a:solidFill>
                    <a:schemeClr val="tx1">
                      <a:lumMod val="75000"/>
                      <a:lumOff val="25000"/>
                    </a:schemeClr>
                  </a:solidFill>
                </a:endParaRPr>
              </a:p>
              <a:p>
                <a:pPr marL="342900" indent="-342900">
                  <a:buFont typeface="Arial"/>
                  <a:buChar char="•"/>
                </a:pPr>
                <a:r>
                  <a:rPr lang="en-US" sz="2400" dirty="0" smtClean="0">
                    <a:solidFill>
                      <a:schemeClr val="tx1">
                        <a:lumMod val="75000"/>
                        <a:lumOff val="25000"/>
                      </a:schemeClr>
                    </a:solidFill>
                  </a:rPr>
                  <a:t>Cu, </a:t>
                </a:r>
                <a:r>
                  <a:rPr lang="en-US" sz="2400" dirty="0" err="1" smtClean="0">
                    <a:solidFill>
                      <a:schemeClr val="tx1">
                        <a:lumMod val="75000"/>
                        <a:lumOff val="25000"/>
                      </a:schemeClr>
                    </a:solidFill>
                  </a:rPr>
                  <a:t>Pb</a:t>
                </a:r>
                <a:r>
                  <a:rPr lang="en-US" sz="2400" dirty="0" smtClean="0">
                    <a:solidFill>
                      <a:schemeClr val="tx1">
                        <a:lumMod val="75000"/>
                        <a:lumOff val="25000"/>
                      </a:schemeClr>
                    </a:solidFill>
                  </a:rPr>
                  <a:t>, As, Zn, and </a:t>
                </a:r>
                <a:r>
                  <a:rPr lang="en-US" sz="2400" dirty="0" err="1" smtClean="0">
                    <a:solidFill>
                      <a:schemeClr val="tx1">
                        <a:lumMod val="75000"/>
                        <a:lumOff val="25000"/>
                      </a:schemeClr>
                    </a:solidFill>
                  </a:rPr>
                  <a:t>Mn</a:t>
                </a:r>
                <a:r>
                  <a:rPr lang="en-US" sz="2400" dirty="0" smtClean="0">
                    <a:solidFill>
                      <a:schemeClr val="tx1">
                        <a:lumMod val="75000"/>
                        <a:lumOff val="25000"/>
                      </a:schemeClr>
                    </a:solidFill>
                  </a:rPr>
                  <a:t> all show a large spike in concentration at 113 cm</a:t>
                </a:r>
              </a:p>
              <a:p>
                <a:pPr marL="342900" indent="-342900">
                  <a:buFont typeface="Arial"/>
                  <a:buChar char="•"/>
                </a:pPr>
                <a:r>
                  <a:rPr lang="en-US" sz="2400" dirty="0" smtClean="0">
                    <a:solidFill>
                      <a:schemeClr val="tx1">
                        <a:lumMod val="75000"/>
                        <a:lumOff val="25000"/>
                      </a:schemeClr>
                    </a:solidFill>
                  </a:rPr>
                  <a:t>Cu, Zn, </a:t>
                </a:r>
                <a:r>
                  <a:rPr lang="en-US" sz="2400" dirty="0" err="1" smtClean="0">
                    <a:solidFill>
                      <a:schemeClr val="tx1">
                        <a:lumMod val="75000"/>
                        <a:lumOff val="25000"/>
                      </a:schemeClr>
                    </a:solidFill>
                  </a:rPr>
                  <a:t>Pb</a:t>
                </a:r>
                <a:r>
                  <a:rPr lang="en-US" sz="2400" dirty="0" smtClean="0">
                    <a:solidFill>
                      <a:schemeClr val="tx1">
                        <a:lumMod val="75000"/>
                        <a:lumOff val="25000"/>
                      </a:schemeClr>
                    </a:solidFill>
                  </a:rPr>
                  <a:t>, Fe, </a:t>
                </a:r>
                <a:r>
                  <a:rPr lang="en-US" sz="2400" dirty="0" err="1" smtClean="0">
                    <a:solidFill>
                      <a:schemeClr val="tx1">
                        <a:lumMod val="75000"/>
                        <a:lumOff val="25000"/>
                      </a:schemeClr>
                    </a:solidFill>
                  </a:rPr>
                  <a:t>Mn</a:t>
                </a:r>
                <a:r>
                  <a:rPr lang="en-US" sz="2400" dirty="0" smtClean="0">
                    <a:solidFill>
                      <a:schemeClr val="tx1">
                        <a:lumMod val="75000"/>
                        <a:lumOff val="25000"/>
                      </a:schemeClr>
                    </a:solidFill>
                  </a:rPr>
                  <a:t> remain significantly above background levels, while As decreases</a:t>
                </a:r>
                <a:endParaRPr lang="en-US" sz="2400" dirty="0">
                  <a:solidFill>
                    <a:schemeClr val="tx1">
                      <a:lumMod val="75000"/>
                      <a:lumOff val="25000"/>
                    </a:schemeClr>
                  </a:solidFill>
                </a:endParaRPr>
              </a:p>
            </p:txBody>
          </p:sp>
          <p:sp>
            <p:nvSpPr>
              <p:cNvPr id="34" name="Rectangle 33"/>
              <p:cNvSpPr/>
              <p:nvPr/>
            </p:nvSpPr>
            <p:spPr>
              <a:xfrm>
                <a:off x="14509701" y="4777031"/>
                <a:ext cx="14558401" cy="646321"/>
              </a:xfrm>
              <a:prstGeom prst="rect">
                <a:avLst/>
              </a:prstGeom>
              <a:solidFill>
                <a:srgbClr val="660066"/>
              </a:solidFill>
              <a:ln w="127000">
                <a:noFill/>
              </a:ln>
            </p:spPr>
            <p:txBody>
              <a:bodyPr wrap="square" lIns="91430" tIns="45715" rIns="91430" bIns="45715">
                <a:spAutoFit/>
              </a:bodyPr>
              <a:lstStyle/>
              <a:p>
                <a:pPr algn="ctr"/>
                <a:r>
                  <a:rPr lang="en-US" sz="3600" b="1" dirty="0">
                    <a:solidFill>
                      <a:srgbClr val="F2F2F2"/>
                    </a:solidFill>
                  </a:rPr>
                  <a:t>Heavy Metals</a:t>
                </a:r>
                <a:endParaRPr lang="en-US" sz="3600" dirty="0">
                  <a:solidFill>
                    <a:srgbClr val="F2F2F2"/>
                  </a:solidFill>
                </a:endParaRPr>
              </a:p>
            </p:txBody>
          </p:sp>
        </p:grpSp>
        <p:sp>
          <p:nvSpPr>
            <p:cNvPr id="11" name="TextBox 10"/>
            <p:cNvSpPr txBox="1"/>
            <p:nvPr/>
          </p:nvSpPr>
          <p:spPr>
            <a:xfrm>
              <a:off x="34450892" y="24992142"/>
              <a:ext cx="15980552" cy="1674113"/>
            </a:xfrm>
            <a:prstGeom prst="rect">
              <a:avLst/>
            </a:prstGeom>
            <a:noFill/>
          </p:spPr>
          <p:txBody>
            <a:bodyPr wrap="square" rtlCol="0">
              <a:spAutoFit/>
            </a:bodyPr>
            <a:lstStyle/>
            <a:p>
              <a:r>
                <a:rPr lang="en-US" sz="1800" b="1" dirty="0" smtClean="0"/>
                <a:t>Figure 8.</a:t>
              </a:r>
              <a:r>
                <a:rPr lang="en-US" sz="1800" dirty="0" smtClean="0"/>
                <a:t> </a:t>
              </a:r>
              <a:r>
                <a:rPr lang="en-US" sz="1800" b="1" dirty="0" smtClean="0"/>
                <a:t>Right.</a:t>
              </a:r>
              <a:r>
                <a:rPr lang="en-US" sz="1800" dirty="0" smtClean="0"/>
                <a:t> Arsenic concentration versus depth. As concentrations increase at 103 cm,  dated to 1900. Concentrations begin to decline around 50 cm. These two dates correspond to dates of smelting operation.  </a:t>
              </a:r>
              <a:r>
                <a:rPr lang="en-US" sz="1800" b="1" dirty="0" smtClean="0"/>
                <a:t> Center.</a:t>
              </a:r>
              <a:r>
                <a:rPr lang="en-US" sz="1800" dirty="0" smtClean="0"/>
                <a:t> Iron loading versus depth. Fe loading begins to increase around 50 cm, until present.</a:t>
              </a:r>
              <a:r>
                <a:rPr lang="en-US" sz="1800" b="1" dirty="0" smtClean="0"/>
                <a:t> Left. </a:t>
              </a:r>
              <a:r>
                <a:rPr lang="en-US" sz="1800" dirty="0" smtClean="0"/>
                <a:t>Copper and Lead versus depth. This trend shown, is also seen in Zn concentrations where these metals increase around 1889, and remain high through present. Green shading highlight dates of smelter operation. </a:t>
              </a:r>
              <a:endParaRPr lang="en-US" sz="1800" b="1" dirty="0"/>
            </a:p>
          </p:txBody>
        </p:sp>
        <p:grpSp>
          <p:nvGrpSpPr>
            <p:cNvPr id="25" name="Group 24"/>
            <p:cNvGrpSpPr/>
            <p:nvPr/>
          </p:nvGrpSpPr>
          <p:grpSpPr>
            <a:xfrm>
              <a:off x="35001200" y="18634689"/>
              <a:ext cx="5206996" cy="3102371"/>
              <a:chOff x="35001200" y="19295089"/>
              <a:chExt cx="5206996" cy="3102371"/>
            </a:xfrm>
          </p:grpSpPr>
          <p:sp>
            <p:nvSpPr>
              <p:cNvPr id="23" name="TextBox 22"/>
              <p:cNvSpPr txBox="1"/>
              <p:nvPr/>
            </p:nvSpPr>
            <p:spPr>
              <a:xfrm>
                <a:off x="35001200" y="19295089"/>
                <a:ext cx="1464734" cy="472185"/>
              </a:xfrm>
              <a:prstGeom prst="rect">
                <a:avLst/>
              </a:prstGeom>
              <a:noFill/>
            </p:spPr>
            <p:txBody>
              <a:bodyPr wrap="square" rtlCol="0">
                <a:spAutoFit/>
              </a:bodyPr>
              <a:lstStyle/>
              <a:p>
                <a:r>
                  <a:rPr lang="en-US" sz="1600" dirty="0" smtClean="0"/>
                  <a:t>1980</a:t>
                </a:r>
                <a:endParaRPr lang="en-US" sz="1600" dirty="0"/>
              </a:p>
            </p:txBody>
          </p:sp>
          <p:sp>
            <p:nvSpPr>
              <p:cNvPr id="182" name="TextBox 181"/>
              <p:cNvSpPr txBox="1"/>
              <p:nvPr/>
            </p:nvSpPr>
            <p:spPr>
              <a:xfrm>
                <a:off x="38743462" y="21925275"/>
                <a:ext cx="1464734" cy="472185"/>
              </a:xfrm>
              <a:prstGeom prst="rect">
                <a:avLst/>
              </a:prstGeom>
              <a:noFill/>
            </p:spPr>
            <p:txBody>
              <a:bodyPr wrap="square" rtlCol="0">
                <a:spAutoFit/>
              </a:bodyPr>
              <a:lstStyle/>
              <a:p>
                <a:r>
                  <a:rPr lang="en-US" sz="1600" dirty="0" smtClean="0"/>
                  <a:t>1889</a:t>
                </a:r>
                <a:endParaRPr lang="en-US" sz="1600" dirty="0"/>
              </a:p>
            </p:txBody>
          </p:sp>
        </p:grpSp>
        <p:sp>
          <p:nvSpPr>
            <p:cNvPr id="187" name="TextBox 186"/>
            <p:cNvSpPr txBox="1"/>
            <p:nvPr/>
          </p:nvSpPr>
          <p:spPr>
            <a:xfrm>
              <a:off x="49664338" y="21226917"/>
              <a:ext cx="1464734" cy="472185"/>
            </a:xfrm>
            <a:prstGeom prst="rect">
              <a:avLst/>
            </a:prstGeom>
            <a:noFill/>
          </p:spPr>
          <p:txBody>
            <a:bodyPr wrap="square" rtlCol="0">
              <a:spAutoFit/>
            </a:bodyPr>
            <a:lstStyle/>
            <a:p>
              <a:r>
                <a:rPr lang="en-US" sz="1600" dirty="0" smtClean="0"/>
                <a:t>1889</a:t>
              </a:r>
              <a:endParaRPr lang="en-US" sz="1600" dirty="0"/>
            </a:p>
          </p:txBody>
        </p:sp>
      </p:grpSp>
      <p:sp>
        <p:nvSpPr>
          <p:cNvPr id="169" name="TextBox 168"/>
          <p:cNvSpPr txBox="1"/>
          <p:nvPr/>
        </p:nvSpPr>
        <p:spPr>
          <a:xfrm>
            <a:off x="17898532" y="13387712"/>
            <a:ext cx="10930467" cy="923330"/>
          </a:xfrm>
          <a:prstGeom prst="rect">
            <a:avLst/>
          </a:prstGeom>
          <a:noFill/>
        </p:spPr>
        <p:txBody>
          <a:bodyPr wrap="square" rtlCol="0">
            <a:spAutoFit/>
          </a:bodyPr>
          <a:lstStyle/>
          <a:p>
            <a:r>
              <a:rPr lang="en-US" sz="1800" b="1" dirty="0">
                <a:solidFill>
                  <a:srgbClr val="404040"/>
                </a:solidFill>
              </a:rPr>
              <a:t>Figure 4</a:t>
            </a:r>
            <a:r>
              <a:rPr lang="en-US" sz="1800" b="1" dirty="0" smtClean="0">
                <a:solidFill>
                  <a:srgbClr val="404040"/>
                </a:solidFill>
              </a:rPr>
              <a:t>. Left.</a:t>
            </a:r>
            <a:r>
              <a:rPr lang="en-US" sz="1800" dirty="0">
                <a:solidFill>
                  <a:srgbClr val="404040"/>
                </a:solidFill>
              </a:rPr>
              <a:t> </a:t>
            </a:r>
            <a:r>
              <a:rPr lang="en-US" sz="1800" dirty="0" smtClean="0">
                <a:solidFill>
                  <a:srgbClr val="404040"/>
                </a:solidFill>
              </a:rPr>
              <a:t>Phosphorus concentration versus depth. Background levels are present till ~1900, and abruptly increase. </a:t>
            </a:r>
            <a:r>
              <a:rPr lang="en-US" sz="1800" b="1" dirty="0" smtClean="0">
                <a:solidFill>
                  <a:srgbClr val="404040"/>
                </a:solidFill>
              </a:rPr>
              <a:t>Right. </a:t>
            </a:r>
            <a:r>
              <a:rPr lang="en-US" sz="1800" dirty="0" smtClean="0">
                <a:solidFill>
                  <a:srgbClr val="404040"/>
                </a:solidFill>
              </a:rPr>
              <a:t>Phosphorus loading versus depth. P appears to increase in loading before ~1920, and increases constantly until present. Blue shaded area indicates the time period the adjacent dairy farm was in operation.  </a:t>
            </a:r>
            <a:endParaRPr lang="en-US" sz="1800" dirty="0">
              <a:solidFill>
                <a:srgbClr val="404040"/>
              </a:solidFill>
            </a:endParaRPr>
          </a:p>
        </p:txBody>
      </p:sp>
      <p:sp>
        <p:nvSpPr>
          <p:cNvPr id="28" name="TextBox 27"/>
          <p:cNvSpPr txBox="1"/>
          <p:nvPr/>
        </p:nvSpPr>
        <p:spPr>
          <a:xfrm>
            <a:off x="40543711" y="18701758"/>
            <a:ext cx="885151" cy="338554"/>
          </a:xfrm>
          <a:prstGeom prst="rect">
            <a:avLst/>
          </a:prstGeom>
          <a:noFill/>
        </p:spPr>
        <p:txBody>
          <a:bodyPr wrap="square" rtlCol="0">
            <a:spAutoFit/>
          </a:bodyPr>
          <a:lstStyle/>
          <a:p>
            <a:r>
              <a:rPr lang="en-US" sz="1600" dirty="0" smtClean="0"/>
              <a:t>1980</a:t>
            </a:r>
            <a:endParaRPr lang="en-US" sz="1600" dirty="0"/>
          </a:p>
        </p:txBody>
      </p:sp>
      <p:sp>
        <p:nvSpPr>
          <p:cNvPr id="184" name="TextBox 183"/>
          <p:cNvSpPr txBox="1"/>
          <p:nvPr/>
        </p:nvSpPr>
        <p:spPr>
          <a:xfrm>
            <a:off x="44195533" y="20572810"/>
            <a:ext cx="885151" cy="338554"/>
          </a:xfrm>
          <a:prstGeom prst="rect">
            <a:avLst/>
          </a:prstGeom>
          <a:noFill/>
        </p:spPr>
        <p:txBody>
          <a:bodyPr wrap="square" rtlCol="0">
            <a:spAutoFit/>
          </a:bodyPr>
          <a:lstStyle/>
          <a:p>
            <a:r>
              <a:rPr lang="en-US" sz="1600" dirty="0" smtClean="0"/>
              <a:t>1889</a:t>
            </a:r>
            <a:endParaRPr lang="en-US" sz="1600" dirty="0"/>
          </a:p>
        </p:txBody>
      </p:sp>
      <p:sp>
        <p:nvSpPr>
          <p:cNvPr id="48" name="TextBox 47"/>
          <p:cNvSpPr txBox="1"/>
          <p:nvPr/>
        </p:nvSpPr>
        <p:spPr>
          <a:xfrm>
            <a:off x="29084221" y="7103535"/>
            <a:ext cx="4675168" cy="4819780"/>
          </a:xfrm>
          <a:prstGeom prst="rect">
            <a:avLst/>
          </a:prstGeom>
          <a:noFill/>
        </p:spPr>
        <p:txBody>
          <a:bodyPr wrap="square" rtlCol="0">
            <a:spAutoFit/>
          </a:bodyPr>
          <a:lstStyle/>
          <a:p>
            <a:pPr>
              <a:spcBef>
                <a:spcPct val="20000"/>
              </a:spcBef>
            </a:pPr>
            <a:r>
              <a:rPr lang="en-US" sz="2400" b="1" dirty="0">
                <a:solidFill>
                  <a:schemeClr val="tx1">
                    <a:lumMod val="75000"/>
                    <a:lumOff val="25000"/>
                  </a:schemeClr>
                </a:solidFill>
              </a:rPr>
              <a:t>Concentration and Loading</a:t>
            </a:r>
          </a:p>
          <a:p>
            <a:pPr marL="342900" indent="-342900">
              <a:spcBef>
                <a:spcPct val="20000"/>
              </a:spcBef>
              <a:buFont typeface="Arial"/>
              <a:buChar char="•"/>
            </a:pPr>
            <a:r>
              <a:rPr lang="en-US" sz="2400" dirty="0">
                <a:solidFill>
                  <a:schemeClr val="tx1">
                    <a:lumMod val="75000"/>
                    <a:lumOff val="25000"/>
                  </a:schemeClr>
                </a:solidFill>
              </a:rPr>
              <a:t>Phosphorus concentration increases abruptly around 1900 </a:t>
            </a:r>
          </a:p>
          <a:p>
            <a:pPr marL="342900" indent="-342900">
              <a:spcBef>
                <a:spcPct val="20000"/>
              </a:spcBef>
              <a:buFont typeface="Arial"/>
              <a:buChar char="•"/>
            </a:pPr>
            <a:r>
              <a:rPr lang="en-US" sz="2400" dirty="0">
                <a:solidFill>
                  <a:schemeClr val="tx1">
                    <a:lumMod val="75000"/>
                    <a:lumOff val="25000"/>
                  </a:schemeClr>
                </a:solidFill>
              </a:rPr>
              <a:t>Timing of increase suggests local dairy farm was source of P</a:t>
            </a:r>
          </a:p>
          <a:p>
            <a:pPr marL="342900" indent="-342900">
              <a:spcBef>
                <a:spcPct val="20000"/>
              </a:spcBef>
              <a:buFont typeface="Arial"/>
              <a:buChar char="•"/>
            </a:pPr>
            <a:r>
              <a:rPr lang="en-US" sz="2400" dirty="0">
                <a:solidFill>
                  <a:schemeClr val="tx1">
                    <a:lumMod val="75000"/>
                    <a:lumOff val="25000"/>
                  </a:schemeClr>
                </a:solidFill>
              </a:rPr>
              <a:t>The dairy farm used the lake for waste disposal from 1927-1965.</a:t>
            </a:r>
          </a:p>
          <a:p>
            <a:pPr marL="342900" indent="-342900">
              <a:spcBef>
                <a:spcPct val="20000"/>
              </a:spcBef>
              <a:buFont typeface="Arial"/>
              <a:buChar char="•"/>
            </a:pPr>
            <a:r>
              <a:rPr lang="en-US" sz="2400" dirty="0">
                <a:solidFill>
                  <a:schemeClr val="tx1">
                    <a:lumMod val="75000"/>
                    <a:lumOff val="25000"/>
                  </a:schemeClr>
                </a:solidFill>
              </a:rPr>
              <a:t>Loading continues to increase from after dairy operation ends until the present, suggesting </a:t>
            </a:r>
            <a:r>
              <a:rPr lang="en-US" sz="2400" dirty="0" smtClean="0">
                <a:solidFill>
                  <a:schemeClr val="tx1">
                    <a:lumMod val="75000"/>
                    <a:lumOff val="25000"/>
                  </a:schemeClr>
                </a:solidFill>
              </a:rPr>
              <a:t>there </a:t>
            </a:r>
            <a:r>
              <a:rPr lang="en-US" sz="2400" dirty="0">
                <a:solidFill>
                  <a:schemeClr val="tx1">
                    <a:lumMod val="75000"/>
                    <a:lumOff val="25000"/>
                  </a:schemeClr>
                </a:solidFill>
              </a:rPr>
              <a:t>are additional present-day external source(s) of P.  </a:t>
            </a:r>
          </a:p>
        </p:txBody>
      </p:sp>
      <p:sp>
        <p:nvSpPr>
          <p:cNvPr id="195" name="TextBox 194"/>
          <p:cNvSpPr txBox="1"/>
          <p:nvPr/>
        </p:nvSpPr>
        <p:spPr>
          <a:xfrm>
            <a:off x="17671625" y="19421554"/>
            <a:ext cx="8158286" cy="646331"/>
          </a:xfrm>
          <a:prstGeom prst="rect">
            <a:avLst/>
          </a:prstGeom>
          <a:noFill/>
        </p:spPr>
        <p:txBody>
          <a:bodyPr wrap="square" rtlCol="0">
            <a:spAutoFit/>
          </a:bodyPr>
          <a:lstStyle/>
          <a:p>
            <a:r>
              <a:rPr lang="en-US" sz="1800" b="1" dirty="0">
                <a:solidFill>
                  <a:srgbClr val="404040"/>
                </a:solidFill>
              </a:rPr>
              <a:t>Figure </a:t>
            </a:r>
            <a:r>
              <a:rPr lang="en-US" sz="1800" b="1" dirty="0" smtClean="0">
                <a:solidFill>
                  <a:srgbClr val="404040"/>
                </a:solidFill>
              </a:rPr>
              <a:t>5. </a:t>
            </a:r>
            <a:r>
              <a:rPr lang="en-US" sz="1800" dirty="0" smtClean="0">
                <a:solidFill>
                  <a:srgbClr val="404040"/>
                </a:solidFill>
              </a:rPr>
              <a:t>Percent of total P in each depth interval. Two samples 114 A and 114 B were ran as duplicates. </a:t>
            </a:r>
            <a:endParaRPr lang="en-US" sz="1800" dirty="0">
              <a:solidFill>
                <a:srgbClr val="404040"/>
              </a:solidFill>
            </a:endParaRPr>
          </a:p>
        </p:txBody>
      </p:sp>
      <p:pic>
        <p:nvPicPr>
          <p:cNvPr id="50" name="Picture 49" descr="2012-09-13_15-42-51_351.jpg"/>
          <p:cNvPicPr>
            <a:picLocks noChangeAspect="1"/>
          </p:cNvPicPr>
          <p:nvPr/>
        </p:nvPicPr>
        <p:blipFill rotWithShape="1">
          <a:blip r:embed="rId13">
            <a:extLst>
              <a:ext uri="{BEBA8EAE-BF5A-486C-A8C5-ECC9F3942E4B}">
                <a14:imgProps xmlns:a14="http://schemas.microsoft.com/office/drawing/2010/main">
                  <a14:imgLayer r:embed="rId14">
                    <a14:imgEffect>
                      <a14:colorTemperature colorTemp="8800"/>
                    </a14:imgEffect>
                    <a14:imgEffect>
                      <a14:brightnessContrast contrast="20000"/>
                    </a14:imgEffect>
                  </a14:imgLayer>
                </a14:imgProps>
              </a:ext>
              <a:ext uri="{28A0092B-C50C-407E-A947-70E740481C1C}">
                <a14:useLocalDpi xmlns:a14="http://schemas.microsoft.com/office/drawing/2010/main" val="0"/>
              </a:ext>
            </a:extLst>
          </a:blip>
          <a:srcRect l="6195" r="8193"/>
          <a:stretch/>
        </p:blipFill>
        <p:spPr>
          <a:xfrm rot="5400000">
            <a:off x="5821368" y="24255450"/>
            <a:ext cx="7923089" cy="5185633"/>
          </a:xfrm>
          <a:prstGeom prst="rect">
            <a:avLst/>
          </a:prstGeom>
        </p:spPr>
      </p:pic>
      <p:pic>
        <p:nvPicPr>
          <p:cNvPr id="3" name="Picture 2" descr="Screen Shot 2013-04-22 at 12.32.14 AM.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1343802" y="15421803"/>
            <a:ext cx="4983615" cy="5480962"/>
          </a:xfrm>
          <a:prstGeom prst="rect">
            <a:avLst/>
          </a:prstGeom>
        </p:spPr>
      </p:pic>
      <p:sp>
        <p:nvSpPr>
          <p:cNvPr id="41" name="TextBox 40"/>
          <p:cNvSpPr txBox="1"/>
          <p:nvPr/>
        </p:nvSpPr>
        <p:spPr>
          <a:xfrm>
            <a:off x="13512801" y="15942733"/>
            <a:ext cx="1286933" cy="246221"/>
          </a:xfrm>
          <a:prstGeom prst="rect">
            <a:avLst/>
          </a:prstGeom>
          <a:noFill/>
        </p:spPr>
        <p:txBody>
          <a:bodyPr wrap="square" rtlCol="0">
            <a:spAutoFit/>
          </a:bodyPr>
          <a:lstStyle/>
          <a:p>
            <a:r>
              <a:rPr lang="en-US" sz="1000" dirty="0" smtClean="0">
                <a:solidFill>
                  <a:schemeClr val="bg1"/>
                </a:solidFill>
              </a:rPr>
              <a:t>Waughop Lake</a:t>
            </a:r>
            <a:endParaRPr lang="en-US" sz="1000" dirty="0">
              <a:solidFill>
                <a:schemeClr val="bg1"/>
              </a:solidFill>
            </a:endParaRPr>
          </a:p>
        </p:txBody>
      </p:sp>
      <p:sp>
        <p:nvSpPr>
          <p:cNvPr id="160" name="TextBox 159"/>
          <p:cNvSpPr txBox="1"/>
          <p:nvPr/>
        </p:nvSpPr>
        <p:spPr>
          <a:xfrm>
            <a:off x="12656899" y="19434890"/>
            <a:ext cx="1029084" cy="246221"/>
          </a:xfrm>
          <a:prstGeom prst="rect">
            <a:avLst/>
          </a:prstGeom>
          <a:noFill/>
        </p:spPr>
        <p:txBody>
          <a:bodyPr wrap="square" rtlCol="0">
            <a:spAutoFit/>
          </a:bodyPr>
          <a:lstStyle/>
          <a:p>
            <a:r>
              <a:rPr lang="en-US" sz="1000" dirty="0" smtClean="0">
                <a:solidFill>
                  <a:schemeClr val="bg1"/>
                </a:solidFill>
              </a:rPr>
              <a:t>Lake Louise</a:t>
            </a:r>
            <a:endParaRPr lang="en-US" sz="1000" dirty="0">
              <a:solidFill>
                <a:schemeClr val="bg1"/>
              </a:solidFill>
            </a:endParaRPr>
          </a:p>
        </p:txBody>
      </p:sp>
      <p:graphicFrame>
        <p:nvGraphicFramePr>
          <p:cNvPr id="175" name="Chart 174"/>
          <p:cNvGraphicFramePr>
            <a:graphicFrameLocks/>
          </p:cNvGraphicFramePr>
          <p:nvPr>
            <p:extLst>
              <p:ext uri="{D42A27DB-BD31-4B8C-83A1-F6EECF244321}">
                <p14:modId xmlns:p14="http://schemas.microsoft.com/office/powerpoint/2010/main" val="3751519150"/>
              </p:ext>
            </p:extLst>
          </p:nvPr>
        </p:nvGraphicFramePr>
        <p:xfrm>
          <a:off x="34253240" y="16689927"/>
          <a:ext cx="5351827" cy="6289334"/>
        </p:xfrm>
        <a:graphic>
          <a:graphicData uri="http://schemas.openxmlformats.org/drawingml/2006/chart">
            <c:chart xmlns:c="http://schemas.openxmlformats.org/drawingml/2006/chart" xmlns:r="http://schemas.openxmlformats.org/officeDocument/2006/relationships" r:id="rId16"/>
          </a:graphicData>
        </a:graphic>
      </p:graphicFrame>
      <p:graphicFrame>
        <p:nvGraphicFramePr>
          <p:cNvPr id="196" name="Chart 195"/>
          <p:cNvGraphicFramePr>
            <a:graphicFrameLocks/>
          </p:cNvGraphicFramePr>
          <p:nvPr>
            <p:extLst>
              <p:ext uri="{D42A27DB-BD31-4B8C-83A1-F6EECF244321}">
                <p14:modId xmlns:p14="http://schemas.microsoft.com/office/powerpoint/2010/main" val="1313479016"/>
              </p:ext>
            </p:extLst>
          </p:nvPr>
        </p:nvGraphicFramePr>
        <p:xfrm>
          <a:off x="45223255" y="16490950"/>
          <a:ext cx="5394169" cy="6907428"/>
        </p:xfrm>
        <a:graphic>
          <a:graphicData uri="http://schemas.openxmlformats.org/drawingml/2006/chart">
            <c:chart xmlns:c="http://schemas.openxmlformats.org/drawingml/2006/chart" xmlns:r="http://schemas.openxmlformats.org/officeDocument/2006/relationships" r:id="rId17"/>
          </a:graphicData>
        </a:graphic>
      </p:graphicFrame>
      <p:graphicFrame>
        <p:nvGraphicFramePr>
          <p:cNvPr id="206" name="Chart 205"/>
          <p:cNvGraphicFramePr>
            <a:graphicFrameLocks/>
          </p:cNvGraphicFramePr>
          <p:nvPr>
            <p:extLst>
              <p:ext uri="{D42A27DB-BD31-4B8C-83A1-F6EECF244321}">
                <p14:modId xmlns:p14="http://schemas.microsoft.com/office/powerpoint/2010/main" val="2002229212"/>
              </p:ext>
            </p:extLst>
          </p:nvPr>
        </p:nvGraphicFramePr>
        <p:xfrm>
          <a:off x="17441333" y="14317503"/>
          <a:ext cx="8388577" cy="5303656"/>
        </p:xfrm>
        <a:graphic>
          <a:graphicData uri="http://schemas.openxmlformats.org/drawingml/2006/chart">
            <c:chart xmlns:c="http://schemas.openxmlformats.org/drawingml/2006/chart" xmlns:r="http://schemas.openxmlformats.org/officeDocument/2006/relationships" r:id="rId18"/>
          </a:graphicData>
        </a:graphic>
      </p:graphicFrame>
      <p:graphicFrame>
        <p:nvGraphicFramePr>
          <p:cNvPr id="208" name="Chart 207"/>
          <p:cNvGraphicFramePr>
            <a:graphicFrameLocks/>
          </p:cNvGraphicFramePr>
          <p:nvPr>
            <p:extLst>
              <p:ext uri="{D42A27DB-BD31-4B8C-83A1-F6EECF244321}">
                <p14:modId xmlns:p14="http://schemas.microsoft.com/office/powerpoint/2010/main" val="645264570"/>
              </p:ext>
            </p:extLst>
          </p:nvPr>
        </p:nvGraphicFramePr>
        <p:xfrm>
          <a:off x="39605067" y="16689927"/>
          <a:ext cx="5618188" cy="6524449"/>
        </p:xfrm>
        <a:graphic>
          <a:graphicData uri="http://schemas.openxmlformats.org/drawingml/2006/chart">
            <c:chart xmlns:c="http://schemas.openxmlformats.org/drawingml/2006/chart" xmlns:r="http://schemas.openxmlformats.org/officeDocument/2006/relationships" r:id="rId19"/>
          </a:graphicData>
        </a:graphic>
      </p:graphicFrame>
      <p:cxnSp>
        <p:nvCxnSpPr>
          <p:cNvPr id="24" name="Straight Arrow Connector 23"/>
          <p:cNvCxnSpPr/>
          <p:nvPr/>
        </p:nvCxnSpPr>
        <p:spPr>
          <a:xfrm flipV="1">
            <a:off x="26593800" y="7239000"/>
            <a:ext cx="1698304" cy="23622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aphicFrame>
        <p:nvGraphicFramePr>
          <p:cNvPr id="219" name="Chart 218"/>
          <p:cNvGraphicFramePr>
            <a:graphicFrameLocks/>
          </p:cNvGraphicFramePr>
          <p:nvPr>
            <p:extLst>
              <p:ext uri="{D42A27DB-BD31-4B8C-83A1-F6EECF244321}">
                <p14:modId xmlns:p14="http://schemas.microsoft.com/office/powerpoint/2010/main" val="463093490"/>
              </p:ext>
            </p:extLst>
          </p:nvPr>
        </p:nvGraphicFramePr>
        <p:xfrm>
          <a:off x="23240999" y="6270391"/>
          <a:ext cx="5843221" cy="7353422"/>
        </p:xfrm>
        <a:graphic>
          <a:graphicData uri="http://schemas.openxmlformats.org/drawingml/2006/chart">
            <c:chart xmlns:c="http://schemas.openxmlformats.org/drawingml/2006/chart" xmlns:r="http://schemas.openxmlformats.org/officeDocument/2006/relationships" r:id="rId20"/>
          </a:graphicData>
        </a:graphic>
      </p:graphicFrame>
      <p:graphicFrame>
        <p:nvGraphicFramePr>
          <p:cNvPr id="220" name="Chart 219"/>
          <p:cNvGraphicFramePr>
            <a:graphicFrameLocks/>
          </p:cNvGraphicFramePr>
          <p:nvPr>
            <p:extLst>
              <p:ext uri="{D42A27DB-BD31-4B8C-83A1-F6EECF244321}">
                <p14:modId xmlns:p14="http://schemas.microsoft.com/office/powerpoint/2010/main" val="2424312025"/>
              </p:ext>
            </p:extLst>
          </p:nvPr>
        </p:nvGraphicFramePr>
        <p:xfrm>
          <a:off x="17579503" y="6394427"/>
          <a:ext cx="5861309" cy="7229386"/>
        </p:xfrm>
        <a:graphic>
          <a:graphicData uri="http://schemas.openxmlformats.org/drawingml/2006/chart">
            <c:chart xmlns:c="http://schemas.openxmlformats.org/drawingml/2006/chart" xmlns:r="http://schemas.openxmlformats.org/officeDocument/2006/relationships" r:id="rId21"/>
          </a:graphicData>
        </a:graphic>
      </p:graphicFrame>
    </p:spTree>
    <p:extLst>
      <p:ext uri="{BB962C8B-B14F-4D97-AF65-F5344CB8AC3E}">
        <p14:creationId xmlns:p14="http://schemas.microsoft.com/office/powerpoint/2010/main" val="136429408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12582</TotalTime>
  <Words>2084</Words>
  <Application>Microsoft Macintosh PowerPoint</Application>
  <PresentationFormat>Custom</PresentationFormat>
  <Paragraphs>171</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Environmental History of a ~13,000 year Sediment Record from the Most Contaminated Lake in Western  Washington: Waughop Lake, Pierce County Elli McKinley, Dr. Jeff Tepper, Dr. Kena Fox-Dobbs, Department of Geology, University of Puget Sound elli.mckinley@gmail.com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Elli McKinley</dc:creator>
  <cp:lastModifiedBy>Elli McKinley</cp:lastModifiedBy>
  <cp:revision>478</cp:revision>
  <cp:lastPrinted>2013-04-22T17:05:01Z</cp:lastPrinted>
  <dcterms:created xsi:type="dcterms:W3CDTF">2011-09-06T17:10:13Z</dcterms:created>
  <dcterms:modified xsi:type="dcterms:W3CDTF">2013-07-31T07:00:45Z</dcterms:modified>
</cp:coreProperties>
</file>